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0" r:id="rId8"/>
    <p:sldId id="263" r:id="rId9"/>
    <p:sldId id="267" r:id="rId10"/>
    <p:sldId id="268"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p:scale>
          <a:sx n="90" d="100"/>
          <a:sy n="90" d="100"/>
        </p:scale>
        <p:origin x="-124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CA88843-6B33-4CAB-8433-686E99BE3187}" type="datetimeFigureOut">
              <a:rPr lang="en-US" smtClean="0"/>
              <a:t>2/25/2019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72446A6-F4CB-4782-B2CE-CA9F9876F11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88843-6B33-4CAB-8433-686E99BE3187}"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88843-6B33-4CAB-8433-686E99BE3187}"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A88843-6B33-4CAB-8433-686E99BE3187}"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A88843-6B33-4CAB-8433-686E99BE3187}"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A88843-6B33-4CAB-8433-686E99BE3187}"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CA88843-6B33-4CAB-8433-686E99BE3187}" type="datetimeFigureOut">
              <a:rPr lang="en-US" smtClean="0"/>
              <a:t>2/25/2019</a:t>
            </a:fld>
            <a:endParaRPr lang="en-US"/>
          </a:p>
        </p:txBody>
      </p:sp>
      <p:sp>
        <p:nvSpPr>
          <p:cNvPr id="27" name="Slide Number Placeholder 26"/>
          <p:cNvSpPr>
            <a:spLocks noGrp="1"/>
          </p:cNvSpPr>
          <p:nvPr>
            <p:ph type="sldNum" sz="quarter" idx="11"/>
          </p:nvPr>
        </p:nvSpPr>
        <p:spPr/>
        <p:txBody>
          <a:bodyPr rtlCol="0"/>
          <a:lstStyle/>
          <a:p>
            <a:fld id="{272446A6-F4CB-4782-B2CE-CA9F9876F11A}"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CA88843-6B33-4CAB-8433-686E99BE3187}" type="datetimeFigureOut">
              <a:rPr lang="en-US" smtClean="0"/>
              <a:t>2/25/2019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72446A6-F4CB-4782-B2CE-CA9F9876F1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88843-6B33-4CAB-8433-686E99BE3187}"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A88843-6B33-4CAB-8433-686E99BE3187}"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A88843-6B33-4CAB-8433-686E99BE3187}"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446A6-F4CB-4782-B2CE-CA9F9876F1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CA88843-6B33-4CAB-8433-686E99BE3187}" type="datetimeFigureOut">
              <a:rPr lang="en-US" smtClean="0"/>
              <a:t>2/25/2019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72446A6-F4CB-4782-B2CE-CA9F9876F1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orcid.org/0000-0002-0309-924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43200"/>
            <a:ext cx="8458200" cy="1470025"/>
          </a:xfrm>
        </p:spPr>
        <p:txBody>
          <a:bodyPr>
            <a:normAutofit fontScale="90000"/>
          </a:bodyPr>
          <a:lstStyle/>
          <a:p>
            <a:pPr algn="ctr"/>
            <a:r>
              <a:rPr lang="en-US" sz="2000" dirty="0">
                <a:solidFill>
                  <a:schemeClr val="bg1">
                    <a:lumMod val="95000"/>
                  </a:schemeClr>
                </a:solidFill>
              </a:rPr>
              <a:t/>
            </a:r>
            <a:br>
              <a:rPr lang="en-US" sz="2000" dirty="0">
                <a:solidFill>
                  <a:schemeClr val="bg1">
                    <a:lumMod val="95000"/>
                  </a:schemeClr>
                </a:solidFill>
              </a:rPr>
            </a:br>
            <a:r>
              <a:rPr lang="en-US" sz="3100" dirty="0">
                <a:solidFill>
                  <a:schemeClr val="bg1">
                    <a:lumMod val="95000"/>
                  </a:schemeClr>
                </a:solidFill>
                <a:effectLst>
                  <a:outerShdw blurRad="38100" dist="38100" dir="2700000" algn="tl">
                    <a:srgbClr val="000000">
                      <a:alpha val="43137"/>
                    </a:srgbClr>
                  </a:outerShdw>
                </a:effectLst>
                <a:latin typeface="Bahnschrift" pitchFamily="34" charset="0"/>
              </a:rPr>
              <a:t>Department of Information Technology</a:t>
            </a:r>
            <a:br>
              <a:rPr lang="en-US" sz="3100" dirty="0">
                <a:solidFill>
                  <a:schemeClr val="bg1">
                    <a:lumMod val="95000"/>
                  </a:schemeClr>
                </a:solidFill>
                <a:effectLst>
                  <a:outerShdw blurRad="38100" dist="38100" dir="2700000" algn="tl">
                    <a:srgbClr val="000000">
                      <a:alpha val="43137"/>
                    </a:srgbClr>
                  </a:outerShdw>
                </a:effectLst>
                <a:latin typeface="Bahnschrift" pitchFamily="34" charset="0"/>
              </a:rPr>
            </a:br>
            <a:r>
              <a:rPr lang="en-US" sz="3100" dirty="0" err="1">
                <a:solidFill>
                  <a:schemeClr val="bg1">
                    <a:lumMod val="95000"/>
                  </a:schemeClr>
                </a:solidFill>
                <a:effectLst>
                  <a:outerShdw blurRad="38100" dist="38100" dir="2700000" algn="tl">
                    <a:srgbClr val="000000">
                      <a:alpha val="43137"/>
                    </a:srgbClr>
                  </a:outerShdw>
                </a:effectLst>
                <a:latin typeface="Bahnschrift" pitchFamily="34" charset="0"/>
              </a:rPr>
              <a:t>Atharva</a:t>
            </a:r>
            <a:r>
              <a:rPr lang="en-US" sz="3100" dirty="0">
                <a:solidFill>
                  <a:schemeClr val="bg1">
                    <a:lumMod val="95000"/>
                  </a:schemeClr>
                </a:solidFill>
                <a:effectLst>
                  <a:outerShdw blurRad="38100" dist="38100" dir="2700000" algn="tl">
                    <a:srgbClr val="000000">
                      <a:alpha val="43137"/>
                    </a:srgbClr>
                  </a:outerShdw>
                </a:effectLst>
                <a:latin typeface="Bahnschrift" pitchFamily="34" charset="0"/>
              </a:rPr>
              <a:t> College of Engineering</a:t>
            </a:r>
            <a:br>
              <a:rPr lang="en-US" sz="3100" dirty="0">
                <a:solidFill>
                  <a:schemeClr val="bg1">
                    <a:lumMod val="95000"/>
                  </a:schemeClr>
                </a:solidFill>
                <a:effectLst>
                  <a:outerShdw blurRad="38100" dist="38100" dir="2700000" algn="tl">
                    <a:srgbClr val="000000">
                      <a:alpha val="43137"/>
                    </a:srgbClr>
                  </a:outerShdw>
                </a:effectLst>
                <a:latin typeface="Bahnschrift" pitchFamily="34" charset="0"/>
              </a:rPr>
            </a:br>
            <a:r>
              <a:rPr lang="en-US" sz="3100" dirty="0">
                <a:solidFill>
                  <a:schemeClr val="bg1">
                    <a:lumMod val="95000"/>
                  </a:schemeClr>
                </a:solidFill>
                <a:effectLst>
                  <a:outerShdw blurRad="38100" dist="38100" dir="2700000" algn="tl">
                    <a:srgbClr val="000000">
                      <a:alpha val="43137"/>
                    </a:srgbClr>
                  </a:outerShdw>
                </a:effectLst>
                <a:latin typeface="Bahnschrift" pitchFamily="34" charset="0"/>
              </a:rPr>
              <a:t>Mumbai.</a:t>
            </a:r>
            <a:r>
              <a:rPr lang="en-US" sz="2000" dirty="0">
                <a:solidFill>
                  <a:schemeClr val="bg1">
                    <a:lumMod val="95000"/>
                  </a:schemeClr>
                </a:solidFill>
              </a:rPr>
              <a:t/>
            </a:r>
            <a:br>
              <a:rPr lang="en-US" sz="2000" dirty="0">
                <a:solidFill>
                  <a:schemeClr val="bg1">
                    <a:lumMod val="95000"/>
                  </a:schemeClr>
                </a:solidFill>
              </a:rPr>
            </a:br>
            <a:r>
              <a:rPr lang="en-US" sz="2000" dirty="0">
                <a:solidFill>
                  <a:schemeClr val="bg1">
                    <a:lumMod val="95000"/>
                  </a:schemeClr>
                </a:solidFill>
              </a:rPr>
              <a:t/>
            </a:r>
            <a:br>
              <a:rPr lang="en-US" sz="2000" dirty="0">
                <a:solidFill>
                  <a:schemeClr val="bg1">
                    <a:lumMod val="95000"/>
                  </a:schemeClr>
                </a:solidFill>
              </a:rPr>
            </a:br>
            <a:r>
              <a:rPr lang="en-US" sz="2000" dirty="0">
                <a:solidFill>
                  <a:schemeClr val="bg1">
                    <a:lumMod val="95000"/>
                  </a:schemeClr>
                </a:solidFill>
              </a:rPr>
              <a:t/>
            </a:r>
            <a:br>
              <a:rPr lang="en-US" sz="2000" dirty="0">
                <a:solidFill>
                  <a:schemeClr val="bg1">
                    <a:lumMod val="95000"/>
                  </a:schemeClr>
                </a:solidFill>
              </a:rPr>
            </a:br>
            <a:endParaRPr lang="en-US" sz="2000" dirty="0">
              <a:solidFill>
                <a:schemeClr val="bg1">
                  <a:lumMod val="95000"/>
                </a:schemeClr>
              </a:solidFill>
            </a:endParaRPr>
          </a:p>
        </p:txBody>
      </p:sp>
      <p:sp>
        <p:nvSpPr>
          <p:cNvPr id="3" name="Subtitle 2"/>
          <p:cNvSpPr>
            <a:spLocks noGrp="1"/>
          </p:cNvSpPr>
          <p:nvPr>
            <p:ph type="subTitle" idx="1"/>
          </p:nvPr>
        </p:nvSpPr>
        <p:spPr>
          <a:xfrm>
            <a:off x="332232" y="3886200"/>
            <a:ext cx="4953000" cy="1752600"/>
          </a:xfrm>
        </p:spPr>
        <p:txBody>
          <a:bodyPr>
            <a:noAutofit/>
          </a:bodyPr>
          <a:lstStyle/>
          <a:p>
            <a:r>
              <a:rPr lang="en-US" sz="3200" dirty="0">
                <a:latin typeface="Georgia" pitchFamily="18" charset="0"/>
              </a:rPr>
              <a:t>Presented By</a:t>
            </a:r>
            <a:endParaRPr lang="en-US" sz="3200" dirty="0"/>
          </a:p>
          <a:p>
            <a:r>
              <a:rPr lang="en-US" sz="2000" dirty="0"/>
              <a:t>Natasha </a:t>
            </a:r>
            <a:r>
              <a:rPr lang="en-US" sz="2000" dirty="0" err="1"/>
              <a:t>Ambre</a:t>
            </a:r>
            <a:endParaRPr lang="en-US" sz="2000" dirty="0"/>
          </a:p>
          <a:p>
            <a:r>
              <a:rPr lang="en-US" sz="2000" dirty="0" err="1"/>
              <a:t>Arpita</a:t>
            </a:r>
            <a:r>
              <a:rPr lang="en-US" sz="2000" dirty="0"/>
              <a:t> </a:t>
            </a:r>
            <a:r>
              <a:rPr lang="en-US" sz="2000" dirty="0" err="1"/>
              <a:t>Bhagat</a:t>
            </a:r>
            <a:endParaRPr lang="en-US" sz="2000" dirty="0"/>
          </a:p>
          <a:p>
            <a:r>
              <a:rPr lang="en-US" sz="2000" dirty="0" err="1"/>
              <a:t>Ninad</a:t>
            </a:r>
            <a:r>
              <a:rPr lang="en-US" sz="2000" dirty="0"/>
              <a:t> </a:t>
            </a:r>
            <a:r>
              <a:rPr lang="en-US" sz="2000" dirty="0" err="1"/>
              <a:t>Chavan</a:t>
            </a:r>
            <a:endParaRPr lang="en-US" sz="2000" dirty="0"/>
          </a:p>
          <a:p>
            <a:endParaRPr lang="en-US" sz="2000" dirty="0"/>
          </a:p>
          <a:p>
            <a:endParaRPr lang="en-US" sz="2000" dirty="0"/>
          </a:p>
        </p:txBody>
      </p:sp>
      <p:sp>
        <p:nvSpPr>
          <p:cNvPr id="4" name="Title 1"/>
          <p:cNvSpPr txBox="1">
            <a:spLocks/>
          </p:cNvSpPr>
          <p:nvPr/>
        </p:nvSpPr>
        <p:spPr>
          <a:xfrm>
            <a:off x="1752600" y="325945"/>
            <a:ext cx="6019800" cy="740856"/>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2400" u="sng" dirty="0" smtClean="0">
                <a:latin typeface="Georgia" pitchFamily="18" charset="0"/>
              </a:rPr>
              <a:t>Educational App using Augmented Reality</a:t>
            </a:r>
            <a:endParaRPr lang="en-US" sz="2400" u="sng" dirty="0">
              <a:latin typeface="Georgia" pitchFamily="18" charset="0"/>
            </a:endParaRPr>
          </a:p>
        </p:txBody>
      </p:sp>
      <p:pic>
        <p:nvPicPr>
          <p:cNvPr id="5" name="Picture 2" descr="https://lh6.googleusercontent.com/cyW7SphDOdDYtYwvzK9J68b6XgYrWkQtzJDBqP8u4e1APo4xT04iJW_fSSee4RAipD9lUkaLaFEyM-isJQDzrNfLIWFMs13t_2S7HeWJzCo4KiiIMOQ0piC9k_YzlSp19bTpWH8jPz1mkXmQ1w"/>
          <p:cNvPicPr>
            <a:picLocks noChangeAspect="1" noChangeArrowheads="1"/>
          </p:cNvPicPr>
          <p:nvPr/>
        </p:nvPicPr>
        <p:blipFill rotWithShape="1">
          <a:blip r:embed="rId2">
            <a:extLst>
              <a:ext uri="{28A0092B-C50C-407E-A947-70E740481C1C}">
                <a14:useLocalDpi xmlns:a14="http://schemas.microsoft.com/office/drawing/2010/main" val="0"/>
              </a:ext>
            </a:extLst>
          </a:blip>
          <a:srcRect r="80134"/>
          <a:stretch/>
        </p:blipFill>
        <p:spPr bwMode="auto">
          <a:xfrm>
            <a:off x="228600" y="289368"/>
            <a:ext cx="1409660" cy="1247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85232" y="4419600"/>
            <a:ext cx="3477768" cy="1200329"/>
          </a:xfrm>
          <a:prstGeom prst="rect">
            <a:avLst/>
          </a:prstGeom>
          <a:noFill/>
        </p:spPr>
        <p:txBody>
          <a:bodyPr wrap="square" rtlCol="0">
            <a:spAutoFit/>
          </a:bodyPr>
          <a:lstStyle/>
          <a:p>
            <a:r>
              <a:rPr lang="en-US" sz="3200" dirty="0">
                <a:solidFill>
                  <a:schemeClr val="tx1">
                    <a:lumMod val="75000"/>
                    <a:lumOff val="25000"/>
                  </a:schemeClr>
                </a:solidFill>
              </a:rPr>
              <a:t>Guided By</a:t>
            </a:r>
          </a:p>
          <a:p>
            <a:r>
              <a:rPr lang="en-US" sz="2000" dirty="0">
                <a:solidFill>
                  <a:schemeClr val="tx1">
                    <a:lumMod val="75000"/>
                    <a:lumOff val="25000"/>
                  </a:schemeClr>
                </a:solidFill>
              </a:rPr>
              <a:t>Prof. </a:t>
            </a:r>
            <a:r>
              <a:rPr lang="en-US" sz="2000" dirty="0" smtClean="0">
                <a:solidFill>
                  <a:schemeClr val="tx1">
                    <a:lumMod val="75000"/>
                    <a:lumOff val="25000"/>
                  </a:schemeClr>
                </a:solidFill>
              </a:rPr>
              <a:t>Samira </a:t>
            </a:r>
            <a:r>
              <a:rPr lang="en-US" sz="2000" dirty="0" err="1" smtClean="0">
                <a:solidFill>
                  <a:schemeClr val="tx1">
                    <a:lumMod val="75000"/>
                    <a:lumOff val="25000"/>
                  </a:schemeClr>
                </a:solidFill>
              </a:rPr>
              <a:t>Nigrel</a:t>
            </a:r>
            <a:endParaRPr lang="en-US" sz="2000" dirty="0">
              <a:solidFill>
                <a:schemeClr val="tx1">
                  <a:lumMod val="75000"/>
                  <a:lumOff val="25000"/>
                </a:schemeClr>
              </a:solidFill>
            </a:endParaRPr>
          </a:p>
          <a:p>
            <a:endParaRPr lang="en-IN" sz="2000" dirty="0">
              <a:solidFill>
                <a:schemeClr val="tx1">
                  <a:lumMod val="75000"/>
                  <a:lumOff val="25000"/>
                </a:schemeClr>
              </a:solidFill>
            </a:endParaRPr>
          </a:p>
        </p:txBody>
      </p:sp>
    </p:spTree>
    <p:extLst>
      <p:ext uri="{BB962C8B-B14F-4D97-AF65-F5344CB8AC3E}">
        <p14:creationId xmlns:p14="http://schemas.microsoft.com/office/powerpoint/2010/main" val="2170242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266" y="850612"/>
            <a:ext cx="6705600" cy="584775"/>
          </a:xfrm>
          <a:prstGeom prst="rect">
            <a:avLst/>
          </a:prstGeom>
          <a:noFill/>
        </p:spPr>
        <p:txBody>
          <a:bodyPr wrap="square" rtlCol="0">
            <a:spAutoFit/>
          </a:bodyPr>
          <a:lstStyle/>
          <a:p>
            <a:pPr algn="ctr"/>
            <a:r>
              <a:rPr lang="en-US" sz="3200" dirty="0" smtClean="0">
                <a:latin typeface="Cambria" pitchFamily="18" charset="0"/>
                <a:ea typeface="Cambria" pitchFamily="18" charset="0"/>
              </a:rPr>
              <a:t>Conclusion</a:t>
            </a:r>
            <a:endParaRPr lang="en-US" sz="3200" dirty="0">
              <a:latin typeface="Cambria" pitchFamily="18" charset="0"/>
              <a:ea typeface="Cambria" pitchFamily="18" charset="0"/>
            </a:endParaRPr>
          </a:p>
        </p:txBody>
      </p:sp>
      <p:sp>
        <p:nvSpPr>
          <p:cNvPr id="3" name="TextBox 2"/>
          <p:cNvSpPr txBox="1"/>
          <p:nvPr/>
        </p:nvSpPr>
        <p:spPr>
          <a:xfrm>
            <a:off x="762000" y="1828800"/>
            <a:ext cx="3352800" cy="3046988"/>
          </a:xfrm>
          <a:prstGeom prst="rect">
            <a:avLst/>
          </a:prstGeom>
          <a:noFill/>
        </p:spPr>
        <p:txBody>
          <a:bodyPr wrap="square" rtlCol="0">
            <a:spAutoFit/>
          </a:bodyPr>
          <a:lstStyle/>
          <a:p>
            <a:r>
              <a:rPr lang="en-US" sz="2400" dirty="0" smtClean="0">
                <a:latin typeface="Cambria" pitchFamily="18" charset="0"/>
                <a:ea typeface="Cambria" pitchFamily="18" charset="0"/>
              </a:rPr>
              <a:t>This app will put to constructive use the time spent by children on mobile devices. It will also retain the interests of the user and keep them engaged with the lesson.</a:t>
            </a:r>
            <a:endParaRPr lang="en-US" sz="2400" dirty="0">
              <a:latin typeface="Cambria" pitchFamily="18" charset="0"/>
              <a:ea typeface="Cambria"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1828800"/>
            <a:ext cx="3314700" cy="4419600"/>
          </a:xfrm>
          <a:prstGeom prst="rect">
            <a:avLst/>
          </a:prstGeom>
        </p:spPr>
      </p:pic>
    </p:spTree>
    <p:extLst>
      <p:ext uri="{BB962C8B-B14F-4D97-AF65-F5344CB8AC3E}">
        <p14:creationId xmlns:p14="http://schemas.microsoft.com/office/powerpoint/2010/main" val="23125411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574"/>
            <a:ext cx="6705600" cy="584775"/>
          </a:xfrm>
          <a:prstGeom prst="rect">
            <a:avLst/>
          </a:prstGeom>
          <a:noFill/>
        </p:spPr>
        <p:txBody>
          <a:bodyPr wrap="square" rtlCol="0">
            <a:spAutoFit/>
          </a:bodyPr>
          <a:lstStyle/>
          <a:p>
            <a:pPr algn="ctr"/>
            <a:r>
              <a:rPr lang="en-US" sz="3200" dirty="0" smtClean="0">
                <a:latin typeface="Cambria" pitchFamily="18" charset="0"/>
                <a:ea typeface="Cambria" pitchFamily="18" charset="0"/>
              </a:rPr>
              <a:t>Details of Software and Hardware</a:t>
            </a:r>
            <a:endParaRPr lang="en-US" sz="3200" dirty="0">
              <a:latin typeface="Cambria" pitchFamily="18" charset="0"/>
              <a:ea typeface="Cambria" pitchFamily="18" charset="0"/>
            </a:endParaRPr>
          </a:p>
        </p:txBody>
      </p:sp>
      <p:sp>
        <p:nvSpPr>
          <p:cNvPr id="3" name="TextBox 2"/>
          <p:cNvSpPr txBox="1"/>
          <p:nvPr/>
        </p:nvSpPr>
        <p:spPr>
          <a:xfrm>
            <a:off x="660400" y="1621654"/>
            <a:ext cx="7772400" cy="2646878"/>
          </a:xfrm>
          <a:prstGeom prst="rect">
            <a:avLst/>
          </a:prstGeom>
          <a:noFill/>
        </p:spPr>
        <p:txBody>
          <a:bodyPr wrap="square" rtlCol="0">
            <a:spAutoFit/>
          </a:bodyPr>
          <a:lstStyle/>
          <a:p>
            <a:r>
              <a:rPr lang="en-US" sz="2000" b="1" dirty="0" smtClean="0">
                <a:latin typeface="Cambria" pitchFamily="18" charset="0"/>
                <a:ea typeface="Cambria" pitchFamily="18" charset="0"/>
              </a:rPr>
              <a:t>Software</a:t>
            </a:r>
          </a:p>
          <a:p>
            <a:pPr marL="285750" indent="-285750">
              <a:buFont typeface="Arial" pitchFamily="34" charset="0"/>
              <a:buChar char="•"/>
            </a:pPr>
            <a:r>
              <a:rPr lang="en-US" dirty="0" smtClean="0">
                <a:latin typeface="Cambria" pitchFamily="18" charset="0"/>
                <a:ea typeface="Cambria" pitchFamily="18" charset="0"/>
              </a:rPr>
              <a:t>Unity</a:t>
            </a:r>
          </a:p>
          <a:p>
            <a:pPr marL="285750" indent="-285750">
              <a:buFont typeface="Arial" pitchFamily="34" charset="0"/>
              <a:buChar char="•"/>
            </a:pPr>
            <a:r>
              <a:rPr lang="en-US" dirty="0" smtClean="0">
                <a:latin typeface="Cambria" pitchFamily="18" charset="0"/>
                <a:ea typeface="Cambria" pitchFamily="18" charset="0"/>
              </a:rPr>
              <a:t>Blender</a:t>
            </a:r>
          </a:p>
          <a:p>
            <a:pPr marL="285750" indent="-285750">
              <a:buFont typeface="Arial" pitchFamily="34" charset="0"/>
              <a:buChar char="•"/>
            </a:pPr>
            <a:r>
              <a:rPr lang="en-US" dirty="0">
                <a:latin typeface="Cambria" pitchFamily="18" charset="0"/>
                <a:ea typeface="Cambria" pitchFamily="18" charset="0"/>
              </a:rPr>
              <a:t>Android SDK</a:t>
            </a:r>
            <a:r>
              <a:rPr lang="en-US" dirty="0" smtClean="0">
                <a:latin typeface="Cambria" pitchFamily="18" charset="0"/>
                <a:ea typeface="Cambria" pitchFamily="18" charset="0"/>
              </a:rPr>
              <a:t>.</a:t>
            </a:r>
          </a:p>
          <a:p>
            <a:pPr marL="285750" indent="-285750">
              <a:buFont typeface="Arial" pitchFamily="34" charset="0"/>
              <a:buChar char="•"/>
            </a:pPr>
            <a:r>
              <a:rPr lang="en-US" dirty="0" err="1">
                <a:latin typeface="Cambria" pitchFamily="18" charset="0"/>
                <a:ea typeface="Cambria" pitchFamily="18" charset="0"/>
              </a:rPr>
              <a:t>Vuforia</a:t>
            </a:r>
            <a:r>
              <a:rPr lang="en-US" dirty="0">
                <a:latin typeface="Cambria" pitchFamily="18" charset="0"/>
                <a:ea typeface="Cambria" pitchFamily="18" charset="0"/>
              </a:rPr>
              <a:t> Unity </a:t>
            </a:r>
            <a:r>
              <a:rPr lang="en-US" dirty="0" smtClean="0">
                <a:latin typeface="Cambria" pitchFamily="18" charset="0"/>
                <a:ea typeface="Cambria" pitchFamily="18" charset="0"/>
              </a:rPr>
              <a:t>Extension</a:t>
            </a:r>
          </a:p>
          <a:p>
            <a:pPr marL="285750" indent="-285750">
              <a:buFont typeface="Arial" pitchFamily="34" charset="0"/>
              <a:buChar char="•"/>
            </a:pPr>
            <a:r>
              <a:rPr lang="en-US" dirty="0">
                <a:latin typeface="Cambria" pitchFamily="18" charset="0"/>
                <a:ea typeface="Cambria" pitchFamily="18" charset="0"/>
              </a:rPr>
              <a:t>Java </a:t>
            </a:r>
            <a:r>
              <a:rPr lang="en-US" dirty="0" smtClean="0">
                <a:latin typeface="Cambria" pitchFamily="18" charset="0"/>
                <a:ea typeface="Cambria" pitchFamily="18" charset="0"/>
              </a:rPr>
              <a:t>JRE</a:t>
            </a:r>
            <a:endParaRPr lang="en-US" dirty="0">
              <a:latin typeface="Cambria" pitchFamily="18" charset="0"/>
              <a:ea typeface="Cambria" pitchFamily="18" charset="0"/>
            </a:endParaRPr>
          </a:p>
          <a:p>
            <a:endParaRPr lang="en-US" dirty="0" smtClean="0">
              <a:latin typeface="Cambria" pitchFamily="18" charset="0"/>
              <a:ea typeface="Cambria" pitchFamily="18" charset="0"/>
            </a:endParaRPr>
          </a:p>
          <a:p>
            <a:r>
              <a:rPr lang="en-US" sz="2000" b="1" dirty="0" smtClean="0">
                <a:latin typeface="Cambria" pitchFamily="18" charset="0"/>
                <a:ea typeface="Cambria" pitchFamily="18" charset="0"/>
              </a:rPr>
              <a:t>Hardware</a:t>
            </a:r>
            <a:endParaRPr lang="en-US" sz="2000" dirty="0" smtClean="0">
              <a:latin typeface="Cambria" pitchFamily="18" charset="0"/>
              <a:ea typeface="Cambria" pitchFamily="18" charset="0"/>
            </a:endParaRPr>
          </a:p>
          <a:p>
            <a:r>
              <a:rPr lang="en-US" dirty="0">
                <a:latin typeface="Cambria" pitchFamily="18" charset="0"/>
                <a:ea typeface="Cambria" pitchFamily="18" charset="0"/>
              </a:rPr>
              <a:t>The system will work on mobile devices, tablets, and AR compatible devices.</a:t>
            </a:r>
            <a:endParaRPr lang="en-US" dirty="0" smtClean="0">
              <a:latin typeface="Cambria" pitchFamily="18" charset="0"/>
              <a:ea typeface="Cambria" pitchFamily="18" charset="0"/>
            </a:endParaRPr>
          </a:p>
        </p:txBody>
      </p:sp>
    </p:spTree>
    <p:extLst>
      <p:ext uri="{BB962C8B-B14F-4D97-AF65-F5344CB8AC3E}">
        <p14:creationId xmlns:p14="http://schemas.microsoft.com/office/powerpoint/2010/main" val="2307691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685800"/>
            <a:ext cx="4267200" cy="584775"/>
          </a:xfrm>
          <a:prstGeom prst="rect">
            <a:avLst/>
          </a:prstGeom>
          <a:noFill/>
        </p:spPr>
        <p:txBody>
          <a:bodyPr wrap="square" rtlCol="0">
            <a:spAutoFit/>
          </a:bodyPr>
          <a:lstStyle/>
          <a:p>
            <a:pPr algn="ctr"/>
            <a:r>
              <a:rPr lang="en-US" sz="3200" dirty="0" smtClean="0">
                <a:latin typeface="Cambria" pitchFamily="18" charset="0"/>
                <a:ea typeface="Cambria" pitchFamily="18" charset="0"/>
              </a:rPr>
              <a:t>References</a:t>
            </a:r>
            <a:endParaRPr lang="en-US" sz="3200" dirty="0">
              <a:latin typeface="Cambria" pitchFamily="18" charset="0"/>
              <a:ea typeface="Cambria" pitchFamily="18" charset="0"/>
            </a:endParaRPr>
          </a:p>
        </p:txBody>
      </p:sp>
      <p:sp>
        <p:nvSpPr>
          <p:cNvPr id="3" name="TextBox 2"/>
          <p:cNvSpPr txBox="1"/>
          <p:nvPr/>
        </p:nvSpPr>
        <p:spPr>
          <a:xfrm>
            <a:off x="609600" y="1524000"/>
            <a:ext cx="8001000" cy="4524315"/>
          </a:xfrm>
          <a:prstGeom prst="rect">
            <a:avLst/>
          </a:prstGeom>
          <a:noFill/>
        </p:spPr>
        <p:txBody>
          <a:bodyPr wrap="square" rtlCol="0">
            <a:spAutoFit/>
          </a:bodyPr>
          <a:lstStyle/>
          <a:p>
            <a:r>
              <a:rPr lang="en-US" sz="1600" dirty="0">
                <a:latin typeface="Cambria" pitchFamily="18" charset="0"/>
                <a:ea typeface="Cambria" pitchFamily="18" charset="0"/>
              </a:rPr>
              <a:t>Gang </a:t>
            </a:r>
            <a:r>
              <a:rPr lang="en-US" sz="1600" dirty="0" smtClean="0">
                <a:latin typeface="Cambria" pitchFamily="18" charset="0"/>
                <a:ea typeface="Cambria" pitchFamily="18" charset="0"/>
              </a:rPr>
              <a:t>Li, </a:t>
            </a:r>
            <a:r>
              <a:rPr lang="en-US" sz="1600" dirty="0" err="1" smtClean="0">
                <a:latin typeface="Cambria" pitchFamily="18" charset="0"/>
                <a:ea typeface="Cambria" pitchFamily="18" charset="0"/>
              </a:rPr>
              <a:t>Yue</a:t>
            </a:r>
            <a:r>
              <a:rPr lang="en-US" sz="1600" dirty="0" smtClean="0">
                <a:latin typeface="Cambria" pitchFamily="18" charset="0"/>
                <a:ea typeface="Cambria" pitchFamily="18" charset="0"/>
              </a:rPr>
              <a:t> Liu, </a:t>
            </a:r>
            <a:r>
              <a:rPr lang="en-US" sz="1600" dirty="0" err="1" smtClean="0">
                <a:latin typeface="Cambria" pitchFamily="18" charset="0"/>
                <a:ea typeface="Cambria" pitchFamily="18" charset="0"/>
              </a:rPr>
              <a:t>Yongtian</a:t>
            </a:r>
            <a:r>
              <a:rPr lang="en-US" sz="1600" dirty="0" smtClean="0">
                <a:latin typeface="Cambria" pitchFamily="18" charset="0"/>
                <a:ea typeface="Cambria" pitchFamily="18" charset="0"/>
              </a:rPr>
              <a:t> Wang., “</a:t>
            </a:r>
            <a:r>
              <a:rPr lang="en-US" sz="1600" dirty="0" smtClean="0">
                <a:latin typeface="Cambria" pitchFamily="18" charset="0"/>
                <a:ea typeface="Cambria" pitchFamily="18" charset="0"/>
              </a:rPr>
              <a:t>Evaluation </a:t>
            </a:r>
            <a:r>
              <a:rPr lang="en-US" sz="1600" dirty="0">
                <a:latin typeface="Cambria" pitchFamily="18" charset="0"/>
                <a:ea typeface="Cambria" pitchFamily="18" charset="0"/>
              </a:rPr>
              <a:t>of </a:t>
            </a:r>
            <a:r>
              <a:rPr lang="en-US" sz="1600" dirty="0" smtClean="0">
                <a:latin typeface="Cambria" pitchFamily="18" charset="0"/>
                <a:ea typeface="Cambria" pitchFamily="18" charset="0"/>
              </a:rPr>
              <a:t>labeling </a:t>
            </a:r>
            <a:r>
              <a:rPr lang="en-US" sz="1600" dirty="0">
                <a:latin typeface="Cambria" pitchFamily="18" charset="0"/>
                <a:ea typeface="Cambria" pitchFamily="18" charset="0"/>
              </a:rPr>
              <a:t>layout methods in augmented </a:t>
            </a:r>
            <a:r>
              <a:rPr lang="en-US" sz="1600" dirty="0" smtClean="0">
                <a:latin typeface="Cambria" pitchFamily="18" charset="0"/>
                <a:ea typeface="Cambria" pitchFamily="18" charset="0"/>
              </a:rPr>
              <a:t>reality” </a:t>
            </a:r>
            <a:r>
              <a:rPr lang="en-US" sz="1600" dirty="0">
                <a:latin typeface="Cambria" pitchFamily="18" charset="0"/>
                <a:ea typeface="Cambria" pitchFamily="18" charset="0"/>
              </a:rPr>
              <a:t>2017 IEEE Virtual Reality (VR)</a:t>
            </a:r>
            <a:endParaRPr lang="en-US" sz="1600" dirty="0">
              <a:latin typeface="Cambria" pitchFamily="18" charset="0"/>
              <a:ea typeface="Cambria" pitchFamily="18" charset="0"/>
            </a:endParaRPr>
          </a:p>
          <a:p>
            <a:endParaRPr lang="en-US" sz="1600" dirty="0" smtClean="0">
              <a:latin typeface="Cambria" pitchFamily="18" charset="0"/>
              <a:ea typeface="Cambria" pitchFamily="18" charset="0"/>
            </a:endParaRPr>
          </a:p>
          <a:p>
            <a:r>
              <a:rPr lang="en-US" sz="1600" dirty="0">
                <a:latin typeface="Cambria" pitchFamily="18" charset="0"/>
                <a:ea typeface="Cambria" pitchFamily="18" charset="0"/>
              </a:rPr>
              <a:t>Michael Zink </a:t>
            </a:r>
            <a:r>
              <a:rPr lang="en-US" sz="1600" dirty="0">
                <a:latin typeface="Cambria" pitchFamily="18" charset="0"/>
                <a:ea typeface="Cambria" pitchFamily="18" charset="0"/>
                <a:hlinkClick r:id="rId2"/>
              </a:rPr>
              <a:t> </a:t>
            </a:r>
            <a:r>
              <a:rPr lang="en-US" sz="1600" dirty="0">
                <a:latin typeface="Cambria" pitchFamily="18" charset="0"/>
                <a:ea typeface="Cambria" pitchFamily="18" charset="0"/>
              </a:rPr>
              <a:t>; Ramesh </a:t>
            </a:r>
            <a:r>
              <a:rPr lang="en-US" sz="1600" dirty="0" err="1">
                <a:latin typeface="Cambria" pitchFamily="18" charset="0"/>
                <a:ea typeface="Cambria" pitchFamily="18" charset="0"/>
              </a:rPr>
              <a:t>Sitaraman</a:t>
            </a:r>
            <a:r>
              <a:rPr lang="en-US" sz="1600" dirty="0">
                <a:latin typeface="Cambria" pitchFamily="18" charset="0"/>
                <a:ea typeface="Cambria" pitchFamily="18" charset="0"/>
              </a:rPr>
              <a:t> ; </a:t>
            </a:r>
            <a:r>
              <a:rPr lang="en-US" sz="1600" dirty="0" err="1">
                <a:latin typeface="Cambria" pitchFamily="18" charset="0"/>
                <a:ea typeface="Cambria" pitchFamily="18" charset="0"/>
              </a:rPr>
              <a:t>Klara</a:t>
            </a:r>
            <a:r>
              <a:rPr lang="en-US" sz="1600" dirty="0">
                <a:latin typeface="Cambria" pitchFamily="18" charset="0"/>
                <a:ea typeface="Cambria" pitchFamily="18" charset="0"/>
              </a:rPr>
              <a:t> </a:t>
            </a:r>
            <a:r>
              <a:rPr lang="en-US" sz="1600" dirty="0" err="1" smtClean="0">
                <a:latin typeface="Cambria" pitchFamily="18" charset="0"/>
                <a:ea typeface="Cambria" pitchFamily="18" charset="0"/>
              </a:rPr>
              <a:t>Nahrstedt</a:t>
            </a:r>
            <a:r>
              <a:rPr lang="en-US" sz="1600" dirty="0" smtClean="0">
                <a:latin typeface="Cambria" pitchFamily="18" charset="0"/>
                <a:ea typeface="Cambria" pitchFamily="18" charset="0"/>
              </a:rPr>
              <a:t>.,</a:t>
            </a:r>
            <a:r>
              <a:rPr lang="en-US" sz="1600" dirty="0">
                <a:latin typeface="Cambria" pitchFamily="18" charset="0"/>
                <a:ea typeface="Cambria" pitchFamily="18" charset="0"/>
              </a:rPr>
              <a:t> </a:t>
            </a:r>
            <a:r>
              <a:rPr lang="en-US" sz="1600" dirty="0" smtClean="0">
                <a:latin typeface="Cambria" pitchFamily="18" charset="0"/>
                <a:ea typeface="Cambria" pitchFamily="18" charset="0"/>
              </a:rPr>
              <a:t>”</a:t>
            </a:r>
            <a:r>
              <a:rPr lang="en-US" sz="1600" dirty="0" smtClean="0">
                <a:latin typeface="Cambria" pitchFamily="18" charset="0"/>
                <a:ea typeface="Cambria" pitchFamily="18" charset="0"/>
              </a:rPr>
              <a:t>Scalable </a:t>
            </a:r>
            <a:r>
              <a:rPr lang="en-US" sz="1600" dirty="0">
                <a:latin typeface="Cambria" pitchFamily="18" charset="0"/>
                <a:ea typeface="Cambria" pitchFamily="18" charset="0"/>
              </a:rPr>
              <a:t>360° Video Stream Delivery: Challenges, Solutions, and </a:t>
            </a:r>
            <a:r>
              <a:rPr lang="en-US" sz="1600" dirty="0" smtClean="0">
                <a:latin typeface="Cambria" pitchFamily="18" charset="0"/>
                <a:ea typeface="Cambria" pitchFamily="18" charset="0"/>
              </a:rPr>
              <a:t>Opportunities” </a:t>
            </a:r>
            <a:r>
              <a:rPr lang="en-US" sz="1600" dirty="0">
                <a:latin typeface="Cambria" pitchFamily="18" charset="0"/>
                <a:ea typeface="Cambria" pitchFamily="18" charset="0"/>
              </a:rPr>
              <a:t> Proceedings of the IEEE</a:t>
            </a:r>
            <a:endParaRPr lang="en-US" sz="1600" dirty="0">
              <a:latin typeface="Cambria" pitchFamily="18" charset="0"/>
              <a:ea typeface="Cambria" pitchFamily="18" charset="0"/>
            </a:endParaRPr>
          </a:p>
          <a:p>
            <a:endParaRPr lang="en-US" sz="1600" dirty="0" smtClean="0">
              <a:latin typeface="Cambria" pitchFamily="18" charset="0"/>
              <a:ea typeface="Cambria" pitchFamily="18" charset="0"/>
            </a:endParaRPr>
          </a:p>
          <a:p>
            <a:r>
              <a:rPr lang="en-US" sz="1600" dirty="0" err="1">
                <a:latin typeface="Cambria" pitchFamily="18" charset="0"/>
                <a:ea typeface="Cambria" pitchFamily="18" charset="0"/>
              </a:rPr>
              <a:t>Crystian</a:t>
            </a:r>
            <a:r>
              <a:rPr lang="en-US" sz="1600" dirty="0">
                <a:latin typeface="Cambria" pitchFamily="18" charset="0"/>
                <a:ea typeface="Cambria" pitchFamily="18" charset="0"/>
              </a:rPr>
              <a:t> </a:t>
            </a:r>
            <a:r>
              <a:rPr lang="en-US" sz="1600" dirty="0" err="1">
                <a:latin typeface="Cambria" pitchFamily="18" charset="0"/>
                <a:ea typeface="Cambria" pitchFamily="18" charset="0"/>
              </a:rPr>
              <a:t>Wendel</a:t>
            </a:r>
            <a:r>
              <a:rPr lang="en-US" sz="1600" dirty="0">
                <a:latin typeface="Cambria" pitchFamily="18" charset="0"/>
                <a:ea typeface="Cambria" pitchFamily="18" charset="0"/>
              </a:rPr>
              <a:t> M. </a:t>
            </a:r>
            <a:r>
              <a:rPr lang="en-US" sz="1600" dirty="0" err="1" smtClean="0">
                <a:latin typeface="Cambria" pitchFamily="18" charset="0"/>
                <a:ea typeface="Cambria" pitchFamily="18" charset="0"/>
              </a:rPr>
              <a:t>Leão</a:t>
            </a:r>
            <a:r>
              <a:rPr lang="en-US" sz="1600" dirty="0">
                <a:latin typeface="Cambria" pitchFamily="18" charset="0"/>
                <a:ea typeface="Cambria" pitchFamily="18" charset="0"/>
              </a:rPr>
              <a:t>,</a:t>
            </a:r>
            <a:r>
              <a:rPr lang="en-US" sz="1600" dirty="0">
                <a:latin typeface="Cambria" pitchFamily="18" charset="0"/>
                <a:ea typeface="Cambria" pitchFamily="18" charset="0"/>
              </a:rPr>
              <a:t> </a:t>
            </a:r>
            <a:r>
              <a:rPr lang="en-US" sz="1600" dirty="0" err="1">
                <a:latin typeface="Cambria" pitchFamily="18" charset="0"/>
                <a:ea typeface="Cambria" pitchFamily="18" charset="0"/>
              </a:rPr>
              <a:t>João</a:t>
            </a:r>
            <a:r>
              <a:rPr lang="en-US" sz="1600" dirty="0">
                <a:latin typeface="Cambria" pitchFamily="18" charset="0"/>
                <a:ea typeface="Cambria" pitchFamily="18" charset="0"/>
              </a:rPr>
              <a:t> Paulo Lima </a:t>
            </a:r>
            <a:r>
              <a:rPr lang="en-US" sz="1600" dirty="0">
                <a:latin typeface="Cambria" pitchFamily="18" charset="0"/>
                <a:ea typeface="Cambria" pitchFamily="18" charset="0"/>
              </a:rPr>
              <a:t>,</a:t>
            </a:r>
            <a:r>
              <a:rPr lang="en-US" sz="1600" dirty="0">
                <a:latin typeface="Cambria" pitchFamily="18" charset="0"/>
                <a:ea typeface="Cambria" pitchFamily="18" charset="0"/>
              </a:rPr>
              <a:t> Veronica </a:t>
            </a:r>
            <a:r>
              <a:rPr lang="en-US" sz="1600" dirty="0" err="1">
                <a:latin typeface="Cambria" pitchFamily="18" charset="0"/>
                <a:ea typeface="Cambria" pitchFamily="18" charset="0"/>
              </a:rPr>
              <a:t>Teichrieb</a:t>
            </a:r>
            <a:r>
              <a:rPr lang="en-US" sz="1600" dirty="0">
                <a:latin typeface="Cambria" pitchFamily="18" charset="0"/>
                <a:ea typeface="Cambria" pitchFamily="18" charset="0"/>
              </a:rPr>
              <a:t> , Eduardo S. </a:t>
            </a:r>
            <a:r>
              <a:rPr lang="en-US" sz="1600" dirty="0" smtClean="0">
                <a:latin typeface="Cambria" pitchFamily="18" charset="0"/>
                <a:ea typeface="Cambria" pitchFamily="18" charset="0"/>
              </a:rPr>
              <a:t>Albuquerque,</a:t>
            </a:r>
            <a:r>
              <a:rPr lang="en-US" sz="1600" dirty="0">
                <a:latin typeface="Cambria" pitchFamily="18" charset="0"/>
                <a:ea typeface="Cambria" pitchFamily="18" charset="0"/>
              </a:rPr>
              <a:t> Judith </a:t>
            </a:r>
            <a:r>
              <a:rPr lang="en-US" sz="1600" dirty="0" err="1" smtClean="0">
                <a:latin typeface="Cambria" pitchFamily="18" charset="0"/>
                <a:ea typeface="Cambria" pitchFamily="18" charset="0"/>
              </a:rPr>
              <a:t>Kelner</a:t>
            </a:r>
            <a:r>
              <a:rPr lang="en-US" sz="1600" dirty="0" smtClean="0">
                <a:latin typeface="Cambria" pitchFamily="18" charset="0"/>
                <a:ea typeface="Cambria" pitchFamily="18" charset="0"/>
              </a:rPr>
              <a:t>., “Altered </a:t>
            </a:r>
            <a:r>
              <a:rPr lang="en-US" sz="1600" dirty="0">
                <a:latin typeface="Cambria" pitchFamily="18" charset="0"/>
                <a:ea typeface="Cambria" pitchFamily="18" charset="0"/>
              </a:rPr>
              <a:t>reality: Augmenting and diminishing reality in real </a:t>
            </a:r>
            <a:r>
              <a:rPr lang="en-US" sz="1600" dirty="0" smtClean="0">
                <a:latin typeface="Cambria" pitchFamily="18" charset="0"/>
                <a:ea typeface="Cambria" pitchFamily="18" charset="0"/>
              </a:rPr>
              <a:t>time” </a:t>
            </a:r>
            <a:r>
              <a:rPr lang="en-US" sz="1600" dirty="0">
                <a:latin typeface="Cambria" pitchFamily="18" charset="0"/>
                <a:ea typeface="Cambria" pitchFamily="18" charset="0"/>
              </a:rPr>
              <a:t>2011 IEEE Virtual Reality Conference</a:t>
            </a:r>
            <a:endParaRPr lang="en-US" sz="1600" dirty="0" smtClean="0">
              <a:latin typeface="Cambria" pitchFamily="18" charset="0"/>
              <a:ea typeface="Cambria" pitchFamily="18" charset="0"/>
            </a:endParaRPr>
          </a:p>
          <a:p>
            <a:endParaRPr lang="en-US" sz="1600" dirty="0" smtClean="0">
              <a:latin typeface="Cambria" pitchFamily="18" charset="0"/>
              <a:ea typeface="Cambria" pitchFamily="18" charset="0"/>
            </a:endParaRPr>
          </a:p>
          <a:p>
            <a:r>
              <a:rPr lang="en-US" sz="1600" dirty="0" err="1">
                <a:latin typeface="Cambria" pitchFamily="18" charset="0"/>
                <a:ea typeface="Cambria" pitchFamily="18" charset="0"/>
              </a:rPr>
              <a:t>Taiki</a:t>
            </a:r>
            <a:r>
              <a:rPr lang="en-US" sz="1600" dirty="0">
                <a:latin typeface="Cambria" pitchFamily="18" charset="0"/>
                <a:ea typeface="Cambria" pitchFamily="18" charset="0"/>
              </a:rPr>
              <a:t> </a:t>
            </a:r>
            <a:r>
              <a:rPr lang="en-US" sz="1600" dirty="0" err="1" smtClean="0">
                <a:latin typeface="Cambria" pitchFamily="18" charset="0"/>
                <a:ea typeface="Cambria" pitchFamily="18" charset="0"/>
              </a:rPr>
              <a:t>Fukiage</a:t>
            </a:r>
            <a:r>
              <a:rPr lang="en-US" sz="1600" dirty="0" smtClean="0">
                <a:latin typeface="Cambria" pitchFamily="18" charset="0"/>
                <a:ea typeface="Cambria" pitchFamily="18" charset="0"/>
              </a:rPr>
              <a:t>, Takahiro </a:t>
            </a:r>
            <a:r>
              <a:rPr lang="en-US" sz="1600" dirty="0" err="1" smtClean="0">
                <a:latin typeface="Cambria" pitchFamily="18" charset="0"/>
                <a:ea typeface="Cambria" pitchFamily="18" charset="0"/>
              </a:rPr>
              <a:t>Kawabe</a:t>
            </a:r>
            <a:r>
              <a:rPr lang="en-US" sz="1600" dirty="0">
                <a:latin typeface="Cambria" pitchFamily="18" charset="0"/>
                <a:ea typeface="Cambria" pitchFamily="18" charset="0"/>
              </a:rPr>
              <a:t>,</a:t>
            </a:r>
            <a:r>
              <a:rPr lang="en-US" sz="1600" dirty="0">
                <a:latin typeface="Cambria" pitchFamily="18" charset="0"/>
                <a:ea typeface="Cambria" pitchFamily="18" charset="0"/>
              </a:rPr>
              <a:t> </a:t>
            </a:r>
            <a:r>
              <a:rPr lang="en-US" sz="1600" dirty="0" err="1">
                <a:latin typeface="Cambria" pitchFamily="18" charset="0"/>
                <a:ea typeface="Cambria" pitchFamily="18" charset="0"/>
              </a:rPr>
              <a:t>Shin’ya</a:t>
            </a:r>
            <a:r>
              <a:rPr lang="en-US" sz="1600" dirty="0">
                <a:latin typeface="Cambria" pitchFamily="18" charset="0"/>
                <a:ea typeface="Cambria" pitchFamily="18" charset="0"/>
              </a:rPr>
              <a:t> </a:t>
            </a:r>
            <a:r>
              <a:rPr lang="en-US" sz="1600" dirty="0" smtClean="0">
                <a:latin typeface="Cambria" pitchFamily="18" charset="0"/>
                <a:ea typeface="Cambria" pitchFamily="18" charset="0"/>
              </a:rPr>
              <a:t>Nishida., “</a:t>
            </a:r>
            <a:r>
              <a:rPr lang="en-US" sz="1600" dirty="0" smtClean="0">
                <a:latin typeface="Cambria" pitchFamily="18" charset="0"/>
                <a:ea typeface="Cambria" pitchFamily="18" charset="0"/>
              </a:rPr>
              <a:t>Perceptually </a:t>
            </a:r>
            <a:r>
              <a:rPr lang="en-US" sz="1600" dirty="0">
                <a:latin typeface="Cambria" pitchFamily="18" charset="0"/>
                <a:ea typeface="Cambria" pitchFamily="18" charset="0"/>
              </a:rPr>
              <a:t>Based Adaptive Motion Retargeting to Animate Real Objects by Light </a:t>
            </a:r>
            <a:r>
              <a:rPr lang="en-US" sz="1600" dirty="0" smtClean="0">
                <a:latin typeface="Cambria" pitchFamily="18" charset="0"/>
                <a:ea typeface="Cambria" pitchFamily="18" charset="0"/>
              </a:rPr>
              <a:t>Projection” </a:t>
            </a:r>
            <a:r>
              <a:rPr lang="en-US" sz="1600" dirty="0">
                <a:latin typeface="Cambria" pitchFamily="18" charset="0"/>
                <a:ea typeface="Cambria" pitchFamily="18" charset="0"/>
              </a:rPr>
              <a:t> IEEE Transactions on Visualization and Computer </a:t>
            </a:r>
            <a:r>
              <a:rPr lang="en-US" sz="1600" dirty="0" smtClean="0">
                <a:latin typeface="Cambria" pitchFamily="18" charset="0"/>
                <a:ea typeface="Cambria" pitchFamily="18" charset="0"/>
              </a:rPr>
              <a:t>Graphics</a:t>
            </a:r>
            <a:endParaRPr lang="en-US" sz="1600" dirty="0">
              <a:latin typeface="Cambria" pitchFamily="18" charset="0"/>
              <a:ea typeface="Cambria" pitchFamily="18" charset="0"/>
            </a:endParaRPr>
          </a:p>
          <a:p>
            <a:endParaRPr lang="en-US" sz="1600" dirty="0" smtClean="0">
              <a:latin typeface="Cambria" pitchFamily="18" charset="0"/>
              <a:ea typeface="Cambria" pitchFamily="18" charset="0"/>
            </a:endParaRPr>
          </a:p>
          <a:p>
            <a:r>
              <a:rPr lang="en-US" sz="1600" dirty="0">
                <a:latin typeface="Cambria" pitchFamily="18" charset="0"/>
                <a:ea typeface="Cambria" pitchFamily="18" charset="0"/>
              </a:rPr>
              <a:t>Andrew </a:t>
            </a:r>
            <a:r>
              <a:rPr lang="en-US" sz="1600" dirty="0" smtClean="0">
                <a:latin typeface="Cambria" pitchFamily="18" charset="0"/>
                <a:ea typeface="Cambria" pitchFamily="18" charset="0"/>
              </a:rPr>
              <a:t>Roth .,“</a:t>
            </a:r>
            <a:r>
              <a:rPr lang="en-US" sz="1600" dirty="0" smtClean="0">
                <a:latin typeface="Cambria" pitchFamily="18" charset="0"/>
                <a:ea typeface="Cambria" pitchFamily="18" charset="0"/>
              </a:rPr>
              <a:t>The </a:t>
            </a:r>
            <a:r>
              <a:rPr lang="en-US" sz="1600" dirty="0" err="1">
                <a:latin typeface="Cambria" pitchFamily="18" charset="0"/>
                <a:ea typeface="Cambria" pitchFamily="18" charset="0"/>
              </a:rPr>
              <a:t>Arlab</a:t>
            </a:r>
            <a:r>
              <a:rPr lang="en-US" sz="1600" dirty="0">
                <a:latin typeface="Cambria" pitchFamily="18" charset="0"/>
                <a:ea typeface="Cambria" pitchFamily="18" charset="0"/>
              </a:rPr>
              <a:t> and Cave libraries: On authoring augmented reality and virtual reality experiences using a graphical programming </a:t>
            </a:r>
            <a:r>
              <a:rPr lang="en-US" sz="1600" dirty="0" smtClean="0">
                <a:latin typeface="Cambria" pitchFamily="18" charset="0"/>
                <a:ea typeface="Cambria" pitchFamily="18" charset="0"/>
              </a:rPr>
              <a:t>language” </a:t>
            </a:r>
            <a:r>
              <a:rPr lang="en-US" sz="1600" dirty="0">
                <a:latin typeface="Cambria" pitchFamily="18" charset="0"/>
                <a:ea typeface="Cambria" pitchFamily="18" charset="0"/>
              </a:rPr>
              <a:t>2011 IEEE International Symposium on Mixed and Augmented Reality - Arts, Media, and Humanities</a:t>
            </a:r>
            <a:endParaRPr lang="en-US" sz="1600" dirty="0" smtClean="0">
              <a:latin typeface="Cambria" pitchFamily="18" charset="0"/>
              <a:ea typeface="Cambria" pitchFamily="18" charset="0"/>
            </a:endParaRPr>
          </a:p>
          <a:p>
            <a:endParaRPr lang="en-US" sz="1600" dirty="0">
              <a:latin typeface="Cambria" pitchFamily="18" charset="0"/>
              <a:ea typeface="Cambria" pitchFamily="18" charset="0"/>
            </a:endParaRPr>
          </a:p>
        </p:txBody>
      </p:sp>
    </p:spTree>
    <p:extLst>
      <p:ext uri="{BB962C8B-B14F-4D97-AF65-F5344CB8AC3E}">
        <p14:creationId xmlns:p14="http://schemas.microsoft.com/office/powerpoint/2010/main" val="1916426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705600" cy="646331"/>
          </a:xfrm>
          <a:prstGeom prst="rect">
            <a:avLst/>
          </a:prstGeom>
          <a:noFill/>
        </p:spPr>
        <p:txBody>
          <a:bodyPr wrap="square" rtlCol="0">
            <a:spAutoFit/>
          </a:bodyPr>
          <a:lstStyle/>
          <a:p>
            <a:pPr algn="ctr"/>
            <a:r>
              <a:rPr lang="en-US" sz="3600" dirty="0">
                <a:latin typeface="Cambria" pitchFamily="18" charset="0"/>
                <a:ea typeface="Cambria" pitchFamily="18" charset="0"/>
              </a:rPr>
              <a:t>I</a:t>
            </a:r>
            <a:r>
              <a:rPr lang="en-US" sz="3600" dirty="0" smtClean="0">
                <a:latin typeface="Cambria" pitchFamily="18" charset="0"/>
                <a:ea typeface="Cambria" pitchFamily="18" charset="0"/>
              </a:rPr>
              <a:t>ndex</a:t>
            </a:r>
            <a:endParaRPr lang="en-US" sz="3600" dirty="0">
              <a:latin typeface="Cambria" pitchFamily="18" charset="0"/>
              <a:ea typeface="Cambria" pitchFamily="18" charset="0"/>
            </a:endParaRPr>
          </a:p>
        </p:txBody>
      </p:sp>
      <p:sp>
        <p:nvSpPr>
          <p:cNvPr id="3" name="TextBox 2"/>
          <p:cNvSpPr txBox="1"/>
          <p:nvPr/>
        </p:nvSpPr>
        <p:spPr>
          <a:xfrm>
            <a:off x="1149096" y="1676400"/>
            <a:ext cx="5480304" cy="4401205"/>
          </a:xfrm>
          <a:prstGeom prst="rect">
            <a:avLst/>
          </a:prstGeom>
          <a:noFill/>
        </p:spPr>
        <p:txBody>
          <a:bodyPr wrap="square" rtlCol="0">
            <a:spAutoFit/>
          </a:bodyPr>
          <a:lstStyle/>
          <a:p>
            <a:pPr marL="285750" indent="-285750">
              <a:buFont typeface="Arial" pitchFamily="34" charset="0"/>
              <a:buChar char="•"/>
            </a:pPr>
            <a:r>
              <a:rPr lang="en-US" sz="2800" dirty="0" smtClean="0">
                <a:latin typeface="Cambria" pitchFamily="18" charset="0"/>
                <a:ea typeface="Cambria" pitchFamily="18" charset="0"/>
              </a:rPr>
              <a:t>Abstract</a:t>
            </a:r>
          </a:p>
          <a:p>
            <a:pPr marL="285750" indent="-285750">
              <a:buFont typeface="Arial" pitchFamily="34" charset="0"/>
              <a:buChar char="•"/>
            </a:pPr>
            <a:r>
              <a:rPr lang="en-US" sz="2800" dirty="0" smtClean="0">
                <a:latin typeface="Cambria" pitchFamily="18" charset="0"/>
                <a:ea typeface="Cambria" pitchFamily="18" charset="0"/>
              </a:rPr>
              <a:t>Introduction</a:t>
            </a:r>
          </a:p>
          <a:p>
            <a:pPr marL="285750" indent="-285750">
              <a:buFont typeface="Arial" pitchFamily="34" charset="0"/>
              <a:buChar char="•"/>
            </a:pPr>
            <a:r>
              <a:rPr lang="en-US" sz="2800" dirty="0" smtClean="0">
                <a:latin typeface="Cambria" pitchFamily="18" charset="0"/>
                <a:ea typeface="Cambria" pitchFamily="18" charset="0"/>
              </a:rPr>
              <a:t>Aims and Objectives</a:t>
            </a:r>
          </a:p>
          <a:p>
            <a:pPr marL="285750" indent="-285750">
              <a:buFont typeface="Arial" pitchFamily="34" charset="0"/>
              <a:buChar char="•"/>
            </a:pPr>
            <a:r>
              <a:rPr lang="en-US" sz="2800" dirty="0" smtClean="0">
                <a:latin typeface="Cambria" pitchFamily="18" charset="0"/>
                <a:ea typeface="Cambria" pitchFamily="18" charset="0"/>
              </a:rPr>
              <a:t>Literature Survey</a:t>
            </a:r>
          </a:p>
          <a:p>
            <a:pPr marL="285750" indent="-285750">
              <a:buFont typeface="Arial" pitchFamily="34" charset="0"/>
              <a:buChar char="•"/>
            </a:pPr>
            <a:r>
              <a:rPr lang="en-US" sz="2800" dirty="0" smtClean="0">
                <a:latin typeface="Cambria" pitchFamily="18" charset="0"/>
                <a:ea typeface="Cambria" pitchFamily="18" charset="0"/>
              </a:rPr>
              <a:t>Problem Statement</a:t>
            </a:r>
          </a:p>
          <a:p>
            <a:pPr marL="285750" indent="-285750">
              <a:buFont typeface="Arial" pitchFamily="34" charset="0"/>
              <a:buChar char="•"/>
            </a:pPr>
            <a:r>
              <a:rPr lang="en-US" sz="2800" dirty="0" smtClean="0">
                <a:latin typeface="Cambria" pitchFamily="18" charset="0"/>
                <a:ea typeface="Cambria" pitchFamily="18" charset="0"/>
              </a:rPr>
              <a:t>Scope Of Project</a:t>
            </a:r>
          </a:p>
          <a:p>
            <a:pPr marL="285750" indent="-285750">
              <a:buFont typeface="Arial" pitchFamily="34" charset="0"/>
              <a:buChar char="•"/>
            </a:pPr>
            <a:r>
              <a:rPr lang="en-US" sz="2800" dirty="0" smtClean="0">
                <a:latin typeface="Cambria" pitchFamily="18" charset="0"/>
                <a:ea typeface="Cambria" pitchFamily="18" charset="0"/>
              </a:rPr>
              <a:t>Block Diagram</a:t>
            </a:r>
          </a:p>
          <a:p>
            <a:pPr marL="285750" indent="-285750">
              <a:buFont typeface="Arial" pitchFamily="34" charset="0"/>
              <a:buChar char="•"/>
            </a:pPr>
            <a:r>
              <a:rPr lang="en-US" sz="2800" dirty="0" smtClean="0">
                <a:latin typeface="Cambria" pitchFamily="18" charset="0"/>
                <a:ea typeface="Cambria" pitchFamily="18" charset="0"/>
              </a:rPr>
              <a:t>Details of Hardware &amp; Software</a:t>
            </a:r>
          </a:p>
          <a:p>
            <a:pPr marL="285750" indent="-285750">
              <a:buFont typeface="Arial" pitchFamily="34" charset="0"/>
              <a:buChar char="•"/>
            </a:pPr>
            <a:r>
              <a:rPr lang="en-US" sz="2800" dirty="0" smtClean="0">
                <a:latin typeface="Cambria" pitchFamily="18" charset="0"/>
                <a:ea typeface="Cambria" pitchFamily="18" charset="0"/>
              </a:rPr>
              <a:t>References</a:t>
            </a:r>
          </a:p>
          <a:p>
            <a:pPr marL="285750" indent="-285750">
              <a:buFont typeface="Arial" pitchFamily="34" charset="0"/>
              <a:buChar char="•"/>
            </a:pPr>
            <a:endParaRPr lang="en-US" sz="2800" dirty="0">
              <a:latin typeface="Cambria" pitchFamily="18" charset="0"/>
              <a:ea typeface="Cambria" pitchFamily="18" charset="0"/>
            </a:endParaRPr>
          </a:p>
        </p:txBody>
      </p:sp>
    </p:spTree>
    <p:extLst>
      <p:ext uri="{BB962C8B-B14F-4D97-AF65-F5344CB8AC3E}">
        <p14:creationId xmlns:p14="http://schemas.microsoft.com/office/powerpoint/2010/main" val="1497797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533400"/>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Abstract</a:t>
            </a:r>
            <a:endParaRPr lang="en-US" sz="3600" dirty="0">
              <a:latin typeface="Cambria" pitchFamily="18" charset="0"/>
              <a:ea typeface="Cambria" pitchFamily="18" charset="0"/>
            </a:endParaRPr>
          </a:p>
        </p:txBody>
      </p:sp>
      <p:sp>
        <p:nvSpPr>
          <p:cNvPr id="4" name="TextBox 3"/>
          <p:cNvSpPr txBox="1"/>
          <p:nvPr/>
        </p:nvSpPr>
        <p:spPr>
          <a:xfrm>
            <a:off x="838200" y="1710630"/>
            <a:ext cx="7620000" cy="3416320"/>
          </a:xfrm>
          <a:prstGeom prst="rect">
            <a:avLst/>
          </a:prstGeom>
          <a:noFill/>
        </p:spPr>
        <p:txBody>
          <a:bodyPr wrap="square" rtlCol="0">
            <a:spAutoFit/>
          </a:bodyPr>
          <a:lstStyle/>
          <a:p>
            <a:r>
              <a:rPr lang="en-US" sz="2400" dirty="0">
                <a:latin typeface="Cambria" pitchFamily="18" charset="0"/>
                <a:ea typeface="Cambria" pitchFamily="18" charset="0"/>
              </a:rPr>
              <a:t>T</a:t>
            </a:r>
            <a:r>
              <a:rPr lang="en-US" sz="2400" dirty="0" smtClean="0">
                <a:latin typeface="Cambria" pitchFamily="18" charset="0"/>
                <a:ea typeface="Cambria" pitchFamily="18" charset="0"/>
              </a:rPr>
              <a:t>his app will be using augmented reality to implement detailed concept of plants. The concept will be explained with the help of a story that will be narrated by a character. All the while involving the user with a few multiple choice questions to choose from that the character can ask the plant. The plant will answer the asked question thereby keeping the user engaged. Further more concepts will be added in as the project progresses. </a:t>
            </a:r>
            <a:endParaRPr lang="en-US" sz="2400" dirty="0">
              <a:latin typeface="Cambria" pitchFamily="18" charset="0"/>
              <a:ea typeface="Cambria" pitchFamily="18" charset="0"/>
            </a:endParaRPr>
          </a:p>
        </p:txBody>
      </p:sp>
    </p:spTree>
    <p:extLst>
      <p:ext uri="{BB962C8B-B14F-4D97-AF65-F5344CB8AC3E}">
        <p14:creationId xmlns:p14="http://schemas.microsoft.com/office/powerpoint/2010/main" val="140223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Introduction</a:t>
            </a:r>
            <a:endParaRPr lang="en-US" sz="3600" dirty="0">
              <a:latin typeface="Cambria" pitchFamily="18" charset="0"/>
              <a:ea typeface="Cambria" pitchFamily="18" charset="0"/>
            </a:endParaRPr>
          </a:p>
        </p:txBody>
      </p:sp>
      <p:sp>
        <p:nvSpPr>
          <p:cNvPr id="4" name="TextBox 3"/>
          <p:cNvSpPr txBox="1"/>
          <p:nvPr/>
        </p:nvSpPr>
        <p:spPr>
          <a:xfrm>
            <a:off x="762000" y="1676400"/>
            <a:ext cx="7772400" cy="3785652"/>
          </a:xfrm>
          <a:prstGeom prst="rect">
            <a:avLst/>
          </a:prstGeom>
          <a:noFill/>
        </p:spPr>
        <p:txBody>
          <a:bodyPr wrap="square" rtlCol="0">
            <a:spAutoFit/>
          </a:bodyPr>
          <a:lstStyle/>
          <a:p>
            <a:r>
              <a:rPr lang="en-US" sz="2400" dirty="0" smtClean="0">
                <a:latin typeface="Cambria" pitchFamily="18" charset="0"/>
                <a:ea typeface="Cambria" pitchFamily="18" charset="0"/>
              </a:rPr>
              <a:t>Cellphones being an integral part of our lives play a very important role in the development of a child’s intellect. An average child spends around an hour using mobile devices everyday. To put to constructive use this time this app explains educational concepts using augmented reality in a two way learning format. Through this app children will be able to understand concepts easier, ask questions </a:t>
            </a:r>
            <a:r>
              <a:rPr lang="en-US" sz="2400" dirty="0" err="1" smtClean="0">
                <a:latin typeface="Cambria" pitchFamily="18" charset="0"/>
                <a:ea typeface="Cambria" pitchFamily="18" charset="0"/>
              </a:rPr>
              <a:t>i.e</a:t>
            </a:r>
            <a:r>
              <a:rPr lang="en-US" sz="2400" dirty="0" smtClean="0">
                <a:latin typeface="Cambria" pitchFamily="18" charset="0"/>
                <a:ea typeface="Cambria" pitchFamily="18" charset="0"/>
              </a:rPr>
              <a:t> interactive approach and retain the information obtained for longer durations as their visual memory is targeted creating an experience for them.</a:t>
            </a:r>
            <a:endParaRPr lang="en-US" sz="2400" dirty="0">
              <a:latin typeface="Cambria" pitchFamily="18" charset="0"/>
              <a:ea typeface="Cambria" pitchFamily="18" charset="0"/>
            </a:endParaRPr>
          </a:p>
        </p:txBody>
      </p:sp>
    </p:spTree>
    <p:extLst>
      <p:ext uri="{BB962C8B-B14F-4D97-AF65-F5344CB8AC3E}">
        <p14:creationId xmlns:p14="http://schemas.microsoft.com/office/powerpoint/2010/main" val="1319222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5192" y="649301"/>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Aims and objectives</a:t>
            </a:r>
            <a:endParaRPr lang="en-US" sz="3600" dirty="0">
              <a:latin typeface="Cambria" pitchFamily="18" charset="0"/>
              <a:ea typeface="Cambria" pitchFamily="18" charset="0"/>
            </a:endParaRPr>
          </a:p>
        </p:txBody>
      </p:sp>
      <p:sp>
        <p:nvSpPr>
          <p:cNvPr id="3" name="TextBox 2"/>
          <p:cNvSpPr txBox="1"/>
          <p:nvPr/>
        </p:nvSpPr>
        <p:spPr>
          <a:xfrm>
            <a:off x="609600" y="1447800"/>
            <a:ext cx="8001000" cy="5170646"/>
          </a:xfrm>
          <a:prstGeom prst="rect">
            <a:avLst/>
          </a:prstGeom>
          <a:noFill/>
        </p:spPr>
        <p:txBody>
          <a:bodyPr wrap="square" rtlCol="0">
            <a:spAutoFit/>
          </a:bodyPr>
          <a:lstStyle/>
          <a:p>
            <a:r>
              <a:rPr lang="en-US" sz="2200" b="1" dirty="0" smtClean="0">
                <a:latin typeface="Cambria" pitchFamily="18" charset="0"/>
                <a:ea typeface="Cambria" pitchFamily="18" charset="0"/>
              </a:rPr>
              <a:t>Aim:</a:t>
            </a:r>
            <a:r>
              <a:rPr lang="en-US" sz="2200" dirty="0" smtClean="0">
                <a:latin typeface="Cambria" pitchFamily="18" charset="0"/>
                <a:ea typeface="Cambria" pitchFamily="18" charset="0"/>
              </a:rPr>
              <a:t> To implement an interactive educational app using augmented reality for age group 5-15.</a:t>
            </a:r>
          </a:p>
          <a:p>
            <a:endParaRPr lang="en-US" sz="2200" dirty="0">
              <a:latin typeface="Cambria" pitchFamily="18" charset="0"/>
              <a:ea typeface="Cambria" pitchFamily="18" charset="0"/>
            </a:endParaRPr>
          </a:p>
          <a:p>
            <a:endParaRPr lang="en-US" sz="2200" dirty="0" smtClean="0">
              <a:latin typeface="Cambria" pitchFamily="18" charset="0"/>
              <a:ea typeface="Cambria" pitchFamily="18" charset="0"/>
            </a:endParaRPr>
          </a:p>
          <a:p>
            <a:r>
              <a:rPr lang="en-US" sz="2200" b="1" dirty="0" smtClean="0">
                <a:latin typeface="Cambria" pitchFamily="18" charset="0"/>
                <a:ea typeface="Cambria" pitchFamily="18" charset="0"/>
              </a:rPr>
              <a:t>Objectives</a:t>
            </a:r>
          </a:p>
          <a:p>
            <a:pPr marL="342900" indent="-342900">
              <a:buFont typeface="Arial" pitchFamily="34" charset="0"/>
              <a:buChar char="•"/>
            </a:pPr>
            <a:r>
              <a:rPr lang="en-US" sz="2200" dirty="0" smtClean="0">
                <a:latin typeface="Cambria" pitchFamily="18" charset="0"/>
                <a:ea typeface="Cambria" pitchFamily="18" charset="0"/>
              </a:rPr>
              <a:t>To develop interests of students in learning</a:t>
            </a:r>
          </a:p>
          <a:p>
            <a:pPr marL="342900" indent="-342900">
              <a:buFont typeface="Arial" pitchFamily="34" charset="0"/>
              <a:buChar char="•"/>
            </a:pPr>
            <a:r>
              <a:rPr lang="en-US" sz="2200" dirty="0" smtClean="0">
                <a:latin typeface="Cambria" pitchFamily="18" charset="0"/>
                <a:ea typeface="Cambria" pitchFamily="18" charset="0"/>
              </a:rPr>
              <a:t>To explain a concept innovatively in the form of a story</a:t>
            </a:r>
          </a:p>
          <a:p>
            <a:pPr marL="342900" indent="-342900">
              <a:buFont typeface="Arial" pitchFamily="34" charset="0"/>
              <a:buChar char="•"/>
            </a:pPr>
            <a:r>
              <a:rPr lang="en-US" sz="2200" dirty="0" smtClean="0">
                <a:latin typeface="Cambria" pitchFamily="18" charset="0"/>
                <a:ea typeface="Cambria" pitchFamily="18" charset="0"/>
              </a:rPr>
              <a:t>To address questions of the users for a better learning experience</a:t>
            </a:r>
          </a:p>
          <a:p>
            <a:pPr marL="342900" indent="-342900">
              <a:buFont typeface="Arial" pitchFamily="34" charset="0"/>
              <a:buChar char="•"/>
            </a:pPr>
            <a:r>
              <a:rPr lang="en-US" sz="2200" dirty="0" smtClean="0">
                <a:latin typeface="Cambria" pitchFamily="18" charset="0"/>
                <a:ea typeface="Cambria" pitchFamily="18" charset="0"/>
              </a:rPr>
              <a:t>To interact with the user so as to ensure his/her understanding of the concept.</a:t>
            </a:r>
          </a:p>
          <a:p>
            <a:pPr marL="342900" indent="-342900">
              <a:buFont typeface="Arial" pitchFamily="34" charset="0"/>
              <a:buChar char="•"/>
            </a:pPr>
            <a:r>
              <a:rPr lang="en-US" sz="2200" dirty="0" smtClean="0">
                <a:latin typeface="Cambria" pitchFamily="18" charset="0"/>
                <a:ea typeface="Cambria" pitchFamily="18" charset="0"/>
              </a:rPr>
              <a:t> To exploit the visual memory of humans in order to manipulate their interests</a:t>
            </a:r>
          </a:p>
          <a:p>
            <a:pPr marL="342900" indent="-342900">
              <a:buFont typeface="Arial" pitchFamily="34" charset="0"/>
              <a:buChar char="•"/>
            </a:pPr>
            <a:endParaRPr lang="en-US" sz="2200" dirty="0" smtClean="0">
              <a:latin typeface="Cambria" pitchFamily="18" charset="0"/>
              <a:ea typeface="Cambria" pitchFamily="18" charset="0"/>
            </a:endParaRPr>
          </a:p>
          <a:p>
            <a:endParaRPr lang="en-US" sz="2200" dirty="0">
              <a:latin typeface="Cambria" pitchFamily="18" charset="0"/>
              <a:ea typeface="Cambria" pitchFamily="18" charset="0"/>
            </a:endParaRPr>
          </a:p>
        </p:txBody>
      </p:sp>
    </p:spTree>
    <p:extLst>
      <p:ext uri="{BB962C8B-B14F-4D97-AF65-F5344CB8AC3E}">
        <p14:creationId xmlns:p14="http://schemas.microsoft.com/office/powerpoint/2010/main" val="39224276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Literature Survey</a:t>
            </a:r>
            <a:endParaRPr lang="en-US" sz="3600" dirty="0">
              <a:latin typeface="Cambria" pitchFamily="18" charset="0"/>
              <a:ea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33328676"/>
              </p:ext>
            </p:extLst>
          </p:nvPr>
        </p:nvGraphicFramePr>
        <p:xfrm>
          <a:off x="457199" y="1143000"/>
          <a:ext cx="8153400" cy="5181600"/>
        </p:xfrm>
        <a:graphic>
          <a:graphicData uri="http://schemas.openxmlformats.org/drawingml/2006/table">
            <a:tbl>
              <a:tblPr bandRow="1">
                <a:tableStyleId>{5FD0F851-EC5A-4D38-B0AD-8093EC10F338}</a:tableStyleId>
              </a:tblPr>
              <a:tblGrid>
                <a:gridCol w="633273"/>
                <a:gridCol w="1674293"/>
                <a:gridCol w="2307566"/>
                <a:gridCol w="1461458"/>
                <a:gridCol w="2076810"/>
              </a:tblGrid>
              <a:tr h="657756">
                <a:tc>
                  <a:txBody>
                    <a:bodyPr/>
                    <a:lstStyle/>
                    <a:p>
                      <a:pPr algn="ctr"/>
                      <a:r>
                        <a:rPr lang="en-US" sz="1100" b="0" dirty="0" smtClean="0">
                          <a:latin typeface="Cambria" pitchFamily="18" charset="0"/>
                          <a:ea typeface="Cambria" pitchFamily="18" charset="0"/>
                        </a:rPr>
                        <a:t>Sr. No</a:t>
                      </a: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Title</a:t>
                      </a: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Author</a:t>
                      </a: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Publication</a:t>
                      </a: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Approach</a:t>
                      </a:r>
                      <a:endParaRPr lang="en-US" sz="1100" b="0" dirty="0">
                        <a:latin typeface="Cambria" pitchFamily="18" charset="0"/>
                        <a:ea typeface="Cambria" pitchFamily="18" charset="0"/>
                      </a:endParaRPr>
                    </a:p>
                  </a:txBody>
                  <a:tcPr anchor="ctr"/>
                </a:tc>
              </a:tr>
              <a:tr h="1630241">
                <a:tc>
                  <a:txBody>
                    <a:bodyPr/>
                    <a:lstStyle/>
                    <a:p>
                      <a:pPr algn="ctr"/>
                      <a:r>
                        <a:rPr lang="en-US" sz="1100" b="0" dirty="0" smtClean="0">
                          <a:latin typeface="Cambria" pitchFamily="18" charset="0"/>
                          <a:ea typeface="Cambria" pitchFamily="18" charset="0"/>
                        </a:rPr>
                        <a:t>1.</a:t>
                      </a: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Scalable 360° Video Stream Delivery: Challenges, Solutions, and Opportunities</a:t>
                      </a:r>
                      <a:r>
                        <a:rPr lang="en-US" sz="1100" b="0" dirty="0" smtClean="0"/>
                        <a:t/>
                      </a:r>
                      <a:br>
                        <a:rPr lang="en-US" sz="1100" b="0" dirty="0" smtClean="0"/>
                      </a:br>
                      <a:endParaRPr lang="en-US" sz="1100" b="0" dirty="0">
                        <a:latin typeface="Cambria" pitchFamily="18" charset="0"/>
                        <a:ea typeface="Cambria" pitchFamily="18" charset="0"/>
                      </a:endParaRPr>
                    </a:p>
                  </a:txBody>
                  <a:tcPr anchor="ctr"/>
                </a:tc>
                <a:tc>
                  <a:txBody>
                    <a:bodyPr/>
                    <a:lstStyle/>
                    <a:p>
                      <a:pPr algn="ctr"/>
                      <a:r>
                        <a:rPr lang="en-US" sz="1100" b="0" dirty="0" smtClean="0">
                          <a:latin typeface="Cambria" pitchFamily="18" charset="0"/>
                          <a:ea typeface="Cambria" pitchFamily="18" charset="0"/>
                        </a:rPr>
                        <a:t>Michael Zink</a:t>
                      </a:r>
                    </a:p>
                    <a:p>
                      <a:pPr algn="ctr"/>
                      <a:r>
                        <a:rPr lang="en-US" sz="1100" b="0" dirty="0" smtClean="0">
                          <a:latin typeface="Cambria" pitchFamily="18" charset="0"/>
                          <a:ea typeface="Cambria" pitchFamily="18" charset="0"/>
                        </a:rPr>
                        <a:t>Ramesh </a:t>
                      </a:r>
                      <a:r>
                        <a:rPr lang="en-US" sz="1100" b="0" dirty="0" err="1" smtClean="0">
                          <a:latin typeface="Cambria" pitchFamily="18" charset="0"/>
                          <a:ea typeface="Cambria" pitchFamily="18" charset="0"/>
                        </a:rPr>
                        <a:t>Sitaraman</a:t>
                      </a:r>
                      <a:r>
                        <a:rPr lang="en-US" sz="1100" b="0" dirty="0" smtClean="0">
                          <a:latin typeface="Cambria" pitchFamily="18" charset="0"/>
                          <a:ea typeface="Cambria" pitchFamily="18" charset="0"/>
                        </a:rPr>
                        <a:t> </a:t>
                      </a:r>
                    </a:p>
                    <a:p>
                      <a:pPr algn="ctr"/>
                      <a:r>
                        <a:rPr lang="en-US" sz="1100" b="0" dirty="0" err="1" smtClean="0">
                          <a:latin typeface="Cambria" pitchFamily="18" charset="0"/>
                          <a:ea typeface="Cambria" pitchFamily="18" charset="0"/>
                        </a:rPr>
                        <a:t>Klara</a:t>
                      </a:r>
                      <a:r>
                        <a:rPr lang="en-US" sz="1100" b="0" dirty="0" smtClean="0">
                          <a:latin typeface="Cambria" pitchFamily="18" charset="0"/>
                          <a:ea typeface="Cambria" pitchFamily="18" charset="0"/>
                        </a:rPr>
                        <a:t> </a:t>
                      </a:r>
                      <a:r>
                        <a:rPr lang="en-US" sz="1100" b="0" dirty="0" err="1" smtClean="0">
                          <a:latin typeface="Cambria" pitchFamily="18" charset="0"/>
                          <a:ea typeface="Cambria" pitchFamily="18" charset="0"/>
                        </a:rPr>
                        <a:t>Nahrstedt</a:t>
                      </a:r>
                      <a:endParaRPr kumimoji="0" lang="en-US" sz="1100" b="0" i="0" u="none" strike="noStrike" kern="1200" dirty="0" smtClean="0">
                        <a:solidFill>
                          <a:schemeClr val="tx1"/>
                        </a:solidFill>
                        <a:effectLst/>
                        <a:latin typeface="Cambria" pitchFamily="18" charset="0"/>
                        <a:ea typeface="Cambria" pitchFamily="18" charset="0"/>
                        <a:cs typeface="+mn-cs"/>
                      </a:endParaRPr>
                    </a:p>
                  </a:txBody>
                  <a:tcPr anchor="ctr"/>
                </a:tc>
                <a:tc>
                  <a:txBody>
                    <a:bodyPr/>
                    <a:lstStyle/>
                    <a:p>
                      <a:pPr algn="ctr"/>
                      <a:r>
                        <a:rPr lang="en-US" sz="1100" b="0" dirty="0" smtClean="0">
                          <a:latin typeface="Cambria" pitchFamily="18" charset="0"/>
                          <a:ea typeface="Cambria" pitchFamily="18" charset="0"/>
                        </a:rPr>
                        <a:t>IEEE 2019</a:t>
                      </a:r>
                      <a:endParaRPr lang="en-US" sz="1100" b="0" dirty="0">
                        <a:latin typeface="Cambria" pitchFamily="18" charset="0"/>
                        <a:ea typeface="Cambria" pitchFamily="18" charset="0"/>
                      </a:endParaRPr>
                    </a:p>
                  </a:txBody>
                  <a:tcPr anchor="ctr"/>
                </a:tc>
                <a:tc>
                  <a:txBody>
                    <a:bodyPr/>
                    <a:lstStyle/>
                    <a:p>
                      <a:pPr algn="ctr"/>
                      <a:r>
                        <a:rPr kumimoji="0" lang="en-US" sz="1100" b="0" i="0" kern="1200" dirty="0" smtClean="0">
                          <a:solidFill>
                            <a:schemeClr val="tx1"/>
                          </a:solidFill>
                          <a:effectLst/>
                          <a:latin typeface="+mn-lt"/>
                          <a:ea typeface="+mn-ea"/>
                          <a:cs typeface="+mn-cs"/>
                        </a:rPr>
                        <a:t>Approaches of creating, distributing, and presenting 360° video content, including 360° video recording, storage, distribution, edge delivery, and quality-of-experience evaluation </a:t>
                      </a:r>
                      <a:endParaRPr lang="en-US" sz="1100" b="0" dirty="0">
                        <a:latin typeface="Cambria" pitchFamily="18" charset="0"/>
                        <a:ea typeface="Cambria" pitchFamily="18" charset="0"/>
                      </a:endParaRPr>
                    </a:p>
                  </a:txBody>
                  <a:tcPr anchor="ctr"/>
                </a:tc>
              </a:tr>
              <a:tr h="1445803">
                <a:tc>
                  <a:txBody>
                    <a:bodyPr/>
                    <a:lstStyle/>
                    <a:p>
                      <a:pPr algn="ctr"/>
                      <a:r>
                        <a:rPr lang="en-US" sz="1100" b="0" dirty="0" smtClean="0">
                          <a:latin typeface="Cambria" pitchFamily="18" charset="0"/>
                          <a:ea typeface="Cambria" pitchFamily="18" charset="0"/>
                        </a:rPr>
                        <a:t>2.</a:t>
                      </a:r>
                      <a:endParaRPr lang="en-US" sz="1100" b="0" dirty="0">
                        <a:latin typeface="Cambria" pitchFamily="18" charset="0"/>
                        <a:ea typeface="Cambria"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kern="1200" dirty="0" smtClean="0">
                          <a:solidFill>
                            <a:schemeClr val="tx1"/>
                          </a:solidFill>
                          <a:effectLst/>
                          <a:latin typeface="+mn-lt"/>
                          <a:ea typeface="+mn-ea"/>
                          <a:cs typeface="+mn-cs"/>
                        </a:rPr>
                        <a:t>Mosaicing a Wide Geometric Field of View for Effective Interaction in Augmented Reality</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dirty="0" smtClean="0">
                        <a:latin typeface="Cambria" pitchFamily="18" charset="0"/>
                        <a:ea typeface="Cambria" pitchFamily="18" charset="0"/>
                      </a:endParaRPr>
                    </a:p>
                  </a:txBody>
                  <a:tcPr anchor="ctr"/>
                </a:tc>
                <a:tc>
                  <a:txBody>
                    <a:bodyPr/>
                    <a:lstStyle/>
                    <a:p>
                      <a:pPr algn="ctr" fontAlgn="t"/>
                      <a:r>
                        <a:rPr kumimoji="0" lang="en-US" sz="1100" b="0" i="0" u="none" strike="noStrike" kern="1200" dirty="0" err="1" smtClean="0">
                          <a:solidFill>
                            <a:schemeClr val="tx1"/>
                          </a:solidFill>
                          <a:effectLst/>
                          <a:latin typeface="+mn-lt"/>
                          <a:ea typeface="+mn-ea"/>
                          <a:cs typeface="+mn-cs"/>
                        </a:rPr>
                        <a:t>Seokhee</a:t>
                      </a:r>
                      <a:r>
                        <a:rPr kumimoji="0" lang="en-US" sz="1100" b="0" i="0" u="none" strike="noStrike" kern="1200" dirty="0" smtClean="0">
                          <a:solidFill>
                            <a:schemeClr val="tx1"/>
                          </a:solidFill>
                          <a:effectLst/>
                          <a:latin typeface="+mn-lt"/>
                          <a:ea typeface="+mn-ea"/>
                          <a:cs typeface="+mn-cs"/>
                        </a:rPr>
                        <a:t>  </a:t>
                      </a:r>
                      <a:r>
                        <a:rPr kumimoji="0" lang="en-US" sz="1100" b="0" i="0" u="none" strike="noStrike" kern="1200" dirty="0" err="1" smtClean="0">
                          <a:solidFill>
                            <a:schemeClr val="tx1"/>
                          </a:solidFill>
                          <a:effectLst/>
                          <a:latin typeface="+mn-lt"/>
                          <a:ea typeface="+mn-ea"/>
                          <a:cs typeface="+mn-cs"/>
                        </a:rPr>
                        <a:t>Jeon</a:t>
                      </a:r>
                      <a:r>
                        <a:rPr kumimoji="0" lang="en-US" sz="1100" b="0" i="0" u="none" strike="noStrike" kern="1200" dirty="0" smtClean="0">
                          <a:solidFill>
                            <a:schemeClr val="tx1"/>
                          </a:solidFill>
                          <a:effectLst/>
                          <a:latin typeface="+mn-lt"/>
                          <a:ea typeface="+mn-ea"/>
                          <a:cs typeface="+mn-cs"/>
                        </a:rPr>
                        <a:t> ,</a:t>
                      </a:r>
                    </a:p>
                    <a:p>
                      <a:pPr algn="ctr" fontAlgn="t"/>
                      <a:r>
                        <a:rPr kumimoji="0" lang="en-US" sz="1100" b="0" i="0" kern="1200" dirty="0" smtClean="0">
                          <a:solidFill>
                            <a:schemeClr val="tx1"/>
                          </a:solidFill>
                          <a:effectLst/>
                          <a:latin typeface="+mn-lt"/>
                          <a:ea typeface="+mn-ea"/>
                          <a:cs typeface="+mn-cs"/>
                        </a:rPr>
                        <a:t> </a:t>
                      </a:r>
                      <a:r>
                        <a:rPr kumimoji="0" lang="en-US" sz="1100" b="0" i="0" u="none" strike="noStrike" kern="1200" dirty="0" smtClean="0">
                          <a:solidFill>
                            <a:schemeClr val="tx1"/>
                          </a:solidFill>
                          <a:effectLst/>
                          <a:latin typeface="+mn-lt"/>
                          <a:ea typeface="+mn-ea"/>
                          <a:cs typeface="+mn-cs"/>
                        </a:rPr>
                        <a:t>Gerard J. Kim</a:t>
                      </a:r>
                      <a:endParaRPr kumimoji="0" lang="en-US" sz="1100" b="0" i="0" u="none" strike="noStrike" kern="1200" dirty="0" smtClean="0">
                        <a:solidFill>
                          <a:schemeClr val="tx1"/>
                        </a:solidFill>
                        <a:effectLst/>
                        <a:latin typeface="Cambria" pitchFamily="18" charset="0"/>
                        <a:ea typeface="Cambria" pitchFamily="18" charset="0"/>
                        <a:cs typeface="+mn-cs"/>
                      </a:endParaRPr>
                    </a:p>
                  </a:txBody>
                  <a:tcPr anchor="ctr"/>
                </a:tc>
                <a:tc>
                  <a:txBody>
                    <a:bodyPr/>
                    <a:lstStyle/>
                    <a:p>
                      <a:pPr algn="ctr"/>
                      <a:r>
                        <a:rPr lang="en-US" sz="1100" b="0" dirty="0" smtClean="0">
                          <a:latin typeface="Cambria" pitchFamily="18" charset="0"/>
                          <a:ea typeface="Cambria" pitchFamily="18" charset="0"/>
                        </a:rPr>
                        <a:t>IEEE </a:t>
                      </a:r>
                      <a:r>
                        <a:rPr lang="en-US" sz="1100" b="0" dirty="0" smtClean="0">
                          <a:latin typeface="Cambria" pitchFamily="18" charset="0"/>
                          <a:ea typeface="Cambria" pitchFamily="18" charset="0"/>
                        </a:rPr>
                        <a:t>2009</a:t>
                      </a:r>
                      <a:endParaRPr lang="en-US" sz="1100" b="0" dirty="0">
                        <a:latin typeface="Cambria" pitchFamily="18" charset="0"/>
                        <a:ea typeface="Cambria"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kern="1200" dirty="0" smtClean="0">
                          <a:solidFill>
                            <a:schemeClr val="tx1"/>
                          </a:solidFill>
                          <a:effectLst/>
                          <a:latin typeface="+mn-lt"/>
                          <a:ea typeface="+mn-ea"/>
                          <a:cs typeface="+mn-cs"/>
                        </a:rPr>
                        <a:t>Increasing the geometric field of view can be tolerated to some degree without much degradation in task performance</a:t>
                      </a:r>
                      <a:endParaRPr lang="en-US" sz="1100" b="0" dirty="0" smtClean="0">
                        <a:latin typeface="Cambria" pitchFamily="18" charset="0"/>
                        <a:ea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dirty="0" smtClean="0">
                        <a:latin typeface="Cambria" pitchFamily="18" charset="0"/>
                        <a:ea typeface="Cambria" pitchFamily="18" charset="0"/>
                      </a:endParaRPr>
                    </a:p>
                  </a:txBody>
                  <a:tcPr anchor="ctr"/>
                </a:tc>
              </a:tr>
              <a:tr h="1447800">
                <a:tc>
                  <a:txBody>
                    <a:bodyPr/>
                    <a:lstStyle/>
                    <a:p>
                      <a:pPr algn="ctr"/>
                      <a:r>
                        <a:rPr lang="en-US" sz="1100" b="0" dirty="0" smtClean="0">
                          <a:latin typeface="Cambria" pitchFamily="18" charset="0"/>
                          <a:ea typeface="Cambria" pitchFamily="18" charset="0"/>
                        </a:rPr>
                        <a:t>3.</a:t>
                      </a:r>
                      <a:endParaRPr lang="en-US" sz="1100" b="0" dirty="0">
                        <a:latin typeface="Cambria" pitchFamily="18" charset="0"/>
                        <a:ea typeface="Cambria"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kern="1200" dirty="0" smtClean="0">
                          <a:solidFill>
                            <a:schemeClr val="tx1"/>
                          </a:solidFill>
                          <a:effectLst/>
                          <a:latin typeface="+mn-lt"/>
                          <a:ea typeface="+mn-ea"/>
                          <a:cs typeface="+mn-cs"/>
                        </a:rPr>
                        <a:t>Evaluation of </a:t>
                      </a:r>
                      <a:r>
                        <a:rPr kumimoji="0" lang="en-US" sz="1100" b="0" i="0" kern="1200" dirty="0" err="1" smtClean="0">
                          <a:solidFill>
                            <a:schemeClr val="tx1"/>
                          </a:solidFill>
                          <a:effectLst/>
                          <a:latin typeface="+mn-lt"/>
                          <a:ea typeface="+mn-ea"/>
                          <a:cs typeface="+mn-cs"/>
                        </a:rPr>
                        <a:t>labelling</a:t>
                      </a:r>
                      <a:r>
                        <a:rPr kumimoji="0" lang="en-US" sz="1100" b="0" i="0" kern="1200" dirty="0" smtClean="0">
                          <a:solidFill>
                            <a:schemeClr val="tx1"/>
                          </a:solidFill>
                          <a:effectLst/>
                          <a:latin typeface="+mn-lt"/>
                          <a:ea typeface="+mn-ea"/>
                          <a:cs typeface="+mn-cs"/>
                        </a:rPr>
                        <a:t> layout methods in augmented reality</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dirty="0" smtClean="0">
                        <a:latin typeface="Cambria" pitchFamily="18" charset="0"/>
                        <a:ea typeface="Cambria" pitchFamily="18" charset="0"/>
                      </a:endParaRPr>
                    </a:p>
                  </a:txBody>
                  <a:tcPr anchor="ctr"/>
                </a:tc>
                <a:tc>
                  <a:txBody>
                    <a:bodyPr/>
                    <a:lstStyle/>
                    <a:p>
                      <a:pPr algn="ctr"/>
                      <a:r>
                        <a:rPr kumimoji="0" lang="en-US" sz="1100" b="0" i="0" u="none" kern="1200" dirty="0" smtClean="0">
                          <a:solidFill>
                            <a:schemeClr val="tx1"/>
                          </a:solidFill>
                          <a:effectLst/>
                          <a:latin typeface="+mn-lt"/>
                          <a:ea typeface="+mn-ea"/>
                          <a:cs typeface="+mn-cs"/>
                        </a:rPr>
                        <a:t>Gang Li</a:t>
                      </a:r>
                    </a:p>
                    <a:p>
                      <a:pPr algn="ctr"/>
                      <a:r>
                        <a:rPr kumimoji="0" lang="en-US" sz="1100" b="0" i="0" u="none" strike="noStrike" kern="1200" dirty="0" err="1" smtClean="0">
                          <a:solidFill>
                            <a:schemeClr val="tx1"/>
                          </a:solidFill>
                          <a:effectLst/>
                          <a:latin typeface="+mn-lt"/>
                          <a:ea typeface="+mn-ea"/>
                          <a:cs typeface="+mn-cs"/>
                        </a:rPr>
                        <a:t>Yue</a:t>
                      </a:r>
                      <a:r>
                        <a:rPr kumimoji="0" lang="en-US" sz="1100" b="0" i="0" u="none" strike="noStrike" kern="1200" dirty="0" smtClean="0">
                          <a:solidFill>
                            <a:schemeClr val="tx1"/>
                          </a:solidFill>
                          <a:effectLst/>
                          <a:latin typeface="+mn-lt"/>
                          <a:ea typeface="+mn-ea"/>
                          <a:cs typeface="+mn-cs"/>
                        </a:rPr>
                        <a:t> Liu</a:t>
                      </a:r>
                      <a:endParaRPr kumimoji="0" lang="en-US" sz="1100" b="0" i="0" kern="1200" dirty="0" smtClean="0">
                        <a:solidFill>
                          <a:schemeClr val="tx1"/>
                        </a:solidFill>
                        <a:effectLst/>
                        <a:latin typeface="+mn-lt"/>
                        <a:ea typeface="+mn-ea"/>
                        <a:cs typeface="+mn-cs"/>
                      </a:endParaRPr>
                    </a:p>
                    <a:p>
                      <a:pPr algn="ctr"/>
                      <a:r>
                        <a:rPr kumimoji="0" lang="en-US" sz="1100" b="0" i="0" u="none" strike="noStrike" kern="1200" dirty="0" err="1" smtClean="0">
                          <a:solidFill>
                            <a:schemeClr val="tx1"/>
                          </a:solidFill>
                          <a:effectLst/>
                          <a:latin typeface="+mn-lt"/>
                          <a:ea typeface="+mn-ea"/>
                          <a:cs typeface="+mn-cs"/>
                        </a:rPr>
                        <a:t>Yongtian</a:t>
                      </a:r>
                      <a:r>
                        <a:rPr kumimoji="0" lang="en-US" sz="1100" b="0" i="0" u="none" strike="noStrike" kern="1200" dirty="0" smtClean="0">
                          <a:solidFill>
                            <a:schemeClr val="tx1"/>
                          </a:solidFill>
                          <a:effectLst/>
                          <a:latin typeface="+mn-lt"/>
                          <a:ea typeface="+mn-ea"/>
                          <a:cs typeface="+mn-cs"/>
                        </a:rPr>
                        <a:t> Wang</a:t>
                      </a:r>
                      <a:endParaRPr kumimoji="0" lang="en-US" sz="1100" b="0" i="0" kern="1200" dirty="0" smtClean="0">
                        <a:solidFill>
                          <a:schemeClr val="tx1"/>
                        </a:solidFill>
                        <a:effectLst/>
                        <a:latin typeface="+mn-lt"/>
                        <a:ea typeface="+mn-ea"/>
                        <a:cs typeface="+mn-cs"/>
                      </a:endParaRPr>
                    </a:p>
                    <a:p>
                      <a:pPr algn="ctr"/>
                      <a:endParaRPr kumimoji="0" lang="en-US" sz="1100" b="0" i="0" kern="1200" dirty="0" smtClean="0">
                        <a:solidFill>
                          <a:schemeClr val="tx1"/>
                        </a:solidFill>
                        <a:effectLst/>
                        <a:latin typeface="Cambria" pitchFamily="18" charset="0"/>
                        <a:ea typeface="Cambria" pitchFamily="18" charset="0"/>
                        <a:cs typeface="+mn-cs"/>
                      </a:endParaRPr>
                    </a:p>
                  </a:txBody>
                  <a:tcPr anchor="ctr"/>
                </a:tc>
                <a:tc>
                  <a:txBody>
                    <a:bodyPr/>
                    <a:lstStyle/>
                    <a:p>
                      <a:pPr algn="ctr"/>
                      <a:r>
                        <a:rPr lang="en-US" sz="1100" b="0" dirty="0" smtClean="0">
                          <a:latin typeface="Cambria" pitchFamily="18" charset="0"/>
                          <a:ea typeface="Cambria" pitchFamily="18" charset="0"/>
                        </a:rPr>
                        <a:t>IEEE 2017</a:t>
                      </a:r>
                      <a:endParaRPr lang="en-US" sz="1100" b="0" dirty="0">
                        <a:latin typeface="Cambria" pitchFamily="18" charset="0"/>
                        <a:ea typeface="Cambria" pitchFamily="18" charset="0"/>
                      </a:endParaRPr>
                    </a:p>
                  </a:txBody>
                  <a:tcPr anchor="ctr"/>
                </a:tc>
                <a:tc>
                  <a:txBody>
                    <a:bodyPr/>
                    <a:lstStyle/>
                    <a:p>
                      <a:pPr algn="ctr"/>
                      <a:r>
                        <a:rPr kumimoji="0" lang="en-US" sz="1100" b="0" i="0" kern="1200" dirty="0" smtClean="0">
                          <a:solidFill>
                            <a:schemeClr val="tx1"/>
                          </a:solidFill>
                          <a:effectLst/>
                          <a:latin typeface="+mn-lt"/>
                          <a:ea typeface="+mn-ea"/>
                          <a:cs typeface="+mn-cs"/>
                        </a:rPr>
                        <a:t>Without the requirements of setting rules and constraints for occlusion among the labels, the results of three search space methods are evaluated by using objective analysis of related parameters</a:t>
                      </a:r>
                      <a:endParaRPr lang="en-US" sz="1100" b="0" dirty="0">
                        <a:latin typeface="Cambria" pitchFamily="18" charset="0"/>
                        <a:ea typeface="Cambria" pitchFamily="18" charset="0"/>
                      </a:endParaRPr>
                    </a:p>
                  </a:txBody>
                  <a:tcPr anchor="ctr"/>
                </a:tc>
              </a:tr>
            </a:tbl>
          </a:graphicData>
        </a:graphic>
      </p:graphicFrame>
    </p:spTree>
    <p:extLst>
      <p:ext uri="{BB962C8B-B14F-4D97-AF65-F5344CB8AC3E}">
        <p14:creationId xmlns:p14="http://schemas.microsoft.com/office/powerpoint/2010/main" val="2518599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6465"/>
            <a:ext cx="4267200" cy="584775"/>
          </a:xfrm>
          <a:prstGeom prst="rect">
            <a:avLst/>
          </a:prstGeom>
          <a:noFill/>
        </p:spPr>
        <p:txBody>
          <a:bodyPr wrap="square" rtlCol="0">
            <a:spAutoFit/>
          </a:bodyPr>
          <a:lstStyle/>
          <a:p>
            <a:r>
              <a:rPr lang="en-US" sz="3200" dirty="0" smtClean="0">
                <a:latin typeface="Cambria" pitchFamily="18" charset="0"/>
                <a:ea typeface="Cambria" pitchFamily="18" charset="0"/>
              </a:rPr>
              <a:t>Problem Statement</a:t>
            </a:r>
            <a:endParaRPr lang="en-US" sz="3200" dirty="0">
              <a:latin typeface="Cambria" pitchFamily="18" charset="0"/>
              <a:ea typeface="Cambria" pitchFamily="18" charset="0"/>
            </a:endParaRPr>
          </a:p>
        </p:txBody>
      </p:sp>
      <p:sp>
        <p:nvSpPr>
          <p:cNvPr id="3" name="TextBox 2"/>
          <p:cNvSpPr txBox="1"/>
          <p:nvPr/>
        </p:nvSpPr>
        <p:spPr>
          <a:xfrm>
            <a:off x="633984" y="3505200"/>
            <a:ext cx="3200400" cy="584775"/>
          </a:xfrm>
          <a:prstGeom prst="rect">
            <a:avLst/>
          </a:prstGeom>
          <a:noFill/>
        </p:spPr>
        <p:txBody>
          <a:bodyPr wrap="square" rtlCol="0">
            <a:spAutoFit/>
          </a:bodyPr>
          <a:lstStyle/>
          <a:p>
            <a:r>
              <a:rPr lang="en-US" sz="3200" dirty="0" smtClean="0">
                <a:latin typeface="Cambria" pitchFamily="18" charset="0"/>
                <a:ea typeface="Cambria" pitchFamily="18" charset="0"/>
              </a:rPr>
              <a:t>Scope of Project</a:t>
            </a:r>
            <a:endParaRPr lang="en-US" sz="3200" dirty="0">
              <a:latin typeface="Cambria" pitchFamily="18" charset="0"/>
              <a:ea typeface="Cambria" pitchFamily="18" charset="0"/>
            </a:endParaRPr>
          </a:p>
        </p:txBody>
      </p:sp>
      <p:sp>
        <p:nvSpPr>
          <p:cNvPr id="4" name="TextBox 3"/>
          <p:cNvSpPr txBox="1"/>
          <p:nvPr/>
        </p:nvSpPr>
        <p:spPr>
          <a:xfrm>
            <a:off x="633984" y="1600200"/>
            <a:ext cx="7367016" cy="1446550"/>
          </a:xfrm>
          <a:prstGeom prst="rect">
            <a:avLst/>
          </a:prstGeom>
          <a:noFill/>
        </p:spPr>
        <p:txBody>
          <a:bodyPr wrap="square" rtlCol="0">
            <a:spAutoFit/>
          </a:bodyPr>
          <a:lstStyle/>
          <a:p>
            <a:r>
              <a:rPr lang="en-US" sz="2200" dirty="0" smtClean="0">
                <a:latin typeface="Cambria" pitchFamily="18" charset="0"/>
                <a:ea typeface="Cambria" pitchFamily="18" charset="0"/>
              </a:rPr>
              <a:t>Generating interests in education has become a challenge due to the traditional methods. Using AR in education will target users’ visual memory thereby ensuring increased interest in learning.</a:t>
            </a:r>
            <a:endParaRPr lang="en-US" sz="2200" dirty="0">
              <a:latin typeface="Cambria" pitchFamily="18" charset="0"/>
              <a:ea typeface="Cambria" pitchFamily="18" charset="0"/>
            </a:endParaRPr>
          </a:p>
        </p:txBody>
      </p:sp>
      <p:sp>
        <p:nvSpPr>
          <p:cNvPr id="5" name="TextBox 4"/>
          <p:cNvSpPr txBox="1"/>
          <p:nvPr/>
        </p:nvSpPr>
        <p:spPr>
          <a:xfrm>
            <a:off x="633984" y="4334256"/>
            <a:ext cx="7367016" cy="1446550"/>
          </a:xfrm>
          <a:prstGeom prst="rect">
            <a:avLst/>
          </a:prstGeom>
          <a:noFill/>
        </p:spPr>
        <p:txBody>
          <a:bodyPr wrap="square" rtlCol="0">
            <a:spAutoFit/>
          </a:bodyPr>
          <a:lstStyle/>
          <a:p>
            <a:r>
              <a:rPr lang="en-US" sz="2200" dirty="0" smtClean="0">
                <a:latin typeface="Cambria" pitchFamily="18" charset="0"/>
                <a:ea typeface="Cambria" pitchFamily="18" charset="0"/>
              </a:rPr>
              <a:t>Children will be able to study concepts through stories in which a character and the elements of the concept (For </a:t>
            </a:r>
            <a:r>
              <a:rPr lang="en-US" sz="2200" dirty="0" err="1">
                <a:latin typeface="Cambria" pitchFamily="18" charset="0"/>
                <a:ea typeface="Cambria" pitchFamily="18" charset="0"/>
              </a:rPr>
              <a:t>E</a:t>
            </a:r>
            <a:r>
              <a:rPr lang="en-US" sz="2200" dirty="0" err="1" smtClean="0">
                <a:latin typeface="Cambria" pitchFamily="18" charset="0"/>
                <a:ea typeface="Cambria" pitchFamily="18" charset="0"/>
              </a:rPr>
              <a:t>g</a:t>
            </a:r>
            <a:r>
              <a:rPr lang="en-US" sz="2200" dirty="0" smtClean="0">
                <a:latin typeface="Cambria" pitchFamily="18" charset="0"/>
                <a:ea typeface="Cambria" pitchFamily="18" charset="0"/>
              </a:rPr>
              <a:t>. A plant) will interact with each other thereby explaining the concept.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val="17136427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232" y="542699"/>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Prototype</a:t>
            </a:r>
            <a:endParaRPr lang="en-US" sz="3600" dirty="0">
              <a:latin typeface="Cambria" pitchFamily="18" charset="0"/>
              <a:ea typeface="Cambria"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712" y="1524000"/>
            <a:ext cx="7522464" cy="4648200"/>
          </a:xfrm>
          <a:prstGeom prst="rect">
            <a:avLst/>
          </a:prstGeom>
        </p:spPr>
      </p:pic>
    </p:spTree>
    <p:extLst>
      <p:ext uri="{BB962C8B-B14F-4D97-AF65-F5344CB8AC3E}">
        <p14:creationId xmlns:p14="http://schemas.microsoft.com/office/powerpoint/2010/main" val="961736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232" y="542699"/>
            <a:ext cx="6705600" cy="646331"/>
          </a:xfrm>
          <a:prstGeom prst="rect">
            <a:avLst/>
          </a:prstGeom>
          <a:noFill/>
        </p:spPr>
        <p:txBody>
          <a:bodyPr wrap="square" rtlCol="0">
            <a:spAutoFit/>
          </a:bodyPr>
          <a:lstStyle/>
          <a:p>
            <a:pPr algn="ctr"/>
            <a:r>
              <a:rPr lang="en-US" sz="3600" dirty="0" smtClean="0">
                <a:latin typeface="Cambria" pitchFamily="18" charset="0"/>
                <a:ea typeface="Cambria" pitchFamily="18" charset="0"/>
              </a:rPr>
              <a:t>Block Diagram</a:t>
            </a:r>
            <a:endParaRPr lang="en-US" sz="3600" dirty="0">
              <a:latin typeface="Cambria" pitchFamily="18" charset="0"/>
              <a:ea typeface="Cambria" pitchFamily="18" charset="0"/>
            </a:endParaRPr>
          </a:p>
        </p:txBody>
      </p:sp>
      <p:sp>
        <p:nvSpPr>
          <p:cNvPr id="3" name="Rectangle 2"/>
          <p:cNvSpPr/>
          <p:nvPr/>
        </p:nvSpPr>
        <p:spPr>
          <a:xfrm>
            <a:off x="381000" y="2438400"/>
            <a:ext cx="1828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32632" y="2438400"/>
            <a:ext cx="1828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29400" y="2438400"/>
            <a:ext cx="1828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7765" y="2909332"/>
            <a:ext cx="1371600" cy="369332"/>
          </a:xfrm>
          <a:prstGeom prst="rect">
            <a:avLst/>
          </a:prstGeom>
          <a:noFill/>
        </p:spPr>
        <p:txBody>
          <a:bodyPr wrap="square" rtlCol="0">
            <a:spAutoFit/>
          </a:bodyPr>
          <a:lstStyle/>
          <a:p>
            <a:pPr algn="ctr"/>
            <a:r>
              <a:rPr lang="en-US" dirty="0" smtClean="0"/>
              <a:t>Stories</a:t>
            </a:r>
            <a:endParaRPr lang="en-US" dirty="0"/>
          </a:p>
        </p:txBody>
      </p:sp>
      <p:sp>
        <p:nvSpPr>
          <p:cNvPr id="7" name="TextBox 6"/>
          <p:cNvSpPr txBox="1"/>
          <p:nvPr/>
        </p:nvSpPr>
        <p:spPr>
          <a:xfrm>
            <a:off x="3761232" y="2909332"/>
            <a:ext cx="1371600" cy="369332"/>
          </a:xfrm>
          <a:prstGeom prst="rect">
            <a:avLst/>
          </a:prstGeom>
          <a:noFill/>
        </p:spPr>
        <p:txBody>
          <a:bodyPr wrap="square" rtlCol="0">
            <a:spAutoFit/>
          </a:bodyPr>
          <a:lstStyle/>
          <a:p>
            <a:pPr algn="ctr"/>
            <a:r>
              <a:rPr lang="en-US" dirty="0" smtClean="0"/>
              <a:t>Games</a:t>
            </a:r>
            <a:endParaRPr lang="en-US" dirty="0"/>
          </a:p>
        </p:txBody>
      </p:sp>
      <p:sp>
        <p:nvSpPr>
          <p:cNvPr id="8" name="TextBox 7"/>
          <p:cNvSpPr txBox="1"/>
          <p:nvPr/>
        </p:nvSpPr>
        <p:spPr>
          <a:xfrm>
            <a:off x="6902365" y="2907268"/>
            <a:ext cx="1371600" cy="369332"/>
          </a:xfrm>
          <a:prstGeom prst="rect">
            <a:avLst/>
          </a:prstGeom>
          <a:noFill/>
        </p:spPr>
        <p:txBody>
          <a:bodyPr wrap="square" rtlCol="0">
            <a:spAutoFit/>
          </a:bodyPr>
          <a:lstStyle/>
          <a:p>
            <a:pPr algn="ctr"/>
            <a:r>
              <a:rPr lang="en-US" dirty="0" smtClean="0"/>
              <a:t>Themes</a:t>
            </a:r>
            <a:endParaRPr lang="en-US" dirty="0"/>
          </a:p>
        </p:txBody>
      </p:sp>
      <p:sp>
        <p:nvSpPr>
          <p:cNvPr id="9" name="Chevron 8"/>
          <p:cNvSpPr/>
          <p:nvPr/>
        </p:nvSpPr>
        <p:spPr>
          <a:xfrm>
            <a:off x="2514600" y="3276600"/>
            <a:ext cx="762000" cy="685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5715000" y="3276600"/>
            <a:ext cx="762000" cy="685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381000" y="5334000"/>
            <a:ext cx="1828800" cy="369332"/>
          </a:xfrm>
          <a:prstGeom prst="rect">
            <a:avLst/>
          </a:prstGeom>
          <a:noFill/>
        </p:spPr>
        <p:txBody>
          <a:bodyPr wrap="square" rtlCol="0">
            <a:spAutoFit/>
          </a:bodyPr>
          <a:lstStyle/>
          <a:p>
            <a:pPr algn="ctr"/>
            <a:r>
              <a:rPr lang="en-US" dirty="0" smtClean="0"/>
              <a:t>Phase 1</a:t>
            </a:r>
            <a:endParaRPr lang="en-US" dirty="0"/>
          </a:p>
        </p:txBody>
      </p:sp>
      <p:sp>
        <p:nvSpPr>
          <p:cNvPr id="13" name="TextBox 12"/>
          <p:cNvSpPr txBox="1"/>
          <p:nvPr/>
        </p:nvSpPr>
        <p:spPr>
          <a:xfrm>
            <a:off x="3532632" y="5342467"/>
            <a:ext cx="1828800" cy="369332"/>
          </a:xfrm>
          <a:prstGeom prst="rect">
            <a:avLst/>
          </a:prstGeom>
          <a:noFill/>
        </p:spPr>
        <p:txBody>
          <a:bodyPr wrap="square" rtlCol="0">
            <a:spAutoFit/>
          </a:bodyPr>
          <a:lstStyle/>
          <a:p>
            <a:pPr algn="ctr"/>
            <a:r>
              <a:rPr lang="en-US" dirty="0" smtClean="0"/>
              <a:t>Phase 2</a:t>
            </a:r>
            <a:endParaRPr lang="en-US" dirty="0"/>
          </a:p>
        </p:txBody>
      </p:sp>
      <p:sp>
        <p:nvSpPr>
          <p:cNvPr id="14" name="TextBox 13"/>
          <p:cNvSpPr txBox="1"/>
          <p:nvPr/>
        </p:nvSpPr>
        <p:spPr>
          <a:xfrm>
            <a:off x="6654800" y="5334000"/>
            <a:ext cx="1828800" cy="369332"/>
          </a:xfrm>
          <a:prstGeom prst="rect">
            <a:avLst/>
          </a:prstGeom>
          <a:noFill/>
        </p:spPr>
        <p:txBody>
          <a:bodyPr wrap="square" rtlCol="0">
            <a:spAutoFit/>
          </a:bodyPr>
          <a:lstStyle/>
          <a:p>
            <a:pPr algn="ctr"/>
            <a:r>
              <a:rPr lang="en-US" dirty="0" smtClean="0"/>
              <a:t>Phase 3</a:t>
            </a:r>
            <a:endParaRPr lang="en-US" dirty="0"/>
          </a:p>
        </p:txBody>
      </p:sp>
      <p:pic>
        <p:nvPicPr>
          <p:cNvPr id="1026" name="Picture 2" descr="C:\Users\Natasha\AppData\Local\Microsoft\Windows\INetCache\IE\XQEJ7Z2I\Xbox-Console-Se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4799" y="358140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atasha\AppData\Local\Microsoft\Windows\INetCache\IE\K5KUURLB\supermom[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134" y="3447997"/>
            <a:ext cx="946534" cy="14734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Natasha\AppData\Local\Microsoft\Windows\INetCache\IE\5WR0HJH3\16631-illustration-of-a-green-plant-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553" y="3308866"/>
            <a:ext cx="976048" cy="153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4453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768</TotalTime>
  <Words>593</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 Department of Information Technology Atharva College of Engineering Mumbai.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Ambre</dc:creator>
  <cp:lastModifiedBy>Natasha Ambre</cp:lastModifiedBy>
  <cp:revision>31</cp:revision>
  <dcterms:created xsi:type="dcterms:W3CDTF">2019-02-24T07:27:23Z</dcterms:created>
  <dcterms:modified xsi:type="dcterms:W3CDTF">2019-02-25T18:18:35Z</dcterms:modified>
</cp:coreProperties>
</file>