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 id="268" r:id="rId14"/>
    <p:sldId id="270" r:id="rId15"/>
    <p:sldId id="271" r:id="rId16"/>
    <p:sldId id="274" r:id="rId17"/>
    <p:sldId id="273" r:id="rId18"/>
    <p:sldId id="272" r:id="rId19"/>
    <p:sldId id="269"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bf1e6d2b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bf1e6d2b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Horvath et al actually uses Monte Carlo sampling. There’s return lower values. Perhaps because they are drawing points from the already present sample? 10,000 trials run. This took the longest, had to be run overnight (although using python so could’ve been shorter in different programming language)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f1e6d2b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f1e6d2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Their paper very unclear about this. There is a better way though</a:t>
            </a:r>
          </a:p>
        </p:txBody>
      </p:sp>
    </p:spTree>
    <p:extLst>
      <p:ext uri="{BB962C8B-B14F-4D97-AF65-F5344CB8AC3E}">
        <p14:creationId xmlns:p14="http://schemas.microsoft.com/office/powerpoint/2010/main" val="572939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my opinion, better implementation, but that’s my opinion</a:t>
            </a:r>
          </a:p>
        </p:txBody>
      </p:sp>
    </p:spTree>
    <p:extLst>
      <p:ext uri="{BB962C8B-B14F-4D97-AF65-F5344CB8AC3E}">
        <p14:creationId xmlns:p14="http://schemas.microsoft.com/office/powerpoint/2010/main" val="1972122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Formatting horrible. Lots of manual labor to format all</a:t>
            </a:r>
          </a:p>
        </p:txBody>
      </p:sp>
    </p:spTree>
    <p:extLst>
      <p:ext uri="{BB962C8B-B14F-4D97-AF65-F5344CB8AC3E}">
        <p14:creationId xmlns:p14="http://schemas.microsoft.com/office/powerpoint/2010/main" val="2874487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 necessarily what I plan to do</a:t>
            </a:r>
          </a:p>
        </p:txBody>
      </p:sp>
    </p:spTree>
    <p:extLst>
      <p:ext uri="{BB962C8B-B14F-4D97-AF65-F5344CB8AC3E}">
        <p14:creationId xmlns:p14="http://schemas.microsoft.com/office/powerpoint/2010/main" val="209875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bd0f2235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bd0f2235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bf1e6d2b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bf1e6d2b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bd0f223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bd0f223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tests show significance. All it is is anisotropy in the sky.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bf1e6d2b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bf1e6d2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data 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bf1e6d2b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bf1e6d2b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bf1e6d2b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bf1e6d2b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Find cumulative probability. Cumulative probability is always uniform 0 to 1. This is the integral.</a:t>
            </a:r>
          </a:p>
        </p:txBody>
      </p:sp>
    </p:spTree>
    <p:extLst>
      <p:ext uri="{BB962C8B-B14F-4D97-AF65-F5344CB8AC3E}">
        <p14:creationId xmlns:p14="http://schemas.microsoft.com/office/powerpoint/2010/main" val="3456154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bf1e6d2b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bf1e6d2b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0.05 should be used as guidance, not a strict threshold.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yrte/ndtes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mpe.mpg.de/~jcg/grbgen.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49333"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Re-Examining the Evidence of the Hercules-Corona-Borealis Great Wall</a:t>
            </a:r>
            <a:endParaRPr/>
          </a:p>
        </p:txBody>
      </p:sp>
      <p:sp>
        <p:nvSpPr>
          <p:cNvPr id="55" name="Google Shape;55;p13"/>
          <p:cNvSpPr txBox="1">
            <a:spLocks noGrp="1"/>
          </p:cNvSpPr>
          <p:nvPr>
            <p:ph type="subTitle" idx="1"/>
          </p:nvPr>
        </p:nvSpPr>
        <p:spPr>
          <a:xfrm>
            <a:off x="349325" y="38590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Sam Christian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Lowering threshold of significance</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P-value testing typically uses 0.05</a:t>
            </a:r>
            <a:endParaRPr/>
          </a:p>
          <a:p>
            <a:pPr marL="457200" lvl="0" indent="-342900" algn="l" rtl="0">
              <a:spcBef>
                <a:spcPts val="0"/>
              </a:spcBef>
              <a:spcAft>
                <a:spcPts val="0"/>
              </a:spcAft>
              <a:buSzPts val="1800"/>
              <a:buChar char="●"/>
            </a:pPr>
            <a:r>
              <a:rPr lang="en"/>
              <a:t>All nine redshift ranges analyzed in original study</a:t>
            </a:r>
            <a:endParaRPr/>
          </a:p>
          <a:p>
            <a:pPr marL="457200" lvl="0" indent="-342900" algn="l" rtl="0">
              <a:spcBef>
                <a:spcPts val="0"/>
              </a:spcBef>
              <a:spcAft>
                <a:spcPts val="0"/>
              </a:spcAft>
              <a:buSzPts val="1800"/>
              <a:buChar char="●"/>
            </a:pPr>
            <a:r>
              <a:rPr lang="en"/>
              <a:t>Given importance, should avoid false-positives, keep family-wise error rate at 0.05</a:t>
            </a:r>
            <a:endParaRPr/>
          </a:p>
          <a:p>
            <a:pPr marL="457200" lvl="0" indent="-342900" algn="l" rtl="0">
              <a:spcBef>
                <a:spcPts val="0"/>
              </a:spcBef>
              <a:spcAft>
                <a:spcPts val="0"/>
              </a:spcAft>
              <a:buSzPts val="1800"/>
              <a:buChar char="●"/>
            </a:pPr>
            <a:r>
              <a:rPr lang="en"/>
              <a:t>“Dunn-Sidak correction”</a:t>
            </a:r>
            <a:endParaRPr/>
          </a:p>
          <a:p>
            <a:pPr marL="457200" lvl="0" indent="-342900" algn="l" rtl="0">
              <a:spcBef>
                <a:spcPts val="0"/>
              </a:spcBef>
              <a:spcAft>
                <a:spcPts val="0"/>
              </a:spcAft>
              <a:buSzPts val="1800"/>
              <a:buChar char="●"/>
            </a:pPr>
            <a:r>
              <a:rPr lang="en"/>
              <a:t> </a:t>
            </a:r>
            <a:endParaRPr/>
          </a:p>
          <a:p>
            <a:pPr marL="457200" lvl="0" indent="-342900" algn="l" rtl="0">
              <a:spcBef>
                <a:spcPts val="0"/>
              </a:spcBef>
              <a:spcAft>
                <a:spcPts val="0"/>
              </a:spcAft>
              <a:buSzPts val="1800"/>
              <a:buChar char="●"/>
            </a:pPr>
            <a:r>
              <a:rPr lang="en"/>
              <a:t>Significance level should thus be 0.00512</a:t>
            </a:r>
            <a:endParaRPr/>
          </a:p>
        </p:txBody>
      </p:sp>
      <p:pic>
        <p:nvPicPr>
          <p:cNvPr id="103" name="Google Shape;103;p20"/>
          <p:cNvPicPr preferRelativeResize="0"/>
          <p:nvPr/>
        </p:nvPicPr>
        <p:blipFill>
          <a:blip r:embed="rId3">
            <a:alphaModFix/>
          </a:blip>
          <a:stretch>
            <a:fillRect/>
          </a:stretch>
        </p:blipFill>
        <p:spPr>
          <a:xfrm>
            <a:off x="735425" y="2784200"/>
            <a:ext cx="2010300" cy="39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Point-radius method</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Procedure:</a:t>
            </a:r>
            <a:endParaRPr dirty="0"/>
          </a:p>
          <a:p>
            <a:pPr marL="914400" lvl="1" indent="-317500" algn="l" rtl="0">
              <a:spcBef>
                <a:spcPts val="0"/>
              </a:spcBef>
              <a:spcAft>
                <a:spcPts val="0"/>
              </a:spcAft>
              <a:buSzPts val="1400"/>
              <a:buChar char="○"/>
            </a:pPr>
            <a:r>
              <a:rPr lang="en" dirty="0"/>
              <a:t>Take random circle in sky</a:t>
            </a:r>
            <a:endParaRPr dirty="0"/>
          </a:p>
          <a:p>
            <a:pPr marL="914400" lvl="1" indent="-317500" algn="l" rtl="0">
              <a:spcBef>
                <a:spcPts val="0"/>
              </a:spcBef>
              <a:spcAft>
                <a:spcPts val="0"/>
              </a:spcAft>
              <a:buSzPts val="1400"/>
              <a:buChar char="○"/>
            </a:pPr>
            <a:r>
              <a:rPr lang="en" dirty="0"/>
              <a:t>Find number of GRBs within that circle</a:t>
            </a:r>
            <a:endParaRPr dirty="0"/>
          </a:p>
          <a:p>
            <a:pPr marL="914400" lvl="1" indent="-317500" algn="l" rtl="0">
              <a:spcBef>
                <a:spcPts val="0"/>
              </a:spcBef>
              <a:spcAft>
                <a:spcPts val="0"/>
              </a:spcAft>
              <a:buSzPts val="1400"/>
              <a:buChar char="○"/>
            </a:pPr>
            <a:r>
              <a:rPr lang="en" dirty="0"/>
              <a:t>Repeat and find the circle with maximum number of bursts</a:t>
            </a:r>
            <a:endParaRPr dirty="0"/>
          </a:p>
          <a:p>
            <a:pPr marL="914400" lvl="1" indent="-317500" algn="l" rtl="0">
              <a:spcBef>
                <a:spcPts val="0"/>
              </a:spcBef>
              <a:spcAft>
                <a:spcPts val="0"/>
              </a:spcAft>
              <a:buSzPts val="1400"/>
              <a:buChar char="○"/>
            </a:pPr>
            <a:r>
              <a:rPr lang="en" dirty="0"/>
              <a:t>Find the distribution using Monte-Carlo sampling</a:t>
            </a:r>
            <a:endParaRPr dirty="0"/>
          </a:p>
          <a:p>
            <a:pPr marL="457200" lvl="0" indent="-342900" algn="l" rtl="0">
              <a:spcBef>
                <a:spcPts val="0"/>
              </a:spcBef>
              <a:spcAft>
                <a:spcPts val="0"/>
              </a:spcAft>
              <a:buSzPts val="1800"/>
              <a:buChar char="●"/>
            </a:pPr>
            <a:r>
              <a:rPr lang="en" dirty="0"/>
              <a:t>Binomial Probability: from number of bursts within circle</a:t>
            </a:r>
            <a:endParaRPr dirty="0"/>
          </a:p>
          <a:p>
            <a:pPr marL="914400" lvl="1" indent="-317500" algn="l" rtl="0">
              <a:spcBef>
                <a:spcPts val="0"/>
              </a:spcBef>
              <a:spcAft>
                <a:spcPts val="0"/>
              </a:spcAft>
              <a:buSzPts val="1400"/>
              <a:buChar char="○"/>
            </a:pPr>
            <a:r>
              <a:rPr lang="en" dirty="0"/>
              <a:t>Assumes that circle selected randomly</a:t>
            </a:r>
            <a:endParaRPr dirty="0"/>
          </a:p>
          <a:p>
            <a:pPr marL="457200" lvl="0" indent="-342900" algn="l" rtl="0">
              <a:spcBef>
                <a:spcPts val="0"/>
              </a:spcBef>
              <a:spcAft>
                <a:spcPts val="0"/>
              </a:spcAft>
              <a:buSzPts val="1800"/>
              <a:buChar char="●"/>
            </a:pPr>
            <a:r>
              <a:rPr lang="en" dirty="0"/>
              <a:t>Number found is 25 in actual sample. Able to reproduce this.</a:t>
            </a:r>
          </a:p>
          <a:p>
            <a:pPr marL="457200" lvl="0" indent="-342900" algn="l" rtl="0">
              <a:spcBef>
                <a:spcPts val="0"/>
              </a:spcBef>
              <a:spcAft>
                <a:spcPts val="0"/>
              </a:spcAft>
              <a:buSzPts val="1800"/>
              <a:buChar char="●"/>
            </a:pPr>
            <a:r>
              <a:rPr lang="en" dirty="0"/>
              <a:t>0.0018 to 0.002 when extinction is taken into account. Not significant change though</a:t>
            </a:r>
            <a:endParaRPr dirty="0"/>
          </a:p>
          <a:p>
            <a:pPr marL="457200" lvl="0" indent="-342900" algn="l" rtl="0">
              <a:spcBef>
                <a:spcPts val="0"/>
              </a:spcBef>
              <a:spcAft>
                <a:spcPts val="0"/>
              </a:spcAft>
              <a:buSzPts val="1800"/>
              <a:buChar char="●"/>
            </a:pPr>
            <a:r>
              <a:rPr lang="en" dirty="0"/>
              <a:t>But close to </a:t>
            </a:r>
            <a:r>
              <a:rPr lang="en-US" dirty="0"/>
              <a:t>threshold</a:t>
            </a:r>
            <a:r>
              <a:rPr lang="en" dirty="0"/>
              <a:t>, so while significant, less so than reported in </a:t>
            </a:r>
            <a:r>
              <a:rPr lang="en" dirty="0" err="1"/>
              <a:t>horvath</a:t>
            </a:r>
            <a:r>
              <a:rPr lang="en" dirty="0"/>
              <a:t> et. al: 0.0001143 and 2 × 10</a:t>
            </a:r>
            <a:r>
              <a:rPr lang="en" baseline="30000" dirty="0"/>
              <a:t>-8</a:t>
            </a:r>
            <a:endParaRPr baseline="30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t>K-</a:t>
            </a:r>
            <a:r>
              <a:rPr lang="en-US" dirty="0" err="1"/>
              <a:t>th</a:t>
            </a:r>
            <a:r>
              <a:rPr lang="en-US" dirty="0"/>
              <a:t> nearest neighbor test</a:t>
            </a:r>
            <a:br>
              <a:rPr lang="en-US" dirty="0"/>
            </a:br>
            <a:br>
              <a:rPr lang="en-US" dirty="0"/>
            </a:br>
            <a:endParaRPr dirty="0"/>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fontAlgn="base"/>
            <a:r>
              <a:rPr lang="en-US" dirty="0"/>
              <a:t>Calculate distance between each GRB in the sample and every other GRB in the sample</a:t>
            </a:r>
          </a:p>
          <a:p>
            <a:pPr fontAlgn="base"/>
            <a:r>
              <a:rPr lang="en-US" dirty="0"/>
              <a:t>Take the distribution of distances for the k-</a:t>
            </a:r>
            <a:r>
              <a:rPr lang="en-US" dirty="0" err="1"/>
              <a:t>th</a:t>
            </a:r>
            <a:r>
              <a:rPr lang="en-US" dirty="0"/>
              <a:t> nearest neighbor</a:t>
            </a:r>
          </a:p>
          <a:p>
            <a:pPr lvl="1" fontAlgn="base"/>
            <a:r>
              <a:rPr lang="en-US" dirty="0"/>
              <a:t>The maximum k-</a:t>
            </a:r>
            <a:r>
              <a:rPr lang="en-US" dirty="0" err="1"/>
              <a:t>th</a:t>
            </a:r>
            <a:r>
              <a:rPr lang="en-US" dirty="0"/>
              <a:t> nearest neighbor was 31 in Horvath et. al</a:t>
            </a:r>
          </a:p>
          <a:p>
            <a:pPr fontAlgn="base"/>
            <a:r>
              <a:rPr lang="en-US" dirty="0"/>
              <a:t>Compare the distributions of two GRB groups using a </a:t>
            </a:r>
            <a:r>
              <a:rPr lang="en-US" dirty="0" err="1"/>
              <a:t>Kolmogorv</a:t>
            </a:r>
            <a:r>
              <a:rPr lang="en-US" dirty="0"/>
              <a:t>-Smirnoff test</a:t>
            </a:r>
          </a:p>
          <a:p>
            <a:pPr fontAlgn="base"/>
            <a:r>
              <a:rPr lang="en-US" dirty="0"/>
              <a:t>Able to reproduce high level of certainty: 0.9999999</a:t>
            </a:r>
          </a:p>
          <a:p>
            <a:pPr fontAlgn="base"/>
            <a:r>
              <a:rPr lang="en-US" dirty="0"/>
              <a:t>But this is misleading: KS-test can be sensitive to outliers</a:t>
            </a:r>
          </a:p>
          <a:p>
            <a:pPr fontAlgn="base"/>
            <a:endParaRPr lang="en-US" dirty="0"/>
          </a:p>
        </p:txBody>
      </p:sp>
      <p:pic>
        <p:nvPicPr>
          <p:cNvPr id="4" name="Picture 3">
            <a:extLst>
              <a:ext uri="{FF2B5EF4-FFF2-40B4-BE49-F238E27FC236}">
                <a16:creationId xmlns:a16="http://schemas.microsoft.com/office/drawing/2014/main" id="{21B4B8E8-25DB-754B-AAEC-86D53F25C85A}"/>
              </a:ext>
            </a:extLst>
          </p:cNvPr>
          <p:cNvPicPr>
            <a:picLocks noChangeAspect="1"/>
          </p:cNvPicPr>
          <p:nvPr/>
        </p:nvPicPr>
        <p:blipFill>
          <a:blip r:embed="rId3"/>
          <a:stretch>
            <a:fillRect/>
          </a:stretch>
        </p:blipFill>
        <p:spPr>
          <a:xfrm>
            <a:off x="6541994" y="3028578"/>
            <a:ext cx="2476500" cy="520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3FF5-0CF5-A64F-8068-BB8694C0DF83}"/>
              </a:ext>
            </a:extLst>
          </p:cNvPr>
          <p:cNvSpPr>
            <a:spLocks noGrp="1"/>
          </p:cNvSpPr>
          <p:nvPr>
            <p:ph type="title"/>
          </p:nvPr>
        </p:nvSpPr>
        <p:spPr/>
        <p:txBody>
          <a:bodyPr/>
          <a:lstStyle/>
          <a:p>
            <a:r>
              <a:rPr lang="en-US" dirty="0"/>
              <a:t>Kth nearest neighbor test</a:t>
            </a:r>
          </a:p>
        </p:txBody>
      </p:sp>
      <p:sp>
        <p:nvSpPr>
          <p:cNvPr id="3" name="Text Placeholder 2">
            <a:extLst>
              <a:ext uri="{FF2B5EF4-FFF2-40B4-BE49-F238E27FC236}">
                <a16:creationId xmlns:a16="http://schemas.microsoft.com/office/drawing/2014/main" id="{FDCF210B-5426-8B40-8CE3-FF8C2FB1C4ED}"/>
              </a:ext>
            </a:extLst>
          </p:cNvPr>
          <p:cNvSpPr>
            <a:spLocks noGrp="1"/>
          </p:cNvSpPr>
          <p:nvPr>
            <p:ph type="body" idx="1"/>
          </p:nvPr>
        </p:nvSpPr>
        <p:spPr/>
        <p:txBody>
          <a:bodyPr/>
          <a:lstStyle/>
          <a:p>
            <a:r>
              <a:rPr lang="en-US" dirty="0"/>
              <a:t>Best to use Monte Carlo sampling</a:t>
            </a:r>
          </a:p>
          <a:p>
            <a:r>
              <a:rPr lang="en-US" dirty="0"/>
              <a:t>As before, generate random samples of 44 points, compare distributions</a:t>
            </a:r>
          </a:p>
          <a:p>
            <a:r>
              <a:rPr lang="en-US" dirty="0"/>
              <a:t>Find KS statistic (and p-value) for each trial</a:t>
            </a:r>
          </a:p>
          <a:p>
            <a:r>
              <a:rPr lang="en-US" dirty="0"/>
              <a:t>Final probability found of 0.0362. This is over the established family-wise error rate</a:t>
            </a:r>
          </a:p>
          <a:p>
            <a:endParaRPr lang="en-US" dirty="0"/>
          </a:p>
          <a:p>
            <a:endParaRPr lang="en-US" dirty="0"/>
          </a:p>
        </p:txBody>
      </p:sp>
    </p:spTree>
    <p:extLst>
      <p:ext uri="{BB962C8B-B14F-4D97-AF65-F5344CB8AC3E}">
        <p14:creationId xmlns:p14="http://schemas.microsoft.com/office/powerpoint/2010/main" val="200028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CFBB-0AAE-3E48-B4F7-CB01170B993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67F9CE-51DF-AE4F-8E01-BF283BF4E661}"/>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E236D2F3-AA2D-C144-905B-B1CEFACA67A2}"/>
              </a:ext>
            </a:extLst>
          </p:cNvPr>
          <p:cNvPicPr>
            <a:picLocks noChangeAspect="1"/>
          </p:cNvPicPr>
          <p:nvPr/>
        </p:nvPicPr>
        <p:blipFill>
          <a:blip r:embed="rId2"/>
          <a:stretch>
            <a:fillRect/>
          </a:stretch>
        </p:blipFill>
        <p:spPr>
          <a:xfrm>
            <a:off x="1787549" y="0"/>
            <a:ext cx="5568902" cy="5143500"/>
          </a:xfrm>
          <a:prstGeom prst="rect">
            <a:avLst/>
          </a:prstGeom>
        </p:spPr>
      </p:pic>
      <p:cxnSp>
        <p:nvCxnSpPr>
          <p:cNvPr id="6" name="Straight Arrow Connector 5">
            <a:extLst>
              <a:ext uri="{FF2B5EF4-FFF2-40B4-BE49-F238E27FC236}">
                <a16:creationId xmlns:a16="http://schemas.microsoft.com/office/drawing/2014/main" id="{8ED8B6FA-9DD8-4C4C-B460-281315F14DB9}"/>
              </a:ext>
            </a:extLst>
          </p:cNvPr>
          <p:cNvCxnSpPr/>
          <p:nvPr/>
        </p:nvCxnSpPr>
        <p:spPr>
          <a:xfrm>
            <a:off x="3666565" y="2214282"/>
            <a:ext cx="744070" cy="49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70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0545FD-9080-434E-B673-00A64D55A45C}"/>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DF946084-EF4B-2E49-8865-D9828FFDE48C}"/>
              </a:ext>
            </a:extLst>
          </p:cNvPr>
          <p:cNvPicPr>
            <a:picLocks noChangeAspect="1"/>
          </p:cNvPicPr>
          <p:nvPr/>
        </p:nvPicPr>
        <p:blipFill>
          <a:blip r:embed="rId2"/>
          <a:stretch>
            <a:fillRect/>
          </a:stretch>
        </p:blipFill>
        <p:spPr>
          <a:xfrm>
            <a:off x="1494414" y="30214"/>
            <a:ext cx="5919398" cy="5113286"/>
          </a:xfrm>
          <a:prstGeom prst="rect">
            <a:avLst/>
          </a:prstGeom>
        </p:spPr>
      </p:pic>
      <p:sp>
        <p:nvSpPr>
          <p:cNvPr id="6" name="Title 5">
            <a:extLst>
              <a:ext uri="{FF2B5EF4-FFF2-40B4-BE49-F238E27FC236}">
                <a16:creationId xmlns:a16="http://schemas.microsoft.com/office/drawing/2014/main" id="{8E45133E-52B3-5D4B-8F0C-57436F5ACB4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579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051A-E4DF-B54E-A494-C6C9470E7E8C}"/>
              </a:ext>
            </a:extLst>
          </p:cNvPr>
          <p:cNvSpPr>
            <a:spLocks noGrp="1"/>
          </p:cNvSpPr>
          <p:nvPr>
            <p:ph type="title"/>
          </p:nvPr>
        </p:nvSpPr>
        <p:spPr/>
        <p:txBody>
          <a:bodyPr/>
          <a:lstStyle/>
          <a:p>
            <a:r>
              <a:rPr lang="en-US" dirty="0"/>
              <a:t>2D KS test</a:t>
            </a:r>
          </a:p>
        </p:txBody>
      </p:sp>
      <p:sp>
        <p:nvSpPr>
          <p:cNvPr id="3" name="Text Placeholder 2">
            <a:extLst>
              <a:ext uri="{FF2B5EF4-FFF2-40B4-BE49-F238E27FC236}">
                <a16:creationId xmlns:a16="http://schemas.microsoft.com/office/drawing/2014/main" id="{AD0545FD-9080-434E-B673-00A64D55A45C}"/>
              </a:ext>
            </a:extLst>
          </p:cNvPr>
          <p:cNvSpPr>
            <a:spLocks noGrp="1"/>
          </p:cNvSpPr>
          <p:nvPr>
            <p:ph type="body" idx="1"/>
          </p:nvPr>
        </p:nvSpPr>
        <p:spPr/>
        <p:txBody>
          <a:bodyPr/>
          <a:lstStyle/>
          <a:p>
            <a:r>
              <a:rPr lang="en-US" dirty="0"/>
              <a:t>Hard to implement</a:t>
            </a:r>
          </a:p>
          <a:p>
            <a:r>
              <a:rPr lang="en-US" dirty="0"/>
              <a:t>Orderings arbitrary, must take into account all possible orderings</a:t>
            </a:r>
          </a:p>
        </p:txBody>
      </p:sp>
    </p:spTree>
    <p:extLst>
      <p:ext uri="{BB962C8B-B14F-4D97-AF65-F5344CB8AC3E}">
        <p14:creationId xmlns:p14="http://schemas.microsoft.com/office/powerpoint/2010/main" val="152450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051A-E4DF-B54E-A494-C6C9470E7E8C}"/>
              </a:ext>
            </a:extLst>
          </p:cNvPr>
          <p:cNvSpPr>
            <a:spLocks noGrp="1"/>
          </p:cNvSpPr>
          <p:nvPr>
            <p:ph type="title"/>
          </p:nvPr>
        </p:nvSpPr>
        <p:spPr/>
        <p:txBody>
          <a:bodyPr/>
          <a:lstStyle/>
          <a:p>
            <a:r>
              <a:rPr lang="en-US" dirty="0"/>
              <a:t>2D KS test</a:t>
            </a:r>
          </a:p>
        </p:txBody>
      </p:sp>
      <p:sp>
        <p:nvSpPr>
          <p:cNvPr id="3" name="Text Placeholder 2">
            <a:extLst>
              <a:ext uri="{FF2B5EF4-FFF2-40B4-BE49-F238E27FC236}">
                <a16:creationId xmlns:a16="http://schemas.microsoft.com/office/drawing/2014/main" id="{AD0545FD-9080-434E-B673-00A64D55A45C}"/>
              </a:ext>
            </a:extLst>
          </p:cNvPr>
          <p:cNvSpPr>
            <a:spLocks noGrp="1"/>
          </p:cNvSpPr>
          <p:nvPr>
            <p:ph type="body" idx="1"/>
          </p:nvPr>
        </p:nvSpPr>
        <p:spPr/>
        <p:txBody>
          <a:bodyPr/>
          <a:lstStyle/>
          <a:p>
            <a:r>
              <a:rPr lang="en-US" dirty="0"/>
              <a:t>(Horvath 2014 et. al) also performed 2D KS test</a:t>
            </a:r>
          </a:p>
          <a:p>
            <a:r>
              <a:rPr lang="en-US" dirty="0"/>
              <a:t>Based off of (Peacock 1983) </a:t>
            </a:r>
            <a:r>
              <a:rPr lang="en-US" dirty="0" err="1"/>
              <a:t>methedology</a:t>
            </a:r>
            <a:endParaRPr lang="en-US" dirty="0"/>
          </a:p>
          <a:p>
            <a:r>
              <a:rPr lang="en-US" dirty="0"/>
              <a:t>NOT performed in (Horvath 2015 et. al)</a:t>
            </a:r>
          </a:p>
          <a:p>
            <a:r>
              <a:rPr lang="en-US" dirty="0"/>
              <a:t>(Horvath 2014 et. al) used this test with angular differences of samples</a:t>
            </a:r>
          </a:p>
          <a:p>
            <a:r>
              <a:rPr lang="en-US" dirty="0"/>
              <a:t>Generates 3844 pairs of points</a:t>
            </a:r>
          </a:p>
          <a:p>
            <a:r>
              <a:rPr lang="en-US" dirty="0"/>
              <a:t>Finds largest difference. This is very sensitive to outliers!</a:t>
            </a:r>
          </a:p>
          <a:p>
            <a:endParaRPr lang="en-US" dirty="0"/>
          </a:p>
        </p:txBody>
      </p:sp>
    </p:spTree>
    <p:extLst>
      <p:ext uri="{BB962C8B-B14F-4D97-AF65-F5344CB8AC3E}">
        <p14:creationId xmlns:p14="http://schemas.microsoft.com/office/powerpoint/2010/main" val="3713480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6D26-7C9D-1B43-BE52-DD5148D482FF}"/>
              </a:ext>
            </a:extLst>
          </p:cNvPr>
          <p:cNvSpPr>
            <a:spLocks noGrp="1"/>
          </p:cNvSpPr>
          <p:nvPr>
            <p:ph type="title"/>
          </p:nvPr>
        </p:nvSpPr>
        <p:spPr/>
        <p:txBody>
          <a:bodyPr/>
          <a:lstStyle/>
          <a:p>
            <a:r>
              <a:rPr lang="en-US" dirty="0"/>
              <a:t>2D KS test (my version)</a:t>
            </a:r>
          </a:p>
        </p:txBody>
      </p:sp>
      <p:sp>
        <p:nvSpPr>
          <p:cNvPr id="3" name="Text Placeholder 2">
            <a:extLst>
              <a:ext uri="{FF2B5EF4-FFF2-40B4-BE49-F238E27FC236}">
                <a16:creationId xmlns:a16="http://schemas.microsoft.com/office/drawing/2014/main" id="{6A0FD9DD-178A-2943-8180-7377AB2B6701}"/>
              </a:ext>
            </a:extLst>
          </p:cNvPr>
          <p:cNvSpPr>
            <a:spLocks noGrp="1"/>
          </p:cNvSpPr>
          <p:nvPr>
            <p:ph type="body" idx="1"/>
          </p:nvPr>
        </p:nvSpPr>
        <p:spPr/>
        <p:txBody>
          <a:bodyPr/>
          <a:lstStyle/>
          <a:p>
            <a:r>
              <a:rPr lang="en-US" dirty="0"/>
              <a:t>Simply perform KS test on the RA and </a:t>
            </a:r>
            <a:r>
              <a:rPr lang="en-US" dirty="0" err="1"/>
              <a:t>dec</a:t>
            </a:r>
            <a:r>
              <a:rPr lang="en-US" dirty="0"/>
              <a:t> of two samples</a:t>
            </a:r>
          </a:p>
          <a:p>
            <a:r>
              <a:rPr lang="en-US" dirty="0"/>
              <a:t>Implemented using a package found online: </a:t>
            </a:r>
            <a:r>
              <a:rPr lang="en-US" dirty="0">
                <a:hlinkClick r:id="rId3"/>
              </a:rPr>
              <a:t>https://github.com/syrte/ndtest</a:t>
            </a:r>
            <a:endParaRPr lang="en-US" dirty="0"/>
          </a:p>
          <a:p>
            <a:r>
              <a:rPr lang="en-US" dirty="0"/>
              <a:t>Uses (Fasano and </a:t>
            </a:r>
            <a:r>
              <a:rPr lang="en-US" dirty="0" err="1"/>
              <a:t>Franceschini</a:t>
            </a:r>
            <a:r>
              <a:rPr lang="en-US" dirty="0"/>
              <a:t> 1987) method: a faster 2D-KS method than original</a:t>
            </a:r>
          </a:p>
          <a:p>
            <a:r>
              <a:rPr lang="en-US" dirty="0"/>
              <a:t>Non-significant values: 0.0641</a:t>
            </a:r>
          </a:p>
          <a:p>
            <a:r>
              <a:rPr lang="en-US" dirty="0"/>
              <a:t>Obviously not 1 to 1 comparison with (Horvath et al. 2014)</a:t>
            </a:r>
          </a:p>
          <a:p>
            <a:r>
              <a:rPr lang="en-US" dirty="0"/>
              <a:t>Not as important as other tests as not found in (Horvath et al. 2015)</a:t>
            </a:r>
          </a:p>
        </p:txBody>
      </p:sp>
    </p:spTree>
    <p:extLst>
      <p:ext uri="{BB962C8B-B14F-4D97-AF65-F5344CB8AC3E}">
        <p14:creationId xmlns:p14="http://schemas.microsoft.com/office/powerpoint/2010/main" val="61189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159F-994D-FF45-AE60-19D3E4AB285B}"/>
              </a:ext>
            </a:extLst>
          </p:cNvPr>
          <p:cNvSpPr>
            <a:spLocks noGrp="1"/>
          </p:cNvSpPr>
          <p:nvPr>
            <p:ph type="title"/>
          </p:nvPr>
        </p:nvSpPr>
        <p:spPr/>
        <p:txBody>
          <a:bodyPr/>
          <a:lstStyle/>
          <a:p>
            <a:r>
              <a:rPr lang="en-US" dirty="0"/>
              <a:t>Extinction</a:t>
            </a:r>
          </a:p>
        </p:txBody>
      </p:sp>
      <p:sp>
        <p:nvSpPr>
          <p:cNvPr id="3" name="Text Placeholder 2">
            <a:extLst>
              <a:ext uri="{FF2B5EF4-FFF2-40B4-BE49-F238E27FC236}">
                <a16:creationId xmlns:a16="http://schemas.microsoft.com/office/drawing/2014/main" id="{E823DEC6-4423-6143-8E4A-38E0A4629E56}"/>
              </a:ext>
            </a:extLst>
          </p:cNvPr>
          <p:cNvSpPr>
            <a:spLocks noGrp="1"/>
          </p:cNvSpPr>
          <p:nvPr>
            <p:ph type="body" idx="1"/>
          </p:nvPr>
        </p:nvSpPr>
        <p:spPr/>
        <p:txBody>
          <a:bodyPr/>
          <a:lstStyle/>
          <a:p>
            <a:r>
              <a:rPr lang="en-US" dirty="0"/>
              <a:t>Surprised that it didn’t have an effect on the sample</a:t>
            </a:r>
          </a:p>
          <a:p>
            <a:r>
              <a:rPr lang="en-US" dirty="0"/>
              <a:t>Raised probably by 0.002 in most cases</a:t>
            </a:r>
          </a:p>
        </p:txBody>
      </p:sp>
      <p:pic>
        <p:nvPicPr>
          <p:cNvPr id="5" name="Picture 4">
            <a:extLst>
              <a:ext uri="{FF2B5EF4-FFF2-40B4-BE49-F238E27FC236}">
                <a16:creationId xmlns:a16="http://schemas.microsoft.com/office/drawing/2014/main" id="{CD34542C-469A-874C-8594-F5A7A5563CE0}"/>
              </a:ext>
            </a:extLst>
          </p:cNvPr>
          <p:cNvPicPr>
            <a:picLocks noChangeAspect="1"/>
          </p:cNvPicPr>
          <p:nvPr/>
        </p:nvPicPr>
        <p:blipFill>
          <a:blip r:embed="rId2"/>
          <a:stretch>
            <a:fillRect/>
          </a:stretch>
        </p:blipFill>
        <p:spPr>
          <a:xfrm>
            <a:off x="1694329" y="2046154"/>
            <a:ext cx="5468470" cy="2823335"/>
          </a:xfrm>
          <a:prstGeom prst="rect">
            <a:avLst/>
          </a:prstGeom>
        </p:spPr>
      </p:pic>
    </p:spTree>
    <p:extLst>
      <p:ext uri="{BB962C8B-B14F-4D97-AF65-F5344CB8AC3E}">
        <p14:creationId xmlns:p14="http://schemas.microsoft.com/office/powerpoint/2010/main" val="36163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Gamma-Ray Bursts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High energy events: from collapse of star</a:t>
            </a:r>
            <a:endParaRPr dirty="0"/>
          </a:p>
          <a:p>
            <a:pPr marL="457200" lvl="0" indent="-342900" algn="l" rtl="0">
              <a:spcBef>
                <a:spcPts val="0"/>
              </a:spcBef>
              <a:spcAft>
                <a:spcPts val="0"/>
              </a:spcAft>
              <a:buSzPts val="1800"/>
              <a:buChar char="●"/>
            </a:pPr>
            <a:r>
              <a:rPr lang="en" dirty="0"/>
              <a:t>Very distant: 15818.5 </a:t>
            </a:r>
            <a:r>
              <a:rPr lang="en" dirty="0" err="1"/>
              <a:t>Mpc</a:t>
            </a:r>
            <a:r>
              <a:rPr lang="en" dirty="0"/>
              <a:t> or 51 </a:t>
            </a:r>
            <a:r>
              <a:rPr lang="en" dirty="0" err="1"/>
              <a:t>Gly</a:t>
            </a:r>
            <a:endParaRPr dirty="0"/>
          </a:p>
          <a:p>
            <a:pPr marL="457200" lvl="0" indent="-342900" algn="l" rtl="0">
              <a:spcBef>
                <a:spcPts val="0"/>
              </a:spcBef>
              <a:spcAft>
                <a:spcPts val="0"/>
              </a:spcAft>
              <a:buSzPts val="1800"/>
              <a:buChar char="●"/>
            </a:pPr>
            <a:r>
              <a:rPr lang="en" dirty="0"/>
              <a:t>Should be isotropic:</a:t>
            </a:r>
            <a:endParaRPr dirty="0"/>
          </a:p>
          <a:p>
            <a:pPr marL="914400" lvl="1" indent="-317500" algn="l" rtl="0">
              <a:spcBef>
                <a:spcPts val="0"/>
              </a:spcBef>
              <a:spcAft>
                <a:spcPts val="0"/>
              </a:spcAft>
              <a:buSzPts val="1400"/>
              <a:buChar char="○"/>
            </a:pPr>
            <a:r>
              <a:rPr lang="en" dirty="0"/>
              <a:t>Λ-CDM cosmology.</a:t>
            </a:r>
          </a:p>
          <a:p>
            <a:pPr marL="914400" lvl="1" indent="-317500" algn="l" rtl="0">
              <a:spcBef>
                <a:spcPts val="0"/>
              </a:spcBef>
              <a:spcAft>
                <a:spcPts val="0"/>
              </a:spcAft>
              <a:buSzPts val="1400"/>
              <a:buChar char="○"/>
            </a:pPr>
            <a:r>
              <a:rPr lang="en" dirty="0"/>
              <a:t>260 </a:t>
            </a:r>
            <a:r>
              <a:rPr lang="en" dirty="0" err="1"/>
              <a:t>Mpc</a:t>
            </a:r>
            <a:r>
              <a:rPr lang="en" dirty="0"/>
              <a:t> upper limit (</a:t>
            </a:r>
            <a:r>
              <a:rPr lang="en-US" dirty="0"/>
              <a:t>Y</a:t>
            </a:r>
            <a:r>
              <a:rPr lang="en" dirty="0" err="1"/>
              <a:t>adav</a:t>
            </a:r>
            <a:r>
              <a:rPr lang="en" dirty="0"/>
              <a:t> et al. 2015)</a:t>
            </a:r>
            <a:endParaRPr dirty="0"/>
          </a:p>
          <a:p>
            <a:pPr marL="914400" lvl="1" indent="-317500" algn="l" rtl="0">
              <a:spcBef>
                <a:spcPts val="0"/>
              </a:spcBef>
              <a:spcAft>
                <a:spcPts val="0"/>
              </a:spcAft>
              <a:buSzPts val="1400"/>
              <a:buChar char="○"/>
            </a:pPr>
            <a:endParaRPr dirty="0"/>
          </a:p>
        </p:txBody>
      </p:sp>
      <p:pic>
        <p:nvPicPr>
          <p:cNvPr id="62" name="Google Shape;62;p14"/>
          <p:cNvPicPr preferRelativeResize="0"/>
          <p:nvPr/>
        </p:nvPicPr>
        <p:blipFill>
          <a:blip r:embed="rId3">
            <a:alphaModFix/>
          </a:blip>
          <a:stretch>
            <a:fillRect/>
          </a:stretch>
        </p:blipFill>
        <p:spPr>
          <a:xfrm>
            <a:off x="4572000" y="1897680"/>
            <a:ext cx="4203243" cy="220815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9279-C108-B342-8292-A3552C4052AA}"/>
              </a:ext>
            </a:extLst>
          </p:cNvPr>
          <p:cNvSpPr>
            <a:spLocks noGrp="1"/>
          </p:cNvSpPr>
          <p:nvPr>
            <p:ph type="title"/>
          </p:nvPr>
        </p:nvSpPr>
        <p:spPr/>
        <p:txBody>
          <a:bodyPr/>
          <a:lstStyle/>
          <a:p>
            <a:r>
              <a:rPr lang="en-US" dirty="0"/>
              <a:t>Updated Sample</a:t>
            </a:r>
          </a:p>
        </p:txBody>
      </p:sp>
      <p:sp>
        <p:nvSpPr>
          <p:cNvPr id="3" name="Text Placeholder 2">
            <a:extLst>
              <a:ext uri="{FF2B5EF4-FFF2-40B4-BE49-F238E27FC236}">
                <a16:creationId xmlns:a16="http://schemas.microsoft.com/office/drawing/2014/main" id="{CCE96824-73A2-EC4E-8C1D-CB3BB7FCDB8E}"/>
              </a:ext>
            </a:extLst>
          </p:cNvPr>
          <p:cNvSpPr>
            <a:spLocks noGrp="1"/>
          </p:cNvSpPr>
          <p:nvPr>
            <p:ph type="body" idx="1"/>
          </p:nvPr>
        </p:nvSpPr>
        <p:spPr/>
        <p:txBody>
          <a:bodyPr/>
          <a:lstStyle/>
          <a:p>
            <a:r>
              <a:rPr lang="en-US" dirty="0"/>
              <a:t>Used all GRBs located at </a:t>
            </a:r>
            <a:r>
              <a:rPr lang="en-US" dirty="0">
                <a:hlinkClick r:id="rId3"/>
              </a:rPr>
              <a:t>http://www.mpe.mpg.de/~jcg/grbgen.html</a:t>
            </a:r>
            <a:endParaRPr lang="en-US" dirty="0"/>
          </a:p>
          <a:p>
            <a:r>
              <a:rPr lang="en-US" dirty="0"/>
              <a:t>2042 GRBs total, 520 with redshift and 75 in suspect range (1.6 to 2.1)</a:t>
            </a:r>
          </a:p>
          <a:p>
            <a:r>
              <a:rPr lang="en-US" dirty="0"/>
              <a:t>Performed the exact same tests, no modification </a:t>
            </a:r>
          </a:p>
          <a:p>
            <a:r>
              <a:rPr lang="en-US" dirty="0"/>
              <a:t> </a:t>
            </a:r>
          </a:p>
          <a:p>
            <a:pPr marL="114300" indent="0">
              <a:buNone/>
            </a:pPr>
            <a:endParaRPr lang="en-US" dirty="0"/>
          </a:p>
          <a:p>
            <a:pPr marL="114300" indent="0">
              <a:buNone/>
            </a:pPr>
            <a:endParaRPr lang="en-US" dirty="0"/>
          </a:p>
          <a:p>
            <a:endParaRPr lang="en-US" dirty="0"/>
          </a:p>
        </p:txBody>
      </p:sp>
      <p:pic>
        <p:nvPicPr>
          <p:cNvPr id="7" name="Picture 6">
            <a:extLst>
              <a:ext uri="{FF2B5EF4-FFF2-40B4-BE49-F238E27FC236}">
                <a16:creationId xmlns:a16="http://schemas.microsoft.com/office/drawing/2014/main" id="{FF745013-3213-7A4A-ADBC-652C7ED5215A}"/>
              </a:ext>
            </a:extLst>
          </p:cNvPr>
          <p:cNvPicPr>
            <a:picLocks noChangeAspect="1"/>
          </p:cNvPicPr>
          <p:nvPr/>
        </p:nvPicPr>
        <p:blipFill>
          <a:blip r:embed="rId4"/>
          <a:stretch>
            <a:fillRect/>
          </a:stretch>
        </p:blipFill>
        <p:spPr>
          <a:xfrm>
            <a:off x="794124" y="2232586"/>
            <a:ext cx="7973359" cy="1469088"/>
          </a:xfrm>
          <a:prstGeom prst="rect">
            <a:avLst/>
          </a:prstGeom>
        </p:spPr>
      </p:pic>
    </p:spTree>
    <p:extLst>
      <p:ext uri="{BB962C8B-B14F-4D97-AF65-F5344CB8AC3E}">
        <p14:creationId xmlns:p14="http://schemas.microsoft.com/office/powerpoint/2010/main" val="155581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555F39-B7C6-A941-988A-2D999F16A3FE}"/>
              </a:ext>
            </a:extLst>
          </p:cNvPr>
          <p:cNvSpPr>
            <a:spLocks noGrp="1"/>
          </p:cNvSpPr>
          <p:nvPr>
            <p:ph type="body" idx="1"/>
          </p:nvPr>
        </p:nvSpPr>
        <p:spPr/>
        <p:txBody>
          <a:bodyPr/>
          <a:lstStyle/>
          <a:p>
            <a:r>
              <a:rPr lang="en-US" dirty="0"/>
              <a:t>All tests, noticeable increase in p-value</a:t>
            </a:r>
          </a:p>
          <a:p>
            <a:r>
              <a:rPr lang="en-US" dirty="0"/>
              <a:t>In my opinion, most convincing evidence pointing towards the HCB not actually existing</a:t>
            </a:r>
          </a:p>
        </p:txBody>
      </p:sp>
      <p:sp>
        <p:nvSpPr>
          <p:cNvPr id="4" name="Title 1">
            <a:extLst>
              <a:ext uri="{FF2B5EF4-FFF2-40B4-BE49-F238E27FC236}">
                <a16:creationId xmlns:a16="http://schemas.microsoft.com/office/drawing/2014/main" id="{F342D80B-4F56-AE46-AF72-5D365C5EC96E}"/>
              </a:ext>
            </a:extLst>
          </p:cNvPr>
          <p:cNvSpPr txBox="1">
            <a:spLocks/>
          </p:cNvSpPr>
          <p:nvPr/>
        </p:nvSpPr>
        <p:spPr>
          <a:xfrm>
            <a:off x="311700" y="47191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t>Updated Sample</a:t>
            </a:r>
            <a:endParaRPr lang="en-US" dirty="0"/>
          </a:p>
        </p:txBody>
      </p:sp>
    </p:spTree>
    <p:extLst>
      <p:ext uri="{BB962C8B-B14F-4D97-AF65-F5344CB8AC3E}">
        <p14:creationId xmlns:p14="http://schemas.microsoft.com/office/powerpoint/2010/main" val="360638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66AC-3A8F-A942-8E75-285A6D80F293}"/>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A11E3B8D-82F4-B343-9B80-CCEDEDB86B01}"/>
              </a:ext>
            </a:extLst>
          </p:cNvPr>
          <p:cNvSpPr>
            <a:spLocks noGrp="1"/>
          </p:cNvSpPr>
          <p:nvPr>
            <p:ph type="body" idx="1"/>
          </p:nvPr>
        </p:nvSpPr>
        <p:spPr/>
        <p:txBody>
          <a:bodyPr/>
          <a:lstStyle/>
          <a:p>
            <a:r>
              <a:rPr lang="en-US" dirty="0"/>
              <a:t>Modified tests can increase probability (in most cases)</a:t>
            </a:r>
          </a:p>
          <a:p>
            <a:r>
              <a:rPr lang="en-US" dirty="0"/>
              <a:t>Updated sample vastly increases all probabilities</a:t>
            </a:r>
          </a:p>
          <a:p>
            <a:r>
              <a:rPr lang="en-US" dirty="0"/>
              <a:t>HCB likely doesn’t exist (because of this paper in conjunction with (</a:t>
            </a:r>
            <a:r>
              <a:rPr lang="en-US" dirty="0" err="1"/>
              <a:t>Ukwatta</a:t>
            </a:r>
            <a:r>
              <a:rPr lang="en-US" dirty="0"/>
              <a:t> and Wozniak, 2016)</a:t>
            </a:r>
          </a:p>
          <a:p>
            <a:r>
              <a:rPr lang="en-US" dirty="0"/>
              <a:t>Resolves one violation of </a:t>
            </a:r>
            <a:r>
              <a:rPr lang="en" dirty="0"/>
              <a:t>Λ-CDM</a:t>
            </a:r>
            <a:endParaRPr lang="en-US" dirty="0"/>
          </a:p>
          <a:p>
            <a:endParaRPr lang="en-US" dirty="0"/>
          </a:p>
          <a:p>
            <a:endParaRPr lang="en-US" dirty="0"/>
          </a:p>
        </p:txBody>
      </p:sp>
    </p:spTree>
    <p:extLst>
      <p:ext uri="{BB962C8B-B14F-4D97-AF65-F5344CB8AC3E}">
        <p14:creationId xmlns:p14="http://schemas.microsoft.com/office/powerpoint/2010/main" val="1830396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338E-5B83-3D41-B659-AE594A8135C0}"/>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71DF2B96-4E2B-464C-8949-88A2A94F1161}"/>
              </a:ext>
            </a:extLst>
          </p:cNvPr>
          <p:cNvSpPr>
            <a:spLocks noGrp="1"/>
          </p:cNvSpPr>
          <p:nvPr>
            <p:ph type="body" idx="1"/>
          </p:nvPr>
        </p:nvSpPr>
        <p:spPr/>
        <p:txBody>
          <a:bodyPr/>
          <a:lstStyle/>
          <a:p>
            <a:r>
              <a:rPr lang="en-US" dirty="0"/>
              <a:t>Scrutinize other large-scale structures found in GRBs</a:t>
            </a:r>
          </a:p>
          <a:p>
            <a:r>
              <a:rPr lang="en-US" dirty="0"/>
              <a:t>“Ring-like structure” of </a:t>
            </a:r>
            <a:r>
              <a:rPr lang="en-US" dirty="0" err="1"/>
              <a:t>Balázs</a:t>
            </a:r>
            <a:r>
              <a:rPr lang="en-US" dirty="0"/>
              <a:t> et al. (2015): 2</a:t>
            </a:r>
            <a:r>
              <a:rPr lang="en-US" baseline="30000" dirty="0"/>
              <a:t>nd</a:t>
            </a:r>
            <a:r>
              <a:rPr lang="en-US" dirty="0"/>
              <a:t> largest structure currently known</a:t>
            </a:r>
          </a:p>
          <a:p>
            <a:r>
              <a:rPr lang="en-US" dirty="0"/>
              <a:t>More GRBs with measured redshifts in the future should ultimately resolve the controversy</a:t>
            </a:r>
          </a:p>
        </p:txBody>
      </p:sp>
    </p:spTree>
    <p:extLst>
      <p:ext uri="{BB962C8B-B14F-4D97-AF65-F5344CB8AC3E}">
        <p14:creationId xmlns:p14="http://schemas.microsoft.com/office/powerpoint/2010/main" val="110452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Redshift: essentially distance</a:t>
            </a:r>
            <a:endParaRPr dirty="0"/>
          </a:p>
          <a:p>
            <a:pPr marL="457200" lvl="0" indent="-342900" algn="l" rtl="0">
              <a:spcBef>
                <a:spcPts val="0"/>
              </a:spcBef>
              <a:spcAft>
                <a:spcPts val="0"/>
              </a:spcAft>
              <a:buSzPts val="1800"/>
              <a:buChar char="●"/>
            </a:pPr>
            <a:r>
              <a:rPr lang="en" dirty="0"/>
              <a:t>Anisotropy: the opposite of isotropic: typically in one location</a:t>
            </a:r>
            <a:endParaRPr dirty="0"/>
          </a:p>
          <a:p>
            <a:pPr marL="457200" lvl="0" indent="-342900" algn="l" rtl="0">
              <a:spcBef>
                <a:spcPts val="0"/>
              </a:spcBef>
              <a:spcAft>
                <a:spcPts val="0"/>
              </a:spcAft>
              <a:buSzPts val="1800"/>
              <a:buChar char="●"/>
            </a:pPr>
            <a:r>
              <a:rPr lang="en" dirty="0"/>
              <a:t>Monte-Carlo sampling: essentially means random sampling</a:t>
            </a:r>
          </a:p>
          <a:p>
            <a:pPr marL="457200" lvl="0" indent="-342900" algn="l" rtl="0">
              <a:spcBef>
                <a:spcPts val="0"/>
              </a:spcBef>
              <a:spcAft>
                <a:spcPts val="0"/>
              </a:spcAft>
              <a:buSzPts val="1800"/>
              <a:buChar char="●"/>
            </a:pPr>
            <a:r>
              <a:rPr lang="en" dirty="0"/>
              <a:t>1200 lines of code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Hercules-Corona-Borealis Great Wall</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HCB. ~10</a:t>
            </a:r>
            <a:r>
              <a:rPr lang="en" baseline="30000" dirty="0"/>
              <a:t>9</a:t>
            </a:r>
            <a:r>
              <a:rPr lang="en" dirty="0"/>
              <a:t> light years away and 10</a:t>
            </a:r>
            <a:r>
              <a:rPr lang="en" baseline="30000" dirty="0"/>
              <a:t>9</a:t>
            </a:r>
            <a:r>
              <a:rPr lang="en" dirty="0"/>
              <a:t> across</a:t>
            </a:r>
          </a:p>
          <a:p>
            <a:pPr marL="457200" lvl="0" indent="-342900" algn="l" rtl="0">
              <a:spcBef>
                <a:spcPts val="0"/>
              </a:spcBef>
              <a:spcAft>
                <a:spcPts val="0"/>
              </a:spcAft>
              <a:buSzPts val="1800"/>
              <a:buChar char="●"/>
            </a:pPr>
            <a:r>
              <a:rPr lang="en" dirty="0"/>
              <a:t>Found in specific redshift range (1.6 to 2.1)</a:t>
            </a:r>
          </a:p>
          <a:p>
            <a:pPr marL="457200" lvl="0" indent="-342900" algn="l" rtl="0">
              <a:spcBef>
                <a:spcPts val="0"/>
              </a:spcBef>
              <a:spcAft>
                <a:spcPts val="0"/>
              </a:spcAft>
              <a:buSzPts val="1800"/>
              <a:buChar char="●"/>
            </a:pPr>
            <a:r>
              <a:rPr lang="en-US" dirty="0"/>
              <a:t>L</a:t>
            </a:r>
            <a:r>
              <a:rPr lang="en" dirty="0" err="1"/>
              <a:t>argest</a:t>
            </a:r>
            <a:r>
              <a:rPr lang="en" dirty="0"/>
              <a:t> structure in the universe</a:t>
            </a:r>
            <a:endParaRPr dirty="0"/>
          </a:p>
        </p:txBody>
      </p:sp>
      <p:pic>
        <p:nvPicPr>
          <p:cNvPr id="75" name="Google Shape;75;p16"/>
          <p:cNvPicPr preferRelativeResize="0"/>
          <p:nvPr/>
        </p:nvPicPr>
        <p:blipFill>
          <a:blip r:embed="rId3">
            <a:alphaModFix/>
          </a:blip>
          <a:stretch>
            <a:fillRect/>
          </a:stretch>
        </p:blipFill>
        <p:spPr>
          <a:xfrm>
            <a:off x="745225" y="2256375"/>
            <a:ext cx="5677151" cy="231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2" name="Google Shape;82;p17"/>
          <p:cNvPicPr preferRelativeResize="0"/>
          <p:nvPr/>
        </p:nvPicPr>
        <p:blipFill>
          <a:blip r:embed="rId3">
            <a:alphaModFix/>
          </a:blip>
          <a:stretch>
            <a:fillRect/>
          </a:stretch>
        </p:blipFill>
        <p:spPr>
          <a:xfrm>
            <a:off x="457475" y="2657474"/>
            <a:ext cx="4738600" cy="2524200"/>
          </a:xfrm>
          <a:prstGeom prst="rect">
            <a:avLst/>
          </a:prstGeom>
          <a:noFill/>
          <a:ln>
            <a:noFill/>
          </a:ln>
        </p:spPr>
      </p:pic>
      <p:sp>
        <p:nvSpPr>
          <p:cNvPr id="83" name="Google Shape;83;p17"/>
          <p:cNvSpPr txBox="1"/>
          <p:nvPr/>
        </p:nvSpPr>
        <p:spPr>
          <a:xfrm>
            <a:off x="5811125" y="2094325"/>
            <a:ext cx="2642400" cy="153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a:t>
            </a:r>
            <a:r>
              <a:rPr lang="en" dirty="0" err="1">
                <a:solidFill>
                  <a:srgbClr val="FFFFFF"/>
                </a:solidFill>
              </a:rPr>
              <a:t>Ukwatta</a:t>
            </a:r>
            <a:r>
              <a:rPr lang="en" dirty="0">
                <a:solidFill>
                  <a:srgbClr val="FFFFFF"/>
                </a:solidFill>
              </a:rPr>
              <a:t> and Wozniak, 2016)</a:t>
            </a:r>
            <a:endParaRPr dirty="0">
              <a:solidFill>
                <a:srgbClr val="FFFFFF"/>
              </a:solidFill>
            </a:endParaRPr>
          </a:p>
        </p:txBody>
      </p:sp>
      <p:pic>
        <p:nvPicPr>
          <p:cNvPr id="84" name="Google Shape;84;p17"/>
          <p:cNvPicPr preferRelativeResize="0"/>
          <p:nvPr/>
        </p:nvPicPr>
        <p:blipFill>
          <a:blip r:embed="rId4">
            <a:alphaModFix/>
          </a:blip>
          <a:stretch>
            <a:fillRect/>
          </a:stretch>
        </p:blipFill>
        <p:spPr>
          <a:xfrm>
            <a:off x="416225" y="-12"/>
            <a:ext cx="4953000" cy="263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Consensus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Go back to original methods</a:t>
            </a:r>
            <a:endParaRPr/>
          </a:p>
          <a:p>
            <a:pPr marL="457200" lvl="0" indent="-342900" algn="l" rtl="0">
              <a:spcBef>
                <a:spcPts val="0"/>
              </a:spcBef>
              <a:spcAft>
                <a:spcPts val="0"/>
              </a:spcAft>
              <a:buSzPts val="1800"/>
              <a:buChar char="●"/>
            </a:pPr>
            <a:r>
              <a:rPr lang="en"/>
              <a:t>See if probabilities are actually higher (Monte Carlo methods)</a:t>
            </a:r>
            <a:endParaRPr/>
          </a:p>
          <a:p>
            <a:pPr marL="457200" lvl="0" indent="-342900" algn="l" rtl="0">
              <a:spcBef>
                <a:spcPts val="0"/>
              </a:spcBef>
              <a:spcAft>
                <a:spcPts val="0"/>
              </a:spcAft>
              <a:buSzPts val="1800"/>
              <a:buChar char="●"/>
            </a:pPr>
            <a:r>
              <a:rPr lang="en"/>
              <a:t>Test on updated sample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Sets Used</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Previous sample: 361 GRBs, 44 in suspect range. Most from Swift.</a:t>
            </a:r>
            <a:endParaRPr dirty="0"/>
          </a:p>
          <a:p>
            <a:pPr marL="457200" lvl="0" indent="-342900" algn="l" rtl="0">
              <a:spcBef>
                <a:spcPts val="0"/>
              </a:spcBef>
              <a:spcAft>
                <a:spcPts val="0"/>
              </a:spcAft>
              <a:buSzPts val="1800"/>
              <a:buChar char="●"/>
            </a:pPr>
            <a:r>
              <a:rPr lang="en" dirty="0"/>
              <a:t>Updated sample: 520 GRBs, 75 in suspect range.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6984-DB00-4644-9D06-304A5683A511}"/>
              </a:ext>
            </a:extLst>
          </p:cNvPr>
          <p:cNvSpPr>
            <a:spLocks noGrp="1"/>
          </p:cNvSpPr>
          <p:nvPr>
            <p:ph type="title"/>
          </p:nvPr>
        </p:nvSpPr>
        <p:spPr/>
        <p:txBody>
          <a:bodyPr/>
          <a:lstStyle/>
          <a:p>
            <a:r>
              <a:rPr lang="en-US" dirty="0"/>
              <a:t>Procedures</a:t>
            </a:r>
          </a:p>
        </p:txBody>
      </p:sp>
      <p:sp>
        <p:nvSpPr>
          <p:cNvPr id="3" name="Text Placeholder 2">
            <a:extLst>
              <a:ext uri="{FF2B5EF4-FFF2-40B4-BE49-F238E27FC236}">
                <a16:creationId xmlns:a16="http://schemas.microsoft.com/office/drawing/2014/main" id="{CD3B0654-83FA-B045-B645-F72ECFEF5904}"/>
              </a:ext>
            </a:extLst>
          </p:cNvPr>
          <p:cNvSpPr>
            <a:spLocks noGrp="1"/>
          </p:cNvSpPr>
          <p:nvPr>
            <p:ph type="body" idx="1"/>
          </p:nvPr>
        </p:nvSpPr>
        <p:spPr/>
        <p:txBody>
          <a:bodyPr/>
          <a:lstStyle/>
          <a:p>
            <a:r>
              <a:rPr lang="en-US" dirty="0"/>
              <a:t>Will go through each statistical test</a:t>
            </a:r>
          </a:p>
          <a:p>
            <a:r>
              <a:rPr lang="en-US" dirty="0"/>
              <a:t>Provide evidence of difference NOT due to coding errors</a:t>
            </a:r>
          </a:p>
        </p:txBody>
      </p:sp>
    </p:spTree>
    <p:extLst>
      <p:ext uri="{BB962C8B-B14F-4D97-AF65-F5344CB8AC3E}">
        <p14:creationId xmlns:p14="http://schemas.microsoft.com/office/powerpoint/2010/main" val="143843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8437-E790-2341-88F8-1FFF6308BBD8}"/>
              </a:ext>
            </a:extLst>
          </p:cNvPr>
          <p:cNvSpPr>
            <a:spLocks noGrp="1"/>
          </p:cNvSpPr>
          <p:nvPr>
            <p:ph type="title"/>
          </p:nvPr>
        </p:nvSpPr>
        <p:spPr/>
        <p:txBody>
          <a:bodyPr/>
          <a:lstStyle/>
          <a:p>
            <a:r>
              <a:rPr lang="en-US" dirty="0"/>
              <a:t>Randomization of points</a:t>
            </a:r>
          </a:p>
        </p:txBody>
      </p:sp>
      <p:sp>
        <p:nvSpPr>
          <p:cNvPr id="3" name="Text Placeholder 2">
            <a:extLst>
              <a:ext uri="{FF2B5EF4-FFF2-40B4-BE49-F238E27FC236}">
                <a16:creationId xmlns:a16="http://schemas.microsoft.com/office/drawing/2014/main" id="{E8DEAC2F-C857-8146-972C-BFD898CD40DD}"/>
              </a:ext>
            </a:extLst>
          </p:cNvPr>
          <p:cNvSpPr>
            <a:spLocks noGrp="1"/>
          </p:cNvSpPr>
          <p:nvPr>
            <p:ph type="body" idx="1"/>
          </p:nvPr>
        </p:nvSpPr>
        <p:spPr/>
        <p:txBody>
          <a:bodyPr/>
          <a:lstStyle/>
          <a:p>
            <a:r>
              <a:rPr lang="en-US" dirty="0"/>
              <a:t>Right ascension (RA) is ~ P[0,360) where P is a uniform distribution</a:t>
            </a:r>
          </a:p>
          <a:p>
            <a:r>
              <a:rPr lang="en-US" dirty="0"/>
              <a:t>Must use the well-known “cosine” correction for declination (</a:t>
            </a:r>
            <a:r>
              <a:rPr lang="en-US" dirty="0" err="1"/>
              <a:t>dec</a:t>
            </a:r>
            <a:r>
              <a:rPr lang="en-US" dirty="0"/>
              <a:t>)</a:t>
            </a:r>
          </a:p>
          <a:p>
            <a:endParaRPr lang="en-US" dirty="0"/>
          </a:p>
          <a:p>
            <a:endParaRPr lang="en-US" dirty="0"/>
          </a:p>
          <a:p>
            <a:endParaRPr lang="en-US" dirty="0"/>
          </a:p>
          <a:p>
            <a:r>
              <a:rPr lang="en-US" dirty="0"/>
              <a:t>Arrive at formula: </a:t>
            </a:r>
            <a:r>
              <a:rPr lang="en-US" dirty="0" err="1"/>
              <a:t>dec</a:t>
            </a:r>
            <a:r>
              <a:rPr lang="en-US" dirty="0"/>
              <a:t> ~ arcsine(2P-1) where P is a uniform distribution and arcsine returns degree values</a:t>
            </a:r>
          </a:p>
        </p:txBody>
      </p:sp>
      <p:pic>
        <p:nvPicPr>
          <p:cNvPr id="5" name="Picture 4">
            <a:extLst>
              <a:ext uri="{FF2B5EF4-FFF2-40B4-BE49-F238E27FC236}">
                <a16:creationId xmlns:a16="http://schemas.microsoft.com/office/drawing/2014/main" id="{509958CB-433D-CD4F-A52E-90128F7F45FB}"/>
              </a:ext>
            </a:extLst>
          </p:cNvPr>
          <p:cNvPicPr>
            <a:picLocks noChangeAspect="1"/>
          </p:cNvPicPr>
          <p:nvPr/>
        </p:nvPicPr>
        <p:blipFill>
          <a:blip r:embed="rId3"/>
          <a:stretch>
            <a:fillRect/>
          </a:stretch>
        </p:blipFill>
        <p:spPr>
          <a:xfrm>
            <a:off x="984250" y="1895475"/>
            <a:ext cx="2298700" cy="965200"/>
          </a:xfrm>
          <a:prstGeom prst="rect">
            <a:avLst/>
          </a:prstGeom>
        </p:spPr>
      </p:pic>
    </p:spTree>
    <p:extLst>
      <p:ext uri="{BB962C8B-B14F-4D97-AF65-F5344CB8AC3E}">
        <p14:creationId xmlns:p14="http://schemas.microsoft.com/office/powerpoint/2010/main" val="2222042189"/>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8216</TotalTime>
  <Words>964</Words>
  <Application>Microsoft Macintosh PowerPoint</Application>
  <PresentationFormat>On-screen Show (16:9)</PresentationFormat>
  <Paragraphs>112</Paragraphs>
  <Slides>23</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Dark</vt:lpstr>
      <vt:lpstr>Re-Examining the Evidence of the Hercules-Corona-Borealis Great Wall</vt:lpstr>
      <vt:lpstr>Gamma-Ray Bursts</vt:lpstr>
      <vt:lpstr>Terms</vt:lpstr>
      <vt:lpstr>Hercules-Corona-Borealis Great Wall</vt:lpstr>
      <vt:lpstr>PowerPoint Presentation</vt:lpstr>
      <vt:lpstr>No Consensus</vt:lpstr>
      <vt:lpstr>Data Sets Used</vt:lpstr>
      <vt:lpstr>Procedures</vt:lpstr>
      <vt:lpstr>Randomization of points</vt:lpstr>
      <vt:lpstr>Lowering threshold of significance</vt:lpstr>
      <vt:lpstr>Point-radius method</vt:lpstr>
      <vt:lpstr>K-th nearest neighbor test  </vt:lpstr>
      <vt:lpstr>Kth nearest neighbor test</vt:lpstr>
      <vt:lpstr>PowerPoint Presentation</vt:lpstr>
      <vt:lpstr>PowerPoint Presentation</vt:lpstr>
      <vt:lpstr>2D KS test</vt:lpstr>
      <vt:lpstr>2D KS test</vt:lpstr>
      <vt:lpstr>2D KS test (my version)</vt:lpstr>
      <vt:lpstr>Extinction</vt:lpstr>
      <vt:lpstr>Updated Sample</vt:lpstr>
      <vt:lpstr>PowerPoint Presentation</vt:lpstr>
      <vt:lpstr>Summary</vt:lpstr>
      <vt:lpstr>Future Work</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Re-Examining the Evidence of the Hercules-Corona-Borealis Great Wall</dc:title>
  <cp:lastModifiedBy>Heather Way</cp:lastModifiedBy>
  <cp:revision>14</cp:revision>
  <dcterms:modified xsi:type="dcterms:W3CDTF">2020-01-05T03:58:19Z</dcterms:modified>
</cp:coreProperties>
</file>