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73AF-D2DD-4F5B-06C0-BFB86704E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4D2A5-61E0-A546-EA84-6A392D8BA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286E0-170E-45B5-0164-C65E157E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296-7864-4E92-A1D1-57E507968EC6}" type="datetimeFigureOut">
              <a:rPr lang="en-IN" smtClean="0"/>
              <a:t>30-09-2024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B871-0D1F-2DB6-8DC4-6B4B4684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8D69-4054-DF02-F076-7DA9FC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FD09-C95B-4613-82CC-B5B1DA17B0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69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9531-256C-033D-FAA7-386200E3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DB218-5450-7F01-C0FD-56AFAA7C1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0B223-83B5-649E-F372-BEC41DA0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296-7864-4E92-A1D1-57E507968EC6}" type="datetimeFigureOut">
              <a:rPr lang="en-IN" smtClean="0"/>
              <a:t>30-09-2024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EFDC-4C23-E72F-9404-985C6544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384B-BC0C-A337-91CA-E7159F7B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FD09-C95B-4613-82CC-B5B1DA17B0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11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7D79F-766C-C0AE-E731-1F7C274D3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446F-310B-E823-EEB3-DEDBDA8D4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B8F3-9684-8BF7-5FBE-7FF18CD3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296-7864-4E92-A1D1-57E507968EC6}" type="datetimeFigureOut">
              <a:rPr lang="en-IN" smtClean="0"/>
              <a:t>30-09-2024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91A41-5E4C-00C8-D54F-CE751AA5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3A4A-4CD9-19DE-FD1B-5C68CC70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FD09-C95B-4613-82CC-B5B1DA17B0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86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B248-7A5E-4680-B516-513F20F2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C269-E81D-0307-709E-770D9B52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EBCF-5500-0335-A7A9-77BB4244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296-7864-4E92-A1D1-57E507968EC6}" type="datetimeFigureOut">
              <a:rPr lang="en-IN" smtClean="0"/>
              <a:t>30-09-2024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0FA9-FE05-A61D-316B-B28F857A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301F-9580-BA5F-9CC9-4615BA2A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FD09-C95B-4613-82CC-B5B1DA17B0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0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0CEB-FE38-A777-6B73-E231FA0B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66776-F1D2-8409-551A-150CB37C2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6A35A-41F2-22A1-B6A2-C60C9B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296-7864-4E92-A1D1-57E507968EC6}" type="datetimeFigureOut">
              <a:rPr lang="en-IN" smtClean="0"/>
              <a:t>30-09-2024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75B0-2479-B3A5-447C-D82232BA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4C642-7898-02BD-0CF5-0681F4C9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FD09-C95B-4613-82CC-B5B1DA17B0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61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C4C2-418C-03CC-BD88-DC4588F3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3CD0-DFBD-0323-0075-FE86F98B5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84B4C-9805-EC8F-8AAF-FB0BF715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64CA1-BADA-6D32-0683-25D30E8B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296-7864-4E92-A1D1-57E507968EC6}" type="datetimeFigureOut">
              <a:rPr lang="en-IN" smtClean="0"/>
              <a:t>30-09-2024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296B0-977C-15E4-3936-BCFA7CF6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B9058-090A-0B60-8728-54CB2E6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FD09-C95B-4613-82CC-B5B1DA17B0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6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219B-3CA8-BD37-65DA-D5B2934C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602B-16A4-31C4-A0FA-4FBD2BF7D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5A8D-3717-FCF0-15C2-1CA1D90F1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FC493-48F6-E810-F19B-9F7D401A3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FA473-5DFD-82CB-3D5E-2BFE456EB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E5723-A5CF-BE1A-26C3-26282F53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296-7864-4E92-A1D1-57E507968EC6}" type="datetimeFigureOut">
              <a:rPr lang="en-IN" smtClean="0"/>
              <a:t>30-09-2024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5D97A-0434-4FCB-6682-421F58A3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97C7A-192C-91E3-6540-88DEDE9C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FD09-C95B-4613-82CC-B5B1DA17B0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612C-555A-757E-992D-51B95265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F2856-B337-C5E8-FE6C-25868391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296-7864-4E92-A1D1-57E507968EC6}" type="datetimeFigureOut">
              <a:rPr lang="en-IN" smtClean="0"/>
              <a:t>30-09-2024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9F87C-9693-2EF6-B7EC-F5419BA0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E682A-F0F2-F61A-A866-4387065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FD09-C95B-4613-82CC-B5B1DA17B0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25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CBBA9-6D13-7C07-1B05-FCBF9B44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296-7864-4E92-A1D1-57E507968EC6}" type="datetimeFigureOut">
              <a:rPr lang="en-IN" smtClean="0"/>
              <a:t>30-09-2024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DC96A-ACFC-2BA0-2CF0-D682E5B5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F2325-48BB-F319-0EC9-9F9894EA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FD09-C95B-4613-82CC-B5B1DA17B0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94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4287-FB43-26FA-B322-74F52715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F446-494A-6FA5-1024-15E45AFD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3098-507C-13CC-8245-F6B8737FE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7B0EE-38A3-27BD-CFDD-16C68C20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296-7864-4E92-A1D1-57E507968EC6}" type="datetimeFigureOut">
              <a:rPr lang="en-IN" smtClean="0"/>
              <a:t>30-09-2024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DC703-1DC1-8A0D-C4DD-D2B95276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DA308-DB40-8EE1-8600-47F1D234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FD09-C95B-4613-82CC-B5B1DA17B0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69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EEF8-9E0A-B94E-8998-7C75C416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B2935-563C-26F7-DE90-283D772D6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B035C-EA4B-8249-2E41-C0CADF34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24FF7-7876-B78B-A564-032E9A62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296-7864-4E92-A1D1-57E507968EC6}" type="datetimeFigureOut">
              <a:rPr lang="en-IN" smtClean="0"/>
              <a:t>30-09-2024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7670D-1A1D-D988-9E58-F219E064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26BE-CC96-2DC6-1CFD-4C8C0A98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FD09-C95B-4613-82CC-B5B1DA17B0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3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40DA2-63D2-77A2-CD4D-8D9678EA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D9163-7DFB-3747-829F-ECC53FF7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B270-E5E1-931C-5B32-A7B94CE5D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3296-7864-4E92-A1D1-57E507968EC6}" type="datetimeFigureOut">
              <a:rPr lang="en-IN" smtClean="0"/>
              <a:t>30-09-2024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E50-8FDD-9A70-5E77-37B05ED2B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720E-07C2-B737-BDA7-0E4B3E9F2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FD09-C95B-4613-82CC-B5B1DA17B0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48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478B40-1643-5530-FA5C-F1EC7466FB90}"/>
              </a:ext>
            </a:extLst>
          </p:cNvPr>
          <p:cNvSpPr/>
          <p:nvPr/>
        </p:nvSpPr>
        <p:spPr>
          <a:xfrm>
            <a:off x="1104900" y="2726187"/>
            <a:ext cx="9982199" cy="10606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72DFA-D1EE-B164-4293-54B1A5142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856" y="2726187"/>
            <a:ext cx="9688286" cy="1060676"/>
          </a:xfrm>
        </p:spPr>
        <p:txBody>
          <a:bodyPr/>
          <a:lstStyle/>
          <a:p>
            <a:r>
              <a:rPr lang="en-IN" b="1" dirty="0">
                <a:latin typeface="+mn-lt"/>
              </a:rPr>
              <a:t>VIDEO GAME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200645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082D83-1729-34AD-5946-2497B024CDC0}"/>
              </a:ext>
            </a:extLst>
          </p:cNvPr>
          <p:cNvSpPr/>
          <p:nvPr/>
        </p:nvSpPr>
        <p:spPr>
          <a:xfrm>
            <a:off x="839787" y="1926771"/>
            <a:ext cx="3932238" cy="4371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61D213-1EC6-2845-C9B0-1C539D097FBB}"/>
              </a:ext>
            </a:extLst>
          </p:cNvPr>
          <p:cNvSpPr/>
          <p:nvPr/>
        </p:nvSpPr>
        <p:spPr>
          <a:xfrm>
            <a:off x="839788" y="413657"/>
            <a:ext cx="3932238" cy="1153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929D7-2C7B-433B-6D41-4D40E0C7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59836"/>
            <a:ext cx="3932237" cy="573832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This code is designed to train and evaluate a Random Forest Regressor using GridSearchCV to find the optimal hyperparameters for the model.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1.</a:t>
            </a:r>
            <a:r>
              <a:rPr lang="en-US" b="1" u="sng" dirty="0"/>
              <a:t>Hyperparameter Tuning</a:t>
            </a:r>
            <a:r>
              <a:rPr lang="en-US" dirty="0"/>
              <a:t>: A grid of hyperparameters (n_estimators, max_depth, and min_samples_split) is defined to tune the Random Forest Regressor.</a:t>
            </a:r>
          </a:p>
          <a:p>
            <a:pPr algn="just"/>
            <a:r>
              <a:rPr lang="en-US" dirty="0"/>
              <a:t>2.</a:t>
            </a:r>
            <a:r>
              <a:rPr lang="en-US" b="1" u="sng" dirty="0"/>
              <a:t>GridSearchCV: </a:t>
            </a:r>
            <a:r>
              <a:rPr lang="en-US" dirty="0"/>
              <a:t>Performs an exhaustive search over different combinations of hyperparameters using cross-validation.</a:t>
            </a:r>
          </a:p>
          <a:p>
            <a:pPr algn="just"/>
            <a:r>
              <a:rPr lang="en-US" dirty="0"/>
              <a:t>3.</a:t>
            </a:r>
            <a:r>
              <a:rPr lang="en-US" b="1" u="sng" dirty="0"/>
              <a:t>Best Model: </a:t>
            </a:r>
            <a:r>
              <a:rPr lang="en-US" dirty="0"/>
              <a:t>After searching, the model with the best hyperparameters is selected, and predictions are made on the test data.</a:t>
            </a:r>
          </a:p>
          <a:p>
            <a:pPr algn="just"/>
            <a:r>
              <a:rPr lang="en-US" dirty="0"/>
              <a:t>4.</a:t>
            </a:r>
            <a:r>
              <a:rPr lang="en-US" b="1" u="sng" dirty="0"/>
              <a:t>Evaluation: </a:t>
            </a:r>
            <a:r>
              <a:rPr lang="en-US" dirty="0"/>
              <a:t>The model is evaluated using Mean Squared Error (MSE) and R-squared (R² Score), which help determine how well the model is performing.</a:t>
            </a:r>
          </a:p>
          <a:p>
            <a:pPr algn="just"/>
            <a:r>
              <a:rPr lang="en-US" dirty="0"/>
              <a:t>This process aims to find the most effective hyperparameters for the Random Forest Regressor, improving its ability to predict unseen data with higher accuracy.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A39F7-5FA3-4DCD-F6AC-37E0E53C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853" y="1210355"/>
            <a:ext cx="676469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73E25-F499-A860-CF5C-0241E2C04734}"/>
              </a:ext>
            </a:extLst>
          </p:cNvPr>
          <p:cNvSpPr/>
          <p:nvPr/>
        </p:nvSpPr>
        <p:spPr>
          <a:xfrm>
            <a:off x="471715" y="2114160"/>
            <a:ext cx="4317901" cy="3938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FD287B-7B12-6388-6FC5-4146166780A2}"/>
              </a:ext>
            </a:extLst>
          </p:cNvPr>
          <p:cNvSpPr/>
          <p:nvPr/>
        </p:nvSpPr>
        <p:spPr>
          <a:xfrm>
            <a:off x="471715" y="599685"/>
            <a:ext cx="4300310" cy="1283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929D7-2C7B-433B-6D41-4D40E0C7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715" y="730120"/>
            <a:ext cx="4300310" cy="519248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This code trains and evaluates a Linear Regression model on the dataset. Since linear regression has no significant hyperparameters to tune, it is straightforward compared to other models like Decision Trees or Random Forests.</a:t>
            </a:r>
          </a:p>
          <a:p>
            <a:pPr algn="just"/>
            <a:endParaRPr lang="en-US" b="1" dirty="0"/>
          </a:p>
          <a:p>
            <a:r>
              <a:rPr lang="en-US" dirty="0"/>
              <a:t>1.</a:t>
            </a:r>
            <a:r>
              <a:rPr lang="en-US" b="1" u="sng" dirty="0"/>
              <a:t>Model Initialization</a:t>
            </a:r>
            <a:r>
              <a:rPr lang="en-US" dirty="0"/>
              <a:t>: A Linear Regression model is created with no additional hyperparameters.</a:t>
            </a:r>
          </a:p>
          <a:p>
            <a:r>
              <a:rPr lang="en-US" dirty="0"/>
              <a:t>2.</a:t>
            </a:r>
            <a:r>
              <a:rPr lang="en-US" b="1" u="sng" dirty="0"/>
              <a:t>Model Training</a:t>
            </a:r>
            <a:r>
              <a:rPr lang="en-US" dirty="0"/>
              <a:t>: The model is trained on the training data (X_train and y_train).</a:t>
            </a:r>
          </a:p>
          <a:p>
            <a:r>
              <a:rPr lang="en-US" dirty="0"/>
              <a:t>3.</a:t>
            </a:r>
            <a:r>
              <a:rPr lang="en-US" b="1" u="sng" dirty="0"/>
              <a:t>Prediction</a:t>
            </a:r>
            <a:r>
              <a:rPr lang="en-US" dirty="0"/>
              <a:t>: The model is used to make predictions on the test set (X_test).</a:t>
            </a:r>
          </a:p>
          <a:p>
            <a:r>
              <a:rPr lang="en-US" dirty="0"/>
              <a:t>4.</a:t>
            </a:r>
            <a:r>
              <a:rPr lang="en-US" b="1" u="sng" dirty="0"/>
              <a:t>Evaluation: </a:t>
            </a:r>
            <a:r>
              <a:rPr lang="en-US" dirty="0"/>
              <a:t>The model is evaluated using Mean Squared Error (MSE) and R-squared (R² Score) to assess its performance.MSE indicates how far the predicted values are from the actual values.R² Score shows how well the model explains the variance in the dataset.</a:t>
            </a:r>
          </a:p>
          <a:p>
            <a:r>
              <a:rPr lang="en-US" dirty="0"/>
              <a:t>Linear Regression is typically a simple and efficient model, making it ideal for initial exploration and comparison with more complex models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E4131-966C-316B-FC47-93F9C37E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506" y="1735688"/>
            <a:ext cx="6895323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7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4FDFF-1006-E7EC-C247-13DA4BB901AB}"/>
              </a:ext>
            </a:extLst>
          </p:cNvPr>
          <p:cNvSpPr/>
          <p:nvPr/>
        </p:nvSpPr>
        <p:spPr>
          <a:xfrm>
            <a:off x="468086" y="713014"/>
            <a:ext cx="4386942" cy="941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51B49-B2DF-56C2-B357-14C3F3A5AAA1}"/>
              </a:ext>
            </a:extLst>
          </p:cNvPr>
          <p:cNvSpPr/>
          <p:nvPr/>
        </p:nvSpPr>
        <p:spPr>
          <a:xfrm>
            <a:off x="468086" y="1942319"/>
            <a:ext cx="4386942" cy="3925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929D7-2C7B-433B-6D41-4D40E0C7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8086" y="713014"/>
            <a:ext cx="4386942" cy="54319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This code trains and evaluates a K-Nearest Neighbors (KNN) Regressor using GridSearchCV to tune the model’s hyperparameters and find the best configuration for prediction.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1.</a:t>
            </a:r>
            <a:r>
              <a:rPr lang="en-US" b="1" u="sng" dirty="0"/>
              <a:t>Hyperparameter Tuning</a:t>
            </a:r>
            <a:r>
              <a:rPr lang="en-US" dirty="0"/>
              <a:t>: The grid search tunes two hyperparameters:n_neighbors (number of nearest neighbors) andweights (how the distance of neighbors affects predictions).</a:t>
            </a:r>
          </a:p>
          <a:p>
            <a:pPr algn="just"/>
            <a:r>
              <a:rPr lang="en-US" dirty="0"/>
              <a:t>2.</a:t>
            </a:r>
            <a:r>
              <a:rPr lang="en-US" b="1" u="sng" dirty="0"/>
              <a:t>Model Training: </a:t>
            </a:r>
            <a:r>
              <a:rPr lang="en-US" dirty="0"/>
              <a:t>The best KNN model is selected based on cross-validation performance.</a:t>
            </a:r>
          </a:p>
          <a:p>
            <a:pPr algn="just"/>
            <a:r>
              <a:rPr lang="en-US" dirty="0"/>
              <a:t>3.</a:t>
            </a:r>
            <a:r>
              <a:rPr lang="en-US" b="1" u="sng" dirty="0"/>
              <a:t>Prediction: </a:t>
            </a:r>
            <a:r>
              <a:rPr lang="en-US" dirty="0"/>
              <a:t>The model makes predictions on the test set (X_test).</a:t>
            </a:r>
          </a:p>
          <a:p>
            <a:pPr algn="just"/>
            <a:r>
              <a:rPr lang="en-US" dirty="0"/>
              <a:t>4.</a:t>
            </a:r>
            <a:r>
              <a:rPr lang="en-US" b="1" u="sng" dirty="0"/>
              <a:t>Evaluation</a:t>
            </a:r>
            <a:r>
              <a:rPr lang="en-US" dirty="0"/>
              <a:t>: The model’s performance is evaluated using Mean Squared Error (MSE) and R-squared (R² Score), which help assess how well the model predicts the target values.</a:t>
            </a:r>
          </a:p>
          <a:p>
            <a:pPr algn="just"/>
            <a:r>
              <a:rPr lang="en-US" dirty="0"/>
              <a:t>The KNN Regressor is a simple, instance-based learning algorithm that predicts values based on the distance between data points. This process helps optimize the number of neighbors and distance weighting to improve prediction accuracy.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BC4F5-A901-359D-3A04-B4B0FEEC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629" y="1053970"/>
            <a:ext cx="6979298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4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90F75-FDE2-4883-8827-DAF719FAB218}"/>
              </a:ext>
            </a:extLst>
          </p:cNvPr>
          <p:cNvSpPr/>
          <p:nvPr/>
        </p:nvSpPr>
        <p:spPr>
          <a:xfrm>
            <a:off x="544287" y="522514"/>
            <a:ext cx="4410268" cy="1045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1E90AC-F935-617B-988D-C60AC20AB6E0}"/>
              </a:ext>
            </a:extLst>
          </p:cNvPr>
          <p:cNvSpPr/>
          <p:nvPr/>
        </p:nvSpPr>
        <p:spPr>
          <a:xfrm>
            <a:off x="544287" y="1822287"/>
            <a:ext cx="4410268" cy="44478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929D7-2C7B-433B-6D41-4D40E0C7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287" y="587829"/>
            <a:ext cx="4410268" cy="5704114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This code trains and evaluates a Gradient Boosting Regressor using GridSearchCV to find the optimal hyperparameters for the model, optimizing its performance for predicting the target variable.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1.Hyperparameter Tuning: The grid search tunes three hyperparameters:n_estimators (number of trees),learning_rate (how much each tree contributes), andmax_depth (complexity of individual trees).</a:t>
            </a:r>
          </a:p>
          <a:p>
            <a:pPr algn="just"/>
            <a:r>
              <a:rPr lang="en-US" dirty="0"/>
              <a:t>2.Model Training: The best gradient boosting model is selected based on cross-validation performance.</a:t>
            </a:r>
          </a:p>
          <a:p>
            <a:pPr algn="just"/>
            <a:r>
              <a:rPr lang="en-US" dirty="0"/>
              <a:t>3.Prediction: The model makes predictions on the test set (X_test).</a:t>
            </a:r>
          </a:p>
          <a:p>
            <a:pPr algn="just"/>
            <a:r>
              <a:rPr lang="en-US" dirty="0"/>
              <a:t>4.Evaluation: The model’s performance is evaluated using Mean Squared Error (MSE) and R-squared (R² Score), which help assess how well the model predicts the target values.</a:t>
            </a:r>
          </a:p>
          <a:p>
            <a:pPr algn="just"/>
            <a:r>
              <a:rPr lang="en-US" dirty="0"/>
              <a:t>Gradient Boosting is a powerful ensemble learning technique that builds trees sequentially, where each tree corrects the errors of the previous one, making it well-suited for regression tasks where high accuracy is needed.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C3DA2-7268-0E01-AA34-0E10B2B3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270" y="1045028"/>
            <a:ext cx="6820678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1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DEC3F6-D4A5-3CBC-1B1C-FB8C0E276A03}"/>
              </a:ext>
            </a:extLst>
          </p:cNvPr>
          <p:cNvSpPr/>
          <p:nvPr/>
        </p:nvSpPr>
        <p:spPr>
          <a:xfrm>
            <a:off x="634659" y="2132043"/>
            <a:ext cx="3932237" cy="4093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C8F88-CCCE-579B-ADF1-0EBC5C412025}"/>
              </a:ext>
            </a:extLst>
          </p:cNvPr>
          <p:cNvSpPr/>
          <p:nvPr/>
        </p:nvSpPr>
        <p:spPr>
          <a:xfrm>
            <a:off x="634659" y="220046"/>
            <a:ext cx="3932238" cy="15760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929D7-2C7B-433B-6D41-4D40E0C7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4660" y="310242"/>
            <a:ext cx="3932237" cy="591560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This code compares the performance of all the models trained earlier, displaying their best hyperparameters (if applicable) and evaluation metrics, including Mean Squared Error (MSE) and R-squared (R² Score). This helps to assess which model performed the best on the test data.</a:t>
            </a:r>
          </a:p>
          <a:p>
            <a:endParaRPr lang="en-US" b="1" dirty="0"/>
          </a:p>
          <a:p>
            <a:pPr algn="just"/>
            <a:r>
              <a:rPr lang="en-US" dirty="0"/>
              <a:t>1.</a:t>
            </a:r>
            <a:r>
              <a:rPr lang="en-US" b="1" u="sng" dirty="0"/>
              <a:t>Decision Tree: </a:t>
            </a:r>
            <a:r>
              <a:rPr lang="en-US" dirty="0"/>
              <a:t>Tuned based on max_depth and min_samples_split.</a:t>
            </a:r>
          </a:p>
          <a:p>
            <a:pPr algn="just"/>
            <a:r>
              <a:rPr lang="en-US" b="1" u="sng" dirty="0"/>
              <a:t>2.Random Forest: </a:t>
            </a:r>
            <a:r>
              <a:rPr lang="en-US" dirty="0"/>
              <a:t>Likely to perform better than the decision tree due to </a:t>
            </a:r>
            <a:r>
              <a:rPr lang="en-US" dirty="0" err="1"/>
              <a:t>ensembling</a:t>
            </a:r>
            <a:r>
              <a:rPr lang="en-US" dirty="0"/>
              <a:t> multiple trees.</a:t>
            </a:r>
          </a:p>
          <a:p>
            <a:pPr algn="just"/>
            <a:r>
              <a:rPr lang="en-US" b="1" u="sng" dirty="0"/>
              <a:t>3.Linear Regression: </a:t>
            </a:r>
            <a:r>
              <a:rPr lang="en-US" dirty="0"/>
              <a:t>A baseline model for comparison, usually outperformed by more complex models.</a:t>
            </a:r>
          </a:p>
          <a:p>
            <a:pPr algn="just"/>
            <a:r>
              <a:rPr lang="en-US" b="1" u="sng" dirty="0"/>
              <a:t>4.KNN: </a:t>
            </a:r>
            <a:r>
              <a:rPr lang="en-US" dirty="0"/>
              <a:t>Predictive accuracy depends heavily on the number of neighbors (</a:t>
            </a:r>
            <a:r>
              <a:rPr lang="en-US" dirty="0" err="1"/>
              <a:t>n_neighbors</a:t>
            </a:r>
            <a:r>
              <a:rPr lang="en-US" dirty="0"/>
              <a:t>) and the distance weighting (weights).</a:t>
            </a:r>
          </a:p>
          <a:p>
            <a:pPr algn="just"/>
            <a:r>
              <a:rPr lang="en-US" b="1" u="sng" dirty="0"/>
              <a:t>5.Gradient Boosting: </a:t>
            </a:r>
            <a:r>
              <a:rPr lang="en-US" dirty="0"/>
              <a:t>A powerful model that builds sequential trees, often yielding very accurate results when tuned properly.</a:t>
            </a:r>
          </a:p>
          <a:p>
            <a:pPr algn="just"/>
            <a:r>
              <a:rPr lang="en-US" dirty="0"/>
              <a:t>This comparison helps you identify the model that best suits your dataset based on error rates and variance explanations.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9EE2B-85ED-3C0E-F810-8EA412A3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55" y="1257300"/>
            <a:ext cx="6978553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5BDF2E-B1A2-08CB-C39F-25B0B0CB6E61}"/>
              </a:ext>
            </a:extLst>
          </p:cNvPr>
          <p:cNvSpPr/>
          <p:nvPr/>
        </p:nvSpPr>
        <p:spPr>
          <a:xfrm>
            <a:off x="3680962" y="2318657"/>
            <a:ext cx="4668382" cy="1208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929D7-2C7B-433B-6D41-4D40E0C7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7237" y="2579914"/>
            <a:ext cx="3797526" cy="849086"/>
          </a:xfrm>
        </p:spPr>
        <p:txBody>
          <a:bodyPr>
            <a:normAutofit fontScale="85000" lnSpcReduction="10000"/>
          </a:bodyPr>
          <a:lstStyle/>
          <a:p>
            <a:r>
              <a:rPr lang="en-IN" sz="6600" b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95189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870AD2-0EFF-1A51-56D7-92CCB16A42C6}"/>
              </a:ext>
            </a:extLst>
          </p:cNvPr>
          <p:cNvSpPr/>
          <p:nvPr/>
        </p:nvSpPr>
        <p:spPr>
          <a:xfrm>
            <a:off x="579327" y="1755708"/>
            <a:ext cx="4668382" cy="2272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ECE815C-EFA2-0F62-B7DA-419504B462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859" r="3859"/>
          <a:stretch/>
        </p:blipFill>
        <p:spPr>
          <a:xfrm>
            <a:off x="5575074" y="992187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CDB95-5FE1-CD48-5A3F-7EBCC5B4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327" y="1900333"/>
            <a:ext cx="4559526" cy="2883159"/>
          </a:xfrm>
        </p:spPr>
        <p:txBody>
          <a:bodyPr/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This Code block imports the necessary Python libraries that are commonly used for data analysis, visualization, and suppressing warnings.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 the second cell the code is allowing to read a dataset from a CSV file using the pandas library and display the first few rows of the dataset:</a:t>
            </a:r>
          </a:p>
        </p:txBody>
      </p:sp>
    </p:spTree>
    <p:extLst>
      <p:ext uri="{BB962C8B-B14F-4D97-AF65-F5344CB8AC3E}">
        <p14:creationId xmlns:p14="http://schemas.microsoft.com/office/powerpoint/2010/main" val="80192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D8F0AC-5A37-1240-2B08-F6012F430C5B}"/>
              </a:ext>
            </a:extLst>
          </p:cNvPr>
          <p:cNvSpPr/>
          <p:nvPr/>
        </p:nvSpPr>
        <p:spPr>
          <a:xfrm>
            <a:off x="622074" y="1964163"/>
            <a:ext cx="5092814" cy="2418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927EC-5589-69AD-BC22-42C7A9B5B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446" y="2077752"/>
            <a:ext cx="4984069" cy="2418048"/>
          </a:xfrm>
        </p:spPr>
        <p:txBody>
          <a:bodyPr/>
          <a:lstStyle/>
          <a:p>
            <a:pPr algn="just"/>
            <a:r>
              <a:rPr lang="en-US" b="1" dirty="0"/>
              <a:t>In this code snippet, two pandas functions are being used: df.shape and df.info(). They provide essential information about the structure of the DataFrame.</a:t>
            </a:r>
          </a:p>
          <a:p>
            <a:pPr marL="342900" indent="-342900" algn="just">
              <a:buAutoNum type="arabicPeriod"/>
            </a:pPr>
            <a:r>
              <a:rPr lang="en-US" dirty="0"/>
              <a:t>df.shape returns the dimensions of the DataFrame, showing the number of rows and columns.</a:t>
            </a:r>
          </a:p>
          <a:p>
            <a:pPr marL="342900" indent="-342900" algn="just">
              <a:buAutoNum type="arabicPeriod"/>
            </a:pPr>
            <a:r>
              <a:rPr lang="en-US" dirty="0"/>
              <a:t> df.info() provides a concise summary of the DataFrame, including the column names, data types, non-null values, and memory usage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AE23B5-53EE-AD0C-FAB4-CA9A89C3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007" y="838201"/>
            <a:ext cx="5507166" cy="46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A97E3-F8C6-A542-B0EE-DE409FBC08BD}"/>
              </a:ext>
            </a:extLst>
          </p:cNvPr>
          <p:cNvSpPr/>
          <p:nvPr/>
        </p:nvSpPr>
        <p:spPr>
          <a:xfrm>
            <a:off x="725374" y="1810137"/>
            <a:ext cx="3933711" cy="1999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454F8-8922-385F-3F2D-D6817654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50706"/>
            <a:ext cx="3932237" cy="3811588"/>
          </a:xfrm>
        </p:spPr>
        <p:txBody>
          <a:bodyPr/>
          <a:lstStyle/>
          <a:p>
            <a:r>
              <a:rPr lang="en-US" dirty="0"/>
              <a:t>df.isnull().sum(): Helps you identify how many missing values exist in each column.</a:t>
            </a:r>
          </a:p>
          <a:p>
            <a:r>
              <a:rPr lang="en-US" dirty="0"/>
              <a:t>df.dropna(): Drops rows that contain any missing values, cleaning the dataset at the cost of potentially removing valuable data.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1FE3D-55A5-7CA0-7700-831AF38C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438" y="205274"/>
            <a:ext cx="7125406" cy="627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5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8BAA96-A6DA-D5E7-6026-C96340C07465}"/>
              </a:ext>
            </a:extLst>
          </p:cNvPr>
          <p:cNvSpPr/>
          <p:nvPr/>
        </p:nvSpPr>
        <p:spPr>
          <a:xfrm>
            <a:off x="177008" y="1671354"/>
            <a:ext cx="4961049" cy="2356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255F62A-30E6-BE9B-BCAF-9FCE80F76A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83" b="883"/>
          <a:stretch/>
        </p:blipFill>
        <p:spPr>
          <a:xfrm>
            <a:off x="5471089" y="491538"/>
            <a:ext cx="6543903" cy="51671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A4B7B-D86C-1DD9-C3A7-3BF82F9B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491" y="1839686"/>
            <a:ext cx="4576082" cy="2188028"/>
          </a:xfrm>
        </p:spPr>
        <p:txBody>
          <a:bodyPr/>
          <a:lstStyle/>
          <a:p>
            <a:pPr algn="just"/>
            <a:r>
              <a:rPr lang="en-US" b="1" dirty="0"/>
              <a:t>This code effectively visualizes the distribution of video game sales by genre using a pie chart. The normalization and custom coloring enhance the visualization's aesthetics. The central circle transforms the pie chart into a donut chart, which can be visually appealing and easier to interpret in some contexts. Overall, this approach provides a clear insight into which genres have the most global sales.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796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04BE43-C786-7B82-FAAC-FD47DF68B019}"/>
              </a:ext>
            </a:extLst>
          </p:cNvPr>
          <p:cNvSpPr/>
          <p:nvPr/>
        </p:nvSpPr>
        <p:spPr>
          <a:xfrm>
            <a:off x="360818" y="1810138"/>
            <a:ext cx="4668382" cy="18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1B38627-52E2-8E34-E270-2BDA5FA4C0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979" r="7979"/>
          <a:stretch/>
        </p:blipFill>
        <p:spPr>
          <a:xfrm>
            <a:off x="5500008" y="595539"/>
            <a:ext cx="6276745" cy="49561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AB4-BED4-D7B3-B5ED-54CC58B33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645" y="2049462"/>
            <a:ext cx="3932237" cy="381158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This code snippet visualizes the trend of global video game sales over the years using a line plot. It provides a clear and effective way to observe how sales figures have evolved, allowing for insights into the video game market's growth or decline over time.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665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170FCA-74C0-35A5-30DC-18B7C979B890}"/>
              </a:ext>
            </a:extLst>
          </p:cNvPr>
          <p:cNvSpPr/>
          <p:nvPr/>
        </p:nvSpPr>
        <p:spPr>
          <a:xfrm>
            <a:off x="664029" y="1393371"/>
            <a:ext cx="4256314" cy="44756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7FB1681-4749-3C31-829C-EBD66B35AE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84" r="1784"/>
          <a:stretch/>
        </p:blipFill>
        <p:spPr>
          <a:xfrm>
            <a:off x="5219929" y="756439"/>
            <a:ext cx="6769326" cy="53451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AF052-82D0-1285-6CBE-B4A5FCF4D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32857"/>
            <a:ext cx="3932237" cy="423613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Missing Values: The code handles missing values by filling the Year with its median and the Publisher with 'Unknown’.</a:t>
            </a:r>
          </a:p>
          <a:p>
            <a:pPr algn="just"/>
            <a:r>
              <a:rPr lang="en-US" b="1" dirty="0"/>
              <a:t>Encoding: Categorical variables are encoded into numerical format using LabelEncoder, allowing them to be used in machine learning models.</a:t>
            </a:r>
          </a:p>
          <a:p>
            <a:pPr algn="just"/>
            <a:r>
              <a:rPr lang="en-US" b="1" dirty="0"/>
              <a:t>Feature and Target Preparation: The features (independent variables) and the target variable (dependent variable) are defined for modeling, setting the stage for subsequent analysis or machine learning processes.</a:t>
            </a:r>
          </a:p>
          <a:p>
            <a:pPr algn="just"/>
            <a:r>
              <a:rPr lang="en-US" b="1" dirty="0"/>
              <a:t>This preprocessing pipeline is essential for preparing the dataset for any machine learning tasks, ensuring that the data is clean and appropriately formatted for model training.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150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18A2F1-1863-D9EA-0128-F94B8023A814}"/>
              </a:ext>
            </a:extLst>
          </p:cNvPr>
          <p:cNvSpPr/>
          <p:nvPr/>
        </p:nvSpPr>
        <p:spPr>
          <a:xfrm>
            <a:off x="386637" y="2213297"/>
            <a:ext cx="4301413" cy="24314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929D7-2C7B-433B-6D41-4D40E0C7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224" y="2424405"/>
            <a:ext cx="3932237" cy="3811588"/>
          </a:xfrm>
        </p:spPr>
        <p:txBody>
          <a:bodyPr/>
          <a:lstStyle/>
          <a:p>
            <a:pPr algn="just"/>
            <a:r>
              <a:rPr lang="en-US" b="1" dirty="0"/>
              <a:t>The dataset is split into training (80%) and testing (20%) subsets.The training set is used to fit the machine learning model, and the testing set is used to evaluate the model's performance on unseen data.The random_state ensures that the split is consistent and reproducible across multiple runs, which is important for reproducibility in machine learning experiments.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05F8BB-EA59-5BC6-2C61-B508B3AB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242" y="2814637"/>
            <a:ext cx="7119258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E0A662-BAEF-336C-5CAC-5D5E0F4B9C80}"/>
              </a:ext>
            </a:extLst>
          </p:cNvPr>
          <p:cNvSpPr/>
          <p:nvPr/>
        </p:nvSpPr>
        <p:spPr>
          <a:xfrm>
            <a:off x="412620" y="1081491"/>
            <a:ext cx="4413346" cy="441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929D7-2C7B-433B-6D41-4D40E0C7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174" y="1232468"/>
            <a:ext cx="3932237" cy="454404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Code trains and evaluates a Decision Tree Regressor model using GridSearchCV to find the optimal hyperparameters for the model.</a:t>
            </a:r>
          </a:p>
          <a:p>
            <a:endParaRPr lang="en-US" dirty="0"/>
          </a:p>
          <a:p>
            <a:pPr algn="just"/>
            <a:r>
              <a:rPr lang="en-US" dirty="0"/>
              <a:t>Step 1: A grid of hyperparameters (max_depth and min_samples_split) is defined for the Decision Tree Regressor.</a:t>
            </a:r>
          </a:p>
          <a:p>
            <a:pPr algn="just"/>
            <a:r>
              <a:rPr lang="en-US" dirty="0"/>
              <a:t>Step 2: GridSearchCV is used to train and evaluate different models with combinations of the defined hyperparameters, using 5-fold cross-validation.</a:t>
            </a:r>
          </a:p>
          <a:p>
            <a:pPr algn="just"/>
            <a:r>
              <a:rPr lang="en-US" dirty="0"/>
              <a:t>Step 3: The best model is selected based on cross-validation results, and this model is used to predict the target values on the test set.</a:t>
            </a:r>
          </a:p>
          <a:p>
            <a:pPr algn="just"/>
            <a:r>
              <a:rPr lang="en-US" dirty="0"/>
              <a:t>Step 4: The model is evaluated using Mean Squared Error (MSE) and R-squared (R² Score) to assess its accuracy and performance.This process helps in selecting the most effective hyperparameters for the Decision Tree model, improving the model's prediction accuracy on unseen data.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EAD8EF-8502-7EC4-9475-8542C597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20" y="1081491"/>
            <a:ext cx="7016619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Words>1448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VIDEO GAME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j</dc:creator>
  <cp:lastModifiedBy>Anushka Jadhav</cp:lastModifiedBy>
  <cp:revision>5</cp:revision>
  <dcterms:created xsi:type="dcterms:W3CDTF">2024-09-29T14:24:55Z</dcterms:created>
  <dcterms:modified xsi:type="dcterms:W3CDTF">2024-09-30T09:08:25Z</dcterms:modified>
</cp:coreProperties>
</file>