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8453-560E-40B5-AF55-FCF37DD64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74D1F-ED5B-4980-ACDD-D512DEC97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A122F-B30A-4593-B8A2-71E91319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1C2E-F66E-41EA-8EAF-75D103B6E875}" type="datetimeFigureOut">
              <a:rPr lang="en-US" smtClean="0"/>
              <a:t>07-Jun-18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CFDE5-08F0-4E9B-AE93-E4C0CAC8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FB6C4-EAE9-4007-BF66-770C1702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D01C-44B2-483C-9861-BB076B41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7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E570-1172-43DC-A10F-DBD3FC457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ACF19-FCD8-447C-9F47-35D52A15A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1D7C7-460A-4460-9E85-9F0CD5415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1C2E-F66E-41EA-8EAF-75D103B6E875}" type="datetimeFigureOut">
              <a:rPr lang="en-US" smtClean="0"/>
              <a:t>07-Jun-18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EEC07-AF20-4AA5-8780-F3467DF3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1E3D8-53B7-4050-95B3-D15DACED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D01C-44B2-483C-9861-BB076B41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7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3C51C-A79C-4353-AF49-EA081EE13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31626-A24B-41FD-AF4E-7457A5E5F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BCC31-524C-4F8A-9A8F-8F536D224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1C2E-F66E-41EA-8EAF-75D103B6E875}" type="datetimeFigureOut">
              <a:rPr lang="en-US" smtClean="0"/>
              <a:t>07-Jun-18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3ED8-AD0A-43DB-A891-F9C413B2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E7F3F-7E7F-48D5-B4DC-272AA4F1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D01C-44B2-483C-9861-BB076B41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7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B5DE-35A7-47F8-B00E-59CF94D0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1F325-1DB3-4236-B8DF-052AADA91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30A6-DF67-4950-99F2-804F7952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1C2E-F66E-41EA-8EAF-75D103B6E875}" type="datetimeFigureOut">
              <a:rPr lang="en-US" smtClean="0"/>
              <a:t>07-Jun-18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7DE7A-29C5-4A27-8EB0-33987020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F9DF7-04E9-4B67-971D-47148F43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D01C-44B2-483C-9861-BB076B41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0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8106-0B61-4368-A930-F342B5947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3A1E9-1A77-49A5-9E1A-C620F8FC8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8D115-791D-4CCC-8714-7B22DF1D5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1C2E-F66E-41EA-8EAF-75D103B6E875}" type="datetimeFigureOut">
              <a:rPr lang="en-US" smtClean="0"/>
              <a:t>07-Jun-18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C9DDF-768D-4A39-AE98-A1ED8C3C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36E5-83AE-4586-835B-8B04CA8D2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D01C-44B2-483C-9861-BB076B41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9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FD03-640C-4AB2-8217-3729B37C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994D7-6B3A-4F63-9C35-2407A0505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E247-62C6-4E91-AE04-AF67B9F6F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85C66-E484-468A-8F86-0BEE9432D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1C2E-F66E-41EA-8EAF-75D103B6E875}" type="datetimeFigureOut">
              <a:rPr lang="en-US" smtClean="0"/>
              <a:t>07-Jun-18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BF97A-9A12-44FA-82C3-6D28822B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5143C-DE2B-4FFD-8661-6B22A6F0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D01C-44B2-483C-9861-BB076B41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2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97D4-A945-464A-B43C-FFF693BE8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E49D6-4BE2-4BED-A1FC-0C41D121A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8C80C-CCD8-4DF6-9A72-212C6B095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F391B-EAB1-4F3E-8B93-06EC90BC0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B8942B-2A1C-4A80-A9FA-0E927D26F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9C77D8-9461-405F-8E18-71E690AF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1C2E-F66E-41EA-8EAF-75D103B6E875}" type="datetimeFigureOut">
              <a:rPr lang="en-US" smtClean="0"/>
              <a:t>07-Jun-18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9BAB3-E9AA-4C74-A87E-FEAF8D65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C0C405-2AD5-4F96-A315-33F72C5F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D01C-44B2-483C-9861-BB076B41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6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B85E-6FA8-4753-AA8C-415D0C45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8117BE-CEDE-4A1F-AC9E-8CE250396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1C2E-F66E-41EA-8EAF-75D103B6E875}" type="datetimeFigureOut">
              <a:rPr lang="en-US" smtClean="0"/>
              <a:t>07-Jun-18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85A45-CEAF-4AFA-AC96-C407D97C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832C4-1305-4B2A-8462-18B24B74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D01C-44B2-483C-9861-BB076B41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9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F8F13-DE24-4F96-B01E-1423A3D1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1C2E-F66E-41EA-8EAF-75D103B6E875}" type="datetimeFigureOut">
              <a:rPr lang="en-US" smtClean="0"/>
              <a:t>07-Jun-18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66A67-DC17-4915-B550-266946B1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549BB-3F2B-4D24-BB22-5650AC53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D01C-44B2-483C-9861-BB076B41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7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D07E-90FE-42BD-A685-003EAB8C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92677-CD5D-49D0-B076-88F659644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8F3CA-50B3-488E-98A0-F38180BF5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03CDB-35EE-47D6-8AFD-AEFAD55ED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1C2E-F66E-41EA-8EAF-75D103B6E875}" type="datetimeFigureOut">
              <a:rPr lang="en-US" smtClean="0"/>
              <a:t>07-Jun-18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65577-34A3-4DC9-89AF-1F52C46E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405BB-90FD-451C-8714-F6146975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D01C-44B2-483C-9861-BB076B41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0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C3C4-3F97-4F38-80DB-19EF881A0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393EF-E586-4D88-BBE2-70BFF0ACE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D6671-5AF2-4885-AD4A-8C5ACA2C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5C8F7-ECCD-4C71-92D9-9F9949918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1C2E-F66E-41EA-8EAF-75D103B6E875}" type="datetimeFigureOut">
              <a:rPr lang="en-US" smtClean="0"/>
              <a:t>07-Jun-18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3FB40-BE01-4A67-8A44-12D15FD0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BBC7E-0F17-435A-A977-F69B38CD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D01C-44B2-483C-9861-BB076B41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8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300FD-3372-4970-B20F-4D95CF52E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C3F2-6EEE-401E-9ACD-1A57A61A6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5BD86-771D-460D-9731-0E35D1826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91C2E-F66E-41EA-8EAF-75D103B6E875}" type="datetimeFigureOut">
              <a:rPr lang="en-US" smtClean="0"/>
              <a:t>07-Jun-18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8F192-19E3-482A-9424-84EAFDFE4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DAF05-C143-490D-8AB9-59E93DE2A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6D01C-44B2-483C-9861-BB076B41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EC70BB9-1A22-4C52-89CA-E351C3C287E2}"/>
              </a:ext>
            </a:extLst>
          </p:cNvPr>
          <p:cNvGrpSpPr/>
          <p:nvPr/>
        </p:nvGrpSpPr>
        <p:grpSpPr>
          <a:xfrm>
            <a:off x="2162341" y="719986"/>
            <a:ext cx="7906147" cy="5413268"/>
            <a:chOff x="2162341" y="719986"/>
            <a:chExt cx="7906147" cy="54132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14D2F7-BD1A-4F12-ABED-85C7799BE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88503" y="719986"/>
              <a:ext cx="6653819" cy="100590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BA9148-1AC7-4584-A684-DA438C1FF731}"/>
                </a:ext>
              </a:extLst>
            </p:cNvPr>
            <p:cNvSpPr txBox="1"/>
            <p:nvPr/>
          </p:nvSpPr>
          <p:spPr>
            <a:xfrm>
              <a:off x="3328527" y="2122668"/>
              <a:ext cx="5573769" cy="1418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500"/>
                </a:spcBef>
              </a:pPr>
              <a:r>
                <a:rPr lang="es-MX" sz="2800" dirty="0">
                  <a:latin typeface="Arial" panose="020B0604020202020204" pitchFamily="34" charset="0"/>
                  <a:cs typeface="Arial" panose="020B0604020202020204" pitchFamily="34" charset="0"/>
                </a:rPr>
                <a:t>Visuo-haptic environment:</a:t>
              </a:r>
            </a:p>
            <a:p>
              <a:pPr algn="ctr">
                <a:spcBef>
                  <a:spcPts val="500"/>
                </a:spcBef>
              </a:pPr>
              <a:r>
                <a:rPr lang="es-MX" sz="54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Point Charge</a:t>
              </a:r>
              <a:endPara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5AB983-7C32-47E6-A2E9-CE34884C3371}"/>
                </a:ext>
              </a:extLst>
            </p:cNvPr>
            <p:cNvSpPr txBox="1"/>
            <p:nvPr/>
          </p:nvSpPr>
          <p:spPr>
            <a:xfrm>
              <a:off x="2162341" y="3937781"/>
              <a:ext cx="7906147" cy="219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500"/>
                </a:spcBef>
              </a:pPr>
              <a:r>
                <a:rPr lang="es-MX" sz="2400" dirty="0">
                  <a:latin typeface="Arial" panose="020B0604020202020204" pitchFamily="34" charset="0"/>
                  <a:cs typeface="Arial" panose="020B0604020202020204" pitchFamily="34" charset="0"/>
                </a:rPr>
                <a:t>Departamento de Ciencias</a:t>
              </a:r>
            </a:p>
            <a:p>
              <a:pPr algn="ctr">
                <a:spcBef>
                  <a:spcPts val="500"/>
                </a:spcBef>
              </a:pPr>
              <a:r>
                <a:rPr lang="es-MX" sz="2400" dirty="0">
                  <a:latin typeface="Arial" panose="020B0604020202020204" pitchFamily="34" charset="0"/>
                  <a:cs typeface="Arial" panose="020B0604020202020204" pitchFamily="34" charset="0"/>
                </a:rPr>
                <a:t>Departamento de Computación</a:t>
              </a:r>
            </a:p>
            <a:p>
              <a:pPr algn="ctr">
                <a:spcBef>
                  <a:spcPts val="500"/>
                </a:spcBef>
              </a:pPr>
              <a:r>
                <a:rPr lang="es-MX" sz="2400" dirty="0">
                  <a:latin typeface="Arial" panose="020B0604020202020204" pitchFamily="34" charset="0"/>
                  <a:cs typeface="Arial" panose="020B0604020202020204" pitchFamily="34" charset="0"/>
                </a:rPr>
                <a:t>Laboratorio de Cyber Learning &amp; Data Science</a:t>
              </a:r>
            </a:p>
            <a:p>
              <a:pPr algn="ctr">
                <a:spcBef>
                  <a:spcPts val="500"/>
                </a:spcBef>
              </a:pPr>
              <a:r>
                <a:rPr lang="es-MX" sz="2400" dirty="0">
                  <a:latin typeface="Arial" panose="020B0604020202020204" pitchFamily="34" charset="0"/>
                  <a:cs typeface="Arial" panose="020B0604020202020204" pitchFamily="34" charset="0"/>
                </a:rPr>
                <a:t>Grupo de Investigación en Innovación de Productos</a:t>
              </a:r>
            </a:p>
            <a:p>
              <a:pPr algn="ctr">
                <a:spcBef>
                  <a:spcPts val="500"/>
                </a:spcBef>
              </a:pPr>
              <a:r>
                <a:rPr lang="es-MX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Tecnológico de Monterrey Campus Ciudad de México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574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E81E563-EFB7-4EC5-8847-55F217D4E627}"/>
              </a:ext>
            </a:extLst>
          </p:cNvPr>
          <p:cNvGrpSpPr/>
          <p:nvPr/>
        </p:nvGrpSpPr>
        <p:grpSpPr>
          <a:xfrm>
            <a:off x="2162341" y="719986"/>
            <a:ext cx="7906147" cy="5413268"/>
            <a:chOff x="2162341" y="719986"/>
            <a:chExt cx="7906147" cy="54132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14D2F7-BD1A-4F12-ABED-85C7799BE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88503" y="719986"/>
              <a:ext cx="6653819" cy="100590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BA9148-1AC7-4584-A684-DA438C1FF731}"/>
                </a:ext>
              </a:extLst>
            </p:cNvPr>
            <p:cNvSpPr txBox="1"/>
            <p:nvPr/>
          </p:nvSpPr>
          <p:spPr>
            <a:xfrm>
              <a:off x="3328527" y="2122668"/>
              <a:ext cx="5573769" cy="1418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500"/>
                </a:spcBef>
              </a:pPr>
              <a:r>
                <a:rPr lang="es-MX" sz="2800" dirty="0">
                  <a:latin typeface="Arial" panose="020B0604020202020204" pitchFamily="34" charset="0"/>
                  <a:cs typeface="Arial" panose="020B0604020202020204" pitchFamily="34" charset="0"/>
                </a:rPr>
                <a:t>Visuo-haptic environment:</a:t>
              </a:r>
            </a:p>
            <a:p>
              <a:pPr algn="ctr">
                <a:spcBef>
                  <a:spcPts val="500"/>
                </a:spcBef>
              </a:pPr>
              <a:r>
                <a:rPr lang="es-MX" sz="54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 Charge</a:t>
              </a:r>
              <a:endPara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5AB983-7C32-47E6-A2E9-CE34884C3371}"/>
                </a:ext>
              </a:extLst>
            </p:cNvPr>
            <p:cNvSpPr txBox="1"/>
            <p:nvPr/>
          </p:nvSpPr>
          <p:spPr>
            <a:xfrm>
              <a:off x="2162341" y="3937781"/>
              <a:ext cx="7906147" cy="219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500"/>
                </a:spcBef>
              </a:pPr>
              <a:r>
                <a:rPr lang="es-MX" sz="2400" dirty="0">
                  <a:latin typeface="Arial" panose="020B0604020202020204" pitchFamily="34" charset="0"/>
                  <a:cs typeface="Arial" panose="020B0604020202020204" pitchFamily="34" charset="0"/>
                </a:rPr>
                <a:t>Departamento de Ciencias</a:t>
              </a:r>
            </a:p>
            <a:p>
              <a:pPr algn="ctr">
                <a:spcBef>
                  <a:spcPts val="500"/>
                </a:spcBef>
              </a:pPr>
              <a:r>
                <a:rPr lang="es-MX" sz="2400" dirty="0">
                  <a:latin typeface="Arial" panose="020B0604020202020204" pitchFamily="34" charset="0"/>
                  <a:cs typeface="Arial" panose="020B0604020202020204" pitchFamily="34" charset="0"/>
                </a:rPr>
                <a:t>Departamento de Computación</a:t>
              </a:r>
            </a:p>
            <a:p>
              <a:pPr algn="ctr">
                <a:spcBef>
                  <a:spcPts val="500"/>
                </a:spcBef>
              </a:pPr>
              <a:r>
                <a:rPr lang="es-MX" sz="2400" dirty="0">
                  <a:latin typeface="Arial" panose="020B0604020202020204" pitchFamily="34" charset="0"/>
                  <a:cs typeface="Arial" panose="020B0604020202020204" pitchFamily="34" charset="0"/>
                </a:rPr>
                <a:t>Laboratorio de Cyber Learning &amp; Data Science</a:t>
              </a:r>
            </a:p>
            <a:p>
              <a:pPr algn="ctr">
                <a:spcBef>
                  <a:spcPts val="500"/>
                </a:spcBef>
              </a:pPr>
              <a:r>
                <a:rPr lang="es-MX" sz="2400" dirty="0">
                  <a:latin typeface="Arial" panose="020B0604020202020204" pitchFamily="34" charset="0"/>
                  <a:cs typeface="Arial" panose="020B0604020202020204" pitchFamily="34" charset="0"/>
                </a:rPr>
                <a:t>Grupo de Investigación en Innovación de Productos</a:t>
              </a:r>
            </a:p>
            <a:p>
              <a:pPr algn="ctr">
                <a:spcBef>
                  <a:spcPts val="500"/>
                </a:spcBef>
              </a:pPr>
              <a:r>
                <a:rPr lang="es-MX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Tecnológico de Monterrey Campus Ciudad de México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381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605E32C-E598-4F3F-A531-D040E3DF63A4}"/>
              </a:ext>
            </a:extLst>
          </p:cNvPr>
          <p:cNvGrpSpPr/>
          <p:nvPr/>
        </p:nvGrpSpPr>
        <p:grpSpPr>
          <a:xfrm>
            <a:off x="2162341" y="719986"/>
            <a:ext cx="7906147" cy="5413268"/>
            <a:chOff x="2162341" y="719986"/>
            <a:chExt cx="7906147" cy="54132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14D2F7-BD1A-4F12-ABED-85C7799BE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88503" y="719986"/>
              <a:ext cx="6653819" cy="100590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BA9148-1AC7-4584-A684-DA438C1FF731}"/>
                </a:ext>
              </a:extLst>
            </p:cNvPr>
            <p:cNvSpPr txBox="1"/>
            <p:nvPr/>
          </p:nvSpPr>
          <p:spPr>
            <a:xfrm>
              <a:off x="3328527" y="2122668"/>
              <a:ext cx="5573769" cy="1418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500"/>
                </a:spcBef>
              </a:pPr>
              <a:r>
                <a:rPr lang="es-MX" sz="2800" dirty="0">
                  <a:latin typeface="Arial" panose="020B0604020202020204" pitchFamily="34" charset="0"/>
                  <a:cs typeface="Arial" panose="020B0604020202020204" pitchFamily="34" charset="0"/>
                </a:rPr>
                <a:t>Visuo-haptic environment:</a:t>
              </a:r>
            </a:p>
            <a:p>
              <a:pPr algn="ctr">
                <a:spcBef>
                  <a:spcPts val="500"/>
                </a:spcBef>
              </a:pPr>
              <a:r>
                <a:rPr lang="es-MX" sz="54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Plane</a:t>
              </a:r>
              <a:r>
                <a:rPr lang="es-MX" sz="54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Charge</a:t>
              </a:r>
              <a:endPara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5AB983-7C32-47E6-A2E9-CE34884C3371}"/>
                </a:ext>
              </a:extLst>
            </p:cNvPr>
            <p:cNvSpPr txBox="1"/>
            <p:nvPr/>
          </p:nvSpPr>
          <p:spPr>
            <a:xfrm>
              <a:off x="2162341" y="3937781"/>
              <a:ext cx="7906147" cy="219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500"/>
                </a:spcBef>
              </a:pPr>
              <a:r>
                <a:rPr lang="es-MX" sz="2400" dirty="0">
                  <a:latin typeface="Arial" panose="020B0604020202020204" pitchFamily="34" charset="0"/>
                  <a:cs typeface="Arial" panose="020B0604020202020204" pitchFamily="34" charset="0"/>
                </a:rPr>
                <a:t>Departamento de Ciencias</a:t>
              </a:r>
            </a:p>
            <a:p>
              <a:pPr algn="ctr">
                <a:spcBef>
                  <a:spcPts val="500"/>
                </a:spcBef>
              </a:pPr>
              <a:r>
                <a:rPr lang="es-MX" sz="2400" dirty="0">
                  <a:latin typeface="Arial" panose="020B0604020202020204" pitchFamily="34" charset="0"/>
                  <a:cs typeface="Arial" panose="020B0604020202020204" pitchFamily="34" charset="0"/>
                </a:rPr>
                <a:t>Departamento de Computación</a:t>
              </a:r>
            </a:p>
            <a:p>
              <a:pPr algn="ctr">
                <a:spcBef>
                  <a:spcPts val="500"/>
                </a:spcBef>
              </a:pPr>
              <a:r>
                <a:rPr lang="es-MX" sz="2400" dirty="0">
                  <a:latin typeface="Arial" panose="020B0604020202020204" pitchFamily="34" charset="0"/>
                  <a:cs typeface="Arial" panose="020B0604020202020204" pitchFamily="34" charset="0"/>
                </a:rPr>
                <a:t>Laboratorio de Cyber Learning &amp; Data Science</a:t>
              </a:r>
            </a:p>
            <a:p>
              <a:pPr algn="ctr">
                <a:spcBef>
                  <a:spcPts val="500"/>
                </a:spcBef>
              </a:pPr>
              <a:r>
                <a:rPr lang="es-MX" sz="2400" dirty="0">
                  <a:latin typeface="Arial" panose="020B0604020202020204" pitchFamily="34" charset="0"/>
                  <a:cs typeface="Arial" panose="020B0604020202020204" pitchFamily="34" charset="0"/>
                </a:rPr>
                <a:t>Grupo de Investigación en Innovación de Productos</a:t>
              </a:r>
            </a:p>
            <a:p>
              <a:pPr algn="ctr">
                <a:spcBef>
                  <a:spcPts val="500"/>
                </a:spcBef>
              </a:pPr>
              <a:r>
                <a:rPr lang="es-MX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Tecnológico de Monterrey Campus Ciudad de México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238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4E224E2-E79B-4F27-A362-D80AE5A7B2AC}"/>
              </a:ext>
            </a:extLst>
          </p:cNvPr>
          <p:cNvGrpSpPr/>
          <p:nvPr/>
        </p:nvGrpSpPr>
        <p:grpSpPr>
          <a:xfrm>
            <a:off x="2162341" y="719986"/>
            <a:ext cx="7906147" cy="5413268"/>
            <a:chOff x="2162341" y="719986"/>
            <a:chExt cx="7906147" cy="54132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14D2F7-BD1A-4F12-ABED-85C7799BE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88503" y="719986"/>
              <a:ext cx="6653819" cy="100590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BA9148-1AC7-4584-A684-DA438C1FF731}"/>
                </a:ext>
              </a:extLst>
            </p:cNvPr>
            <p:cNvSpPr txBox="1"/>
            <p:nvPr/>
          </p:nvSpPr>
          <p:spPr>
            <a:xfrm>
              <a:off x="3328527" y="2122668"/>
              <a:ext cx="5573769" cy="1418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500"/>
                </a:spcBef>
              </a:pPr>
              <a:r>
                <a:rPr lang="es-MX" sz="2800" dirty="0">
                  <a:latin typeface="Arial" panose="020B0604020202020204" pitchFamily="34" charset="0"/>
                  <a:cs typeface="Arial" panose="020B0604020202020204" pitchFamily="34" charset="0"/>
                </a:rPr>
                <a:t>Visuo-haptic environment:</a:t>
              </a:r>
            </a:p>
            <a:p>
              <a:pPr algn="ctr">
                <a:spcBef>
                  <a:spcPts val="500"/>
                </a:spcBef>
              </a:pPr>
              <a:r>
                <a:rPr lang="es-MX" sz="54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Magnetic</a:t>
              </a:r>
              <a:r>
                <a:rPr lang="es-MX" sz="54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MX" sz="54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Force</a:t>
              </a:r>
              <a:endPara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5AB983-7C32-47E6-A2E9-CE34884C3371}"/>
                </a:ext>
              </a:extLst>
            </p:cNvPr>
            <p:cNvSpPr txBox="1"/>
            <p:nvPr/>
          </p:nvSpPr>
          <p:spPr>
            <a:xfrm>
              <a:off x="2162341" y="3937781"/>
              <a:ext cx="7906147" cy="219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500"/>
                </a:spcBef>
              </a:pPr>
              <a:r>
                <a:rPr lang="es-MX" sz="2400" dirty="0">
                  <a:latin typeface="Arial" panose="020B0604020202020204" pitchFamily="34" charset="0"/>
                  <a:cs typeface="Arial" panose="020B0604020202020204" pitchFamily="34" charset="0"/>
                </a:rPr>
                <a:t>Departamento de Ciencias</a:t>
              </a:r>
            </a:p>
            <a:p>
              <a:pPr algn="ctr">
                <a:spcBef>
                  <a:spcPts val="500"/>
                </a:spcBef>
              </a:pPr>
              <a:r>
                <a:rPr lang="es-MX" sz="2400" dirty="0">
                  <a:latin typeface="Arial" panose="020B0604020202020204" pitchFamily="34" charset="0"/>
                  <a:cs typeface="Arial" panose="020B0604020202020204" pitchFamily="34" charset="0"/>
                </a:rPr>
                <a:t>Departamento de Computación</a:t>
              </a:r>
            </a:p>
            <a:p>
              <a:pPr algn="ctr">
                <a:spcBef>
                  <a:spcPts val="500"/>
                </a:spcBef>
              </a:pPr>
              <a:r>
                <a:rPr lang="es-MX" sz="2400" dirty="0">
                  <a:latin typeface="Arial" panose="020B0604020202020204" pitchFamily="34" charset="0"/>
                  <a:cs typeface="Arial" panose="020B0604020202020204" pitchFamily="34" charset="0"/>
                </a:rPr>
                <a:t>Laboratorio de Cyber Learning &amp; Data Science</a:t>
              </a:r>
            </a:p>
            <a:p>
              <a:pPr algn="ctr">
                <a:spcBef>
                  <a:spcPts val="500"/>
                </a:spcBef>
              </a:pPr>
              <a:r>
                <a:rPr lang="es-MX" sz="2400" dirty="0">
                  <a:latin typeface="Arial" panose="020B0604020202020204" pitchFamily="34" charset="0"/>
                  <a:cs typeface="Arial" panose="020B0604020202020204" pitchFamily="34" charset="0"/>
                </a:rPr>
                <a:t>Grupo de Investigación en Innovación de Productos</a:t>
              </a:r>
            </a:p>
            <a:p>
              <a:pPr algn="ctr">
                <a:spcBef>
                  <a:spcPts val="500"/>
                </a:spcBef>
              </a:pPr>
              <a:r>
                <a:rPr lang="es-MX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Tecnológico de Monterrey Campus Ciudad de México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98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514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4E224E2-E79B-4F27-A362-D80AE5A7B2AC}"/>
              </a:ext>
            </a:extLst>
          </p:cNvPr>
          <p:cNvGrpSpPr/>
          <p:nvPr/>
        </p:nvGrpSpPr>
        <p:grpSpPr>
          <a:xfrm>
            <a:off x="2162341" y="719986"/>
            <a:ext cx="7906147" cy="5413268"/>
            <a:chOff x="2162341" y="719986"/>
            <a:chExt cx="7906147" cy="54132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14D2F7-BD1A-4F12-ABED-85C7799BE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88503" y="719986"/>
              <a:ext cx="6653819" cy="100590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BA9148-1AC7-4584-A684-DA438C1FF731}"/>
                </a:ext>
              </a:extLst>
            </p:cNvPr>
            <p:cNvSpPr txBox="1"/>
            <p:nvPr/>
          </p:nvSpPr>
          <p:spPr>
            <a:xfrm>
              <a:off x="3328527" y="2122668"/>
              <a:ext cx="5573769" cy="1418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500"/>
                </a:spcBef>
              </a:pPr>
              <a:r>
                <a:rPr lang="es-MX" sz="2800" dirty="0">
                  <a:latin typeface="Arial" panose="020B0604020202020204" pitchFamily="34" charset="0"/>
                  <a:cs typeface="Arial" panose="020B0604020202020204" pitchFamily="34" charset="0"/>
                </a:rPr>
                <a:t>Visuo-haptic environment:</a:t>
              </a:r>
            </a:p>
            <a:p>
              <a:pPr algn="ctr">
                <a:spcBef>
                  <a:spcPts val="500"/>
                </a:spcBef>
              </a:pPr>
              <a:r>
                <a:rPr lang="es-MX" sz="54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Buoyancy</a:t>
              </a:r>
              <a:r>
                <a:rPr lang="es-MX" sz="54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MX" sz="54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Force</a:t>
              </a:r>
              <a:endPara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5AB983-7C32-47E6-A2E9-CE34884C3371}"/>
                </a:ext>
              </a:extLst>
            </p:cNvPr>
            <p:cNvSpPr txBox="1"/>
            <p:nvPr/>
          </p:nvSpPr>
          <p:spPr>
            <a:xfrm>
              <a:off x="2162341" y="3937781"/>
              <a:ext cx="7906147" cy="219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500"/>
                </a:spcBef>
              </a:pPr>
              <a:r>
                <a:rPr lang="es-MX" sz="2400" dirty="0">
                  <a:latin typeface="Arial" panose="020B0604020202020204" pitchFamily="34" charset="0"/>
                  <a:cs typeface="Arial" panose="020B0604020202020204" pitchFamily="34" charset="0"/>
                </a:rPr>
                <a:t>Departamento de Ciencias</a:t>
              </a:r>
            </a:p>
            <a:p>
              <a:pPr algn="ctr">
                <a:spcBef>
                  <a:spcPts val="500"/>
                </a:spcBef>
              </a:pPr>
              <a:r>
                <a:rPr lang="es-MX" sz="2400" dirty="0">
                  <a:latin typeface="Arial" panose="020B0604020202020204" pitchFamily="34" charset="0"/>
                  <a:cs typeface="Arial" panose="020B0604020202020204" pitchFamily="34" charset="0"/>
                </a:rPr>
                <a:t>Departamento de Computación</a:t>
              </a:r>
            </a:p>
            <a:p>
              <a:pPr algn="ctr">
                <a:spcBef>
                  <a:spcPts val="500"/>
                </a:spcBef>
              </a:pPr>
              <a:r>
                <a:rPr lang="es-MX" sz="2400" dirty="0">
                  <a:latin typeface="Arial" panose="020B0604020202020204" pitchFamily="34" charset="0"/>
                  <a:cs typeface="Arial" panose="020B0604020202020204" pitchFamily="34" charset="0"/>
                </a:rPr>
                <a:t>Laboratorio de Cyber Learning &amp; Data Science</a:t>
              </a:r>
            </a:p>
            <a:p>
              <a:pPr algn="ctr">
                <a:spcBef>
                  <a:spcPts val="500"/>
                </a:spcBef>
              </a:pPr>
              <a:r>
                <a:rPr lang="es-MX" sz="2400" dirty="0">
                  <a:latin typeface="Arial" panose="020B0604020202020204" pitchFamily="34" charset="0"/>
                  <a:cs typeface="Arial" panose="020B0604020202020204" pitchFamily="34" charset="0"/>
                </a:rPr>
                <a:t>Grupo de Investigación en Innovación de Productos</a:t>
              </a:r>
            </a:p>
            <a:p>
              <a:pPr algn="ctr">
                <a:spcBef>
                  <a:spcPts val="500"/>
                </a:spcBef>
              </a:pPr>
              <a:r>
                <a:rPr lang="es-MX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Tecnológico de Monterrey Campus Ciudad de México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959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4E224E2-E79B-4F27-A362-D80AE5A7B2AC}"/>
              </a:ext>
            </a:extLst>
          </p:cNvPr>
          <p:cNvGrpSpPr/>
          <p:nvPr/>
        </p:nvGrpSpPr>
        <p:grpSpPr>
          <a:xfrm>
            <a:off x="2162341" y="719986"/>
            <a:ext cx="7906147" cy="5413268"/>
            <a:chOff x="2162341" y="719986"/>
            <a:chExt cx="7906147" cy="54132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14D2F7-BD1A-4F12-ABED-85C7799BE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88503" y="719986"/>
              <a:ext cx="6653819" cy="100590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BA9148-1AC7-4584-A684-DA438C1FF731}"/>
                </a:ext>
              </a:extLst>
            </p:cNvPr>
            <p:cNvSpPr txBox="1"/>
            <p:nvPr/>
          </p:nvSpPr>
          <p:spPr>
            <a:xfrm>
              <a:off x="3328527" y="2122668"/>
              <a:ext cx="5573769" cy="1418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500"/>
                </a:spcBef>
              </a:pPr>
              <a:r>
                <a:rPr lang="es-MX" sz="2800" dirty="0">
                  <a:latin typeface="Arial" panose="020B0604020202020204" pitchFamily="34" charset="0"/>
                  <a:cs typeface="Arial" panose="020B0604020202020204" pitchFamily="34" charset="0"/>
                </a:rPr>
                <a:t>Visuo-haptic environment:</a:t>
              </a:r>
            </a:p>
            <a:p>
              <a:pPr algn="ctr">
                <a:spcBef>
                  <a:spcPts val="500"/>
                </a:spcBef>
              </a:pPr>
              <a:r>
                <a:rPr lang="es-MX" sz="54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Seesaw</a:t>
              </a:r>
              <a:endPara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5AB983-7C32-47E6-A2E9-CE34884C3371}"/>
                </a:ext>
              </a:extLst>
            </p:cNvPr>
            <p:cNvSpPr txBox="1"/>
            <p:nvPr/>
          </p:nvSpPr>
          <p:spPr>
            <a:xfrm>
              <a:off x="2162341" y="3937781"/>
              <a:ext cx="7906147" cy="219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500"/>
                </a:spcBef>
              </a:pPr>
              <a:r>
                <a:rPr lang="es-MX" sz="2400" dirty="0">
                  <a:latin typeface="Arial" panose="020B0604020202020204" pitchFamily="34" charset="0"/>
                  <a:cs typeface="Arial" panose="020B0604020202020204" pitchFamily="34" charset="0"/>
                </a:rPr>
                <a:t>Departamento de Ciencias</a:t>
              </a:r>
            </a:p>
            <a:p>
              <a:pPr algn="ctr">
                <a:spcBef>
                  <a:spcPts val="500"/>
                </a:spcBef>
              </a:pPr>
              <a:r>
                <a:rPr lang="es-MX" sz="2400" dirty="0">
                  <a:latin typeface="Arial" panose="020B0604020202020204" pitchFamily="34" charset="0"/>
                  <a:cs typeface="Arial" panose="020B0604020202020204" pitchFamily="34" charset="0"/>
                </a:rPr>
                <a:t>Departamento de Computación</a:t>
              </a:r>
            </a:p>
            <a:p>
              <a:pPr algn="ctr">
                <a:spcBef>
                  <a:spcPts val="500"/>
                </a:spcBef>
              </a:pPr>
              <a:r>
                <a:rPr lang="es-MX" sz="2400" dirty="0">
                  <a:latin typeface="Arial" panose="020B0604020202020204" pitchFamily="34" charset="0"/>
                  <a:cs typeface="Arial" panose="020B0604020202020204" pitchFamily="34" charset="0"/>
                </a:rPr>
                <a:t>Laboratorio de Cyber Learning &amp; Data Science</a:t>
              </a:r>
            </a:p>
            <a:p>
              <a:pPr algn="ctr">
                <a:spcBef>
                  <a:spcPts val="500"/>
                </a:spcBef>
              </a:pPr>
              <a:r>
                <a:rPr lang="es-MX" sz="2400" dirty="0">
                  <a:latin typeface="Arial" panose="020B0604020202020204" pitchFamily="34" charset="0"/>
                  <a:cs typeface="Arial" panose="020B0604020202020204" pitchFamily="34" charset="0"/>
                </a:rPr>
                <a:t>Grupo de Investigación en Innovación de Productos</a:t>
              </a:r>
            </a:p>
            <a:p>
              <a:pPr algn="ctr">
                <a:spcBef>
                  <a:spcPts val="500"/>
                </a:spcBef>
              </a:pPr>
              <a:r>
                <a:rPr lang="es-MX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Tecnológico de Monterrey Campus Ciudad de México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7917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4E224E2-E79B-4F27-A362-D80AE5A7B2AC}"/>
              </a:ext>
            </a:extLst>
          </p:cNvPr>
          <p:cNvGrpSpPr/>
          <p:nvPr/>
        </p:nvGrpSpPr>
        <p:grpSpPr>
          <a:xfrm>
            <a:off x="2162341" y="719986"/>
            <a:ext cx="7906147" cy="5413268"/>
            <a:chOff x="2162341" y="719986"/>
            <a:chExt cx="7906147" cy="54132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14D2F7-BD1A-4F12-ABED-85C7799BE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88503" y="719986"/>
              <a:ext cx="6653819" cy="100590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BA9148-1AC7-4584-A684-DA438C1FF731}"/>
                </a:ext>
              </a:extLst>
            </p:cNvPr>
            <p:cNvSpPr txBox="1"/>
            <p:nvPr/>
          </p:nvSpPr>
          <p:spPr>
            <a:xfrm>
              <a:off x="3328527" y="2122668"/>
              <a:ext cx="5573769" cy="1418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500"/>
                </a:spcBef>
              </a:pPr>
              <a:r>
                <a:rPr lang="es-MX" sz="2800" dirty="0">
                  <a:latin typeface="Arial" panose="020B0604020202020204" pitchFamily="34" charset="0"/>
                  <a:cs typeface="Arial" panose="020B0604020202020204" pitchFamily="34" charset="0"/>
                </a:rPr>
                <a:t>Visuo-haptic environment:</a:t>
              </a:r>
            </a:p>
            <a:p>
              <a:pPr algn="ctr">
                <a:spcBef>
                  <a:spcPts val="500"/>
                </a:spcBef>
              </a:pPr>
              <a:r>
                <a:rPr lang="es-MX" sz="54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Spring </a:t>
              </a:r>
              <a:r>
                <a:rPr lang="es-MX" sz="54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Force</a:t>
              </a:r>
              <a:endPara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5AB983-7C32-47E6-A2E9-CE34884C3371}"/>
                </a:ext>
              </a:extLst>
            </p:cNvPr>
            <p:cNvSpPr txBox="1"/>
            <p:nvPr/>
          </p:nvSpPr>
          <p:spPr>
            <a:xfrm>
              <a:off x="2162341" y="3937781"/>
              <a:ext cx="7906147" cy="219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500"/>
                </a:spcBef>
              </a:pPr>
              <a:r>
                <a:rPr lang="es-MX" sz="2400" dirty="0">
                  <a:latin typeface="Arial" panose="020B0604020202020204" pitchFamily="34" charset="0"/>
                  <a:cs typeface="Arial" panose="020B0604020202020204" pitchFamily="34" charset="0"/>
                </a:rPr>
                <a:t>Departamento de Ciencias</a:t>
              </a:r>
            </a:p>
            <a:p>
              <a:pPr algn="ctr">
                <a:spcBef>
                  <a:spcPts val="500"/>
                </a:spcBef>
              </a:pPr>
              <a:r>
                <a:rPr lang="es-MX" sz="2400" dirty="0">
                  <a:latin typeface="Arial" panose="020B0604020202020204" pitchFamily="34" charset="0"/>
                  <a:cs typeface="Arial" panose="020B0604020202020204" pitchFamily="34" charset="0"/>
                </a:rPr>
                <a:t>Departamento de Computación</a:t>
              </a:r>
            </a:p>
            <a:p>
              <a:pPr algn="ctr">
                <a:spcBef>
                  <a:spcPts val="500"/>
                </a:spcBef>
              </a:pPr>
              <a:r>
                <a:rPr lang="es-MX" sz="2400" dirty="0">
                  <a:latin typeface="Arial" panose="020B0604020202020204" pitchFamily="34" charset="0"/>
                  <a:cs typeface="Arial" panose="020B0604020202020204" pitchFamily="34" charset="0"/>
                </a:rPr>
                <a:t>Laboratorio de Cyber Learning &amp; Data Science</a:t>
              </a:r>
            </a:p>
            <a:p>
              <a:pPr algn="ctr">
                <a:spcBef>
                  <a:spcPts val="500"/>
                </a:spcBef>
              </a:pPr>
              <a:r>
                <a:rPr lang="es-MX" sz="2400" dirty="0">
                  <a:latin typeface="Arial" panose="020B0604020202020204" pitchFamily="34" charset="0"/>
                  <a:cs typeface="Arial" panose="020B0604020202020204" pitchFamily="34" charset="0"/>
                </a:rPr>
                <a:t>Grupo de Investigación en Innovación de Productos</a:t>
              </a:r>
            </a:p>
            <a:p>
              <a:pPr algn="ctr">
                <a:spcBef>
                  <a:spcPts val="500"/>
                </a:spcBef>
              </a:pPr>
              <a:r>
                <a:rPr lang="es-MX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Tecnológico de Monterrey Campus Ciudad de México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7891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223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Juana Julieta Noguez Monroy</dc:creator>
  <cp:lastModifiedBy>David Escobar Castillejos</cp:lastModifiedBy>
  <cp:revision>8</cp:revision>
  <dcterms:created xsi:type="dcterms:W3CDTF">2018-06-05T21:23:53Z</dcterms:created>
  <dcterms:modified xsi:type="dcterms:W3CDTF">2018-06-08T03:54:04Z</dcterms:modified>
</cp:coreProperties>
</file>