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5" r:id="rId2"/>
    <p:sldId id="257" r:id="rId3"/>
    <p:sldId id="256"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D383CF96-30A5-4875-AE50-C840E155EC78}" type="datetimeFigureOut">
              <a:rPr lang="en-US" smtClean="0"/>
              <a:t>10/11/2023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9291AAF-B487-426D-B893-82CDE7756BC9}"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83CF96-30A5-4875-AE50-C840E155EC7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83CF96-30A5-4875-AE50-C840E155EC7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83CF96-30A5-4875-AE50-C840E155EC7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383CF96-30A5-4875-AE50-C840E155EC7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9291AAF-B487-426D-B893-82CDE7756BC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383CF96-30A5-4875-AE50-C840E155EC7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383CF96-30A5-4875-AE50-C840E155EC78}"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383CF96-30A5-4875-AE50-C840E155EC7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3CF96-30A5-4875-AE50-C840E155EC78}"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383CF96-30A5-4875-AE50-C840E155EC7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383CF96-30A5-4875-AE50-C840E155EC7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1AAF-B487-426D-B893-82CDE7756BC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383CF96-30A5-4875-AE50-C840E155EC78}" type="datetimeFigureOut">
              <a:rPr lang="en-US" smtClean="0"/>
              <a:t>10/11/2023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9291AAF-B487-426D-B893-82CDE7756BC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1752601"/>
            <a:ext cx="7772400" cy="1829761"/>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Air Quality Monitoring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82000" cy="4893647"/>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You can monitor the air quality data through the lot platform's web interface or mobile app.</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Set up alerts or analytics as needed for better air quality management.</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This is a basic guide to get you started with air quality monitoring using ESP32 in an </a:t>
            </a:r>
            <a:r>
              <a:rPr lang="en-US" sz="2400" dirty="0" err="1">
                <a:latin typeface="Times New Roman" pitchFamily="18" charset="0"/>
                <a:cs typeface="Times New Roman" pitchFamily="18" charset="0"/>
              </a:rPr>
              <a:t>loT</a:t>
            </a:r>
            <a:r>
              <a:rPr lang="en-US" sz="2400" dirty="0">
                <a:latin typeface="Times New Roman" pitchFamily="18" charset="0"/>
                <a:cs typeface="Times New Roman" pitchFamily="18" charset="0"/>
              </a:rPr>
              <a:t> project.</a:t>
            </a:r>
          </a:p>
          <a:p>
            <a:pPr algn="just"/>
            <a:r>
              <a:rPr lang="en-US" sz="2400" dirty="0">
                <a:latin typeface="Times New Roman" pitchFamily="18" charset="0"/>
                <a:cs typeface="Times New Roman" pitchFamily="18" charset="0"/>
              </a:rPr>
              <a:t> </a:t>
            </a:r>
          </a:p>
          <a:p>
            <a:pPr algn="just">
              <a:buFont typeface="Arial" pitchFamily="34" charset="0"/>
              <a:buChar char="•"/>
            </a:pPr>
            <a:r>
              <a:rPr lang="en-US" sz="2400" dirty="0">
                <a:latin typeface="Times New Roman" pitchFamily="18" charset="0"/>
                <a:cs typeface="Times New Roman" pitchFamily="18" charset="0"/>
              </a:rPr>
              <a:t>Depending on your specific needs, you can expand the project by adding more sensors, improving data processing, or connecting to a more advanced </a:t>
            </a:r>
            <a:r>
              <a:rPr lang="en-US" sz="2400" dirty="0" err="1">
                <a:latin typeface="Times New Roman" pitchFamily="18" charset="0"/>
                <a:cs typeface="Times New Roman" pitchFamily="18" charset="0"/>
              </a:rPr>
              <a:t>loT</a:t>
            </a:r>
            <a:r>
              <a:rPr lang="en-US" sz="2400" dirty="0">
                <a:latin typeface="Times New Roman" pitchFamily="18" charset="0"/>
                <a:cs typeface="Times New Roman" pitchFamily="18" charset="0"/>
              </a:rPr>
              <a:t> platform for more in-depth analysis and control.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133600" y="1524000"/>
            <a:ext cx="4832797" cy="4343400"/>
          </a:xfrm>
          <a:prstGeom prst="rect">
            <a:avLst/>
          </a:prstGeom>
          <a:noFill/>
          <a:ln w="9525">
            <a:noFill/>
            <a:miter lim="800000"/>
            <a:headEnd/>
            <a:tailEnd/>
          </a:ln>
          <a:effectLst/>
        </p:spPr>
      </p:pic>
      <p:sp>
        <p:nvSpPr>
          <p:cNvPr id="4" name="TextBox 3"/>
          <p:cNvSpPr txBox="1"/>
          <p:nvPr/>
        </p:nvSpPr>
        <p:spPr>
          <a:xfrm>
            <a:off x="914400" y="685800"/>
            <a:ext cx="7696200" cy="707886"/>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ESP32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0"/>
            <a:ext cx="8077200" cy="4154984"/>
          </a:xfrm>
          <a:prstGeom prst="rect">
            <a:avLst/>
          </a:prstGeom>
          <a:noFill/>
        </p:spPr>
        <p:txBody>
          <a:bodyPr wrap="square" rtlCol="0">
            <a:spAutoFit/>
          </a:bodyPr>
          <a:lstStyle/>
          <a:p>
            <a:pPr>
              <a:buFont typeface="Wingdings" pitchFamily="2" charset="2"/>
              <a:buChar char="Ø"/>
            </a:pPr>
            <a:r>
              <a:rPr lang="en-US" sz="2400" dirty="0">
                <a:latin typeface="Times New Roman" pitchFamily="18" charset="0"/>
                <a:cs typeface="Times New Roman" pitchFamily="18" charset="0"/>
              </a:rPr>
              <a:t>The ESP32 is a series of low-cost, low-power system on a chip (</a:t>
            </a:r>
            <a:r>
              <a:rPr lang="en-US" sz="2400" dirty="0" err="1">
                <a:latin typeface="Times New Roman" pitchFamily="18" charset="0"/>
                <a:cs typeface="Times New Roman" pitchFamily="18" charset="0"/>
              </a:rPr>
              <a:t>SoC</a:t>
            </a:r>
            <a:r>
              <a:rPr lang="en-US" sz="2400" dirty="0">
                <a:latin typeface="Times New Roman" pitchFamily="18" charset="0"/>
                <a:cs typeface="Times New Roman" pitchFamily="18" charset="0"/>
              </a:rPr>
              <a:t>) microcontrollers with integrated Wi-Fi and dual-mode Bluetooth.</a:t>
            </a:r>
          </a:p>
          <a:p>
            <a:pPr>
              <a:buFont typeface="Wingdings" pitchFamily="2" charset="2"/>
              <a:buChar char="Ø"/>
            </a:pPr>
            <a:r>
              <a:rPr lang="en-US" sz="2400" dirty="0">
                <a:latin typeface="Times New Roman" pitchFamily="18" charset="0"/>
                <a:cs typeface="Times New Roman" pitchFamily="18" charset="0"/>
              </a:rPr>
              <a:t> It’s developed by </a:t>
            </a:r>
            <a:r>
              <a:rPr lang="en-US" sz="2400" dirty="0" err="1">
                <a:latin typeface="Times New Roman" pitchFamily="18" charset="0"/>
                <a:cs typeface="Times New Roman" pitchFamily="18" charset="0"/>
              </a:rPr>
              <a:t>Espressif</a:t>
            </a:r>
            <a:r>
              <a:rPr lang="en-US" sz="2400" dirty="0">
                <a:latin typeface="Times New Roman" pitchFamily="18" charset="0"/>
                <a:cs typeface="Times New Roman" pitchFamily="18" charset="0"/>
              </a:rPr>
              <a:t> Systems, a Chinese company based in Shanghai.</a:t>
            </a:r>
          </a:p>
          <a:p>
            <a:pPr>
              <a:buFont typeface="Wingdings" pitchFamily="2" charset="2"/>
              <a:buChar char="Ø"/>
            </a:pPr>
            <a:r>
              <a:rPr lang="en-US" sz="2400" dirty="0">
                <a:latin typeface="Times New Roman" pitchFamily="18" charset="0"/>
                <a:cs typeface="Times New Roman" pitchFamily="18" charset="0"/>
              </a:rPr>
              <a:t> The ESP32 can function as a complete standalone system or as a slave device to a host MCU, reducing communication stack overhead on the main application processor.</a:t>
            </a:r>
          </a:p>
          <a:p>
            <a:pPr>
              <a:buFont typeface="Wingdings" pitchFamily="2" charset="2"/>
              <a:buChar char="Ø"/>
            </a:pPr>
            <a:r>
              <a:rPr lang="en-US" sz="2400" dirty="0">
                <a:latin typeface="Times New Roman" pitchFamily="18" charset="0"/>
                <a:cs typeface="Times New Roman" pitchFamily="18" charset="0"/>
              </a:rPr>
              <a:t> It can interface with other systems to provide Wi-Fi and Bluetooth functionality through its SPI / SDIO or I2C / UART interfaces.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838200" y="1143000"/>
            <a:ext cx="7516646" cy="47148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01000" cy="6247864"/>
          </a:xfrm>
          <a:prstGeom prst="rect">
            <a:avLst/>
          </a:prstGeom>
          <a:noFill/>
        </p:spPr>
        <p:txBody>
          <a:bodyPr wrap="square" rtlCol="0">
            <a:spAutoFit/>
          </a:bodyPr>
          <a:lstStyle/>
          <a:p>
            <a:pPr algn="just"/>
            <a:r>
              <a:rPr lang="en-US" sz="2400" b="1" dirty="0" err="1">
                <a:latin typeface="Times New Roman" pitchFamily="18" charset="0"/>
                <a:cs typeface="Times New Roman" pitchFamily="18" charset="0"/>
              </a:rPr>
              <a:t>ThingSpeak</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IoT</a:t>
            </a:r>
            <a:r>
              <a:rPr lang="en-US" sz="2400" b="1" dirty="0">
                <a:latin typeface="Times New Roman" pitchFamily="18" charset="0"/>
                <a:cs typeface="Times New Roman" pitchFamily="18" charset="0"/>
              </a:rPr>
              <a:t> platform</a:t>
            </a:r>
          </a:p>
          <a:p>
            <a:pPr algn="just"/>
            <a:endParaRPr lang="en-US" sz="2400" b="1" dirty="0">
              <a:latin typeface="Times New Roman" pitchFamily="18" charset="0"/>
              <a:cs typeface="Times New Roman" pitchFamily="18" charset="0"/>
            </a:endParaRPr>
          </a:p>
          <a:p>
            <a:pPr algn="just">
              <a:buFont typeface="Arial" pitchFamily="34" charset="0"/>
              <a:buChar char="•"/>
            </a:pPr>
            <a:r>
              <a:rPr lang="en-US" sz="2200" dirty="0">
                <a:latin typeface="Times New Roman" pitchFamily="18" charset="0"/>
                <a:cs typeface="Times New Roman" pitchFamily="18" charset="0"/>
              </a:rPr>
              <a:t>The project is based on </a:t>
            </a:r>
            <a:r>
              <a:rPr lang="en-US" sz="2200" dirty="0" err="1">
                <a:latin typeface="Times New Roman" pitchFamily="18" charset="0"/>
                <a:cs typeface="Times New Roman" pitchFamily="18" charset="0"/>
              </a:rPr>
              <a:t>ThingSpeak</a:t>
            </a:r>
            <a:r>
              <a:rPr lang="en-US" sz="2200" dirty="0">
                <a:latin typeface="Times New Roman" pitchFamily="18" charset="0"/>
                <a:cs typeface="Times New Roman" pitchFamily="18" charset="0"/>
              </a:rPr>
              <a:t> cloud computing. </a:t>
            </a:r>
            <a:r>
              <a:rPr lang="en-US" sz="2200" dirty="0" err="1">
                <a:latin typeface="Times New Roman" pitchFamily="18" charset="0"/>
                <a:cs typeface="Times New Roman" pitchFamily="18" charset="0"/>
              </a:rPr>
              <a:t>ThingSpeak</a:t>
            </a:r>
            <a:r>
              <a:rPr lang="en-US" sz="2200" dirty="0">
                <a:latin typeface="Times New Roman" pitchFamily="18" charset="0"/>
                <a:cs typeface="Times New Roman" pitchFamily="18" charset="0"/>
              </a:rPr>
              <a:t> is an open source </a:t>
            </a:r>
            <a:r>
              <a:rPr lang="en-US" sz="2200" dirty="0" err="1">
                <a:latin typeface="Times New Roman" pitchFamily="18" charset="0"/>
                <a:cs typeface="Times New Roman" pitchFamily="18" charset="0"/>
              </a:rPr>
              <a:t>IoT</a:t>
            </a:r>
            <a:r>
              <a:rPr lang="en-US" sz="2200" dirty="0">
                <a:latin typeface="Times New Roman" pitchFamily="18" charset="0"/>
                <a:cs typeface="Times New Roman" pitchFamily="18" charset="0"/>
              </a:rPr>
              <a:t> application and API to store and retrieve data from things using HTTP protocol over the Internet via LAN. </a:t>
            </a:r>
          </a:p>
          <a:p>
            <a:pPr algn="just">
              <a:buFont typeface="Arial" pitchFamily="34" charset="0"/>
              <a:buChar char="•"/>
            </a:pPr>
            <a:endParaRPr lang="en-US" sz="2200" dirty="0">
              <a:latin typeface="Times New Roman" pitchFamily="18" charset="0"/>
              <a:cs typeface="Times New Roman" pitchFamily="18" charset="0"/>
            </a:endParaRPr>
          </a:p>
          <a:p>
            <a:pPr algn="just">
              <a:buFont typeface="Arial" pitchFamily="34" charset="0"/>
              <a:buChar char="•"/>
            </a:pPr>
            <a:r>
              <a:rPr lang="en-US" sz="2200" dirty="0">
                <a:latin typeface="Times New Roman" pitchFamily="18" charset="0"/>
                <a:cs typeface="Times New Roman" pitchFamily="18" charset="0"/>
              </a:rPr>
              <a:t>It enables the creation of sensor-logging applications, location-tracking applications and a social network of things with status updates. This means, if you send data from the sensors to </a:t>
            </a:r>
            <a:r>
              <a:rPr lang="en-US" sz="2200" dirty="0" err="1">
                <a:latin typeface="Times New Roman" pitchFamily="18" charset="0"/>
                <a:cs typeface="Times New Roman" pitchFamily="18" charset="0"/>
              </a:rPr>
              <a:t>ThingSpeak</a:t>
            </a:r>
            <a:r>
              <a:rPr lang="en-US" sz="2200" dirty="0">
                <a:latin typeface="Times New Roman" pitchFamily="18" charset="0"/>
                <a:cs typeface="Times New Roman" pitchFamily="18" charset="0"/>
              </a:rPr>
              <a:t> at regular intervals, it will create, store and display data in a trend automatically. It has </a:t>
            </a:r>
            <a:r>
              <a:rPr lang="en-US" sz="2200" dirty="0" err="1">
                <a:latin typeface="Times New Roman" pitchFamily="18" charset="0"/>
                <a:cs typeface="Times New Roman" pitchFamily="18" charset="0"/>
              </a:rPr>
              <a:t>Maths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modelling</a:t>
            </a:r>
            <a:r>
              <a:rPr lang="en-US" sz="2200" dirty="0">
                <a:latin typeface="Times New Roman" pitchFamily="18" charset="0"/>
                <a:cs typeface="Times New Roman" pitchFamily="18" charset="0"/>
              </a:rPr>
              <a:t> inbuilt in the form of MATLAB documentation, which is free to use.</a:t>
            </a:r>
          </a:p>
          <a:p>
            <a:pPr algn="just">
              <a:buFont typeface="Arial" pitchFamily="34" charset="0"/>
              <a:buChar char="•"/>
            </a:pPr>
            <a:endParaRPr lang="en-US" sz="2200" dirty="0">
              <a:latin typeface="Times New Roman" pitchFamily="18" charset="0"/>
              <a:cs typeface="Times New Roman" pitchFamily="18" charset="0"/>
            </a:endParaRPr>
          </a:p>
          <a:p>
            <a:pPr algn="just">
              <a:buFont typeface="Arial" pitchFamily="34" charset="0"/>
              <a:buChar char="•"/>
            </a:pPr>
            <a:r>
              <a:rPr lang="en-US" sz="2200" dirty="0">
                <a:latin typeface="Times New Roman" pitchFamily="18" charset="0"/>
                <a:cs typeface="Times New Roman" pitchFamily="18" charset="0"/>
              </a:rPr>
              <a:t>Account and channel set up. Open an account and a channel on www.thingspeak.com. For this, you need to have a valid email account. The site will send a confirmation email. Click on the link sent in the email to validate your account and create a channel.</a:t>
            </a:r>
          </a:p>
          <a:p>
            <a:pPr algn="just"/>
            <a:endParaRPr lang="en-US"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239000" cy="4893647"/>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From here on, you can create as many channels as you want. The moment you create a channel, you get three </a:t>
            </a:r>
            <a:r>
              <a:rPr lang="en-US" sz="2400" dirty="0" err="1">
                <a:latin typeface="Times New Roman" pitchFamily="18" charset="0"/>
                <a:cs typeface="Times New Roman" pitchFamily="18" charset="0"/>
              </a:rPr>
              <a:t>ThingSpeak</a:t>
            </a:r>
            <a:r>
              <a:rPr lang="en-US" sz="2400" dirty="0">
                <a:latin typeface="Times New Roman" pitchFamily="18" charset="0"/>
                <a:cs typeface="Times New Roman" pitchFamily="18" charset="0"/>
              </a:rPr>
              <a:t> identities: channel ID, write API key and read API key. Note these down, as you will require these in the source program later. Feed up to eight sensor data per channel, such as PM2.5, PM10, temperature, relative humidity, altitude and pressure.</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Eight data per channel. Each channel can take eight data signals from different devices. This means, using </a:t>
            </a:r>
            <a:r>
              <a:rPr lang="en-US" sz="2400" dirty="0" err="1">
                <a:latin typeface="Times New Roman" pitchFamily="18" charset="0"/>
                <a:cs typeface="Times New Roman" pitchFamily="18" charset="0"/>
              </a:rPr>
              <a:t>ThingSpeak</a:t>
            </a:r>
            <a:r>
              <a:rPr lang="en-US" sz="2400" dirty="0">
                <a:latin typeface="Times New Roman" pitchFamily="18" charset="0"/>
                <a:cs typeface="Times New Roman" pitchFamily="18" charset="0"/>
              </a:rPr>
              <a:t> API, you can upload eight data per channel, which are eventually gathered, logged and put into trend data by </a:t>
            </a:r>
            <a:r>
              <a:rPr lang="en-US" sz="2400" dirty="0" err="1">
                <a:latin typeface="Times New Roman" pitchFamily="18" charset="0"/>
                <a:cs typeface="Times New Roman" pitchFamily="18" charset="0"/>
              </a:rPr>
              <a:t>ThingSpeak</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23875" y="923925"/>
            <a:ext cx="8096250" cy="50101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200400" y="748352"/>
            <a:ext cx="2514600" cy="2514600"/>
          </a:xfrm>
          <a:prstGeom prst="rect">
            <a:avLst/>
          </a:prstGeom>
          <a:noFill/>
          <a:ln w="9525">
            <a:noFill/>
            <a:miter lim="800000"/>
            <a:headEnd/>
            <a:tailEnd/>
          </a:ln>
          <a:effectLst/>
        </p:spPr>
      </p:pic>
      <p:sp>
        <p:nvSpPr>
          <p:cNvPr id="3" name="TextBox 2"/>
          <p:cNvSpPr txBox="1"/>
          <p:nvPr/>
        </p:nvSpPr>
        <p:spPr>
          <a:xfrm>
            <a:off x="685800" y="3505200"/>
            <a:ext cx="7848600" cy="2308324"/>
          </a:xfrm>
          <a:prstGeom prst="rect">
            <a:avLst/>
          </a:prstGeom>
          <a:noFill/>
        </p:spPr>
        <p:txBody>
          <a:bodyPr wrap="square" rtlCol="0">
            <a:spAutoFit/>
          </a:bodyPr>
          <a:lstStyle/>
          <a:p>
            <a:pPr algn="just"/>
            <a:r>
              <a:rPr lang="en-US" sz="2400" dirty="0"/>
              <a:t>The MQ-135 Gas sensor can detect gases like Ammonia (NH3), sulfur (S), Benzene (C6H6), CO2, and other harmful gases and smoke. Similar to other MQ series gas sensor, this sensor also has a digital and analog output pin. When the level of these gases go beyond a threshold limit in the air the digital pin goes high.</a:t>
            </a:r>
          </a:p>
        </p:txBody>
      </p:sp>
      <p:sp>
        <p:nvSpPr>
          <p:cNvPr id="4" name="TextBox 3"/>
          <p:cNvSpPr txBox="1"/>
          <p:nvPr/>
        </p:nvSpPr>
        <p:spPr>
          <a:xfrm>
            <a:off x="304800" y="228600"/>
            <a:ext cx="2895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Sensor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1447800"/>
            <a:ext cx="8520458" cy="4191000"/>
          </a:xfrm>
          <a:prstGeom prst="rect">
            <a:avLst/>
          </a:prstGeom>
          <a:noFill/>
          <a:ln w="9525">
            <a:noFill/>
            <a:miter lim="800000"/>
            <a:headEnd/>
            <a:tailEnd/>
          </a:ln>
          <a:effectLst/>
        </p:spPr>
      </p:pic>
      <p:sp>
        <p:nvSpPr>
          <p:cNvPr id="3" name="TextBox 2"/>
          <p:cNvSpPr txBox="1"/>
          <p:nvPr/>
        </p:nvSpPr>
        <p:spPr>
          <a:xfrm>
            <a:off x="533400" y="381000"/>
            <a:ext cx="8153400" cy="461665"/>
          </a:xfrm>
          <a:prstGeom prst="rect">
            <a:avLst/>
          </a:prstGeom>
          <a:noFill/>
        </p:spPr>
        <p:txBody>
          <a:bodyPr wrap="square" rtlCol="0">
            <a:spAutoFit/>
          </a:bodyPr>
          <a:lstStyle/>
          <a:p>
            <a:r>
              <a:rPr lang="en-US" sz="2400" b="1" dirty="0">
                <a:latin typeface="Times New Roman" pitchFamily="18" charset="0"/>
                <a:cs typeface="Times New Roman" pitchFamily="18" charset="0"/>
              </a:rPr>
              <a:t>MONITORING</a:t>
            </a:r>
            <a:r>
              <a:rPr lang="en-US" b="1" dirty="0">
                <a:latin typeface="Times New Roman" pitchFamily="18" charset="0"/>
                <a:cs typeface="Times New Roman" pitchFamily="18" charset="0"/>
              </a:rPr>
              <a:t> </a:t>
            </a:r>
            <a:r>
              <a:rPr lang="en-US" sz="2400" b="1" dirty="0">
                <a:latin typeface="Times New Roman" pitchFamily="18" charset="0"/>
                <a:cs typeface="Times New Roman" pitchFamily="18" charset="0"/>
              </a:rPr>
              <a:t>AIR QUALITY :</a:t>
            </a:r>
            <a:endParaRPr lang="en-US"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47</TotalTime>
  <Words>466</Words>
  <Application>Microsoft Office PowerPoint</Application>
  <PresentationFormat>On-screen Show (4:3)</PresentationFormat>
  <Paragraphs>27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Thulasidharan</cp:lastModifiedBy>
  <cp:revision>7</cp:revision>
  <dcterms:created xsi:type="dcterms:W3CDTF">2023-10-11T16:21:44Z</dcterms:created>
  <dcterms:modified xsi:type="dcterms:W3CDTF">2023-10-11T17:36:08Z</dcterms:modified>
</cp:coreProperties>
</file>