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6FDD53-5D3F-410E-9271-F75C68A6AAC4}">
  <a:tblStyle styleId="{DD6FDD53-5D3F-410E-9271-F75C68A6AA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21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24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23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ef469df9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4ef469df9d_1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kjshhfkwhfes</a:t>
            </a:r>
            <a:endParaRPr/>
          </a:p>
        </p:txBody>
      </p:sp>
      <p:sp>
        <p:nvSpPr>
          <p:cNvPr id="59" name="Google Shape;59;g34ef469df9d_1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ef469df9d_3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4ef469df9d_3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ef469df9d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4ef469df9d_1_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4ef469df9d_1_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ef469df9d_1_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4ef469df9d_1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ef469df9d_1_1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4ef469df9d_1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ef469df9d_1_1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4ef469df9d_1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ef469df9d_1_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34ef469df9d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ef469df9d_1_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34ef469df9d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ef469df9d_1_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4ef469df9d_1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ef469df9d_1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4ef469df9d_1_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4ef469df9d_1_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ef469df9d_1_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4ef469df9d_1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ef469df9d_1_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4ef469df9d_1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ef469df9d_1_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4ef469df9d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ef469df9d_1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4ef469df9d_1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35818" y="0"/>
            <a:ext cx="7472363" cy="51435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139700" sx="102000" rotWithShape="0" algn="ctr" sy="102000">
              <a:srgbClr val="D8D8D8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841248" y="0"/>
            <a:ext cx="7461504" cy="51435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1143002" y="1158361"/>
            <a:ext cx="6858000" cy="20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</a:pPr>
            <a:r>
              <a:rPr lang="en" sz="6300"/>
              <a:t>AegisCare</a:t>
            </a:r>
            <a:endParaRPr sz="6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</a:pPr>
            <a:r>
              <a:rPr lang="en" sz="5000">
                <a:solidFill>
                  <a:schemeClr val="dk2"/>
                </a:solidFill>
              </a:rPr>
              <a:t>Securing CI/ CD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1475184" y="4233863"/>
            <a:ext cx="6193632" cy="4738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" sz="1900"/>
              <a:t> A Comparative Analysis of Code and Packages, Simulated Attacks &amp; LLM-Driven Fixes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2788920" y="4143590"/>
            <a:ext cx="3566160" cy="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57200" y="47745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Grafana dashboard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50" y="1157963"/>
            <a:ext cx="8077474" cy="38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🧠 LLM-Based Fix Analysis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31469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2400"/>
              <a:t>LLM fixes Build Report Only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5154"/>
              <a:buNone/>
            </a:pPr>
            <a:r>
              <a:rPr lang="en" sz="2282"/>
              <a:t>		Detection : Found insecure SQL, hardcoded JWT and 							misconfigured Docker file.</a:t>
            </a:r>
            <a:endParaRPr sz="1682"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5154"/>
              <a:buNone/>
            </a:pPr>
            <a:r>
              <a:rPr lang="en" sz="2282"/>
              <a:t>		Suggested Fix: Converted to env-based secrets, used ORM 					queries instead of direct SQL	</a:t>
            </a:r>
            <a:endParaRPr sz="1682"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2400"/>
              <a:t>2. 	LLM fixes Build and Runtime report</a:t>
            </a:r>
            <a:br>
              <a:rPr lang="en" sz="2400"/>
            </a:br>
            <a:r>
              <a:rPr lang="en" sz="2282"/>
              <a:t>		Detection: Identified timeout gaps in requests.get, missing 						resource limits</a:t>
            </a:r>
            <a:br>
              <a:rPr lang="en" sz="2282"/>
            </a:br>
            <a:r>
              <a:rPr lang="en" sz="2282"/>
              <a:t>   		Suggested Fix : Added timeout and enforced CPU/mem limits </a:t>
            </a:r>
            <a:r>
              <a:rPr lang="en" sz="2400"/>
              <a:t> </a:t>
            </a:r>
            <a:endParaRPr/>
          </a:p>
          <a:p>
            <a:pPr indent="-203517" lvl="1" marL="742950" rtl="0" algn="l">
              <a:lnSpc>
                <a:spcPct val="90000"/>
              </a:lnSpc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2400"/>
              <a:t>3. 	LLM fixes OWASP Docs and Prompts</a:t>
            </a:r>
            <a:r>
              <a:rPr lang="en" sz="2400"/>
              <a:t> </a:t>
            </a:r>
            <a:br>
              <a:rPr lang="en" sz="2400"/>
            </a:br>
            <a:r>
              <a:rPr lang="en" sz="2400"/>
              <a:t>		Detection: Predicted JWT alg spoof, SSRF, CORS misconfigs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444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   		Suggested Fix : </a:t>
            </a:r>
            <a:r>
              <a:rPr lang="en" sz="2400"/>
              <a:t>CORS restriction, JWT lib config update, token validation middleware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457199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urier"/>
              <a:buNone/>
            </a:pPr>
            <a:r>
              <a:rPr lang="en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💥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Impact of Poor Practices</a:t>
            </a:r>
            <a:endParaRPr/>
          </a:p>
        </p:txBody>
      </p:sp>
      <p:graphicFrame>
        <p:nvGraphicFramePr>
          <p:cNvPr id="139" name="Google Shape;139;p25"/>
          <p:cNvGraphicFramePr/>
          <p:nvPr/>
        </p:nvGraphicFramePr>
        <p:xfrm>
          <a:off x="654341" y="857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{DD6FDD53-5D3F-410E-9271-F75C68A6AAC4}</a:tableStyleId>
              </a:tblPr>
              <a:tblGrid>
                <a:gridCol w="2727825"/>
                <a:gridCol w="2652325"/>
                <a:gridCol w="2652325"/>
              </a:tblGrid>
              <a:tr h="46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" sz="1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 Practice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Impacts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" sz="1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LLM Suggested Fix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53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Hardcoded secrets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breaches, GitHub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Secrets leaks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 to .env or Kubernetes Secrets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53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Raw SQL queries 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r>
                        <a:rPr lang="en"/>
                        <a:t>emote Code Execution,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injection attacks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SQLAlchemy ORM with parameterized queries ( :param )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655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resource limits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</a:t>
                      </a: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autoscaling</a:t>
                      </a:r>
                      <a:r>
                        <a:rPr lang="en"/>
                        <a:t>, Business loss, system overload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resources.requests and limits in</a:t>
                      </a:r>
                      <a:r>
                        <a:rPr lang="en" sz="1100"/>
                        <a:t> </a:t>
                      </a: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deployment.yaml for horizontal pods scaling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</a:tr>
              <a:tr h="458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Missing auth o</a:t>
                      </a:r>
                      <a:r>
                        <a:rPr lang="en"/>
                        <a:t>n /routes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Anyone can fetch other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data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JWT validation middleware on route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69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rate limiting 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Slows the s</a:t>
                      </a: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erver </a:t>
                      </a:r>
                      <a:r>
                        <a:rPr lang="en"/>
                        <a:t>from processing other valid requests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 FastAPI middleware or proxy- level (e.g., NGINX) rate limiting</a:t>
                      </a:r>
                      <a:endParaRPr sz="11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urier"/>
              <a:buNone/>
            </a:pPr>
            <a:r>
              <a:rPr lang="en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📈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Final Comparison Metrics</a:t>
            </a:r>
            <a:endParaRPr/>
          </a:p>
        </p:txBody>
      </p:sp>
      <p:graphicFrame>
        <p:nvGraphicFramePr>
          <p:cNvPr id="145" name="Google Shape;145;p26"/>
          <p:cNvGraphicFramePr/>
          <p:nvPr/>
        </p:nvGraphicFramePr>
        <p:xfrm>
          <a:off x="964734" y="1636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{DD6FDD53-5D3F-410E-9271-F75C68A6AAC4}</a:tableStyleId>
              </a:tblPr>
              <a:tblGrid>
                <a:gridCol w="2574025"/>
                <a:gridCol w="2574025"/>
                <a:gridCol w="25740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" sz="1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Metric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Before Fix 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After Fix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Secrets in Code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5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CVEs in Image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7+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(base image)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Pod Crashes under Load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3+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0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 Injection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Blocked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Gitleaks Coverage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(Not detected)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/>
                        <a:t>Fixed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Sonar Issues</a:t>
                      </a:r>
                      <a:endParaRPr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12</a:t>
                      </a:r>
                      <a:endParaRPr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JWT bypass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0" y="0"/>
            <a:ext cx="9183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1211990" y="587128"/>
            <a:ext cx="67200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</a:pPr>
            <a:r>
              <a:rPr lang="en" sz="2800">
                <a:solidFill>
                  <a:srgbClr val="595959"/>
                </a:solidFill>
              </a:rPr>
              <a:t>Future Work: AI DevSecOps Agent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1212001" y="1592973"/>
            <a:ext cx="7166400" cy="28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" sz="1700">
                <a:solidFill>
                  <a:srgbClr val="595959"/>
                </a:solidFill>
              </a:rPr>
              <a:t>🌐 Real-Time Context via MCP:</a:t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" sz="1700">
                <a:solidFill>
                  <a:srgbClr val="595959"/>
                </a:solidFill>
              </a:rPr>
              <a:t>	Pull OWASP and </a:t>
            </a:r>
            <a:r>
              <a:rPr lang="en" sz="1700">
                <a:solidFill>
                  <a:srgbClr val="595959"/>
                </a:solidFill>
              </a:rPr>
              <a:t>CVE docs</a:t>
            </a:r>
            <a:r>
              <a:rPr lang="en" sz="1700">
                <a:solidFill>
                  <a:srgbClr val="595959"/>
                </a:solidFill>
              </a:rPr>
              <a:t>, latest release docs of tools used, best practices</a:t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" sz="1700">
                <a:solidFill>
                  <a:srgbClr val="595959"/>
                </a:solidFill>
              </a:rPr>
              <a:t>	Always updated with evolving threats</a:t>
            </a:r>
            <a:endParaRPr/>
          </a:p>
          <a:p>
            <a:pPr indent="-23495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" sz="1700">
                <a:solidFill>
                  <a:srgbClr val="595959"/>
                </a:solidFill>
              </a:rPr>
              <a:t>🛠️ AI Code Review and Fix:</a:t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" sz="1700">
                <a:solidFill>
                  <a:srgbClr val="595959"/>
                </a:solidFill>
              </a:rPr>
              <a:t> 	Suggests precise code changes</a:t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" sz="1700">
                <a:solidFill>
                  <a:srgbClr val="595959"/>
                </a:solidFill>
              </a:rPr>
              <a:t> 	Highlights all impacted locations</a:t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en" sz="1700">
                <a:solidFill>
                  <a:srgbClr val="595959"/>
                </a:solidFill>
              </a:rPr>
              <a:t> 	One-click apply/discard workflow</a:t>
            </a:r>
            <a:endParaRPr/>
          </a:p>
          <a:p>
            <a:pPr indent="-23495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7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340"/>
              </a:spcBef>
              <a:spcAft>
                <a:spcPts val="1200"/>
              </a:spcAft>
              <a:buClr>
                <a:srgbClr val="595959"/>
              </a:buClr>
              <a:buSzPct val="100000"/>
              <a:buNone/>
            </a:pPr>
            <a:r>
              <a:rPr lang="en" sz="1700">
                <a:solidFill>
                  <a:srgbClr val="595959"/>
                </a:solidFill>
              </a:rPr>
              <a:t>🔁 Goal: Full automation across CI/CD with security built-in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1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0" y="0"/>
            <a:ext cx="3614166" cy="51435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6E6E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0" y="0"/>
            <a:ext cx="3608608" cy="51435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516678" y="266738"/>
            <a:ext cx="2702052" cy="865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500"/>
              <a:t>🧩 Platform Overview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2326537"/>
            <a:ext cx="96012" cy="4904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075611" y="699516"/>
            <a:ext cx="4437453" cy="37444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1600"/>
              <a:t>CI/CD Pipeline for Microservices with a security-first mindset.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1600"/>
              <a:t>Backend: </a:t>
            </a:r>
            <a:r>
              <a:rPr lang="en" sz="1600"/>
              <a:t>FastAPI + PostgreSQL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1600"/>
              <a:t>CI/CD: </a:t>
            </a:r>
            <a:r>
              <a:rPr lang="en" sz="1600"/>
              <a:t>Jenkins, Docker, Terraform, Kubernetes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1600"/>
              <a:t>Security Tools:</a:t>
            </a:r>
            <a:endParaRPr/>
          </a:p>
          <a:p>
            <a:pPr indent="-32004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/>
              <a:t>✅ SonarQube – Static code analysis</a:t>
            </a:r>
            <a:endParaRPr/>
          </a:p>
          <a:p>
            <a:pPr indent="-32004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/>
              <a:t>✅ Bandit – Python-specific vulnerability detection</a:t>
            </a:r>
            <a:endParaRPr/>
          </a:p>
          <a:p>
            <a:pPr indent="-32004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/>
              <a:t>⚠️ Gitleaks – Secret scanning (limited effectiveness)</a:t>
            </a:r>
            <a:endParaRPr/>
          </a:p>
          <a:p>
            <a:pPr indent="-32004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/>
              <a:t>✅ Checkov – IaC misconfiguration detection</a:t>
            </a:r>
            <a:endParaRPr/>
          </a:p>
          <a:p>
            <a:pPr indent="-32004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/>
              <a:t>✅ Trivy – Image &amp; package CVE scanning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1600"/>
              <a:t>Monitoring: </a:t>
            </a:r>
            <a:r>
              <a:rPr lang="en" sz="1600"/>
              <a:t>Prometheus + Grafana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b="1" lang="en" sz="1600"/>
              <a:t>LLM Agent (GPT-4.1 Mini): </a:t>
            </a:r>
            <a:r>
              <a:rPr lang="en" sz="1600"/>
              <a:t>Used for fix recommendations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792" y="1420196"/>
            <a:ext cx="1774120" cy="279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Simulated Attacks </a:t>
            </a:r>
            <a:r>
              <a:rPr lang="en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🔥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457200" y="11812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{DD6FDD53-5D3F-410E-9271-F75C68A6AAC4}</a:tableStyleId>
              </a:tblPr>
              <a:tblGrid>
                <a:gridCol w="2072075"/>
                <a:gridCol w="3112325"/>
                <a:gridCol w="3271700"/>
              </a:tblGrid>
              <a:tr h="4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alibri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Attack Type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Script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Simulated Impact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4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JWT Forgery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jwt_forgery.py 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Bypassed auth with alg=none tokens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84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 Injection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sql_injection.py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Dumped full user DB with a single crafted input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42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SSRF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ssrf_attack.py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Internal network exposed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526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Stress/DoS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stress.py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Triggered CPU spikes, OOM kills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608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Gitleaks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Bypass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Hardcoded PATs, secrets in code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Gitleaks missed 2/5 secrets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urier"/>
              <a:buNone/>
            </a:pPr>
            <a:r>
              <a:rPr lang="en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📊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Baseline Metrics (Before Fixes)</a:t>
            </a:r>
            <a:endParaRPr/>
          </a:p>
        </p:txBody>
      </p:sp>
      <p:graphicFrame>
        <p:nvGraphicFramePr>
          <p:cNvPr id="89" name="Google Shape;89;p17"/>
          <p:cNvGraphicFramePr/>
          <p:nvPr/>
        </p:nvGraphicFramePr>
        <p:xfrm>
          <a:off x="637563" y="1047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{DD6FDD53-5D3F-410E-9271-F75C68A6AAC4}</a:tableStyleId>
              </a:tblPr>
              <a:tblGrid>
                <a:gridCol w="2659300"/>
                <a:gridCol w="2659300"/>
                <a:gridCol w="2659300"/>
              </a:tblGrid>
              <a:tr h="39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Category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Value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Impact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67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Secrets Exposed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5(PATs,DB URL,JWT key)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GitHub alert but did not block everything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9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SQLi points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 endpoints(portfolio)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DB read without auth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39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System Crash under load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~30 req/s stress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CPU 90%+, pods crashed 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67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Bandit &amp; Sonar Issues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12+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Secrets, insecure random, raw SQL 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679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Local CPU spike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+35% CPU burst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Scaling triggered 2 more pods</a:t>
                      </a:r>
                      <a:endParaRPr sz="1100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ourier"/>
              <a:buNone/>
            </a:pPr>
            <a:r>
              <a:rPr lang="en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🔍</a:t>
            </a:r>
            <a:r>
              <a:rPr lang="en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Tool Performance Analysis</a:t>
            </a:r>
            <a:endParaRPr/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738231" y="10477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{DD6FDD53-5D3F-410E-9271-F75C68A6AAC4}</a:tableStyleId>
              </a:tblPr>
              <a:tblGrid>
                <a:gridCol w="2586600"/>
                <a:gridCol w="2586600"/>
                <a:gridCol w="2586600"/>
              </a:tblGrid>
              <a:tr h="581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Tool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Strength</a:t>
                      </a:r>
                      <a:endParaRPr sz="11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Weakness</a:t>
                      </a:r>
                      <a:endParaRPr sz="1100"/>
                    </a:p>
                  </a:txBody>
                  <a:tcPr marT="34300" marB="34300" marR="91450" marL="91450"/>
                </a:tc>
              </a:tr>
              <a:tr h="58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SonarQube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Deep code analysis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Needs custom config for secrets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58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Bandit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Python-specific issues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Misses dynamic attack paths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58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Checkov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Infra misconfig detection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Limited custom rules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58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Trivy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 + accurate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CVEs Base image scan only</a:t>
                      </a:r>
                      <a:endParaRPr sz="1400"/>
                    </a:p>
                  </a:txBody>
                  <a:tcPr marT="34300" marB="34300" marR="91450" marL="91450"/>
                </a:tc>
              </a:tr>
              <a:tr h="58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Gitleaks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 scan for tokens</a:t>
                      </a:r>
                      <a:endParaRPr sz="1400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Missed real secrets in auth.py &amp; dockerfile</a:t>
                      </a:r>
                      <a:endParaRPr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SQL password leaks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63228"/>
            <a:ext cx="5829300" cy="326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35288" y="176827"/>
            <a:ext cx="800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Trivy Scan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750" y="1162673"/>
            <a:ext cx="6901052" cy="348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GITHUB Push Protection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478" y="1224023"/>
            <a:ext cx="7772400" cy="2921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57200" y="477454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Bandit issues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478748"/>
            <a:ext cx="7862248" cy="29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