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0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8" r:id="rId1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016" autoAdjust="0"/>
  </p:normalViewPr>
  <p:slideViewPr>
    <p:cSldViewPr snapToGrid="0">
      <p:cViewPr varScale="1">
        <p:scale>
          <a:sx n="76" d="100"/>
          <a:sy n="76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03E607-9D6D-45C2-80F8-997404EF302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2024/1/3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71AD-4225-439B-B0AF-FF523CEDED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DEFBC4E-1DC3-4015-961E-622835AB4FA9}" type="datetime1">
              <a:rPr lang="zh-TW" altLang="en-US" noProof="0" smtClean="0"/>
              <a:t>2024/1/3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553C36-AE66-42A1-BA56-51FF7F8C862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51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58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54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Main affine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的縮放以及位移都是比較小的，讓他維持主體的效果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 affine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Copy paste main image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的前景並不會被遮到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96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另外一個針對多張人臉的策略是我們去對圖像做寬度的裁剪，我們假設其他人臉大多出現在主體的左右兩側，像是右邊這張圖所呈現的效果，同樣我們去做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ablation study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發現在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512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的組合下是最好的。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0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01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69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3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7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副標題 2" descr="標籤=輔色&#10;類別=淺色&#10;目標=文字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3633" y="3109652"/>
            <a:ext cx="5068567" cy="239562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主題一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主題二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主題三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主題四</a:t>
            </a:r>
          </a:p>
          <a:p>
            <a:pPr rtl="0"/>
            <a:endParaRPr lang="zh-TW" altLang="en-US" noProof="0">
              <a:solidFill>
                <a:schemeClr val="tx1"/>
              </a:solidFill>
            </a:endParaRP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日期版面配置區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zh-TW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直線接點​​(S)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(S)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(S)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頁尾版面配置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8" name="投影片編號版面配置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zh-TW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defTabSz="914400">
                <a:defRPr/>
              </a:pPr>
              <a:t>‹#›</a:t>
            </a:fld>
            <a:endParaRPr lang="zh-TW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文字版面配置區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7" name="文字版面配置區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頁尾版面配置區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版面配置區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文字版面配置區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37" name="投影片編號版面配置區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chemeClr val="tx1"/>
                </a:solidFill>
              </a:rPr>
              <a:t>副標題</a:t>
            </a:r>
          </a:p>
        </p:txBody>
      </p:sp>
      <p:sp>
        <p:nvSpPr>
          <p:cNvPr id="10" name="日期版面配置區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zh-TW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18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按一下以編輯母片子標題樣式</a:t>
            </a: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zh-TW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zh-TW" altLang="en-US" noProof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20" name="投影片編號版面配置區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zh-TW" noProof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11" name="頁尾版面配置區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2" name="投影片編號版面配置區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4B7E4EF-A1BD-40F4-AB7B-04F084DD991D}" type="slidenum">
              <a:rPr lang="en-US" altLang="zh-TW" noProof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日期版面配置區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defTabSz="914400">
              <a:defRPr/>
            </a:pPr>
            <a:r>
              <a:rPr lang="en-US" altLang="zh-TW" sz="1300" noProof="0"/>
              <a:t>20XX </a:t>
            </a:r>
            <a:r>
              <a:rPr lang="zh-TW" altLang="en-US" sz="1300" noProof="0"/>
              <a:t>年</a:t>
            </a:r>
            <a:endParaRPr lang="zh-TW" altLang="en-US" sz="1300" noProof="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頁尾版面配置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rtl="0">
              <a:defRPr/>
            </a:pPr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圖片版面配置區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直線接點​​(S)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​​(S)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投影片編號版面配置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zh-TW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defTabSz="914400">
                <a:defRPr/>
              </a:pPr>
              <a:t>‹#›</a:t>
            </a:fld>
            <a:endParaRPr lang="zh-TW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5" name="日期版面配置區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/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7" name="頁尾版面配置區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範例頁尾文字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Face Parsing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2" y="4374618"/>
            <a:ext cx="8933796" cy="6148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第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組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rtl="0"/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黃鼎峰、劉杰、朱育民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BBFAB-6C75-E5A4-B3ED-E2933DD0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90" y="1410789"/>
            <a:ext cx="10150510" cy="4990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RandomHorizontallyFlip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(Probability 50%)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AdjustBrightness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(bf=0.1)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AdjustContrast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=0.1)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AdjustHue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(hu=0.1)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AdjustSaturation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(saturation=0.1)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RandomRotate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(degree=10)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RandomZoomOut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scale_range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=(0.8, 1.2))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RandomGrayScale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(Probability 8%)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RandomTranslate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(offset=(0.2, 0.2))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RandomCombineImage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(Probability 40%, Our Novelty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CopyPaste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7303C74-F238-CB67-6365-A89F3A3C3DFA}"/>
              </a:ext>
            </a:extLst>
          </p:cNvPr>
          <p:cNvSpPr txBox="1">
            <a:spLocks/>
          </p:cNvSpPr>
          <p:nvPr/>
        </p:nvSpPr>
        <p:spPr>
          <a:xfrm>
            <a:off x="592184" y="365761"/>
            <a:ext cx="10998926" cy="1045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Augmentation Strategy</a:t>
            </a:r>
          </a:p>
        </p:txBody>
      </p:sp>
    </p:spTree>
    <p:extLst>
      <p:ext uri="{BB962C8B-B14F-4D97-AF65-F5344CB8AC3E}">
        <p14:creationId xmlns:p14="http://schemas.microsoft.com/office/powerpoint/2010/main" val="140920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6B7FA-5F56-9E3B-9864-5C1EA7C06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9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</a:t>
            </a:r>
            <a:endParaRPr lang="zh-TW" altLang="en-US" sz="11500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725C6C3-C317-6B0B-3528-72437A22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Baseline Method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 Novelty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 Experiment Results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7F34A39A-D5A5-3D13-CEEA-447049F0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22" y="1347074"/>
            <a:ext cx="8304849" cy="50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4" y="365761"/>
            <a:ext cx="10998926" cy="104502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Baseline - </a:t>
            </a:r>
            <a:r>
              <a:rPr lang="en-US" altLang="zh-TW" sz="4000" dirty="0" err="1">
                <a:latin typeface="Arial" panose="020B0604020202020204" pitchFamily="34" charset="0"/>
                <a:cs typeface="Arial" panose="020B0604020202020204" pitchFamily="34" charset="0"/>
              </a:rPr>
              <a:t>EHANet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EA645-16F7-4DEF-8C04-4EBA53C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10" y="6075057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altLang="zh-TW" noProof="0" smtClean="0"/>
              <a:pPr/>
              <a:t>3</a:t>
            </a:fld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F09F15-6EE1-0D56-B143-687232BD49C5}"/>
              </a:ext>
            </a:extLst>
          </p:cNvPr>
          <p:cNvSpPr/>
          <p:nvPr/>
        </p:nvSpPr>
        <p:spPr>
          <a:xfrm>
            <a:off x="6984274" y="3361509"/>
            <a:ext cx="131499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01C4E-66CE-13E3-D8B7-C2C180EAB4D6}"/>
              </a:ext>
            </a:extLst>
          </p:cNvPr>
          <p:cNvSpPr txBox="1"/>
          <p:nvPr/>
        </p:nvSpPr>
        <p:spPr>
          <a:xfrm>
            <a:off x="7053941" y="3354978"/>
            <a:ext cx="1314995" cy="39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CC44196-627E-8D68-4DA9-451B23E40EF6}"/>
              </a:ext>
            </a:extLst>
          </p:cNvPr>
          <p:cNvGrpSpPr/>
          <p:nvPr/>
        </p:nvGrpSpPr>
        <p:grpSpPr>
          <a:xfrm>
            <a:off x="1721506" y="3254308"/>
            <a:ext cx="5332436" cy="2963612"/>
            <a:chOff x="1721506" y="3254308"/>
            <a:chExt cx="5332436" cy="2963612"/>
          </a:xfrm>
        </p:grpSpPr>
        <p:cxnSp>
          <p:nvCxnSpPr>
            <p:cNvPr id="23" name="接點: 弧形 22">
              <a:extLst>
                <a:ext uri="{FF2B5EF4-FFF2-40B4-BE49-F238E27FC236}">
                  <a16:creationId xmlns:a16="http://schemas.microsoft.com/office/drawing/2014/main" id="{8412CAE8-60D3-DED0-3E9F-78C8CACEB7C2}"/>
                </a:ext>
              </a:extLst>
            </p:cNvPr>
            <p:cNvCxnSpPr>
              <a:cxnSpLocks/>
              <a:stCxn id="21" idx="1"/>
              <a:endCxn id="12" idx="3"/>
            </p:cNvCxnSpPr>
            <p:nvPr/>
          </p:nvCxnSpPr>
          <p:spPr>
            <a:xfrm rot="10800000" flipV="1">
              <a:off x="6425361" y="3550920"/>
              <a:ext cx="628581" cy="1185193"/>
            </a:xfrm>
            <a:prstGeom prst="curvedConnector3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CFBED32-C278-21B6-3745-E525DB5DED57}"/>
                </a:ext>
              </a:extLst>
            </p:cNvPr>
            <p:cNvGrpSpPr/>
            <p:nvPr/>
          </p:nvGrpSpPr>
          <p:grpSpPr>
            <a:xfrm>
              <a:off x="1721506" y="3254308"/>
              <a:ext cx="4703854" cy="2963612"/>
              <a:chOff x="1721506" y="3254308"/>
              <a:chExt cx="4703854" cy="2963612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CB8EE26D-64C3-63E5-8D90-53A81BF86A35}"/>
                  </a:ext>
                </a:extLst>
              </p:cNvPr>
              <p:cNvGrpSpPr/>
              <p:nvPr/>
            </p:nvGrpSpPr>
            <p:grpSpPr>
              <a:xfrm>
                <a:off x="1721506" y="3254308"/>
                <a:ext cx="4703854" cy="2963612"/>
                <a:chOff x="1712663" y="2587274"/>
                <a:chExt cx="4703854" cy="2963612"/>
              </a:xfrm>
            </p:grpSpPr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F6B65314-CD31-DCA6-C0F7-11682580A5AC}"/>
                    </a:ext>
                  </a:extLst>
                </p:cNvPr>
                <p:cNvSpPr/>
                <p:nvPr/>
              </p:nvSpPr>
              <p:spPr>
                <a:xfrm>
                  <a:off x="1712663" y="2587274"/>
                  <a:ext cx="4703854" cy="2963612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D6A499E0-CB7B-9533-6C69-C95A4C5A37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10379" y="2730137"/>
                  <a:ext cx="4311353" cy="26778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58DB873-1D9E-9404-9032-8438479B2884}"/>
                  </a:ext>
                </a:extLst>
              </p:cNvPr>
              <p:cNvSpPr txBox="1"/>
              <p:nvPr/>
            </p:nvSpPr>
            <p:spPr>
              <a:xfrm>
                <a:off x="1919221" y="3340129"/>
                <a:ext cx="893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SGCB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4" y="365761"/>
            <a:ext cx="10998926" cy="104502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Novelty – Handle Multiple face issue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EA645-16F7-4DEF-8C04-4EBA53C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651" y="60603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altLang="zh-TW" noProof="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zh-TW" alt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FD0BD7DA-DF52-9374-9226-09F89E67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09" y="1410789"/>
            <a:ext cx="10202091" cy="60462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Domain gap between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Source training data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Target unseen data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BE26C9-570D-75E1-4CE4-8C0E7F25F5B8}"/>
              </a:ext>
            </a:extLst>
          </p:cNvPr>
          <p:cNvSpPr/>
          <p:nvPr/>
        </p:nvSpPr>
        <p:spPr>
          <a:xfrm>
            <a:off x="870284" y="2654559"/>
            <a:ext cx="186358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Augmentation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265768-D557-D4AB-D889-806A2BADFA3E}"/>
              </a:ext>
            </a:extLst>
          </p:cNvPr>
          <p:cNvSpPr txBox="1"/>
          <p:nvPr/>
        </p:nvSpPr>
        <p:spPr>
          <a:xfrm>
            <a:off x="3432681" y="2196196"/>
            <a:ext cx="147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Main Mask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49D9B7-909A-352A-829A-00399A126417}"/>
              </a:ext>
            </a:extLst>
          </p:cNvPr>
          <p:cNvSpPr txBox="1"/>
          <p:nvPr/>
        </p:nvSpPr>
        <p:spPr>
          <a:xfrm>
            <a:off x="3432681" y="3272275"/>
            <a:ext cx="147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Sec.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Sec. Mask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475BAEC-7EA5-3237-D857-9655BA5D07B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733869" y="2519362"/>
            <a:ext cx="698812" cy="522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338C386-AC5E-6CEF-F75D-9DCD9CB7212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733869" y="3041780"/>
            <a:ext cx="698812" cy="553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>
            <a:extLst>
              <a:ext uri="{FF2B5EF4-FFF2-40B4-BE49-F238E27FC236}">
                <a16:creationId xmlns:a16="http://schemas.microsoft.com/office/drawing/2014/main" id="{CF0BFC18-4BDD-B77A-DE60-038F149A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57" y="4537573"/>
            <a:ext cx="3409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1F4F5AD-391F-547F-CF4B-831C4891A879}"/>
              </a:ext>
            </a:extLst>
          </p:cNvPr>
          <p:cNvSpPr/>
          <p:nvPr/>
        </p:nvSpPr>
        <p:spPr>
          <a:xfrm>
            <a:off x="5353750" y="2132839"/>
            <a:ext cx="1614196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Main Affine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5E9ADF3-0F85-A749-4CFC-9C87E19F695F}"/>
              </a:ext>
            </a:extLst>
          </p:cNvPr>
          <p:cNvSpPr/>
          <p:nvPr/>
        </p:nvSpPr>
        <p:spPr>
          <a:xfrm>
            <a:off x="5353750" y="3208221"/>
            <a:ext cx="1614196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Sec. Affine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4E4F78A-8290-0066-D666-EA8FE343889A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4911013" y="2519362"/>
            <a:ext cx="442737" cy="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3DD31D5-F04B-06B9-C938-96C895B03476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4911013" y="3595441"/>
            <a:ext cx="4427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EC444A8-9C21-E9C5-42D7-617FA1D7C604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6967946" y="2520060"/>
            <a:ext cx="673825" cy="461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0BAEDD6-962A-D8B6-877D-76DEFB562D01}"/>
              </a:ext>
            </a:extLst>
          </p:cNvPr>
          <p:cNvSpPr/>
          <p:nvPr/>
        </p:nvSpPr>
        <p:spPr>
          <a:xfrm>
            <a:off x="7641771" y="2594330"/>
            <a:ext cx="1614196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Copy Paste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907AB3D-F135-3A98-A108-F0A543C2AA2E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6967946" y="2981551"/>
            <a:ext cx="673825" cy="613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0F337C8-511F-F64C-89E5-7639ACC65E12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 flipV="1">
            <a:off x="9255967" y="2981550"/>
            <a:ext cx="56294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E45AF45-8923-15B7-61CB-538A5BAB4A70}"/>
              </a:ext>
            </a:extLst>
          </p:cNvPr>
          <p:cNvSpPr txBox="1"/>
          <p:nvPr/>
        </p:nvSpPr>
        <p:spPr>
          <a:xfrm>
            <a:off x="9818915" y="2658384"/>
            <a:ext cx="150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Aug.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Aug. Mask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539620C7-ADCC-22EC-05A4-9F7ECEC3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26" y="4502709"/>
            <a:ext cx="3835502" cy="18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4" y="365761"/>
            <a:ext cx="10998926" cy="104502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Novelty – Handle Multiple face issue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EA645-16F7-4DEF-8C04-4EBA53C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651" y="60603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F09F15-6EE1-0D56-B143-687232BD49C5}"/>
              </a:ext>
            </a:extLst>
          </p:cNvPr>
          <p:cNvSpPr/>
          <p:nvPr/>
        </p:nvSpPr>
        <p:spPr>
          <a:xfrm>
            <a:off x="6984274" y="3361509"/>
            <a:ext cx="131499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01C4E-66CE-13E3-D8B7-C2C180EAB4D6}"/>
              </a:ext>
            </a:extLst>
          </p:cNvPr>
          <p:cNvSpPr txBox="1"/>
          <p:nvPr/>
        </p:nvSpPr>
        <p:spPr>
          <a:xfrm>
            <a:off x="7053941" y="3354978"/>
            <a:ext cx="1314995" cy="39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FD0BD7DA-DF52-9374-9226-09F89E67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09" y="1410789"/>
            <a:ext cx="10202091" cy="4885508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Trimming borders enhances model focus on the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central main face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160B9CAE-43E7-8E13-9A8F-495609CF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691" y="1417321"/>
            <a:ext cx="1484086" cy="14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A5ED3E2-394A-48AC-5E75-C9DB276D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53" y="1410789"/>
            <a:ext cx="1484087" cy="148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13D1586-EB8B-7892-9B63-E89F611A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43" y="3029858"/>
            <a:ext cx="1480997" cy="14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>
            <a:extLst>
              <a:ext uri="{FF2B5EF4-FFF2-40B4-BE49-F238E27FC236}">
                <a16:creationId xmlns:a16="http://schemas.microsoft.com/office/drawing/2014/main" id="{FEA29D16-957D-3114-EC43-E8D91C22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691" y="3023327"/>
            <a:ext cx="1484086" cy="14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>
            <a:extLst>
              <a:ext uri="{FF2B5EF4-FFF2-40B4-BE49-F238E27FC236}">
                <a16:creationId xmlns:a16="http://schemas.microsoft.com/office/drawing/2014/main" id="{DEA74BA8-4067-4D32-231B-011CE62C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240" y="4644998"/>
            <a:ext cx="1480159" cy="14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E0F2942A-A4F9-3696-6D00-AFD8CADC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546" y="4625405"/>
            <a:ext cx="1458231" cy="14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8C3C63-EDF5-D7F9-225B-CB94D8E4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5727"/>
              </p:ext>
            </p:extLst>
          </p:nvPr>
        </p:nvGraphicFramePr>
        <p:xfrm>
          <a:off x="1195867" y="2689028"/>
          <a:ext cx="6946788" cy="251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596">
                  <a:extLst>
                    <a:ext uri="{9D8B030D-6E8A-4147-A177-3AD203B41FA5}">
                      <a16:colId xmlns:a16="http://schemas.microsoft.com/office/drawing/2014/main" val="3010721476"/>
                    </a:ext>
                  </a:extLst>
                </a:gridCol>
                <a:gridCol w="2315596">
                  <a:extLst>
                    <a:ext uri="{9D8B030D-6E8A-4147-A177-3AD203B41FA5}">
                      <a16:colId xmlns:a16="http://schemas.microsoft.com/office/drawing/2014/main" val="1274132279"/>
                    </a:ext>
                  </a:extLst>
                </a:gridCol>
                <a:gridCol w="2315596">
                  <a:extLst>
                    <a:ext uri="{9D8B030D-6E8A-4147-A177-3AD203B41FA5}">
                      <a16:colId xmlns:a16="http://schemas.microsoft.com/office/drawing/2014/main" val="3079354403"/>
                    </a:ext>
                  </a:extLst>
                </a:gridCol>
              </a:tblGrid>
              <a:tr h="61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Crop Size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EHANet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w/o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FaceSynthetics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Data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EHANet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w/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FaceSynthetics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Data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10418"/>
                  </a:ext>
                </a:extLst>
              </a:tr>
              <a:tr h="6152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(512, 512)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0.4706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34594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(512, 450)</a:t>
                      </a:r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0.4390</a:t>
                      </a:r>
                      <a:endParaRPr lang="zh-TW" altLang="en-US" b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0.4714</a:t>
                      </a:r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41807"/>
                  </a:ext>
                </a:extLst>
              </a:tr>
              <a:tr h="615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(512, 400)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0.4397</a:t>
                      </a:r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0.4702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34081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ACB1279-6F19-960E-95DE-D91547031BBC}"/>
              </a:ext>
            </a:extLst>
          </p:cNvPr>
          <p:cNvSpPr/>
          <p:nvPr/>
        </p:nvSpPr>
        <p:spPr>
          <a:xfrm>
            <a:off x="1195868" y="3853543"/>
            <a:ext cx="6946788" cy="7632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90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4" y="365761"/>
            <a:ext cx="10998926" cy="104502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EA645-16F7-4DEF-8C04-4EBA53C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651" y="60603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F09F15-6EE1-0D56-B143-687232BD49C5}"/>
              </a:ext>
            </a:extLst>
          </p:cNvPr>
          <p:cNvSpPr/>
          <p:nvPr/>
        </p:nvSpPr>
        <p:spPr>
          <a:xfrm>
            <a:off x="6984274" y="3361509"/>
            <a:ext cx="131499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01C4E-66CE-13E3-D8B7-C2C180EAB4D6}"/>
              </a:ext>
            </a:extLst>
          </p:cNvPr>
          <p:cNvSpPr txBox="1"/>
          <p:nvPr/>
        </p:nvSpPr>
        <p:spPr>
          <a:xfrm>
            <a:off x="7053941" y="3354978"/>
            <a:ext cx="1314995" cy="39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FD0BD7DA-DF52-9374-9226-09F89E67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09" y="1410789"/>
            <a:ext cx="10202091" cy="4885508"/>
          </a:xfrm>
        </p:spPr>
        <p:txBody>
          <a:bodyPr/>
          <a:lstStyle/>
          <a:p>
            <a:pPr marL="0" indent="0">
              <a:buNone/>
            </a:pPr>
            <a:endParaRPr lang="zh-TW" altLang="en-US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8C3C63-EDF5-D7F9-225B-CB94D8E4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83813"/>
              </p:ext>
            </p:extLst>
          </p:nvPr>
        </p:nvGraphicFramePr>
        <p:xfrm>
          <a:off x="1755220" y="2146103"/>
          <a:ext cx="8674655" cy="308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312">
                  <a:extLst>
                    <a:ext uri="{9D8B030D-6E8A-4147-A177-3AD203B41FA5}">
                      <a16:colId xmlns:a16="http://schemas.microsoft.com/office/drawing/2014/main" val="3010721476"/>
                    </a:ext>
                  </a:extLst>
                </a:gridCol>
                <a:gridCol w="1736312">
                  <a:extLst>
                    <a:ext uri="{9D8B030D-6E8A-4147-A177-3AD203B41FA5}">
                      <a16:colId xmlns:a16="http://schemas.microsoft.com/office/drawing/2014/main" val="1274132279"/>
                    </a:ext>
                  </a:extLst>
                </a:gridCol>
                <a:gridCol w="1736312">
                  <a:extLst>
                    <a:ext uri="{9D8B030D-6E8A-4147-A177-3AD203B41FA5}">
                      <a16:colId xmlns:a16="http://schemas.microsoft.com/office/drawing/2014/main" val="3079354403"/>
                    </a:ext>
                  </a:extLst>
                </a:gridCol>
                <a:gridCol w="1736312">
                  <a:extLst>
                    <a:ext uri="{9D8B030D-6E8A-4147-A177-3AD203B41FA5}">
                      <a16:colId xmlns:a16="http://schemas.microsoft.com/office/drawing/2014/main" val="3138920820"/>
                    </a:ext>
                  </a:extLst>
                </a:gridCol>
                <a:gridCol w="1729407">
                  <a:extLst>
                    <a:ext uri="{9D8B030D-6E8A-4147-A177-3AD203B41FA5}">
                      <a16:colId xmlns:a16="http://schemas.microsoft.com/office/drawing/2014/main" val="1700100859"/>
                    </a:ext>
                  </a:extLst>
                </a:gridCol>
              </a:tblGrid>
              <a:tr h="495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Model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Cut-Paste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Augmentation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Crop-Image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(Unseen Data)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Testing Data 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F1 score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Unseen Data 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F1 score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10418"/>
                  </a:ext>
                </a:extLst>
              </a:tr>
              <a:tr h="703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DML-CSR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0.8762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0.4076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34594"/>
                  </a:ext>
                </a:extLst>
              </a:tr>
              <a:tr h="732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DML-CSR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0.8788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0.4158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41807"/>
                  </a:ext>
                </a:extLst>
              </a:tr>
              <a:tr h="732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DML-CSR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0.8788</a:t>
                      </a:r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0.4218</a:t>
                      </a:r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340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E93C24D-8C30-0649-8873-F82C9A03A966}"/>
              </a:ext>
            </a:extLst>
          </p:cNvPr>
          <p:cNvSpPr/>
          <p:nvPr/>
        </p:nvSpPr>
        <p:spPr>
          <a:xfrm>
            <a:off x="1755220" y="4465058"/>
            <a:ext cx="8681560" cy="7697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8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4" y="365761"/>
            <a:ext cx="10998926" cy="104502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EA645-16F7-4DEF-8C04-4EBA53C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651" y="60603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F09F15-6EE1-0D56-B143-687232BD49C5}"/>
              </a:ext>
            </a:extLst>
          </p:cNvPr>
          <p:cNvSpPr/>
          <p:nvPr/>
        </p:nvSpPr>
        <p:spPr>
          <a:xfrm>
            <a:off x="6984274" y="3361509"/>
            <a:ext cx="131499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01C4E-66CE-13E3-D8B7-C2C180EAB4D6}"/>
              </a:ext>
            </a:extLst>
          </p:cNvPr>
          <p:cNvSpPr txBox="1"/>
          <p:nvPr/>
        </p:nvSpPr>
        <p:spPr>
          <a:xfrm>
            <a:off x="7053941" y="3354978"/>
            <a:ext cx="1314995" cy="39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FD0BD7DA-DF52-9374-9226-09F89E67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09" y="1410789"/>
            <a:ext cx="10202091" cy="4885508"/>
          </a:xfrm>
        </p:spPr>
        <p:txBody>
          <a:bodyPr/>
          <a:lstStyle/>
          <a:p>
            <a:pPr marL="0" indent="0">
              <a:buNone/>
            </a:pPr>
            <a:endParaRPr lang="zh-TW" altLang="en-US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8C3C63-EDF5-D7F9-225B-CB94D8E4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8232"/>
              </p:ext>
            </p:extLst>
          </p:nvPr>
        </p:nvGraphicFramePr>
        <p:xfrm>
          <a:off x="476250" y="1727689"/>
          <a:ext cx="11234601" cy="402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674">
                  <a:extLst>
                    <a:ext uri="{9D8B030D-6E8A-4147-A177-3AD203B41FA5}">
                      <a16:colId xmlns:a16="http://schemas.microsoft.com/office/drawing/2014/main" val="3010721476"/>
                    </a:ext>
                  </a:extLst>
                </a:gridCol>
                <a:gridCol w="1874208">
                  <a:extLst>
                    <a:ext uri="{9D8B030D-6E8A-4147-A177-3AD203B41FA5}">
                      <a16:colId xmlns:a16="http://schemas.microsoft.com/office/drawing/2014/main" val="1274132279"/>
                    </a:ext>
                  </a:extLst>
                </a:gridCol>
                <a:gridCol w="1873145">
                  <a:extLst>
                    <a:ext uri="{9D8B030D-6E8A-4147-A177-3AD203B41FA5}">
                      <a16:colId xmlns:a16="http://schemas.microsoft.com/office/drawing/2014/main" val="681784036"/>
                    </a:ext>
                  </a:extLst>
                </a:gridCol>
                <a:gridCol w="1873674">
                  <a:extLst>
                    <a:ext uri="{9D8B030D-6E8A-4147-A177-3AD203B41FA5}">
                      <a16:colId xmlns:a16="http://schemas.microsoft.com/office/drawing/2014/main" val="3079354403"/>
                    </a:ext>
                  </a:extLst>
                </a:gridCol>
                <a:gridCol w="1873674">
                  <a:extLst>
                    <a:ext uri="{9D8B030D-6E8A-4147-A177-3AD203B41FA5}">
                      <a16:colId xmlns:a16="http://schemas.microsoft.com/office/drawing/2014/main" val="3138920820"/>
                    </a:ext>
                  </a:extLst>
                </a:gridCol>
                <a:gridCol w="1866226">
                  <a:extLst>
                    <a:ext uri="{9D8B030D-6E8A-4147-A177-3AD203B41FA5}">
                      <a16:colId xmlns:a16="http://schemas.microsoft.com/office/drawing/2014/main" val="1700100859"/>
                    </a:ext>
                  </a:extLst>
                </a:gridCol>
              </a:tblGrid>
              <a:tr h="740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Model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Cut-Paste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Augmentation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FaceSynthetics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Data (Part 1)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Crop-Image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(Unseen Data)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Testing Data 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F1 score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Unseen Data 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F1 score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10418"/>
                  </a:ext>
                </a:extLst>
              </a:tr>
              <a:tr h="5526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EHANet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0.880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0.4223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34594"/>
                  </a:ext>
                </a:extLst>
              </a:tr>
              <a:tr h="576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EHANet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0.8863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0.4360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41807"/>
                  </a:ext>
                </a:extLst>
              </a:tr>
              <a:tr h="576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EHANet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0.8863</a:t>
                      </a:r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0.4390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34081"/>
                  </a:ext>
                </a:extLst>
              </a:tr>
              <a:tr h="576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EHANet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0.8804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0.4706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10275"/>
                  </a:ext>
                </a:extLst>
              </a:tr>
              <a:tr h="576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EHANet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0.8804</a:t>
                      </a:r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0.4714</a:t>
                      </a:r>
                      <a:endParaRPr lang="zh-TW" altLang="en-US" b="1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3318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F857342-9325-9088-A6D5-0031CA637022}"/>
              </a:ext>
            </a:extLst>
          </p:cNvPr>
          <p:cNvSpPr/>
          <p:nvPr/>
        </p:nvSpPr>
        <p:spPr>
          <a:xfrm>
            <a:off x="457199" y="5065577"/>
            <a:ext cx="11253652" cy="708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4" y="365761"/>
            <a:ext cx="10998926" cy="104502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EA645-16F7-4DEF-8C04-4EBA53C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651" y="60603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F09F15-6EE1-0D56-B143-687232BD49C5}"/>
              </a:ext>
            </a:extLst>
          </p:cNvPr>
          <p:cNvSpPr/>
          <p:nvPr/>
        </p:nvSpPr>
        <p:spPr>
          <a:xfrm>
            <a:off x="6984274" y="3361509"/>
            <a:ext cx="131499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01C4E-66CE-13E3-D8B7-C2C180EAB4D6}"/>
              </a:ext>
            </a:extLst>
          </p:cNvPr>
          <p:cNvSpPr txBox="1"/>
          <p:nvPr/>
        </p:nvSpPr>
        <p:spPr>
          <a:xfrm>
            <a:off x="7053941" y="3354978"/>
            <a:ext cx="1314995" cy="39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FD0BD7DA-DF52-9374-9226-09F89E67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3378" y="9382629"/>
            <a:ext cx="2750922" cy="1034743"/>
          </a:xfrm>
        </p:spPr>
        <p:txBody>
          <a:bodyPr/>
          <a:lstStyle/>
          <a:p>
            <a:pPr marL="0" indent="0">
              <a:buNone/>
            </a:pPr>
            <a:endParaRPr lang="zh-TW" altLang="en-US" b="1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4009A5C-7B79-98CD-D163-AC6D30F9C633}"/>
              </a:ext>
            </a:extLst>
          </p:cNvPr>
          <p:cNvGrpSpPr/>
          <p:nvPr/>
        </p:nvGrpSpPr>
        <p:grpSpPr>
          <a:xfrm>
            <a:off x="5600700" y="759876"/>
            <a:ext cx="5691051" cy="5619674"/>
            <a:chOff x="5489073" y="571488"/>
            <a:chExt cx="6221778" cy="6086411"/>
          </a:xfrm>
        </p:grpSpPr>
        <p:pic>
          <p:nvPicPr>
            <p:cNvPr id="5127" name="Picture 7">
              <a:extLst>
                <a:ext uri="{FF2B5EF4-FFF2-40B4-BE49-F238E27FC236}">
                  <a16:creationId xmlns:a16="http://schemas.microsoft.com/office/drawing/2014/main" id="{F453A65B-2951-4747-F0F9-974F90642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390" y="571488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3304877-BDCA-88BB-B865-56B57282E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9073" y="571708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9" name="Picture 9">
              <a:extLst>
                <a:ext uri="{FF2B5EF4-FFF2-40B4-BE49-F238E27FC236}">
                  <a16:creationId xmlns:a16="http://schemas.microsoft.com/office/drawing/2014/main" id="{1692B7B6-857F-0EF2-2827-70BC550CD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709" y="571708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1480E9C-0260-8B9C-12A2-BB273338D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7026" y="571708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>
              <a:extLst>
                <a:ext uri="{FF2B5EF4-FFF2-40B4-BE49-F238E27FC236}">
                  <a16:creationId xmlns:a16="http://schemas.microsoft.com/office/drawing/2014/main" id="{5DACAF61-9D1A-19B1-A8D8-A41C651A8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9075" y="2171480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3" name="Picture 13">
              <a:extLst>
                <a:ext uri="{FF2B5EF4-FFF2-40B4-BE49-F238E27FC236}">
                  <a16:creationId xmlns:a16="http://schemas.microsoft.com/office/drawing/2014/main" id="{A6481BB6-715C-4312-05FF-48EB5C095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392" y="2171480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>
              <a:extLst>
                <a:ext uri="{FF2B5EF4-FFF2-40B4-BE49-F238E27FC236}">
                  <a16:creationId xmlns:a16="http://schemas.microsoft.com/office/drawing/2014/main" id="{179A9036-4609-C6C9-1645-00F4410C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709" y="2171480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5" name="Picture 15">
              <a:extLst>
                <a:ext uri="{FF2B5EF4-FFF2-40B4-BE49-F238E27FC236}">
                  <a16:creationId xmlns:a16="http://schemas.microsoft.com/office/drawing/2014/main" id="{8FD93B92-90C2-E689-4839-5BCDA26A9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7026" y="2182345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7" name="Picture 17">
              <a:extLst>
                <a:ext uri="{FF2B5EF4-FFF2-40B4-BE49-F238E27FC236}">
                  <a16:creationId xmlns:a16="http://schemas.microsoft.com/office/drawing/2014/main" id="{2EE10BFD-2203-DCD3-6654-291E2A255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766" y="3759925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>
              <a:extLst>
                <a:ext uri="{FF2B5EF4-FFF2-40B4-BE49-F238E27FC236}">
                  <a16:creationId xmlns:a16="http://schemas.microsoft.com/office/drawing/2014/main" id="{0A7B36D9-9B5F-5046-9D89-A5C5ABE55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9074" y="3759925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9" name="Picture 19">
              <a:extLst>
                <a:ext uri="{FF2B5EF4-FFF2-40B4-BE49-F238E27FC236}">
                  <a16:creationId xmlns:a16="http://schemas.microsoft.com/office/drawing/2014/main" id="{474A4362-F171-FDE8-74C5-01DFD449A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7025" y="3716752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0" name="Picture 20">
              <a:extLst>
                <a:ext uri="{FF2B5EF4-FFF2-40B4-BE49-F238E27FC236}">
                  <a16:creationId xmlns:a16="http://schemas.microsoft.com/office/drawing/2014/main" id="{B995E51B-473B-0F86-0AD1-802A42194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709" y="3718803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2" name="Picture 22">
              <a:extLst>
                <a:ext uri="{FF2B5EF4-FFF2-40B4-BE49-F238E27FC236}">
                  <a16:creationId xmlns:a16="http://schemas.microsoft.com/office/drawing/2014/main" id="{B69EB074-89E7-05E3-36C7-743E6A52E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709" y="5251159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3" name="Picture 23">
              <a:extLst>
                <a:ext uri="{FF2B5EF4-FFF2-40B4-BE49-F238E27FC236}">
                  <a16:creationId xmlns:a16="http://schemas.microsoft.com/office/drawing/2014/main" id="{A9452BD7-8DEC-56AF-E241-6126D1357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9073" y="5264074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4" name="Picture 24">
              <a:extLst>
                <a:ext uri="{FF2B5EF4-FFF2-40B4-BE49-F238E27FC236}">
                  <a16:creationId xmlns:a16="http://schemas.microsoft.com/office/drawing/2014/main" id="{FD9C0DE8-6D96-E9CE-233B-F318E77EE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7024" y="5262410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5" name="Picture 25">
              <a:extLst>
                <a:ext uri="{FF2B5EF4-FFF2-40B4-BE49-F238E27FC236}">
                  <a16:creationId xmlns:a16="http://schemas.microsoft.com/office/drawing/2014/main" id="{F198AD5C-B27A-964B-C08A-99FCB6850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391" y="5264074"/>
              <a:ext cx="1393825" cy="139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502B015-9DEF-9F11-8CD3-A7A4DAB906D0}"/>
              </a:ext>
            </a:extLst>
          </p:cNvPr>
          <p:cNvSpPr/>
          <p:nvPr/>
        </p:nvSpPr>
        <p:spPr>
          <a:xfrm>
            <a:off x="2434619" y="2670862"/>
            <a:ext cx="2228850" cy="4396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EHANet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8307E0C-2EE4-0514-2E49-15E4ACD24915}"/>
              </a:ext>
            </a:extLst>
          </p:cNvPr>
          <p:cNvSpPr/>
          <p:nvPr/>
        </p:nvSpPr>
        <p:spPr>
          <a:xfrm>
            <a:off x="2115539" y="3853044"/>
            <a:ext cx="2867010" cy="9087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EHANet</a:t>
            </a:r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Cut-Paste Augmentation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FD1FE2-46EF-0291-CC93-94B41A064686}"/>
              </a:ext>
            </a:extLst>
          </p:cNvPr>
          <p:cNvSpPr/>
          <p:nvPr/>
        </p:nvSpPr>
        <p:spPr>
          <a:xfrm>
            <a:off x="2059364" y="5123028"/>
            <a:ext cx="2979361" cy="1129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EHANet</a:t>
            </a:r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Cut-Paste Augmentation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altLang="zh-TW" sz="1600" b="1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FaceSynthetics</a:t>
            </a:r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Data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1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4" y="365761"/>
            <a:ext cx="10998926" cy="104502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Setting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EA645-16F7-4DEF-8C04-4EBA53C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651" y="60603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F09F15-6EE1-0D56-B143-687232BD49C5}"/>
              </a:ext>
            </a:extLst>
          </p:cNvPr>
          <p:cNvSpPr/>
          <p:nvPr/>
        </p:nvSpPr>
        <p:spPr>
          <a:xfrm>
            <a:off x="6984274" y="3361509"/>
            <a:ext cx="131499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01C4E-66CE-13E3-D8B7-C2C180EAB4D6}"/>
              </a:ext>
            </a:extLst>
          </p:cNvPr>
          <p:cNvSpPr txBox="1"/>
          <p:nvPr/>
        </p:nvSpPr>
        <p:spPr>
          <a:xfrm>
            <a:off x="7053941" y="3354978"/>
            <a:ext cx="1314995" cy="39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FD0BD7DA-DF52-9374-9226-09F89E67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3378" y="9382629"/>
            <a:ext cx="2750922" cy="1034743"/>
          </a:xfrm>
        </p:spPr>
        <p:txBody>
          <a:bodyPr/>
          <a:lstStyle/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4" name="內容版面配置區 7">
            <a:extLst>
              <a:ext uri="{FF2B5EF4-FFF2-40B4-BE49-F238E27FC236}">
                <a16:creationId xmlns:a16="http://schemas.microsoft.com/office/drawing/2014/main" id="{F34B80E2-9912-4AE3-9E55-AC90A587B6FA}"/>
              </a:ext>
            </a:extLst>
          </p:cNvPr>
          <p:cNvSpPr txBox="1">
            <a:spLocks/>
          </p:cNvSpPr>
          <p:nvPr/>
        </p:nvSpPr>
        <p:spPr>
          <a:xfrm>
            <a:off x="1066800" y="1410788"/>
            <a:ext cx="10058400" cy="481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Optimizer: SGD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 Schedule: Linear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Weight Decay: 0.00001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Momentum: 0.9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Epochs: 200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16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Model Backbone: Pretrained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3435838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75_TF78757031_Win32" id="{19E2EA3E-4AD1-4D7C-B44D-6913CB93E148}" vid="{B78B539B-A49F-4BBB-8A0F-88E751B1A67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設計</Template>
  <TotalTime>141</TotalTime>
  <Words>448</Words>
  <Application>Microsoft Office PowerPoint</Application>
  <PresentationFormat>寬螢幕</PresentationFormat>
  <Paragraphs>139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Microsoft JhengHei UI</vt:lpstr>
      <vt:lpstr>微軟正黑體</vt:lpstr>
      <vt:lpstr>Arial</vt:lpstr>
      <vt:lpstr>Garamond</vt:lpstr>
      <vt:lpstr>SavonVTI</vt:lpstr>
      <vt:lpstr>Face Parsing </vt:lpstr>
      <vt:lpstr>Content</vt:lpstr>
      <vt:lpstr>Baseline - EHANet[1]</vt:lpstr>
      <vt:lpstr>Novelty – Handle Multiple face issue</vt:lpstr>
      <vt:lpstr>Novelty – Handle Multiple face issue</vt:lpstr>
      <vt:lpstr>Experiment Results</vt:lpstr>
      <vt:lpstr>Experiment Results</vt:lpstr>
      <vt:lpstr>Experiment Results</vt:lpstr>
      <vt:lpstr>Experiment Setting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Parsing</dc:title>
  <dc:creator>鼎峰 黃</dc:creator>
  <cp:lastModifiedBy>杰 劉</cp:lastModifiedBy>
  <cp:revision>17</cp:revision>
  <dcterms:created xsi:type="dcterms:W3CDTF">2023-12-28T01:33:52Z</dcterms:created>
  <dcterms:modified xsi:type="dcterms:W3CDTF">2024-01-03T09:11:20Z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