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58" r:id="rId4"/>
    <p:sldId id="267" r:id="rId5"/>
    <p:sldId id="274" r:id="rId6"/>
    <p:sldId id="275" r:id="rId7"/>
    <p:sldId id="259" r:id="rId8"/>
    <p:sldId id="260" r:id="rId9"/>
    <p:sldId id="261" r:id="rId10"/>
    <p:sldId id="285" r:id="rId11"/>
    <p:sldId id="262" r:id="rId12"/>
    <p:sldId id="278" r:id="rId13"/>
    <p:sldId id="263" r:id="rId14"/>
    <p:sldId id="264" r:id="rId15"/>
    <p:sldId id="265" r:id="rId16"/>
    <p:sldId id="280" r:id="rId17"/>
    <p:sldId id="281" r:id="rId18"/>
    <p:sldId id="266" r:id="rId19"/>
    <p:sldId id="282" r:id="rId20"/>
    <p:sldId id="268" r:id="rId21"/>
    <p:sldId id="279" r:id="rId22"/>
    <p:sldId id="269" r:id="rId23"/>
    <p:sldId id="270" r:id="rId24"/>
    <p:sldId id="271" r:id="rId25"/>
    <p:sldId id="272" r:id="rId26"/>
    <p:sldId id="273" r:id="rId27"/>
    <p:sldId id="276" r:id="rId28"/>
    <p:sldId id="284" r:id="rId29"/>
    <p:sldId id="283" r:id="rId30"/>
    <p:sldId id="286" r:id="rId31"/>
    <p:sldId id="277" r:id="rId3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CC"/>
    <a:srgbClr val="FFFFFF"/>
    <a:srgbClr val="FF6600"/>
    <a:srgbClr val="9900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75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1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9EF15B-5B58-42F0-B3DD-135F762F38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9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GB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r>
              <a:rPr lang="en-GB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9C2A7-9620-4D5D-A4B6-1AE2CDA025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689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122238"/>
            <a:ext cx="2108200" cy="6259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175375" cy="6259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3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141788" cy="4752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628775"/>
            <a:ext cx="4141787" cy="4752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3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435975" cy="6259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4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8435975" cy="2300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81463"/>
            <a:ext cx="8435975" cy="2300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06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6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141788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628775"/>
            <a:ext cx="414178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2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83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8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95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75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4359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GB" altLang="en-US"/>
              <a:t>© De Montfort University 2012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E44171BF-ADE5-491D-A77E-255C5F23F9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8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032" name="Line 39"/>
          <p:cNvSpPr>
            <a:spLocks noChangeShapeType="1"/>
          </p:cNvSpPr>
          <p:nvPr/>
        </p:nvSpPr>
        <p:spPr bwMode="auto">
          <a:xfrm>
            <a:off x="539750" y="1412875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IMAT 5314 MSc Project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Introduction to the Project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much research?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MSc project is supposed to be </a:t>
            </a:r>
            <a:r>
              <a:rPr lang="en-GB" b="1" i="1" dirty="0" smtClean="0"/>
              <a:t>scholarly work</a:t>
            </a:r>
          </a:p>
          <a:p>
            <a:pPr lvl="1"/>
            <a:r>
              <a:rPr lang="en-GB" dirty="0" smtClean="0"/>
              <a:t>Just building something and writing about it isn’t enough</a:t>
            </a:r>
          </a:p>
          <a:p>
            <a:pPr lvl="1"/>
            <a:r>
              <a:rPr lang="en-GB" dirty="0" smtClean="0"/>
              <a:t>You need research questions to answer: </a:t>
            </a:r>
            <a:r>
              <a:rPr lang="en-GB" i="1" dirty="0" smtClean="0"/>
              <a:t>What will your work </a:t>
            </a:r>
            <a:r>
              <a:rPr lang="en-GB" b="1" i="1" dirty="0" smtClean="0"/>
              <a:t>tell you?</a:t>
            </a:r>
          </a:p>
          <a:p>
            <a:r>
              <a:rPr lang="en-GB" dirty="0" smtClean="0"/>
              <a:t>Your dissertation needs a </a:t>
            </a:r>
            <a:r>
              <a:rPr lang="en-GB" b="1" i="1" dirty="0" smtClean="0"/>
              <a:t>critical review </a:t>
            </a:r>
            <a:r>
              <a:rPr lang="en-GB" dirty="0" smtClean="0"/>
              <a:t>of your project, including an attempt to answer your research questions</a:t>
            </a:r>
            <a:endParaRPr lang="en-GB" dirty="0"/>
          </a:p>
          <a:p>
            <a:r>
              <a:rPr lang="en-GB" dirty="0" smtClean="0"/>
              <a:t>Most projects are primarily system development: You can use your system to address questions</a:t>
            </a:r>
          </a:p>
          <a:p>
            <a:pPr lvl="1"/>
            <a:r>
              <a:rPr lang="en-GB" dirty="0" smtClean="0"/>
              <a:t>See </a:t>
            </a:r>
            <a:r>
              <a:rPr lang="en-GB" i="1" dirty="0" smtClean="0"/>
              <a:t>‘Formulating Research Questions for Development Projects’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0605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Picking a project: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need something to DO</a:t>
            </a:r>
          </a:p>
          <a:p>
            <a:pPr lvl="1"/>
            <a:r>
              <a:rPr lang="en-GB" dirty="0" smtClean="0"/>
              <a:t>A vision of what you want to accomplish</a:t>
            </a:r>
          </a:p>
          <a:p>
            <a:pPr lvl="1"/>
            <a:r>
              <a:rPr lang="en-GB" dirty="0" smtClean="0"/>
              <a:t>What’s your two-sentence sales pitch?</a:t>
            </a:r>
          </a:p>
          <a:p>
            <a:endParaRPr lang="en-GB" dirty="0"/>
          </a:p>
          <a:p>
            <a:r>
              <a:rPr lang="en-GB" dirty="0" smtClean="0"/>
              <a:t>Ideas from</a:t>
            </a:r>
          </a:p>
          <a:p>
            <a:pPr lvl="1"/>
            <a:r>
              <a:rPr lang="en-GB" dirty="0" smtClean="0"/>
              <a:t>You</a:t>
            </a:r>
          </a:p>
          <a:p>
            <a:pPr lvl="1"/>
            <a:r>
              <a:rPr lang="en-GB" dirty="0" smtClean="0"/>
              <a:t>DMU staff – lots on Blackboard</a:t>
            </a:r>
          </a:p>
          <a:p>
            <a:pPr lvl="1"/>
            <a:r>
              <a:rPr lang="en-GB" dirty="0" smtClean="0"/>
              <a:t>Clients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6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Picking a project: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Development projects need</a:t>
            </a:r>
          </a:p>
          <a:p>
            <a:pPr lvl="1"/>
            <a:r>
              <a:rPr lang="en-GB" dirty="0" smtClean="0"/>
              <a:t>A clear vision of what it </a:t>
            </a:r>
            <a:r>
              <a:rPr lang="en-GB" i="1" dirty="0" smtClean="0"/>
              <a:t>is</a:t>
            </a:r>
            <a:r>
              <a:rPr lang="en-GB" dirty="0" smtClean="0"/>
              <a:t> and how it will be </a:t>
            </a:r>
            <a:r>
              <a:rPr lang="en-GB" i="1" dirty="0" smtClean="0"/>
              <a:t>used</a:t>
            </a:r>
          </a:p>
          <a:p>
            <a:pPr lvl="1"/>
            <a:r>
              <a:rPr lang="en-GB" dirty="0" smtClean="0"/>
              <a:t>Detailed requirements and product objectives</a:t>
            </a:r>
          </a:p>
          <a:p>
            <a:pPr lvl="1"/>
            <a:endParaRPr lang="en-GB" dirty="0"/>
          </a:p>
          <a:p>
            <a:r>
              <a:rPr lang="en-GB" dirty="0" smtClean="0"/>
              <a:t>I like projects that can be done incrementally</a:t>
            </a:r>
          </a:p>
          <a:p>
            <a:pPr lvl="1"/>
            <a:r>
              <a:rPr lang="en-GB" dirty="0" smtClean="0"/>
              <a:t>Producing a pass-grade project is straightforward</a:t>
            </a:r>
          </a:p>
          <a:p>
            <a:pPr lvl="1"/>
            <a:r>
              <a:rPr lang="en-GB" dirty="0" smtClean="0"/>
              <a:t>Pass-grade project can be extended step by step into something wonderful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6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Picking a project: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Research projects need</a:t>
            </a:r>
          </a:p>
          <a:p>
            <a:pPr lvl="1"/>
            <a:r>
              <a:rPr lang="en-GB" dirty="0" smtClean="0"/>
              <a:t>Clear focus on topic</a:t>
            </a:r>
          </a:p>
          <a:p>
            <a:pPr lvl="1"/>
            <a:r>
              <a:rPr lang="en-GB" dirty="0" smtClean="0"/>
              <a:t>Specific questions to investigate</a:t>
            </a:r>
          </a:p>
          <a:p>
            <a:endParaRPr lang="en-GB" dirty="0"/>
          </a:p>
          <a:p>
            <a:r>
              <a:rPr lang="en-GB" dirty="0" smtClean="0"/>
              <a:t>Don’t get hung up on one question</a:t>
            </a:r>
          </a:p>
          <a:p>
            <a:pPr lvl="1"/>
            <a:r>
              <a:rPr lang="en-GB" dirty="0" smtClean="0"/>
              <a:t>Pays to have lots of questions: broad, narrow, concrete, theoretical…</a:t>
            </a:r>
          </a:p>
          <a:p>
            <a:pPr lvl="1"/>
            <a:r>
              <a:rPr lang="en-GB" dirty="0" smtClean="0"/>
              <a:t>Follow up what you can find something out about</a:t>
            </a:r>
          </a:p>
          <a:p>
            <a:pPr lvl="1"/>
            <a:r>
              <a:rPr lang="en-GB" dirty="0" smtClean="0"/>
              <a:t>Can invent more questions when you have answers for them</a:t>
            </a:r>
          </a:p>
          <a:p>
            <a:pPr lvl="1"/>
            <a:r>
              <a:rPr lang="en-GB" dirty="0" smtClean="0"/>
              <a:t>Can throw away unsuccessful questions IF you have others…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Terms of Reference: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ToR</a:t>
            </a:r>
            <a:r>
              <a:rPr lang="en-GB" dirty="0" smtClean="0"/>
              <a:t> is essential requirement of the project module</a:t>
            </a:r>
          </a:p>
          <a:p>
            <a:endParaRPr lang="en-GB" dirty="0" smtClean="0"/>
          </a:p>
          <a:p>
            <a:r>
              <a:rPr lang="en-GB" dirty="0" smtClean="0"/>
              <a:t>Aim is clear vision of what the project is</a:t>
            </a:r>
          </a:p>
          <a:p>
            <a:pPr lvl="1"/>
            <a:r>
              <a:rPr lang="en-GB" dirty="0" smtClean="0"/>
              <a:t>Agreement on a feasible project</a:t>
            </a:r>
          </a:p>
          <a:p>
            <a:pPr lvl="1"/>
            <a:r>
              <a:rPr lang="en-GB" dirty="0" smtClean="0"/>
              <a:t>Clear shared understanding of aims</a:t>
            </a:r>
          </a:p>
          <a:p>
            <a:pPr lvl="1"/>
            <a:r>
              <a:rPr lang="en-GB" dirty="0" smtClean="0"/>
              <a:t>Clear shared understanding of development process</a:t>
            </a:r>
          </a:p>
          <a:p>
            <a:pPr lvl="1"/>
            <a:r>
              <a:rPr lang="en-GB" dirty="0" smtClean="0"/>
              <a:t>Quality check on planning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7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Terms of Reference: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Header</a:t>
            </a:r>
            <a:r>
              <a:rPr lang="en-GB" dirty="0" smtClean="0"/>
              <a:t>: Name, title,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>
                <a:solidFill>
                  <a:schemeClr val="accent6"/>
                </a:solidFill>
              </a:rPr>
              <a:t>Background</a:t>
            </a:r>
            <a:r>
              <a:rPr lang="en-GB" dirty="0" smtClean="0"/>
              <a:t>: What the problem is, and how you’ll do it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Deliverables</a:t>
            </a:r>
            <a:r>
              <a:rPr lang="en-GB" dirty="0" smtClean="0"/>
              <a:t>: What you’ll produce</a:t>
            </a:r>
          </a:p>
        </p:txBody>
      </p:sp>
    </p:spTree>
    <p:extLst>
      <p:ext uri="{BB962C8B-B14F-4D97-AF65-F5344CB8AC3E}">
        <p14:creationId xmlns:p14="http://schemas.microsoft.com/office/powerpoint/2010/main" val="981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Terms of Reference: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Academic objectives</a:t>
            </a:r>
            <a:r>
              <a:rPr lang="en-GB" dirty="0" smtClean="0"/>
              <a:t>: What you want to </a:t>
            </a:r>
            <a:r>
              <a:rPr lang="en-GB" b="1" i="1" dirty="0" smtClean="0"/>
              <a:t>learn</a:t>
            </a:r>
          </a:p>
          <a:p>
            <a:r>
              <a:rPr lang="en-GB" dirty="0">
                <a:solidFill>
                  <a:schemeClr val="accent6"/>
                </a:solidFill>
              </a:rPr>
              <a:t>Background research objectives</a:t>
            </a:r>
            <a:r>
              <a:rPr lang="en-GB" dirty="0"/>
              <a:t>: What you’ll </a:t>
            </a:r>
            <a:r>
              <a:rPr lang="en-GB" b="1" i="1" dirty="0"/>
              <a:t>write about </a:t>
            </a:r>
            <a:r>
              <a:rPr lang="en-GB" dirty="0"/>
              <a:t>for the research component of your report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Research questions</a:t>
            </a:r>
            <a:r>
              <a:rPr lang="en-GB" dirty="0" smtClean="0"/>
              <a:t>: What you want your system, research, </a:t>
            </a:r>
            <a:r>
              <a:rPr lang="en-GB" dirty="0" err="1" smtClean="0"/>
              <a:t>etc</a:t>
            </a:r>
            <a:r>
              <a:rPr lang="en-GB" dirty="0" smtClean="0"/>
              <a:t>, to </a:t>
            </a:r>
            <a:r>
              <a:rPr lang="en-GB" b="1" i="1" dirty="0" smtClean="0"/>
              <a:t>tell you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Product objectives</a:t>
            </a:r>
            <a:r>
              <a:rPr lang="en-GB" dirty="0" smtClean="0"/>
              <a:t>: What you want your system, research, </a:t>
            </a:r>
            <a:r>
              <a:rPr lang="en-GB" dirty="0" err="1" smtClean="0"/>
              <a:t>etc</a:t>
            </a:r>
            <a:r>
              <a:rPr lang="en-GB" dirty="0" smtClean="0"/>
              <a:t>, to </a:t>
            </a:r>
            <a:r>
              <a:rPr lang="en-GB" b="1" i="1" dirty="0" smtClean="0"/>
              <a:t>do</a:t>
            </a:r>
            <a:r>
              <a:rPr lang="en-GB" dirty="0" smtClean="0"/>
              <a:t> or </a:t>
            </a:r>
            <a:r>
              <a:rPr lang="en-GB" b="1" i="1" dirty="0" smtClean="0"/>
              <a:t>achieve</a:t>
            </a:r>
          </a:p>
        </p:txBody>
      </p:sp>
    </p:spTree>
    <p:extLst>
      <p:ext uri="{BB962C8B-B14F-4D97-AF65-F5344CB8AC3E}">
        <p14:creationId xmlns:p14="http://schemas.microsoft.com/office/powerpoint/2010/main" val="14470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Terms of Reference: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Resources required</a:t>
            </a:r>
            <a:r>
              <a:rPr lang="en-GB" dirty="0" smtClean="0"/>
              <a:t>: What you’ll need, if non-standard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Risk assessment</a:t>
            </a:r>
            <a:r>
              <a:rPr lang="en-GB" dirty="0" smtClean="0"/>
              <a:t>: What might go wrong, and what you’ll do about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0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Terms of Reference: Time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Schedule of activities is essential</a:t>
            </a:r>
          </a:p>
          <a:p>
            <a:r>
              <a:rPr lang="en-GB" dirty="0" smtClean="0"/>
              <a:t>Gantt Charts are customary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Need to decompose programming and other activities in a lot of detail</a:t>
            </a:r>
          </a:p>
          <a:p>
            <a:pPr lvl="1"/>
            <a:r>
              <a:rPr lang="en-GB" dirty="0" smtClean="0"/>
              <a:t>Too easy to get lost in a long bar called ‘coding’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6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Ethical Review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Application to Gain Ethical Approval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Mandatory for ALL projects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No interaction with other people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Participants are adults who understand the 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Participants include potentially vulnerable people, such as children or subordinates in power relationships; or research about illegal activities; or risk of injury;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Ethically questionable</a:t>
            </a:r>
          </a:p>
          <a:p>
            <a:endParaRPr lang="en-GB" dirty="0"/>
          </a:p>
          <a:p>
            <a:r>
              <a:rPr lang="en-GB" dirty="0" smtClean="0"/>
              <a:t>Outcomes 3 or 4 need to go to FREC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2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Third of a Master’s Degree</a:t>
            </a:r>
          </a:p>
          <a:p>
            <a:r>
              <a:rPr lang="en-GB" dirty="0" smtClean="0"/>
              <a:t>The difference between an MSc and a </a:t>
            </a:r>
            <a:r>
              <a:rPr lang="en-GB" dirty="0" err="1" smtClean="0"/>
              <a:t>PGDip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Substantial piece of independent creative work</a:t>
            </a:r>
          </a:p>
          <a:p>
            <a:r>
              <a:rPr lang="en-GB" dirty="0" smtClean="0"/>
              <a:t>Masters-quality intellectual rigour and depth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Detailed guide to what to do and how to do it on Blackboard</a:t>
            </a:r>
          </a:p>
          <a:p>
            <a:pPr lvl="1"/>
            <a:r>
              <a:rPr lang="en-GB" dirty="0" smtClean="0"/>
              <a:t>IMAT 5314 MSc Project </a:t>
            </a:r>
            <a:r>
              <a:rPr lang="en-GB" b="1" dirty="0" err="1" smtClean="0">
                <a:solidFill>
                  <a:schemeClr val="accent2"/>
                </a:solidFill>
              </a:rPr>
              <a:t>Project</a:t>
            </a:r>
            <a:r>
              <a:rPr lang="en-GB" b="1" dirty="0" smtClean="0">
                <a:solidFill>
                  <a:schemeClr val="accent2"/>
                </a:solidFill>
              </a:rPr>
              <a:t> Guide</a:t>
            </a:r>
          </a:p>
        </p:txBody>
      </p:sp>
    </p:spTree>
    <p:extLst>
      <p:ext uri="{BB962C8B-B14F-4D97-AF65-F5344CB8AC3E}">
        <p14:creationId xmlns:p14="http://schemas.microsoft.com/office/powerpoint/2010/main" val="24733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Varies between projects…</a:t>
            </a:r>
          </a:p>
          <a:p>
            <a:endParaRPr lang="en-GB" dirty="0" smtClean="0"/>
          </a:p>
          <a:p>
            <a:r>
              <a:rPr lang="en-GB" dirty="0" smtClean="0"/>
              <a:t>But needs to include an element of background learning and analysis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iterature review and/or fact finding</a:t>
            </a:r>
          </a:p>
          <a:p>
            <a:pPr lvl="1"/>
            <a:r>
              <a:rPr lang="en-GB" dirty="0" smtClean="0"/>
              <a:t>Plan for this needs to be in </a:t>
            </a:r>
            <a:r>
              <a:rPr lang="en-GB" dirty="0" err="1" smtClean="0"/>
              <a:t>ToR</a:t>
            </a:r>
            <a:endParaRPr lang="en-GB" dirty="0" smtClean="0"/>
          </a:p>
          <a:p>
            <a:r>
              <a:rPr lang="en-GB" dirty="0" smtClean="0"/>
              <a:t>Needs to consider scholarly questions</a:t>
            </a:r>
          </a:p>
          <a:p>
            <a:pPr lvl="1"/>
            <a:endParaRPr lang="en-GB" dirty="0"/>
          </a:p>
          <a:p>
            <a:r>
              <a:rPr lang="en-GB" dirty="0" smtClean="0"/>
              <a:t>Always wise to write pieces of report as you go along</a:t>
            </a:r>
          </a:p>
          <a:p>
            <a:pPr lvl="1"/>
            <a:r>
              <a:rPr lang="en-GB" dirty="0" smtClean="0"/>
              <a:t>Summaries of papers</a:t>
            </a:r>
          </a:p>
          <a:p>
            <a:pPr lvl="1"/>
            <a:r>
              <a:rPr lang="en-GB" dirty="0" smtClean="0"/>
              <a:t>Summaries of interviews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0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Work: Get </a:t>
            </a:r>
            <a:r>
              <a:rPr lang="en-GB" i="1" dirty="0" smtClean="0"/>
              <a:t>feedback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Your supervisor can only help if you turn up with ideas and produce stuff to critique</a:t>
            </a:r>
          </a:p>
          <a:p>
            <a:r>
              <a:rPr lang="en-GB" dirty="0" smtClean="0"/>
              <a:t>Development</a:t>
            </a:r>
          </a:p>
          <a:p>
            <a:pPr lvl="1"/>
            <a:r>
              <a:rPr lang="en-GB" dirty="0" smtClean="0"/>
              <a:t>Requirements, design documentation, </a:t>
            </a:r>
            <a:r>
              <a:rPr lang="en-GB" dirty="0" err="1" smtClean="0"/>
              <a:t>etc</a:t>
            </a:r>
            <a:r>
              <a:rPr lang="en-GB" dirty="0" smtClean="0"/>
              <a:t>, needs to be precise and detailed enough to be wrong</a:t>
            </a:r>
          </a:p>
          <a:p>
            <a:pPr lvl="1"/>
            <a:r>
              <a:rPr lang="en-GB" i="1" dirty="0" smtClean="0"/>
              <a:t>Don’t be afraid of being wrong, be afraid of being too vague</a:t>
            </a:r>
          </a:p>
          <a:p>
            <a:r>
              <a:rPr lang="en-GB" dirty="0" smtClean="0"/>
              <a:t>Research</a:t>
            </a:r>
          </a:p>
          <a:p>
            <a:pPr lvl="1"/>
            <a:r>
              <a:rPr lang="en-GB" dirty="0" smtClean="0"/>
              <a:t>The time when you want the sharpest criticism you can get for love or money is </a:t>
            </a:r>
            <a:r>
              <a:rPr lang="en-GB" i="1" dirty="0" smtClean="0"/>
              <a:t>before you run a data gathering activity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753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Report: 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Turnitin</a:t>
            </a:r>
            <a:r>
              <a:rPr lang="en-GB" dirty="0" smtClean="0"/>
              <a:t> submission via Blackboard</a:t>
            </a:r>
          </a:p>
          <a:p>
            <a:r>
              <a:rPr lang="en-GB" dirty="0" smtClean="0"/>
              <a:t>Your supervisor may appreciate a hard copy – ask!</a:t>
            </a:r>
          </a:p>
          <a:p>
            <a:endParaRPr lang="en-GB" dirty="0"/>
          </a:p>
          <a:p>
            <a:r>
              <a:rPr lang="en-GB" dirty="0" smtClean="0"/>
              <a:t>Agree deliverables and structure with supervisor</a:t>
            </a:r>
          </a:p>
          <a:p>
            <a:pPr lvl="1"/>
            <a:r>
              <a:rPr lang="en-GB" dirty="0" smtClean="0"/>
              <a:t>Report + Product (code or paper)</a:t>
            </a:r>
          </a:p>
          <a:p>
            <a:pPr marL="639762" lvl="2" indent="0">
              <a:buNone/>
            </a:pPr>
            <a:r>
              <a:rPr lang="en-GB" dirty="0" smtClean="0"/>
              <a:t>OR</a:t>
            </a:r>
          </a:p>
          <a:p>
            <a:pPr lvl="1"/>
            <a:r>
              <a:rPr lang="en-GB" dirty="0" smtClean="0"/>
              <a:t>Dissertation</a:t>
            </a:r>
          </a:p>
          <a:p>
            <a:endParaRPr lang="en-GB" dirty="0" smtClean="0"/>
          </a:p>
          <a:p>
            <a:r>
              <a:rPr lang="en-GB" dirty="0" smtClean="0"/>
              <a:t>Evidence of research and critical analysis</a:t>
            </a:r>
          </a:p>
          <a:p>
            <a:pPr lvl="1"/>
            <a:r>
              <a:rPr lang="en-GB" dirty="0" smtClean="0"/>
              <a:t>Critical review of product</a:t>
            </a:r>
          </a:p>
          <a:p>
            <a:pPr lvl="1"/>
            <a:r>
              <a:rPr lang="en-GB" dirty="0" smtClean="0"/>
              <a:t>Critical review of project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1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Report: Your Own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…except where you say it isn’t</a:t>
            </a:r>
          </a:p>
          <a:p>
            <a:endParaRPr lang="en-GB" dirty="0"/>
          </a:p>
          <a:p>
            <a:r>
              <a:rPr lang="en-GB" dirty="0" smtClean="0"/>
              <a:t>Referencing needs to be </a:t>
            </a:r>
            <a:r>
              <a:rPr lang="en-GB" i="1" dirty="0" smtClean="0"/>
              <a:t>honest, clear, accurate</a:t>
            </a:r>
            <a:endParaRPr lang="en-GB" dirty="0" smtClean="0"/>
          </a:p>
          <a:p>
            <a:pPr lvl="1"/>
            <a:r>
              <a:rPr lang="en-GB" i="1" dirty="0" smtClean="0"/>
              <a:t>Previous work</a:t>
            </a:r>
          </a:p>
          <a:p>
            <a:pPr lvl="1"/>
            <a:r>
              <a:rPr lang="en-GB" i="1" dirty="0" smtClean="0"/>
              <a:t>Ideas</a:t>
            </a:r>
          </a:p>
          <a:p>
            <a:pPr lvl="1"/>
            <a:r>
              <a:rPr lang="en-GB" i="1" dirty="0" smtClean="0"/>
              <a:t>Quotations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 mercy for plagiarists</a:t>
            </a:r>
          </a:p>
          <a:p>
            <a:r>
              <a:rPr lang="en-GB" dirty="0" smtClean="0"/>
              <a:t>Not much mercy for insufficiently careful referencing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57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Report: Referencing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Absolutely consistent application of a standard reference format</a:t>
            </a:r>
          </a:p>
          <a:p>
            <a:pPr lvl="1"/>
            <a:r>
              <a:rPr lang="en-GB" dirty="0" smtClean="0"/>
              <a:t>Name and Date citations in text (Stacey, 2006)</a:t>
            </a:r>
          </a:p>
          <a:p>
            <a:pPr lvl="1"/>
            <a:r>
              <a:rPr lang="en-GB" dirty="0" smtClean="0"/>
              <a:t>‘DMU Harvard’</a:t>
            </a:r>
          </a:p>
          <a:p>
            <a:pPr lvl="1"/>
            <a:r>
              <a:rPr lang="en-GB" dirty="0" smtClean="0"/>
              <a:t>American Psychological Association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8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Essential: </a:t>
            </a:r>
            <a:r>
              <a:rPr lang="en-GB" dirty="0" smtClean="0">
                <a:solidFill>
                  <a:schemeClr val="accent6"/>
                </a:solidFill>
              </a:rPr>
              <a:t>No viva = non-submission of project</a:t>
            </a:r>
          </a:p>
          <a:p>
            <a:r>
              <a:rPr lang="en-GB" dirty="0" smtClean="0"/>
              <a:t>Seriously unsatisfactory viva can result in failure of entire project</a:t>
            </a:r>
          </a:p>
          <a:p>
            <a:endParaRPr lang="en-GB" dirty="0"/>
          </a:p>
          <a:p>
            <a:r>
              <a:rPr lang="en-GB" dirty="0" smtClean="0"/>
              <a:t>Agree date, time and procedure with supervisor and second marker</a:t>
            </a:r>
          </a:p>
          <a:p>
            <a:pPr lvl="1"/>
            <a:r>
              <a:rPr lang="en-GB" dirty="0"/>
              <a:t>After Deadline </a:t>
            </a:r>
            <a:r>
              <a:rPr lang="en-GB" dirty="0" smtClean="0"/>
              <a:t>Day</a:t>
            </a:r>
          </a:p>
          <a:p>
            <a:pPr lvl="1"/>
            <a:r>
              <a:rPr lang="en-GB" dirty="0" smtClean="0"/>
              <a:t>Normally 30-60 minutes</a:t>
            </a:r>
          </a:p>
          <a:p>
            <a:pPr lvl="1"/>
            <a:r>
              <a:rPr lang="en-GB" dirty="0" smtClean="0"/>
              <a:t>Normally Presentation plus questions</a:t>
            </a:r>
          </a:p>
          <a:p>
            <a:pPr lvl="1"/>
            <a:r>
              <a:rPr lang="en-GB" dirty="0" smtClean="0"/>
              <a:t>Opportunity to show off what you’ve done</a:t>
            </a:r>
          </a:p>
          <a:p>
            <a:pPr lvl="1"/>
            <a:r>
              <a:rPr lang="en-GB" dirty="0" smtClean="0"/>
              <a:t>Opportunity for supervisor and second marker to ask any questions they think they need to 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04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Multi-stage procedure</a:t>
            </a:r>
          </a:p>
          <a:p>
            <a:pPr lvl="1"/>
            <a:r>
              <a:rPr lang="en-GB" dirty="0" smtClean="0"/>
              <a:t>Marked independently by supervisor and second marker</a:t>
            </a:r>
          </a:p>
          <a:p>
            <a:pPr lvl="1"/>
            <a:r>
              <a:rPr lang="en-GB" dirty="0" smtClean="0"/>
              <a:t>Discussion to reach mark</a:t>
            </a:r>
          </a:p>
          <a:p>
            <a:pPr lvl="1"/>
            <a:r>
              <a:rPr lang="en-GB" dirty="0" smtClean="0"/>
              <a:t>Moderation</a:t>
            </a:r>
          </a:p>
          <a:p>
            <a:pPr lvl="1"/>
            <a:r>
              <a:rPr lang="en-GB" dirty="0" smtClean="0"/>
              <a:t>Review by external examiner</a:t>
            </a:r>
          </a:p>
          <a:p>
            <a:pPr lvl="1"/>
            <a:r>
              <a:rPr lang="en-GB" dirty="0" smtClean="0"/>
              <a:t>Assessment Board</a:t>
            </a:r>
          </a:p>
          <a:p>
            <a:pPr lvl="1"/>
            <a:r>
              <a:rPr lang="en-GB" dirty="0" smtClean="0"/>
              <a:t>It’s Official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Marking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Overall academic judgement of quality of entire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Check that all the key elements are above threshold standard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Problem framing, including research questions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Fact-finding and literature review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Research and development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Critical evaluation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Dissertation and documentation</a:t>
            </a:r>
          </a:p>
          <a:p>
            <a:pPr lvl="1"/>
            <a:endParaRPr lang="en-GB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Viva</a:t>
            </a:r>
          </a:p>
        </p:txBody>
      </p:sp>
    </p:spTree>
    <p:extLst>
      <p:ext uri="{BB962C8B-B14F-4D97-AF65-F5344CB8AC3E}">
        <p14:creationId xmlns:p14="http://schemas.microsoft.com/office/powerpoint/2010/main" val="38872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Threshold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PASS (50%+)</a:t>
            </a:r>
          </a:p>
          <a:p>
            <a:pPr lvl="1"/>
            <a:r>
              <a:rPr lang="en-GB" dirty="0" smtClean="0"/>
              <a:t>All key elements must be ‘Below pass standard’ or better, not ‘unsatisfactory’</a:t>
            </a:r>
            <a:endParaRPr lang="en-GB" dirty="0"/>
          </a:p>
          <a:p>
            <a:r>
              <a:rPr lang="en-GB" dirty="0" smtClean="0"/>
              <a:t>For MERIT (60%+)</a:t>
            </a:r>
          </a:p>
          <a:p>
            <a:pPr lvl="1"/>
            <a:r>
              <a:rPr lang="en-GB" dirty="0" smtClean="0"/>
              <a:t>All key elements must be at least ‘pass standard’</a:t>
            </a:r>
            <a:endParaRPr lang="en-GB" dirty="0"/>
          </a:p>
          <a:p>
            <a:r>
              <a:rPr lang="en-GB" dirty="0" smtClean="0"/>
              <a:t>For DISTINCTION (70%+)</a:t>
            </a:r>
          </a:p>
          <a:p>
            <a:pPr lvl="1"/>
            <a:r>
              <a:rPr lang="en-GB" dirty="0" smtClean="0"/>
              <a:t>All key elements must be at least ‘merit’ standard</a:t>
            </a:r>
          </a:p>
          <a:p>
            <a:endParaRPr lang="en-GB" dirty="0" smtClean="0"/>
          </a:p>
          <a:p>
            <a:r>
              <a:rPr lang="en-GB" dirty="0" smtClean="0"/>
              <a:t>A seriously unsatisfactory viva is a fail, regardless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1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Threshold criteria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0" y="2041525"/>
            <a:ext cx="8437098" cy="397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7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Your project</a:t>
            </a:r>
          </a:p>
          <a:p>
            <a:pPr lvl="1"/>
            <a:r>
              <a:rPr lang="en-GB" dirty="0" smtClean="0"/>
              <a:t>Types of project</a:t>
            </a:r>
          </a:p>
          <a:p>
            <a:pPr lvl="1"/>
            <a:r>
              <a:rPr lang="en-GB" dirty="0" smtClean="0"/>
              <a:t>Proposing an idea</a:t>
            </a:r>
          </a:p>
          <a:p>
            <a:pPr lvl="1"/>
            <a:r>
              <a:rPr lang="en-GB" dirty="0" smtClean="0"/>
              <a:t>Terms of reference</a:t>
            </a:r>
          </a:p>
          <a:p>
            <a:pPr lvl="1"/>
            <a:r>
              <a:rPr lang="en-GB" dirty="0" smtClean="0"/>
              <a:t>Ethics form</a:t>
            </a:r>
          </a:p>
          <a:p>
            <a:pPr lvl="1"/>
            <a:r>
              <a:rPr lang="en-GB" dirty="0" smtClean="0"/>
              <a:t>The work</a:t>
            </a:r>
          </a:p>
          <a:p>
            <a:pPr lvl="1"/>
            <a:r>
              <a:rPr lang="en-GB" dirty="0" smtClean="0"/>
              <a:t>Writing a report</a:t>
            </a:r>
          </a:p>
          <a:p>
            <a:pPr lvl="1"/>
            <a:r>
              <a:rPr lang="en-GB" dirty="0" smtClean="0"/>
              <a:t>Viva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Procedures</a:t>
            </a:r>
          </a:p>
          <a:p>
            <a:pPr lvl="1"/>
            <a:r>
              <a:rPr lang="en-GB" dirty="0"/>
              <a:t>Supervision</a:t>
            </a:r>
          </a:p>
          <a:p>
            <a:pPr lvl="1"/>
            <a:r>
              <a:rPr lang="en-GB" dirty="0" smtClean="0"/>
              <a:t>Dates</a:t>
            </a:r>
          </a:p>
          <a:p>
            <a:pPr lvl="1"/>
            <a:r>
              <a:rPr lang="en-GB" dirty="0" smtClean="0"/>
              <a:t>Delays</a:t>
            </a:r>
          </a:p>
          <a:p>
            <a:pPr lvl="1"/>
            <a:r>
              <a:rPr lang="en-GB" dirty="0" smtClean="0"/>
              <a:t>Assessment procedure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PTES – just a reminder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000" dirty="0" smtClean="0">
                <a:solidFill>
                  <a:schemeClr val="tx2"/>
                </a:solidFill>
              </a:rPr>
              <a:t>P</a:t>
            </a:r>
            <a:r>
              <a:rPr lang="en-GB" sz="4000" dirty="0" smtClean="0"/>
              <a:t>ostgraduate</a:t>
            </a:r>
          </a:p>
          <a:p>
            <a:pPr marL="0" indent="0">
              <a:buNone/>
            </a:pPr>
            <a:r>
              <a:rPr lang="en-GB" sz="4000" dirty="0" smtClean="0">
                <a:solidFill>
                  <a:schemeClr val="tx2"/>
                </a:solidFill>
              </a:rPr>
              <a:t>T</a:t>
            </a:r>
            <a:r>
              <a:rPr lang="en-GB" sz="4000" dirty="0" smtClean="0"/>
              <a:t>eaching</a:t>
            </a:r>
          </a:p>
          <a:p>
            <a:pPr marL="0" indent="0">
              <a:buNone/>
            </a:pPr>
            <a:r>
              <a:rPr lang="en-GB" sz="4000" dirty="0" smtClean="0">
                <a:solidFill>
                  <a:schemeClr val="tx2"/>
                </a:solidFill>
              </a:rPr>
              <a:t>E</a:t>
            </a:r>
            <a:r>
              <a:rPr lang="en-GB" sz="4000" dirty="0" smtClean="0"/>
              <a:t>xperience</a:t>
            </a:r>
          </a:p>
          <a:p>
            <a:pPr marL="0" indent="0">
              <a:buNone/>
            </a:pPr>
            <a:r>
              <a:rPr lang="en-GB" sz="4000" dirty="0" smtClean="0">
                <a:solidFill>
                  <a:schemeClr val="tx2"/>
                </a:solidFill>
              </a:rPr>
              <a:t>S</a:t>
            </a:r>
            <a:r>
              <a:rPr lang="en-GB" sz="4000" dirty="0" smtClean="0"/>
              <a:t>urvey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4722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28775"/>
            <a:ext cx="8435975" cy="4752975"/>
          </a:xfrm>
        </p:spPr>
        <p:txBody>
          <a:bodyPr/>
          <a:lstStyle/>
          <a:p>
            <a:pPr marL="0" indent="0" algn="ctr">
              <a:buNone/>
            </a:pPr>
            <a:r>
              <a:rPr lang="en-GB" sz="28800" dirty="0" smtClean="0"/>
              <a:t>?</a:t>
            </a:r>
            <a:endParaRPr lang="en-GB" sz="28800" dirty="0"/>
          </a:p>
        </p:txBody>
      </p:sp>
    </p:spTree>
    <p:extLst>
      <p:ext uri="{BB962C8B-B14F-4D97-AF65-F5344CB8AC3E}">
        <p14:creationId xmlns:p14="http://schemas.microsoft.com/office/powerpoint/2010/main" val="7798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Personnel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Student</a:t>
            </a:r>
          </a:p>
          <a:p>
            <a:r>
              <a:rPr lang="en-GB" dirty="0" smtClean="0"/>
              <a:t>Supervisor</a:t>
            </a:r>
          </a:p>
          <a:p>
            <a:r>
              <a:rPr lang="en-GB" dirty="0" smtClean="0"/>
              <a:t>Second marker</a:t>
            </a:r>
          </a:p>
          <a:p>
            <a:r>
              <a:rPr lang="en-GB" dirty="0" smtClean="0"/>
              <a:t>Programme leader</a:t>
            </a:r>
          </a:p>
          <a:p>
            <a:r>
              <a:rPr lang="en-GB" dirty="0" smtClean="0"/>
              <a:t>MSc project module coordinator (Martin Stacey)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Nominal duration</a:t>
            </a:r>
          </a:p>
          <a:p>
            <a:pPr lvl="1"/>
            <a:r>
              <a:rPr lang="en-GB" dirty="0" smtClean="0"/>
              <a:t>14 weeks for full time</a:t>
            </a:r>
          </a:p>
          <a:p>
            <a:pPr lvl="1"/>
            <a:r>
              <a:rPr lang="en-GB" dirty="0" smtClean="0"/>
              <a:t>11 months for part time</a:t>
            </a:r>
          </a:p>
          <a:p>
            <a:endParaRPr lang="en-GB" dirty="0"/>
          </a:p>
          <a:p>
            <a:r>
              <a:rPr lang="en-GB" dirty="0" smtClean="0"/>
              <a:t>Deadlines</a:t>
            </a:r>
          </a:p>
          <a:p>
            <a:pPr lvl="1"/>
            <a:r>
              <a:rPr lang="en-GB" dirty="0"/>
              <a:t>Friday </a:t>
            </a:r>
            <a:r>
              <a:rPr lang="en-GB" dirty="0" smtClean="0"/>
              <a:t>6 </a:t>
            </a:r>
            <a:r>
              <a:rPr lang="en-GB" dirty="0"/>
              <a:t>September </a:t>
            </a:r>
            <a:r>
              <a:rPr lang="en-GB" dirty="0" smtClean="0"/>
              <a:t>2019 </a:t>
            </a:r>
            <a:r>
              <a:rPr lang="en-GB" dirty="0"/>
              <a:t>(FT and most current PT students)</a:t>
            </a:r>
          </a:p>
          <a:p>
            <a:pPr lvl="1"/>
            <a:r>
              <a:rPr lang="en-GB" dirty="0" smtClean="0"/>
              <a:t>Friday </a:t>
            </a:r>
            <a:r>
              <a:rPr lang="en-GB" dirty="0" smtClean="0"/>
              <a:t>10 </a:t>
            </a:r>
            <a:r>
              <a:rPr lang="en-GB" dirty="0" smtClean="0"/>
              <a:t>January </a:t>
            </a:r>
            <a:r>
              <a:rPr lang="en-GB" dirty="0" smtClean="0"/>
              <a:t>2020</a:t>
            </a:r>
            <a:endParaRPr lang="en-GB" dirty="0" smtClean="0"/>
          </a:p>
          <a:p>
            <a:pPr lvl="1"/>
            <a:r>
              <a:rPr lang="en-GB" dirty="0" smtClean="0"/>
              <a:t>Friday </a:t>
            </a:r>
            <a:r>
              <a:rPr lang="en-GB" dirty="0"/>
              <a:t>9</a:t>
            </a:r>
            <a:r>
              <a:rPr lang="en-GB" dirty="0" smtClean="0"/>
              <a:t> </a:t>
            </a:r>
            <a:r>
              <a:rPr lang="en-GB" dirty="0" smtClean="0"/>
              <a:t>May </a:t>
            </a:r>
            <a:r>
              <a:rPr lang="en-GB" dirty="0" smtClean="0"/>
              <a:t>2020</a:t>
            </a:r>
            <a:endParaRPr lang="en-GB" dirty="0" smtClean="0"/>
          </a:p>
          <a:p>
            <a:pPr lvl="1"/>
            <a:r>
              <a:rPr lang="en-GB" dirty="0" smtClean="0"/>
              <a:t>Friday </a:t>
            </a:r>
            <a:r>
              <a:rPr lang="en-GB" dirty="0" smtClean="0"/>
              <a:t>5 </a:t>
            </a:r>
            <a:r>
              <a:rPr lang="en-GB" dirty="0" smtClean="0"/>
              <a:t>September </a:t>
            </a:r>
            <a:r>
              <a:rPr lang="en-GB" dirty="0" smtClean="0"/>
              <a:t>2020 </a:t>
            </a:r>
            <a:r>
              <a:rPr lang="en-GB" dirty="0" smtClean="0"/>
              <a:t>(next year’s PT students)</a:t>
            </a:r>
          </a:p>
          <a:p>
            <a:pPr lvl="1"/>
            <a:r>
              <a:rPr lang="en-GB" dirty="0" smtClean="0"/>
              <a:t>By agreement with supervisor and programme leader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1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Extensions</a:t>
            </a:r>
            <a:r>
              <a:rPr lang="en-GB" dirty="0" smtClean="0"/>
              <a:t>: Temporary serious interruption; supervisor can authorize up to 2 weeks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Deferrals</a:t>
            </a:r>
            <a:r>
              <a:rPr lang="en-GB" dirty="0" smtClean="0"/>
              <a:t>: Major problem causing much longer delay; deferral panel can authorize later deadline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Interruptions of study</a:t>
            </a:r>
            <a:r>
              <a:rPr lang="en-GB" dirty="0" smtClean="0"/>
              <a:t>: Future event preventing further work; suspension of entire degree for agreed period (never retrospective)</a:t>
            </a:r>
          </a:p>
          <a:p>
            <a:endParaRPr lang="en-GB" dirty="0"/>
          </a:p>
          <a:p>
            <a:r>
              <a:rPr lang="en-GB" dirty="0" smtClean="0"/>
              <a:t>Consult supervisor as quickly as possible</a:t>
            </a:r>
          </a:p>
          <a:p>
            <a:r>
              <a:rPr lang="en-GB" dirty="0" smtClean="0"/>
              <a:t>Get reliable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7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Picking a project: Your goals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fits your MSc course?</a:t>
            </a:r>
          </a:p>
          <a:p>
            <a:pPr lvl="1"/>
            <a:r>
              <a:rPr lang="en-GB" dirty="0" smtClean="0"/>
              <a:t>Intellectual content</a:t>
            </a:r>
          </a:p>
          <a:p>
            <a:pPr lvl="1"/>
            <a:r>
              <a:rPr lang="en-GB" dirty="0" smtClean="0"/>
              <a:t>Range of skills</a:t>
            </a:r>
          </a:p>
          <a:p>
            <a:endParaRPr lang="en-GB" dirty="0"/>
          </a:p>
          <a:p>
            <a:r>
              <a:rPr lang="en-GB" dirty="0" smtClean="0"/>
              <a:t>What do you want to</a:t>
            </a:r>
          </a:p>
          <a:p>
            <a:pPr lvl="1"/>
            <a:r>
              <a:rPr lang="en-GB" dirty="0" smtClean="0"/>
              <a:t>Want to Learn?</a:t>
            </a:r>
          </a:p>
          <a:p>
            <a:pPr lvl="1"/>
            <a:r>
              <a:rPr lang="en-GB" dirty="0" smtClean="0"/>
              <a:t>Want to Practise?</a:t>
            </a:r>
          </a:p>
          <a:p>
            <a:pPr lvl="1"/>
            <a:r>
              <a:rPr lang="en-GB" dirty="0" smtClean="0"/>
              <a:t>Want to do afterwards?</a:t>
            </a:r>
          </a:p>
          <a:p>
            <a:pPr lvl="1"/>
            <a:r>
              <a:rPr lang="en-GB" b="1" i="1" dirty="0" smtClean="0"/>
              <a:t>Enjoy doing?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3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Picking a project: What kind?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Different kinds of project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Development</a:t>
            </a:r>
            <a:r>
              <a:rPr lang="en-GB" dirty="0" smtClean="0"/>
              <a:t>: Build some software or machine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Research</a:t>
            </a:r>
            <a:r>
              <a:rPr lang="en-GB" dirty="0" smtClean="0"/>
              <a:t>: Investigate a research question: Do and write about some </a:t>
            </a:r>
            <a:r>
              <a:rPr lang="en-GB" i="1" dirty="0" smtClean="0"/>
              <a:t>primary research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Literature study</a:t>
            </a:r>
            <a:r>
              <a:rPr lang="en-GB" dirty="0" smtClean="0"/>
              <a:t>: Investigate a research question: Produce a novel analysis based on written sources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Consultancy</a:t>
            </a:r>
            <a:r>
              <a:rPr lang="en-GB" dirty="0" smtClean="0"/>
              <a:t>: Analyse a practical problem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Data analysis</a:t>
            </a:r>
            <a:r>
              <a:rPr lang="en-GB" dirty="0" smtClean="0"/>
              <a:t>: Figure out how to answer particular kinds of data analysis questions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Conceptual analysis</a:t>
            </a:r>
            <a:r>
              <a:rPr lang="en-GB" dirty="0" smtClean="0"/>
              <a:t>: Figure out how something works or could or should be done, or develop or apply analytical technique to a problem</a:t>
            </a:r>
          </a:p>
        </p:txBody>
      </p:sp>
    </p:spTree>
    <p:extLst>
      <p:ext uri="{BB962C8B-B14F-4D97-AF65-F5344CB8AC3E}">
        <p14:creationId xmlns:p14="http://schemas.microsoft.com/office/powerpoint/2010/main" val="41996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much research?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projects </a:t>
            </a:r>
            <a:r>
              <a:rPr lang="en-GB" b="1" i="1" dirty="0" smtClean="0"/>
              <a:t>must </a:t>
            </a:r>
            <a:r>
              <a:rPr lang="en-GB" dirty="0" smtClean="0"/>
              <a:t>have some significant 		</a:t>
            </a:r>
            <a:r>
              <a:rPr lang="en-GB" i="1" dirty="0" smtClean="0"/>
              <a:t>research / fact-finding </a:t>
            </a:r>
            <a:r>
              <a:rPr lang="en-GB" dirty="0" smtClean="0"/>
              <a:t>element</a:t>
            </a:r>
          </a:p>
          <a:p>
            <a:pPr lvl="1"/>
            <a:r>
              <a:rPr lang="en-GB" dirty="0" smtClean="0"/>
              <a:t>Essential requirement for Masters-quality work</a:t>
            </a:r>
          </a:p>
          <a:p>
            <a:pPr lvl="1"/>
            <a:r>
              <a:rPr lang="en-GB" dirty="0" smtClean="0"/>
              <a:t>Essential to be aware of the state of the art of research and technology</a:t>
            </a:r>
          </a:p>
          <a:p>
            <a:pPr lvl="1"/>
            <a:r>
              <a:rPr lang="en-GB" dirty="0" smtClean="0"/>
              <a:t>Essential to set development </a:t>
            </a:r>
            <a:r>
              <a:rPr lang="en-GB" dirty="0" err="1" smtClean="0"/>
              <a:t>etc</a:t>
            </a:r>
            <a:r>
              <a:rPr lang="en-GB" dirty="0" smtClean="0"/>
              <a:t> in context </a:t>
            </a:r>
          </a:p>
          <a:p>
            <a:r>
              <a:rPr lang="en-GB" dirty="0" smtClean="0"/>
              <a:t>Balance between research and development/ consultancy/data analysis/whatever can be struck to suit each individual project</a:t>
            </a:r>
          </a:p>
          <a:p>
            <a:pPr lvl="1"/>
            <a:r>
              <a:rPr lang="en-GB" dirty="0" smtClean="0"/>
              <a:t>Hybrid projects with significant research and development </a:t>
            </a:r>
            <a:r>
              <a:rPr lang="en-GB" dirty="0" smtClean="0"/>
              <a:t>welcome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209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Network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666699"/>
        </a:dk1>
        <a:lt1>
          <a:srgbClr val="FFFF66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56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12">
        <a:dk1>
          <a:srgbClr val="666699"/>
        </a:dk1>
        <a:lt1>
          <a:srgbClr val="FFFF66"/>
        </a:lt1>
        <a:dk2>
          <a:srgbClr val="000054"/>
        </a:dk2>
        <a:lt2>
          <a:srgbClr val="FFFF66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56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13">
        <a:dk1>
          <a:srgbClr val="666699"/>
        </a:dk1>
        <a:lt1>
          <a:srgbClr val="CCFFFF"/>
        </a:lt1>
        <a:dk2>
          <a:srgbClr val="000054"/>
        </a:dk2>
        <a:lt2>
          <a:srgbClr val="CC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AE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14">
        <a:dk1>
          <a:srgbClr val="666699"/>
        </a:dk1>
        <a:lt1>
          <a:srgbClr val="DCFAFF"/>
        </a:lt1>
        <a:dk2>
          <a:srgbClr val="000054"/>
        </a:dk2>
        <a:lt2>
          <a:srgbClr val="DCFA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BCD6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Lec10-Search-Algorithms</Template>
  <TotalTime>3421</TotalTime>
  <Words>1280</Words>
  <Application>Microsoft Office PowerPoint</Application>
  <PresentationFormat>On-screen Show (4:3)</PresentationFormat>
  <Paragraphs>236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Comic Sans MS</vt:lpstr>
      <vt:lpstr>Trebuchet MS</vt:lpstr>
      <vt:lpstr>Wingdings</vt:lpstr>
      <vt:lpstr>Network</vt:lpstr>
      <vt:lpstr>IMAT 5314 MSc Project</vt:lpstr>
      <vt:lpstr>Project</vt:lpstr>
      <vt:lpstr>Overview</vt:lpstr>
      <vt:lpstr>Personnel</vt:lpstr>
      <vt:lpstr>Dates</vt:lpstr>
      <vt:lpstr>Delays</vt:lpstr>
      <vt:lpstr>Picking a project: Your goals</vt:lpstr>
      <vt:lpstr>Picking a project: What kind?</vt:lpstr>
      <vt:lpstr>How much research?</vt:lpstr>
      <vt:lpstr>How much research?</vt:lpstr>
      <vt:lpstr>Picking a project: Ideas</vt:lpstr>
      <vt:lpstr>Picking a project: Objectives</vt:lpstr>
      <vt:lpstr>Picking a project: Questions</vt:lpstr>
      <vt:lpstr>Terms of Reference: Aim</vt:lpstr>
      <vt:lpstr>Terms of Reference: Content</vt:lpstr>
      <vt:lpstr>Terms of Reference: Content</vt:lpstr>
      <vt:lpstr>Terms of Reference: Content</vt:lpstr>
      <vt:lpstr>Terms of Reference: Time Plan</vt:lpstr>
      <vt:lpstr>The Ethical Review Form</vt:lpstr>
      <vt:lpstr>The Work</vt:lpstr>
      <vt:lpstr>The Work: Get feedback</vt:lpstr>
      <vt:lpstr>Report: Deliverables</vt:lpstr>
      <vt:lpstr>Report: Your Own Work</vt:lpstr>
      <vt:lpstr>Report: Referencing</vt:lpstr>
      <vt:lpstr>Viva</vt:lpstr>
      <vt:lpstr>Marking</vt:lpstr>
      <vt:lpstr>Marking criteria</vt:lpstr>
      <vt:lpstr>Threshold criteria</vt:lpstr>
      <vt:lpstr>Threshold criteria</vt:lpstr>
      <vt:lpstr>PTES – just a reminder</vt:lpstr>
      <vt:lpstr>PowerPoint Presentation</vt:lpstr>
    </vt:vector>
  </TitlesOfParts>
  <Company>DMU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2001 EPP1</dc:title>
  <dc:creator>CSE</dc:creator>
  <cp:lastModifiedBy>Martin Stacey</cp:lastModifiedBy>
  <cp:revision>259</cp:revision>
  <dcterms:created xsi:type="dcterms:W3CDTF">2005-09-29T10:32:14Z</dcterms:created>
  <dcterms:modified xsi:type="dcterms:W3CDTF">2019-05-09T11:34:11Z</dcterms:modified>
</cp:coreProperties>
</file>