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79" r:id="rId2"/>
  </p:sldMasterIdLst>
  <p:sldIdLst>
    <p:sldId id="256" r:id="rId3"/>
    <p:sldId id="257" r:id="rId4"/>
    <p:sldId id="258" r:id="rId5"/>
    <p:sldId id="259" r:id="rId6"/>
    <p:sldId id="262" r:id="rId7"/>
    <p:sldId id="260"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68"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49819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7234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54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488362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4449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37490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990199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95291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622938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737191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0947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338424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CA3C5-AB8A-4AC3-84D0-7183E245AE0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785331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CA3C5-AB8A-4AC3-84D0-7183E245AE04}" type="datetimeFigureOut">
              <a:rPr lang="en-GB" smtClean="0"/>
              <a:t>08/10/2019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76862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CA3C5-AB8A-4AC3-84D0-7183E245AE04}" type="datetimeFigureOut">
              <a:rPr lang="en-GB" smtClean="0"/>
              <a:t>08/10/2019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263558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CA3C5-AB8A-4AC3-84D0-7183E245AE04}" type="datetimeFigureOut">
              <a:rPr lang="en-GB" smtClean="0"/>
              <a:t>08/10/2019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879975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0156156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813744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422494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6505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085358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006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325233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323814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529048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CA3C5-AB8A-4AC3-84D0-7183E245AE04}"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05986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CA3C5-AB8A-4AC3-84D0-7183E245AE0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75838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CA3C5-AB8A-4AC3-84D0-7183E245AE04}" type="datetimeFigureOut">
              <a:rPr lang="en-GB" smtClean="0"/>
              <a:t>08/10/2019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148123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CA3C5-AB8A-4AC3-84D0-7183E245AE04}" type="datetimeFigureOut">
              <a:rPr lang="en-GB" smtClean="0"/>
              <a:t>08/10/2019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72478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CA3C5-AB8A-4AC3-84D0-7183E245AE04}" type="datetimeFigureOut">
              <a:rPr lang="en-GB" smtClean="0"/>
              <a:t>08/10/2019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9806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335749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CA3C5-AB8A-4AC3-84D0-7183E245AE04}"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78A360-9CEA-48D2-914E-1A640E4F0BD2}" type="slidenum">
              <a:rPr lang="en-GB" smtClean="0"/>
              <a:t>‹#›</a:t>
            </a:fld>
            <a:endParaRPr lang="en-GB"/>
          </a:p>
        </p:txBody>
      </p:sp>
    </p:spTree>
    <p:extLst>
      <p:ext uri="{BB962C8B-B14F-4D97-AF65-F5344CB8AC3E}">
        <p14:creationId xmlns:p14="http://schemas.microsoft.com/office/powerpoint/2010/main" val="206451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ACA3C5-AB8A-4AC3-84D0-7183E245AE04}" type="datetimeFigureOut">
              <a:rPr lang="en-GB" smtClean="0"/>
              <a:t>08/10/2019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78A360-9CEA-48D2-914E-1A640E4F0BD2}" type="slidenum">
              <a:rPr lang="en-GB" smtClean="0"/>
              <a:t>‹#›</a:t>
            </a:fld>
            <a:endParaRPr lang="en-GB"/>
          </a:p>
        </p:txBody>
      </p:sp>
    </p:spTree>
    <p:extLst>
      <p:ext uri="{BB962C8B-B14F-4D97-AF65-F5344CB8AC3E}">
        <p14:creationId xmlns:p14="http://schemas.microsoft.com/office/powerpoint/2010/main" val="289688522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ACA3C5-AB8A-4AC3-84D0-7183E245AE04}" type="datetimeFigureOut">
              <a:rPr lang="en-GB" smtClean="0"/>
              <a:t>08/10/2019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78A360-9CEA-48D2-914E-1A640E4F0BD2}" type="slidenum">
              <a:rPr lang="en-GB" smtClean="0"/>
              <a:t>‹#›</a:t>
            </a:fld>
            <a:endParaRPr lang="en-GB"/>
          </a:p>
        </p:txBody>
      </p:sp>
    </p:spTree>
    <p:extLst>
      <p:ext uri="{BB962C8B-B14F-4D97-AF65-F5344CB8AC3E}">
        <p14:creationId xmlns:p14="http://schemas.microsoft.com/office/powerpoint/2010/main" val="199502530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ogal.co.uk/london_postcodes.php" TargetMode="External"/><Relationship Id="rId2" Type="http://schemas.openxmlformats.org/officeDocument/2006/relationships/hyperlink" Target="http://zip-code.en.mapawi.com/germany/10/kreisfreie-stadt-frankfurt-am-main/2/165/frankfurt-am-main/60311/5404/" TargetMode="External"/><Relationship Id="rId1" Type="http://schemas.openxmlformats.org/officeDocument/2006/relationships/slideLayout" Target="../slideLayouts/slideLayout2.xml"/><Relationship Id="rId5" Type="http://schemas.openxmlformats.org/officeDocument/2006/relationships/hyperlink" Target="https://cocl.us/new_york_dataset" TargetMode="External"/><Relationship Id="rId4"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nbviewer.jupyter.org/github/Sam-Lee1/Coursera_Capstone/blob/master/Interactive%20Map.ipynb"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1D9D41AE-9F65-4A4B-89BE-7DCF8F5BE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2992E8D-AA4A-418F-83AF-5E9292FDFC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11">
              <a:extLst>
                <a:ext uri="{FF2B5EF4-FFF2-40B4-BE49-F238E27FC236}">
                  <a16:creationId xmlns:a16="http://schemas.microsoft.com/office/drawing/2014/main" id="{DDF2706B-85C6-47B7-AB92-667FC33809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A915A6F-9ED2-4BF7-B675-A4933CAF6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9BF6A7FE-839B-4189-959C-3677715AE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C98746-F315-4E5A-B223-AD76F7152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19219527-6E34-4CF2-9E31-EE5883CC8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AEA5D90-8C61-4F98-9EB1-B2713EF2B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FC1F280A-25B5-4895-B50F-7C4C0DD0F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2CD0DA6-D89C-48DE-8F3C-2614D9976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19">
              <a:extLst>
                <a:ext uri="{FF2B5EF4-FFF2-40B4-BE49-F238E27FC236}">
                  <a16:creationId xmlns:a16="http://schemas.microsoft.com/office/drawing/2014/main" id="{69468FA4-C75D-4473-8657-9517D0C3A2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9B3EB132-576F-4DFE-AF3A-B816391F9BD9}"/>
              </a:ext>
            </a:extLst>
          </p:cNvPr>
          <p:cNvSpPr>
            <a:spLocks noGrp="1"/>
          </p:cNvSpPr>
          <p:nvPr>
            <p:ph type="subTitle" idx="1"/>
          </p:nvPr>
        </p:nvSpPr>
        <p:spPr>
          <a:xfrm>
            <a:off x="1507067" y="4050833"/>
            <a:ext cx="7766936" cy="1096899"/>
          </a:xfrm>
        </p:spPr>
        <p:txBody>
          <a:bodyPr>
            <a:normAutofit/>
          </a:bodyPr>
          <a:lstStyle/>
          <a:p>
            <a:pPr>
              <a:lnSpc>
                <a:spcPct val="90000"/>
              </a:lnSpc>
            </a:pPr>
            <a:r>
              <a:rPr lang="en-GB" dirty="0">
                <a:solidFill>
                  <a:srgbClr val="FFFFFF"/>
                </a:solidFill>
              </a:rPr>
              <a:t>Samuel Lee</a:t>
            </a:r>
          </a:p>
          <a:p>
            <a:pPr>
              <a:lnSpc>
                <a:spcPct val="90000"/>
              </a:lnSpc>
            </a:pPr>
            <a:endParaRPr lang="en-GB" dirty="0">
              <a:solidFill>
                <a:srgbClr val="FFFFFF"/>
              </a:solidFill>
            </a:endParaRPr>
          </a:p>
          <a:p>
            <a:pPr>
              <a:lnSpc>
                <a:spcPct val="90000"/>
              </a:lnSpc>
            </a:pPr>
            <a:r>
              <a:rPr lang="en-GB" dirty="0">
                <a:solidFill>
                  <a:srgbClr val="FFFFFF"/>
                </a:solidFill>
              </a:rPr>
              <a:t>22</a:t>
            </a:r>
            <a:r>
              <a:rPr lang="en-GB" baseline="30000" dirty="0">
                <a:solidFill>
                  <a:srgbClr val="FFFFFF"/>
                </a:solidFill>
              </a:rPr>
              <a:t>nd</a:t>
            </a:r>
            <a:r>
              <a:rPr lang="en-GB" dirty="0">
                <a:solidFill>
                  <a:srgbClr val="FFFFFF"/>
                </a:solidFill>
              </a:rPr>
              <a:t> August, 2019</a:t>
            </a:r>
          </a:p>
        </p:txBody>
      </p:sp>
      <p:sp>
        <p:nvSpPr>
          <p:cNvPr id="2" name="Title 1">
            <a:extLst>
              <a:ext uri="{FF2B5EF4-FFF2-40B4-BE49-F238E27FC236}">
                <a16:creationId xmlns:a16="http://schemas.microsoft.com/office/drawing/2014/main" id="{E918F84F-BFF4-4CA4-B67B-BC941656C106}"/>
              </a:ext>
            </a:extLst>
          </p:cNvPr>
          <p:cNvSpPr>
            <a:spLocks noGrp="1"/>
          </p:cNvSpPr>
          <p:nvPr>
            <p:ph type="ctrTitle"/>
          </p:nvPr>
        </p:nvSpPr>
        <p:spPr>
          <a:xfrm>
            <a:off x="1507067" y="1432560"/>
            <a:ext cx="7766936" cy="2618276"/>
          </a:xfrm>
        </p:spPr>
        <p:txBody>
          <a:bodyPr>
            <a:normAutofit fontScale="90000"/>
          </a:bodyPr>
          <a:lstStyle/>
          <a:p>
            <a:pPr algn="ctr">
              <a:lnSpc>
                <a:spcPct val="90000"/>
              </a:lnSpc>
            </a:pPr>
            <a:r>
              <a:rPr lang="en-GB" sz="4000" dirty="0">
                <a:solidFill>
                  <a:srgbClr val="FFFFFF"/>
                </a:solidFill>
              </a:rPr>
              <a:t>The Battle of the Neighbourhoods –</a:t>
            </a:r>
            <a:br>
              <a:rPr lang="en-GB" sz="4000" dirty="0">
                <a:solidFill>
                  <a:srgbClr val="FFFFFF"/>
                </a:solidFill>
              </a:rPr>
            </a:br>
            <a:r>
              <a:rPr lang="en-GB" sz="4000" dirty="0">
                <a:solidFill>
                  <a:srgbClr val="FFFFFF"/>
                </a:solidFill>
              </a:rPr>
              <a:t> </a:t>
            </a:r>
            <a:br>
              <a:rPr lang="en-GB" sz="4000" dirty="0">
                <a:solidFill>
                  <a:srgbClr val="FFFFFF"/>
                </a:solidFill>
              </a:rPr>
            </a:br>
            <a:r>
              <a:rPr lang="en-GB" sz="4000" dirty="0">
                <a:solidFill>
                  <a:srgbClr val="FFFFFF"/>
                </a:solidFill>
              </a:rPr>
              <a:t>A Comparison of Neighbourhood Features in Major Financial Capitals</a:t>
            </a:r>
            <a:br>
              <a:rPr lang="en-GB" sz="4000" dirty="0">
                <a:solidFill>
                  <a:srgbClr val="FFFFFF"/>
                </a:solidFill>
              </a:rPr>
            </a:br>
            <a:endParaRPr lang="en-GB" sz="4000" dirty="0">
              <a:solidFill>
                <a:srgbClr val="FFFFFF"/>
              </a:solidFill>
            </a:endParaRPr>
          </a:p>
        </p:txBody>
      </p:sp>
    </p:spTree>
    <p:extLst>
      <p:ext uri="{BB962C8B-B14F-4D97-AF65-F5344CB8AC3E}">
        <p14:creationId xmlns:p14="http://schemas.microsoft.com/office/powerpoint/2010/main" val="408067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A86-0762-4497-93C2-B758374F5B6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2F48E6F-C6D6-4A30-8285-579336553DC3}"/>
              </a:ext>
            </a:extLst>
          </p:cNvPr>
          <p:cNvSpPr>
            <a:spLocks noGrp="1"/>
          </p:cNvSpPr>
          <p:nvPr>
            <p:ph idx="1"/>
          </p:nvPr>
        </p:nvSpPr>
        <p:spPr>
          <a:xfrm>
            <a:off x="677334" y="1731964"/>
            <a:ext cx="8596668" cy="4611686"/>
          </a:xfrm>
        </p:spPr>
        <p:txBody>
          <a:bodyPr>
            <a:normAutofit lnSpcReduction="10000"/>
          </a:bodyPr>
          <a:lstStyle/>
          <a:p>
            <a:r>
              <a:rPr lang="en-GB" dirty="0"/>
              <a:t>It can be difficult to find the type of place we’re looking for when moving or travelling to new places. We will analyse and present data about neighbourhoods around the world to help solve this problem, by making it easier to understand what different areas will be like.</a:t>
            </a:r>
          </a:p>
          <a:p>
            <a:pPr marL="0" indent="0">
              <a:buNone/>
            </a:pPr>
            <a:endParaRPr lang="en-GB" dirty="0"/>
          </a:p>
          <a:p>
            <a:r>
              <a:rPr lang="en-GB" dirty="0"/>
              <a:t>We will analyse and compare neighbourhoods in major financial capitals around the world; London, New York, Frankfurt and Toronto.</a:t>
            </a:r>
          </a:p>
          <a:p>
            <a:endParaRPr lang="en-GB" dirty="0"/>
          </a:p>
          <a:p>
            <a:r>
              <a:rPr lang="en-GB" dirty="0"/>
              <a:t>We will leverage Foursquare venue data to analyse and categorise venues in postcode areas, and use this venue data to cluster similar postcode areas and categorise them.</a:t>
            </a:r>
          </a:p>
          <a:p>
            <a:endParaRPr lang="en-GB" dirty="0"/>
          </a:p>
          <a:p>
            <a:r>
              <a:rPr lang="en-GB" dirty="0"/>
              <a:t>We will explore how we can further leverage this data – to find potential gaps in the market or to further build on our comparisons. </a:t>
            </a:r>
          </a:p>
          <a:p>
            <a:endParaRPr lang="en-GB" dirty="0"/>
          </a:p>
          <a:p>
            <a:endParaRPr lang="en-GB" dirty="0"/>
          </a:p>
          <a:p>
            <a:endParaRPr lang="en-GB" dirty="0"/>
          </a:p>
        </p:txBody>
      </p:sp>
    </p:spTree>
    <p:extLst>
      <p:ext uri="{BB962C8B-B14F-4D97-AF65-F5344CB8AC3E}">
        <p14:creationId xmlns:p14="http://schemas.microsoft.com/office/powerpoint/2010/main" val="222192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5D1F-6973-4670-9737-BECFCA41FDB1}"/>
              </a:ext>
            </a:extLst>
          </p:cNvPr>
          <p:cNvSpPr>
            <a:spLocks noGrp="1"/>
          </p:cNvSpPr>
          <p:nvPr>
            <p:ph type="title"/>
          </p:nvPr>
        </p:nvSpPr>
        <p:spPr/>
        <p:txBody>
          <a:bodyPr/>
          <a:lstStyle/>
          <a:p>
            <a:r>
              <a:rPr lang="en-GB" dirty="0"/>
              <a:t>Data Acquisition and Cleaning</a:t>
            </a:r>
          </a:p>
        </p:txBody>
      </p:sp>
      <p:sp>
        <p:nvSpPr>
          <p:cNvPr id="3" name="Content Placeholder 2">
            <a:extLst>
              <a:ext uri="{FF2B5EF4-FFF2-40B4-BE49-F238E27FC236}">
                <a16:creationId xmlns:a16="http://schemas.microsoft.com/office/drawing/2014/main" id="{AEFE86AB-0C8E-4E9E-BD21-DF75398425D7}"/>
              </a:ext>
            </a:extLst>
          </p:cNvPr>
          <p:cNvSpPr>
            <a:spLocks noGrp="1"/>
          </p:cNvSpPr>
          <p:nvPr>
            <p:ph idx="1"/>
          </p:nvPr>
        </p:nvSpPr>
        <p:spPr>
          <a:xfrm>
            <a:off x="609601" y="1796523"/>
            <a:ext cx="8596668" cy="4228357"/>
          </a:xfrm>
        </p:spPr>
        <p:txBody>
          <a:bodyPr>
            <a:normAutofit fontScale="92500" lnSpcReduction="10000"/>
          </a:bodyPr>
          <a:lstStyle/>
          <a:p>
            <a:r>
              <a:rPr lang="en-GB" dirty="0"/>
              <a:t>Post/zip code area data scraped from </a:t>
            </a:r>
            <a:r>
              <a:rPr lang="en-GB" u="sng" dirty="0" err="1">
                <a:hlinkClick r:id="rId2"/>
              </a:rPr>
              <a:t>Mapawi</a:t>
            </a:r>
            <a:r>
              <a:rPr lang="en-GB" dirty="0"/>
              <a:t> for Frankfurt and </a:t>
            </a:r>
            <a:r>
              <a:rPr lang="en-GB" u="sng" dirty="0" err="1">
                <a:hlinkClick r:id="rId3"/>
              </a:rPr>
              <a:t>Doogal</a:t>
            </a:r>
            <a:r>
              <a:rPr lang="en-GB" dirty="0"/>
              <a:t> for London. Coordinate data for these areas geocoded using the </a:t>
            </a:r>
            <a:r>
              <a:rPr lang="en-GB" dirty="0" err="1"/>
              <a:t>geopy</a:t>
            </a:r>
            <a:r>
              <a:rPr lang="en-GB" dirty="0"/>
              <a:t> python extension.</a:t>
            </a:r>
          </a:p>
          <a:p>
            <a:endParaRPr lang="en-GB" dirty="0"/>
          </a:p>
          <a:p>
            <a:r>
              <a:rPr lang="en-GB" dirty="0"/>
              <a:t>Toronto post code data scraped from </a:t>
            </a:r>
            <a:r>
              <a:rPr lang="en-GB" u="sng" dirty="0">
                <a:hlinkClick r:id="rId4"/>
              </a:rPr>
              <a:t>Wikipedia</a:t>
            </a:r>
            <a:r>
              <a:rPr lang="en-GB" dirty="0"/>
              <a:t>, coordinates uploaded from cognitive class.</a:t>
            </a:r>
          </a:p>
          <a:p>
            <a:endParaRPr lang="en-GB" dirty="0"/>
          </a:p>
          <a:p>
            <a:r>
              <a:rPr lang="en-GB" dirty="0"/>
              <a:t>New York neighbourhood and coordinate data uploaded from the </a:t>
            </a:r>
            <a:r>
              <a:rPr lang="en-GB" u="sng" dirty="0" err="1">
                <a:hlinkClick r:id="rId5"/>
              </a:rPr>
              <a:t>the</a:t>
            </a:r>
            <a:r>
              <a:rPr lang="en-GB" u="sng" dirty="0">
                <a:hlinkClick r:id="rId5"/>
              </a:rPr>
              <a:t> NYU spatial data repository</a:t>
            </a:r>
            <a:r>
              <a:rPr lang="en-GB" dirty="0"/>
              <a:t>.</a:t>
            </a:r>
          </a:p>
          <a:p>
            <a:endParaRPr lang="en-GB" dirty="0"/>
          </a:p>
          <a:p>
            <a:r>
              <a:rPr lang="en-GB" dirty="0"/>
              <a:t>Our cleaned neighbourhood area data set totals 583 neighbourhoods across our 4 cities.</a:t>
            </a:r>
          </a:p>
          <a:p>
            <a:endParaRPr lang="en-GB" dirty="0"/>
          </a:p>
          <a:p>
            <a:r>
              <a:rPr lang="en-GB" dirty="0"/>
              <a:t>Nearby venues for each neighbourhood pulled from foursquare.</a:t>
            </a:r>
          </a:p>
        </p:txBody>
      </p:sp>
    </p:spTree>
    <p:extLst>
      <p:ext uri="{BB962C8B-B14F-4D97-AF65-F5344CB8AC3E}">
        <p14:creationId xmlns:p14="http://schemas.microsoft.com/office/powerpoint/2010/main" val="315926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09DB-3AFA-47BF-9DE9-3A22DD4BCCAB}"/>
              </a:ext>
            </a:extLst>
          </p:cNvPr>
          <p:cNvSpPr>
            <a:spLocks noGrp="1"/>
          </p:cNvSpPr>
          <p:nvPr>
            <p:ph type="title"/>
          </p:nvPr>
        </p:nvSpPr>
        <p:spPr/>
        <p:txBody>
          <a:bodyPr/>
          <a:lstStyle/>
          <a:p>
            <a:r>
              <a:rPr lang="en-GB" dirty="0"/>
              <a:t>Data Analysis</a:t>
            </a:r>
          </a:p>
        </p:txBody>
      </p:sp>
      <p:sp>
        <p:nvSpPr>
          <p:cNvPr id="3" name="Content Placeholder 2">
            <a:extLst>
              <a:ext uri="{FF2B5EF4-FFF2-40B4-BE49-F238E27FC236}">
                <a16:creationId xmlns:a16="http://schemas.microsoft.com/office/drawing/2014/main" id="{FDAC47D5-B0AB-4A82-BBF8-A81C2367211F}"/>
              </a:ext>
            </a:extLst>
          </p:cNvPr>
          <p:cNvSpPr>
            <a:spLocks noGrp="1"/>
          </p:cNvSpPr>
          <p:nvPr>
            <p:ph idx="1"/>
          </p:nvPr>
        </p:nvSpPr>
        <p:spPr>
          <a:xfrm>
            <a:off x="677334" y="1778000"/>
            <a:ext cx="8596668" cy="4561840"/>
          </a:xfrm>
        </p:spPr>
        <p:txBody>
          <a:bodyPr>
            <a:normAutofit lnSpcReduction="10000"/>
          </a:bodyPr>
          <a:lstStyle/>
          <a:p>
            <a:r>
              <a:rPr lang="en-GB" dirty="0"/>
              <a:t>We will take the category of each venue near our neighbourhoods, use one hot encoding and take the relative frequency of each category for each neighbourhood.</a:t>
            </a:r>
          </a:p>
          <a:p>
            <a:endParaRPr lang="en-GB" dirty="0"/>
          </a:p>
          <a:p>
            <a:r>
              <a:rPr lang="en-GB" dirty="0"/>
              <a:t>We will then perform k-means clusters analysis on all the neighbourhoods, in the entire inter-city dataset. We will then characterise these clusters, based on the features of these neighbourhoods.</a:t>
            </a:r>
          </a:p>
          <a:p>
            <a:endParaRPr lang="en-GB" dirty="0"/>
          </a:p>
          <a:p>
            <a:r>
              <a:rPr lang="en-GB" dirty="0"/>
              <a:t>We shall breakdown the results of our k-means cluster analysis and represent the clustered data on a labelled map, centred on each of our cities.</a:t>
            </a:r>
          </a:p>
          <a:p>
            <a:endParaRPr lang="en-GB" dirty="0"/>
          </a:p>
          <a:p>
            <a:r>
              <a:rPr lang="en-GB" dirty="0"/>
              <a:t>Further, we shall evaluate the sum of the mean square differences of the relative frequency of neighbourhood cluster types between our cities and tabulate the results.</a:t>
            </a:r>
          </a:p>
          <a:p>
            <a:endParaRPr lang="en-GB" dirty="0"/>
          </a:p>
        </p:txBody>
      </p:sp>
    </p:spTree>
    <p:extLst>
      <p:ext uri="{BB962C8B-B14F-4D97-AF65-F5344CB8AC3E}">
        <p14:creationId xmlns:p14="http://schemas.microsoft.com/office/powerpoint/2010/main" val="273007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53D7-B418-48FC-B61B-389E6BEF131D}"/>
              </a:ext>
            </a:extLst>
          </p:cNvPr>
          <p:cNvSpPr>
            <a:spLocks noGrp="1"/>
          </p:cNvSpPr>
          <p:nvPr>
            <p:ph type="title"/>
          </p:nvPr>
        </p:nvSpPr>
        <p:spPr/>
        <p:txBody>
          <a:bodyPr/>
          <a:lstStyle/>
          <a:p>
            <a:r>
              <a:rPr lang="en-GB" dirty="0"/>
              <a:t>Cluster Breakdown</a:t>
            </a:r>
          </a:p>
        </p:txBody>
      </p:sp>
      <p:sp>
        <p:nvSpPr>
          <p:cNvPr id="3" name="Content Placeholder 2">
            <a:extLst>
              <a:ext uri="{FF2B5EF4-FFF2-40B4-BE49-F238E27FC236}">
                <a16:creationId xmlns:a16="http://schemas.microsoft.com/office/drawing/2014/main" id="{828CB768-0574-44E8-A4F3-C1E7F21F51D4}"/>
              </a:ext>
            </a:extLst>
          </p:cNvPr>
          <p:cNvSpPr>
            <a:spLocks noGrp="1"/>
          </p:cNvSpPr>
          <p:nvPr>
            <p:ph idx="1"/>
          </p:nvPr>
        </p:nvSpPr>
        <p:spPr>
          <a:xfrm>
            <a:off x="677334" y="2160589"/>
            <a:ext cx="8596668" cy="3996371"/>
          </a:xfrm>
        </p:spPr>
        <p:txBody>
          <a:bodyPr>
            <a:normAutofit lnSpcReduction="10000"/>
          </a:bodyPr>
          <a:lstStyle/>
          <a:p>
            <a:pPr lvl="0"/>
            <a:r>
              <a:rPr lang="en-GB" dirty="0"/>
              <a:t>Cluster 0, labelled ‘Theme Parks and Recreation’ due to high frequency of each near these neighbourhoods, coloured red, 24 neighbourhoods</a:t>
            </a:r>
          </a:p>
          <a:p>
            <a:pPr lvl="0"/>
            <a:r>
              <a:rPr lang="en-GB" dirty="0"/>
              <a:t>Cluster 1, labelled ‘Coffee Shops, Cafes and Pubs’ due to high frequency of each in neighbourhoods, coloured purple, 149 neighbourhoods</a:t>
            </a:r>
          </a:p>
          <a:p>
            <a:pPr lvl="0"/>
            <a:r>
              <a:rPr lang="en-GB" dirty="0"/>
              <a:t>Cluster 2, labelled ‘World Foods’ due to variety of restaurants serving cuisine from around the world, coloured blue, 242 neighbourhoods</a:t>
            </a:r>
          </a:p>
          <a:p>
            <a:pPr lvl="0"/>
            <a:r>
              <a:rPr lang="en-GB" dirty="0"/>
              <a:t>Cluster 3, labelled ‘Pizza Places and Fast Food’ due to high frequency of both in neighbourhoods, coloured turquoise, 62 neighbourhoods</a:t>
            </a:r>
          </a:p>
          <a:p>
            <a:pPr lvl="0"/>
            <a:r>
              <a:rPr lang="en-GB" dirty="0"/>
              <a:t>Cluster 4, labelled ‘Green and Peaceful Spaces’ due to high frequency of both in neighbourhoods, coloured green, 14 neighbourhoods</a:t>
            </a:r>
          </a:p>
          <a:p>
            <a:pPr lvl="0"/>
            <a:r>
              <a:rPr lang="en-GB" dirty="0"/>
              <a:t>Cluster 5, labelled ‘Convenience Stores’ due to high frequency of various shops, convenience stores in neighbourhoods, coloured yellow, 87 neighbourhoods</a:t>
            </a:r>
          </a:p>
          <a:p>
            <a:endParaRPr lang="en-GB" dirty="0"/>
          </a:p>
        </p:txBody>
      </p:sp>
    </p:spTree>
    <p:extLst>
      <p:ext uri="{BB962C8B-B14F-4D97-AF65-F5344CB8AC3E}">
        <p14:creationId xmlns:p14="http://schemas.microsoft.com/office/powerpoint/2010/main" val="361908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3C43EB1C-5538-414B-A194-60A28046ACC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6453" y="275106"/>
            <a:ext cx="5040000" cy="2880000"/>
          </a:xfrm>
        </p:spPr>
      </p:pic>
      <p:pic>
        <p:nvPicPr>
          <p:cNvPr id="19" name="Picture 18">
            <a:extLst>
              <a:ext uri="{FF2B5EF4-FFF2-40B4-BE49-F238E27FC236}">
                <a16:creationId xmlns:a16="http://schemas.microsoft.com/office/drawing/2014/main" id="{FF8EA206-4EA3-43D0-B6C6-DA32C10A0FB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176" y="3709252"/>
            <a:ext cx="5040000" cy="2880000"/>
          </a:xfrm>
          <a:prstGeom prst="rect">
            <a:avLst/>
          </a:prstGeom>
        </p:spPr>
      </p:pic>
      <p:pic>
        <p:nvPicPr>
          <p:cNvPr id="34" name="Picture 33">
            <a:extLst>
              <a:ext uri="{FF2B5EF4-FFF2-40B4-BE49-F238E27FC236}">
                <a16:creationId xmlns:a16="http://schemas.microsoft.com/office/drawing/2014/main" id="{64549C86-5AAE-47D7-9D2C-7E8B096A67CF}"/>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6773641" y="275106"/>
            <a:ext cx="5040000" cy="2880000"/>
          </a:xfrm>
          <a:prstGeom prst="rect">
            <a:avLst/>
          </a:prstGeom>
        </p:spPr>
      </p:pic>
      <p:pic>
        <p:nvPicPr>
          <p:cNvPr id="36" name="Picture 35">
            <a:extLst>
              <a:ext uri="{FF2B5EF4-FFF2-40B4-BE49-F238E27FC236}">
                <a16:creationId xmlns:a16="http://schemas.microsoft.com/office/drawing/2014/main" id="{1931E539-8A50-4A86-94D8-ABD3E7157B6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773641" y="3709252"/>
            <a:ext cx="5040000" cy="2880000"/>
          </a:xfrm>
          <a:prstGeom prst="rect">
            <a:avLst/>
          </a:prstGeom>
        </p:spPr>
      </p:pic>
      <p:sp>
        <p:nvSpPr>
          <p:cNvPr id="37" name="TextBox 36">
            <a:extLst>
              <a:ext uri="{FF2B5EF4-FFF2-40B4-BE49-F238E27FC236}">
                <a16:creationId xmlns:a16="http://schemas.microsoft.com/office/drawing/2014/main" id="{2A309DA4-32A6-4051-B604-DDCDD66ACEA2}"/>
              </a:ext>
            </a:extLst>
          </p:cNvPr>
          <p:cNvSpPr txBox="1"/>
          <p:nvPr/>
        </p:nvSpPr>
        <p:spPr>
          <a:xfrm>
            <a:off x="5537200" y="353684"/>
            <a:ext cx="1178560" cy="369332"/>
          </a:xfrm>
          <a:prstGeom prst="rect">
            <a:avLst/>
          </a:prstGeom>
          <a:noFill/>
        </p:spPr>
        <p:txBody>
          <a:bodyPr wrap="square" rtlCol="0">
            <a:spAutoFit/>
          </a:bodyPr>
          <a:lstStyle/>
          <a:p>
            <a:r>
              <a:rPr lang="en-GB" dirty="0"/>
              <a:t>New York</a:t>
            </a:r>
          </a:p>
        </p:txBody>
      </p:sp>
      <p:sp>
        <p:nvSpPr>
          <p:cNvPr id="38" name="TextBox 37">
            <a:extLst>
              <a:ext uri="{FF2B5EF4-FFF2-40B4-BE49-F238E27FC236}">
                <a16:creationId xmlns:a16="http://schemas.microsoft.com/office/drawing/2014/main" id="{2CBCA236-423F-4D9D-AD2D-C051E7763A79}"/>
              </a:ext>
            </a:extLst>
          </p:cNvPr>
          <p:cNvSpPr txBox="1"/>
          <p:nvPr/>
        </p:nvSpPr>
        <p:spPr>
          <a:xfrm>
            <a:off x="5598160" y="2636242"/>
            <a:ext cx="1056640" cy="369332"/>
          </a:xfrm>
          <a:prstGeom prst="rect">
            <a:avLst/>
          </a:prstGeom>
          <a:noFill/>
        </p:spPr>
        <p:txBody>
          <a:bodyPr wrap="square" rtlCol="0">
            <a:spAutoFit/>
          </a:bodyPr>
          <a:lstStyle/>
          <a:p>
            <a:r>
              <a:rPr lang="en-GB" dirty="0"/>
              <a:t>London</a:t>
            </a:r>
          </a:p>
        </p:txBody>
      </p:sp>
      <p:sp>
        <p:nvSpPr>
          <p:cNvPr id="39" name="TextBox 38">
            <a:extLst>
              <a:ext uri="{FF2B5EF4-FFF2-40B4-BE49-F238E27FC236}">
                <a16:creationId xmlns:a16="http://schemas.microsoft.com/office/drawing/2014/main" id="{1237364F-CDF1-4E9F-898C-01305D833414}"/>
              </a:ext>
            </a:extLst>
          </p:cNvPr>
          <p:cNvSpPr txBox="1"/>
          <p:nvPr/>
        </p:nvSpPr>
        <p:spPr>
          <a:xfrm>
            <a:off x="5567010" y="3782036"/>
            <a:ext cx="1148750" cy="369332"/>
          </a:xfrm>
          <a:prstGeom prst="rect">
            <a:avLst/>
          </a:prstGeom>
          <a:noFill/>
        </p:spPr>
        <p:txBody>
          <a:bodyPr wrap="square" rtlCol="0">
            <a:spAutoFit/>
          </a:bodyPr>
          <a:lstStyle/>
          <a:p>
            <a:r>
              <a:rPr lang="en-GB" dirty="0"/>
              <a:t>Toronto</a:t>
            </a:r>
          </a:p>
        </p:txBody>
      </p:sp>
      <p:sp>
        <p:nvSpPr>
          <p:cNvPr id="40" name="TextBox 39">
            <a:extLst>
              <a:ext uri="{FF2B5EF4-FFF2-40B4-BE49-F238E27FC236}">
                <a16:creationId xmlns:a16="http://schemas.microsoft.com/office/drawing/2014/main" id="{BD50CF3E-F441-4058-94D0-E454AC8B165E}"/>
              </a:ext>
            </a:extLst>
          </p:cNvPr>
          <p:cNvSpPr txBox="1"/>
          <p:nvPr/>
        </p:nvSpPr>
        <p:spPr>
          <a:xfrm>
            <a:off x="5552105" y="6137909"/>
            <a:ext cx="1178560" cy="369332"/>
          </a:xfrm>
          <a:prstGeom prst="rect">
            <a:avLst/>
          </a:prstGeom>
          <a:noFill/>
        </p:spPr>
        <p:txBody>
          <a:bodyPr wrap="square" rtlCol="0">
            <a:spAutoFit/>
          </a:bodyPr>
          <a:lstStyle/>
          <a:p>
            <a:r>
              <a:rPr lang="en-GB" dirty="0"/>
              <a:t>Frankfurt</a:t>
            </a:r>
          </a:p>
        </p:txBody>
      </p:sp>
      <p:sp>
        <p:nvSpPr>
          <p:cNvPr id="41" name="Arrow: Bent 40">
            <a:extLst>
              <a:ext uri="{FF2B5EF4-FFF2-40B4-BE49-F238E27FC236}">
                <a16:creationId xmlns:a16="http://schemas.microsoft.com/office/drawing/2014/main" id="{8D51166F-CA06-46B7-8492-01988B721970}"/>
              </a:ext>
            </a:extLst>
          </p:cNvPr>
          <p:cNvSpPr/>
          <p:nvPr/>
        </p:nvSpPr>
        <p:spPr>
          <a:xfrm>
            <a:off x="6006300" y="5628640"/>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Arrow: Bent 41">
            <a:extLst>
              <a:ext uri="{FF2B5EF4-FFF2-40B4-BE49-F238E27FC236}">
                <a16:creationId xmlns:a16="http://schemas.microsoft.com/office/drawing/2014/main" id="{55A5FBE8-6BD8-43CF-8F7C-70709D70A816}"/>
              </a:ext>
            </a:extLst>
          </p:cNvPr>
          <p:cNvSpPr/>
          <p:nvPr/>
        </p:nvSpPr>
        <p:spPr>
          <a:xfrm>
            <a:off x="6006300" y="2173422"/>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Arrow: Bent 42">
            <a:extLst>
              <a:ext uri="{FF2B5EF4-FFF2-40B4-BE49-F238E27FC236}">
                <a16:creationId xmlns:a16="http://schemas.microsoft.com/office/drawing/2014/main" id="{59787A23-411C-4977-8E1C-1CBC902E9A37}"/>
              </a:ext>
            </a:extLst>
          </p:cNvPr>
          <p:cNvSpPr/>
          <p:nvPr/>
        </p:nvSpPr>
        <p:spPr>
          <a:xfrm rot="10800000">
            <a:off x="5567010" y="4172956"/>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Arrow: Bent 43">
            <a:extLst>
              <a:ext uri="{FF2B5EF4-FFF2-40B4-BE49-F238E27FC236}">
                <a16:creationId xmlns:a16="http://schemas.microsoft.com/office/drawing/2014/main" id="{E37BF171-40CC-45C7-A36F-3392802427B9}"/>
              </a:ext>
            </a:extLst>
          </p:cNvPr>
          <p:cNvSpPr/>
          <p:nvPr/>
        </p:nvSpPr>
        <p:spPr>
          <a:xfrm rot="10800000">
            <a:off x="5595081" y="717739"/>
            <a:ext cx="589280"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47017594-B518-4839-B41C-90C2BC748971}"/>
              </a:ext>
            </a:extLst>
          </p:cNvPr>
          <p:cNvSpPr txBox="1"/>
          <p:nvPr/>
        </p:nvSpPr>
        <p:spPr>
          <a:xfrm>
            <a:off x="239943" y="3269098"/>
            <a:ext cx="10877972" cy="319803"/>
          </a:xfrm>
          <a:prstGeom prst="rect">
            <a:avLst/>
          </a:prstGeom>
          <a:noFill/>
        </p:spPr>
        <p:txBody>
          <a:bodyPr wrap="square" rtlCol="0">
            <a:spAutoFit/>
          </a:bodyPr>
          <a:lstStyle/>
          <a:p>
            <a:r>
              <a:rPr lang="en-GB" sz="1400" dirty="0"/>
              <a:t>Interactive, labelled map: </a:t>
            </a:r>
            <a:r>
              <a:rPr lang="en-GB" sz="1400" dirty="0">
                <a:solidFill>
                  <a:srgbClr val="0066FF"/>
                </a:solidFill>
                <a:hlinkClick r:id="rId6">
                  <a:extLst>
                    <a:ext uri="{A12FA001-AC4F-418D-AE19-62706E023703}">
                      <ahyp:hlinkClr xmlns:ahyp="http://schemas.microsoft.com/office/drawing/2018/hyperlinkcolor" val="tx"/>
                    </a:ext>
                  </a:extLst>
                </a:hlinkClick>
              </a:rPr>
              <a:t>https://nbviewer.jupyter.org/github/Sam-Lee1/Coursera_Capstone/blob/master/Interactive%20Map.ipynb</a:t>
            </a:r>
            <a:endParaRPr lang="en-GB" sz="1400" dirty="0">
              <a:solidFill>
                <a:srgbClr val="0066FF"/>
              </a:solidFill>
            </a:endParaRPr>
          </a:p>
        </p:txBody>
      </p:sp>
    </p:spTree>
    <p:extLst>
      <p:ext uri="{BB962C8B-B14F-4D97-AF65-F5344CB8AC3E}">
        <p14:creationId xmlns:p14="http://schemas.microsoft.com/office/powerpoint/2010/main" val="312220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1BB7-B8F9-4185-B859-2EB1CB329D4A}"/>
              </a:ext>
            </a:extLst>
          </p:cNvPr>
          <p:cNvSpPr>
            <a:spLocks noGrp="1"/>
          </p:cNvSpPr>
          <p:nvPr>
            <p:ph type="title"/>
          </p:nvPr>
        </p:nvSpPr>
        <p:spPr>
          <a:xfrm>
            <a:off x="677334" y="609600"/>
            <a:ext cx="8596668" cy="904240"/>
          </a:xfrm>
        </p:spPr>
        <p:txBody>
          <a:bodyPr anchor="t">
            <a:normAutofit/>
          </a:bodyPr>
          <a:lstStyle/>
          <a:p>
            <a:r>
              <a:rPr lang="en-GB" dirty="0"/>
              <a:t>Relative Similarity Between Cities</a:t>
            </a:r>
          </a:p>
        </p:txBody>
      </p:sp>
      <p:sp>
        <p:nvSpPr>
          <p:cNvPr id="9" name="Content Placeholder 8">
            <a:extLst>
              <a:ext uri="{FF2B5EF4-FFF2-40B4-BE49-F238E27FC236}">
                <a16:creationId xmlns:a16="http://schemas.microsoft.com/office/drawing/2014/main" id="{F80C6E49-4726-47D6-937B-974B6E0CDBE8}"/>
              </a:ext>
            </a:extLst>
          </p:cNvPr>
          <p:cNvSpPr>
            <a:spLocks noGrp="1"/>
          </p:cNvSpPr>
          <p:nvPr>
            <p:ph idx="1"/>
          </p:nvPr>
        </p:nvSpPr>
        <p:spPr>
          <a:xfrm>
            <a:off x="677332" y="4460241"/>
            <a:ext cx="8593667" cy="1899920"/>
          </a:xfrm>
        </p:spPr>
        <p:txBody>
          <a:bodyPr>
            <a:normAutofit/>
          </a:bodyPr>
          <a:lstStyle/>
          <a:p>
            <a:r>
              <a:rPr lang="en-US" dirty="0"/>
              <a:t>Here we found the sum of the mean square differences of the relative frequency of neighbourhood cluster types between each city.</a:t>
            </a:r>
          </a:p>
          <a:p>
            <a:r>
              <a:rPr lang="en-US" dirty="0"/>
              <a:t>The more similar cities have been colour coded green, to the least similar red and the most similar and dissimilar cities to each other and the inter-city dataset have been highlighted</a:t>
            </a:r>
          </a:p>
        </p:txBody>
      </p:sp>
      <p:pic>
        <p:nvPicPr>
          <p:cNvPr id="5" name="Content Placeholder 4">
            <a:extLst>
              <a:ext uri="{FF2B5EF4-FFF2-40B4-BE49-F238E27FC236}">
                <a16:creationId xmlns:a16="http://schemas.microsoft.com/office/drawing/2014/main" id="{1EE355A1-514B-4710-9AAB-CB2D44F3463B}"/>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tretch/>
        </p:blipFill>
        <p:spPr>
          <a:xfrm>
            <a:off x="677331" y="1513840"/>
            <a:ext cx="8593667" cy="2686449"/>
          </a:xfrm>
          <a:prstGeom prst="rect">
            <a:avLst/>
          </a:prstGeom>
        </p:spPr>
      </p:pic>
    </p:spTree>
    <p:extLst>
      <p:ext uri="{BB962C8B-B14F-4D97-AF65-F5344CB8AC3E}">
        <p14:creationId xmlns:p14="http://schemas.microsoft.com/office/powerpoint/2010/main" val="236616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2091-0D48-4F91-A7D9-6981EB317071}"/>
              </a:ext>
            </a:extLst>
          </p:cNvPr>
          <p:cNvSpPr>
            <a:spLocks noGrp="1"/>
          </p:cNvSpPr>
          <p:nvPr>
            <p:ph type="title"/>
          </p:nvPr>
        </p:nvSpPr>
        <p:spPr>
          <a:xfrm>
            <a:off x="677334" y="609600"/>
            <a:ext cx="8700346" cy="1320800"/>
          </a:xfrm>
        </p:spPr>
        <p:txBody>
          <a:bodyPr/>
          <a:lstStyle/>
          <a:p>
            <a:r>
              <a:rPr lang="en-GB" dirty="0"/>
              <a:t>Conclusion and Possible Future Directions</a:t>
            </a:r>
          </a:p>
        </p:txBody>
      </p:sp>
      <p:sp>
        <p:nvSpPr>
          <p:cNvPr id="3" name="Content Placeholder 2">
            <a:extLst>
              <a:ext uri="{FF2B5EF4-FFF2-40B4-BE49-F238E27FC236}">
                <a16:creationId xmlns:a16="http://schemas.microsoft.com/office/drawing/2014/main" id="{1A7DFAAD-595A-48C4-BACE-762D41F67EFE}"/>
              </a:ext>
            </a:extLst>
          </p:cNvPr>
          <p:cNvSpPr>
            <a:spLocks noGrp="1"/>
          </p:cNvSpPr>
          <p:nvPr>
            <p:ph idx="1"/>
          </p:nvPr>
        </p:nvSpPr>
        <p:spPr>
          <a:xfrm>
            <a:off x="677334" y="1605280"/>
            <a:ext cx="8596668" cy="4453571"/>
          </a:xfrm>
        </p:spPr>
        <p:txBody>
          <a:bodyPr>
            <a:normAutofit fontScale="92500" lnSpcReduction="10000"/>
          </a:bodyPr>
          <a:lstStyle/>
          <a:p>
            <a:r>
              <a:rPr lang="en-GB" dirty="0"/>
              <a:t>We’ve clustered and characterised 578 neighbourhoods across four cities.</a:t>
            </a:r>
          </a:p>
          <a:p>
            <a:endParaRPr lang="en-GB" dirty="0"/>
          </a:p>
          <a:p>
            <a:r>
              <a:rPr lang="en-GB" dirty="0"/>
              <a:t>The most similar neighbourhood distribution between our cities was that of London and Frankfurt, and London had the most similar distribution to the overall dataset. New York and Toronto were the most dissimilar, and New York was the most dissimilar city to our overall dataset.</a:t>
            </a:r>
          </a:p>
          <a:p>
            <a:endParaRPr lang="en-GB" dirty="0"/>
          </a:p>
          <a:p>
            <a:r>
              <a:rPr lang="en-GB" dirty="0"/>
              <a:t>In future we could scale up the concept, to include more cities across more countries or take a more thorough look at an individual country.</a:t>
            </a:r>
          </a:p>
          <a:p>
            <a:endParaRPr lang="en-GB" dirty="0"/>
          </a:p>
          <a:p>
            <a:r>
              <a:rPr lang="en-GB" dirty="0"/>
              <a:t>The true potential of this methodology could be unlocked by building an application based on the data – features such as choosing your neighbourhood and finding the most similar to it in an area, or searching for neighbourhoods based on desired features could provide easy access to and interpretation of the data for an end user</a:t>
            </a:r>
          </a:p>
          <a:p>
            <a:endParaRPr lang="en-GB" dirty="0"/>
          </a:p>
        </p:txBody>
      </p:sp>
    </p:spTree>
    <p:extLst>
      <p:ext uri="{BB962C8B-B14F-4D97-AF65-F5344CB8AC3E}">
        <p14:creationId xmlns:p14="http://schemas.microsoft.com/office/powerpoint/2010/main" val="2005297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23</TotalTime>
  <Words>738</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Trebuchet MS</vt:lpstr>
      <vt:lpstr>Wingdings 3</vt:lpstr>
      <vt:lpstr>Facet</vt:lpstr>
      <vt:lpstr>2_Facet</vt:lpstr>
      <vt:lpstr>The Battle of the Neighbourhoods –   A Comparison of Neighbourhood Features in Major Financial Capitals </vt:lpstr>
      <vt:lpstr>Introduction</vt:lpstr>
      <vt:lpstr>Data Acquisition and Cleaning</vt:lpstr>
      <vt:lpstr>Data Analysis</vt:lpstr>
      <vt:lpstr>Cluster Breakdown</vt:lpstr>
      <vt:lpstr>PowerPoint Presentation</vt:lpstr>
      <vt:lpstr>Relative Similarity Between Cities</vt:lpstr>
      <vt:lpstr>Conclusion and Possible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 –   A Comparison of Neighbourhood Features in Major Financial Capitals </dc:title>
  <dc:creator>Samuel Lee</dc:creator>
  <cp:lastModifiedBy>Samuel Lee</cp:lastModifiedBy>
  <cp:revision>3</cp:revision>
  <dcterms:created xsi:type="dcterms:W3CDTF">2019-10-08T15:45:35Z</dcterms:created>
  <dcterms:modified xsi:type="dcterms:W3CDTF">2019-10-08T16:08:46Z</dcterms:modified>
</cp:coreProperties>
</file>