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497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7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8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4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8135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3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94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76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60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3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814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1510FD7-D624-451F-BBDF-DFC41B7FA672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C42158-CDA6-450E-858E-848AFE80C10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6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uicid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B5A76-71DC-4C7F-B250-98F4D66C5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928049"/>
            <a:ext cx="8361229" cy="3001902"/>
          </a:xfrm>
        </p:spPr>
        <p:txBody>
          <a:bodyPr/>
          <a:lstStyle/>
          <a:p>
            <a:r>
              <a:rPr lang="fr-FR" b="1" dirty="0"/>
              <a:t>Fin de vie : suicide assisté et euthanasie</a:t>
            </a:r>
          </a:p>
        </p:txBody>
      </p:sp>
    </p:spTree>
    <p:extLst>
      <p:ext uri="{BB962C8B-B14F-4D97-AF65-F5344CB8AC3E}">
        <p14:creationId xmlns:p14="http://schemas.microsoft.com/office/powerpoint/2010/main" val="45266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7010B02-ADF6-490E-8A61-473363B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1244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Comment est fait la législation pour l’aide au suicide ?</a:t>
            </a:r>
          </a:p>
        </p:txBody>
      </p:sp>
      <p:pic>
        <p:nvPicPr>
          <p:cNvPr id="1026" name="Picture 2" descr="Suicide assistÃ© autorisÃ© en Suisse - Rodho dessin de ...">
            <a:extLst>
              <a:ext uri="{FF2B5EF4-FFF2-40B4-BE49-F238E27FC236}">
                <a16:creationId xmlns:a16="http://schemas.microsoft.com/office/drawing/2014/main" id="{76971A52-E1CD-41EA-8BBA-F1BF8B395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14964"/>
            <a:ext cx="46672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21F2388-6F53-4F75-9499-C03C978724ED}"/>
              </a:ext>
            </a:extLst>
          </p:cNvPr>
          <p:cNvSpPr txBox="1"/>
          <p:nvPr/>
        </p:nvSpPr>
        <p:spPr>
          <a:xfrm>
            <a:off x="6851373" y="2264179"/>
            <a:ext cx="4452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y a différents pays qui autorisent l’euthanasie dans le monde (Belgique, Pays-Bas, Luxembourg, Inde, Mexique), les autres pays ont autorisés soit de l’aide au suicide (Suisse, Suède) soit le l’euthanasie passive, c’est-à-dire, la sédation avec des soins palliatifs.</a:t>
            </a:r>
          </a:p>
          <a:p>
            <a:r>
              <a:rPr lang="fr-FR" dirty="0"/>
              <a:t>Sinon les autres pays sont en situation ambiguë selon l’administration ou ils n’autorise tout simplement aucunes des façon pour aider les personnes en fin de vie.</a:t>
            </a:r>
          </a:p>
        </p:txBody>
      </p:sp>
    </p:spTree>
    <p:extLst>
      <p:ext uri="{BB962C8B-B14F-4D97-AF65-F5344CB8AC3E}">
        <p14:creationId xmlns:p14="http://schemas.microsoft.com/office/powerpoint/2010/main" val="12798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18E08-1660-4247-AE38-82EEE79D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8" y="113491"/>
            <a:ext cx="9601200" cy="1485900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34A24-161F-4B5A-AD54-82E52E74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443" y="1367479"/>
            <a:ext cx="5161722" cy="4897487"/>
          </a:xfrm>
        </p:spPr>
        <p:txBody>
          <a:bodyPr>
            <a:normAutofit/>
          </a:bodyPr>
          <a:lstStyle/>
          <a:p>
            <a:r>
              <a:rPr lang="fr-FR" dirty="0"/>
              <a:t>Fin de vie : </a:t>
            </a:r>
          </a:p>
          <a:p>
            <a:pPr marL="530352" lvl="1" indent="0">
              <a:buNone/>
            </a:pPr>
            <a:r>
              <a:rPr lang="fr-FR" dirty="0"/>
              <a:t>Période de la vie d’une personne où la mort est très proche et où de soins palliatifs sont engagés.</a:t>
            </a:r>
          </a:p>
          <a:p>
            <a:pPr marL="530352" lvl="1" indent="0">
              <a:buNone/>
            </a:pPr>
            <a:endParaRPr lang="fr-FR" dirty="0"/>
          </a:p>
          <a:p>
            <a:r>
              <a:rPr lang="fr-FR" dirty="0"/>
              <a:t>Suicide assisté:</a:t>
            </a:r>
          </a:p>
          <a:p>
            <a:pPr marL="530352" lvl="1" indent="0">
              <a:buNone/>
            </a:pPr>
            <a:r>
              <a:rPr lang="fr-FR" dirty="0"/>
              <a:t>Acte de fournir des moyens nécessaires à une personne pour qu’elle se suicide. Le « patient » se donne la mort lui-même.</a:t>
            </a:r>
          </a:p>
          <a:p>
            <a:endParaRPr lang="fr-FR" dirty="0"/>
          </a:p>
          <a:p>
            <a:r>
              <a:rPr lang="fr-FR" dirty="0"/>
              <a:t>Euthanasie:</a:t>
            </a:r>
          </a:p>
          <a:p>
            <a:pPr marL="530352" lvl="1" indent="0">
              <a:buNone/>
            </a:pPr>
            <a:r>
              <a:rPr lang="fr-FR" dirty="0"/>
              <a:t>Désignant une mort induite par un tiers, un médecin.</a:t>
            </a:r>
          </a:p>
          <a:p>
            <a:endParaRPr lang="fr-FR" dirty="0"/>
          </a:p>
        </p:txBody>
      </p:sp>
      <p:pic>
        <p:nvPicPr>
          <p:cNvPr id="1026" name="Picture 2" descr="fin de vie euthanasie suicide assisté droit à mourir dans ...">
            <a:extLst>
              <a:ext uri="{FF2B5EF4-FFF2-40B4-BE49-F238E27FC236}">
                <a16:creationId xmlns:a16="http://schemas.microsoft.com/office/drawing/2014/main" id="{B9B5B3C1-840C-4DAD-9FEB-FA7628D0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4" y="1248211"/>
            <a:ext cx="4432854" cy="48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F4BD9-7EA8-4962-8110-CC0FD36A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78" y="420757"/>
            <a:ext cx="10777330" cy="1394791"/>
          </a:xfrm>
        </p:spPr>
        <p:txBody>
          <a:bodyPr>
            <a:normAutofit/>
          </a:bodyPr>
          <a:lstStyle/>
          <a:p>
            <a:r>
              <a:rPr lang="fr-FR" dirty="0"/>
              <a:t>Comment est fait la législation pour l’aide au suicide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50758-DED6-49FD-8FEF-88A2E008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678" y="2418522"/>
            <a:ext cx="9601200" cy="3581400"/>
          </a:xfrm>
        </p:spPr>
        <p:txBody>
          <a:bodyPr/>
          <a:lstStyle/>
          <a:p>
            <a:r>
              <a:rPr lang="fr-FR" dirty="0"/>
              <a:t>Fonctionnement de l’aide au suicide</a:t>
            </a:r>
          </a:p>
          <a:p>
            <a:pPr lvl="1"/>
            <a:r>
              <a:rPr lang="fr-FR" dirty="0"/>
              <a:t>Euthanasie et soins palliatifs</a:t>
            </a:r>
          </a:p>
          <a:p>
            <a:pPr lvl="1"/>
            <a:r>
              <a:rPr lang="fr-FR" dirty="0"/>
              <a:t>Suicide assisté</a:t>
            </a:r>
          </a:p>
          <a:p>
            <a:pPr marL="530352" lvl="1" indent="0">
              <a:buNone/>
            </a:pPr>
            <a:endParaRPr lang="fr-FR" dirty="0"/>
          </a:p>
          <a:p>
            <a:r>
              <a:rPr lang="fr-FR" dirty="0"/>
              <a:t>Les législations de l’aide au suicide</a:t>
            </a:r>
          </a:p>
          <a:p>
            <a:pPr lvl="1"/>
            <a:r>
              <a:rPr lang="fr-FR" dirty="0"/>
              <a:t>Lois bioéthiques</a:t>
            </a:r>
          </a:p>
          <a:p>
            <a:pPr lvl="1"/>
            <a:r>
              <a:rPr lang="fr-FR" dirty="0"/>
              <a:t>Autorisations dans les différents pays</a:t>
            </a:r>
          </a:p>
        </p:txBody>
      </p:sp>
    </p:spTree>
    <p:extLst>
      <p:ext uri="{BB962C8B-B14F-4D97-AF65-F5344CB8AC3E}">
        <p14:creationId xmlns:p14="http://schemas.microsoft.com/office/powerpoint/2010/main" val="357379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661E-6719-4569-B668-6586E287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6" y="168965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Fonctionnement de l’aide au suicide:</a:t>
            </a:r>
            <a:br>
              <a:rPr lang="fr-FR" dirty="0"/>
            </a:br>
            <a:r>
              <a:rPr lang="fr-FR" dirty="0"/>
              <a:t>	Euthanasie et soins palliatifs</a:t>
            </a:r>
          </a:p>
        </p:txBody>
      </p:sp>
      <p:pic>
        <p:nvPicPr>
          <p:cNvPr id="3074" name="Picture 2" descr="L&amp;#39;EUTHANASIE ACTIVE ET PASSIVE">
            <a:extLst>
              <a:ext uri="{FF2B5EF4-FFF2-40B4-BE49-F238E27FC236}">
                <a16:creationId xmlns:a16="http://schemas.microsoft.com/office/drawing/2014/main" id="{75BD9329-B6CE-4063-A5C8-C8DADAD55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69" y="1654865"/>
            <a:ext cx="4909931" cy="47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DC303D-7021-4176-A7A0-0593B1255FAD}"/>
              </a:ext>
            </a:extLst>
          </p:cNvPr>
          <p:cNvSpPr/>
          <p:nvPr/>
        </p:nvSpPr>
        <p:spPr>
          <a:xfrm>
            <a:off x="6228523" y="1654865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L’euthanasie est différente des soins palliatifs (pour soulager la douleur)</a:t>
            </a:r>
          </a:p>
          <a:p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 produits sont utilisés par les s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oignants qui peuvent rapprocher du moment du décès avec les soins palliatifs.</a:t>
            </a:r>
          </a:p>
          <a:p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Il y a donc une ambigu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ïté avec le terme « sédation » : traitements à visée sédative pour soulager le malade ou utilisation de sédatifs pour faire perdre conscience à un malade, jusqu’à la survenue de la mort ?</a:t>
            </a:r>
          </a:p>
          <a:p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Les défenseurs de l’euthanasie considèrent que les soins palliatifs sont une suite possible de l’euthanasie.</a:t>
            </a:r>
          </a:p>
          <a:p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fr-FR" u="sng" dirty="0">
                <a:solidFill>
                  <a:srgbClr val="222222"/>
                </a:solidFill>
                <a:latin typeface="Arial" panose="020B0604020202020204" pitchFamily="34" charset="0"/>
              </a:rPr>
              <a:t>Euthanasie active 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: acte volontaire.</a:t>
            </a:r>
          </a:p>
          <a:p>
            <a:r>
              <a:rPr lang="fr-FR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Euthanasie passive 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: cesser un traitement qui maintient le malade en vie.</a:t>
            </a:r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661E-6719-4569-B668-6586E287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0" y="115956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Fonctionnement de l’aide au suicide:</a:t>
            </a:r>
            <a:br>
              <a:rPr lang="fr-FR" dirty="0"/>
            </a:br>
            <a:r>
              <a:rPr lang="fr-FR" dirty="0"/>
              <a:t>	Suicide assisté</a:t>
            </a:r>
          </a:p>
        </p:txBody>
      </p:sp>
      <p:pic>
        <p:nvPicPr>
          <p:cNvPr id="5122" name="Picture 2" descr="https://upload.wikimedia.org/wikipedia/commons/thumb/9/93/Euthanasia_machine_%28Australia%29.JPG/220px-Euthanasia_machine_%28Australia%29.JPG">
            <a:extLst>
              <a:ext uri="{FF2B5EF4-FFF2-40B4-BE49-F238E27FC236}">
                <a16:creationId xmlns:a16="http://schemas.microsoft.com/office/drawing/2014/main" id="{DD39F074-F1CE-44C9-8624-1A747B9E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01" y="1144408"/>
            <a:ext cx="4811369" cy="336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26BA5-F103-45CC-BBA3-F33B13B7D59C}"/>
              </a:ext>
            </a:extLst>
          </p:cNvPr>
          <p:cNvSpPr/>
          <p:nvPr/>
        </p:nvSpPr>
        <p:spPr>
          <a:xfrm>
            <a:off x="7195100" y="4512366"/>
            <a:ext cx="4811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Dispositif d'aide au suicide utilisé à quatre reprises en Australie entre 1995 et 1997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7991A-7B80-4625-B609-7BF80F354243}"/>
              </a:ext>
            </a:extLst>
          </p:cNvPr>
          <p:cNvSpPr/>
          <p:nvPr/>
        </p:nvSpPr>
        <p:spPr>
          <a:xfrm>
            <a:off x="828260" y="160185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1- Fourniture par le corps médical d'une potion (ou autre)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2- L'</a:t>
            </a:r>
            <a:r>
              <a:rPr lang="fr-FR" dirty="0" err="1">
                <a:solidFill>
                  <a:srgbClr val="222222"/>
                </a:solidFill>
                <a:latin typeface="Arial" panose="020B0604020202020204" pitchFamily="34" charset="0"/>
              </a:rPr>
              <a:t>auto-administration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 (si celle-ci est possible) reste sous contrôle du ou des médecins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3- En cas de complications, le médecin intervient pour finir la procédure.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Le terme de « suicide assisté », il est préférable d'employer « suicide médicalement assisté » et ainsi pouvoir différencier 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un </a:t>
            </a:r>
            <a:r>
              <a:rPr lang="fr-FR" dirty="0">
                <a:solidFill>
                  <a:srgbClr val="0B0080"/>
                </a:solidFill>
                <a:latin typeface="Arial" panose="020B0604020202020204" pitchFamily="34" charset="0"/>
                <a:hlinkClick r:id="rId3" tooltip="Suicide"/>
              </a:rPr>
              <a:t>suicide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 simple, sans aucun contrôle 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un suicide assisté, sous contrôle d'un ou plusieurs tiers (famille ou amis) 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un suicide médicalement assisté, en présence d'un médecin comme décrit ci-dessus</a:t>
            </a:r>
            <a:endParaRPr lang="fr-F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0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E6248-F52D-49B4-BDEC-E977F8A6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248478"/>
            <a:ext cx="11178209" cy="742122"/>
          </a:xfrm>
        </p:spPr>
        <p:txBody>
          <a:bodyPr>
            <a:normAutofit fontScale="90000"/>
          </a:bodyPr>
          <a:lstStyle/>
          <a:p>
            <a:r>
              <a:rPr lang="fr-FR" dirty="0"/>
              <a:t>Les législations de l’aide au suicide</a:t>
            </a:r>
            <a:br>
              <a:rPr lang="fr-FR" dirty="0"/>
            </a:br>
            <a:r>
              <a:rPr lang="fr-FR" dirty="0"/>
              <a:t>	les lois bioéthiques</a:t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5C871-043F-49CA-9EBC-74D50CBD7A53}"/>
              </a:ext>
            </a:extLst>
          </p:cNvPr>
          <p:cNvSpPr/>
          <p:nvPr/>
        </p:nvSpPr>
        <p:spPr>
          <a:xfrm>
            <a:off x="6957391" y="1397675"/>
            <a:ext cx="49033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Pour atténuer la douleur, les soins palliatifs sont mis en place à partir de la fin des années 80.</a:t>
            </a:r>
          </a:p>
          <a:p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La loi du 31 juillet 1991 introduit les soins palliatifs dans la liste des missions de tout établissement de santé.</a:t>
            </a:r>
          </a:p>
          <a:p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La loi du 9 juin 1999, dite loi Kouchner, vise à garantir le droit à l’accès aux soins palliatifs.</a:t>
            </a:r>
          </a:p>
          <a:p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Fin 1998, on compte 54 unités de soins palliatifs (USP) résidentielles, soit 576 lits, leur nombre passe à 99 USP représentant 774 lits, un an plus tard.</a:t>
            </a:r>
          </a:p>
          <a:p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En 2002 : obligation du consentement libre</a:t>
            </a:r>
          </a:p>
          <a:p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 Narrow" panose="020B0606020202030204" pitchFamily="34" charset="0"/>
                <a:cs typeface="Arial" panose="020B0604020202020204" pitchFamily="34" charset="0"/>
              </a:rPr>
              <a:t>En 2016 : </a:t>
            </a:r>
            <a:r>
              <a:rPr lang="fr-FR" dirty="0">
                <a:latin typeface="Arial Narrow" panose="020B0606020202030204" pitchFamily="34" charset="0"/>
              </a:rPr>
              <a:t>La loi autorise l’administration, à la demande du patient et jusqu’au décès, d’une sédation profonde et continue provoquant une altération de la conscience.</a:t>
            </a:r>
            <a:endParaRPr lang="fr-FR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hu | Les dessins de POON">
            <a:extLst>
              <a:ext uri="{FF2B5EF4-FFF2-40B4-BE49-F238E27FC236}">
                <a16:creationId xmlns:a16="http://schemas.microsoft.com/office/drawing/2014/main" id="{398D6A79-965D-4B04-8527-63FCD78D9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10" y="2079456"/>
            <a:ext cx="55816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ébat sur la fin de vie du 12 mars 2015 - France Inter">
            <a:extLst>
              <a:ext uri="{FF2B5EF4-FFF2-40B4-BE49-F238E27FC236}">
                <a16:creationId xmlns:a16="http://schemas.microsoft.com/office/drawing/2014/main" id="{18B2D0D3-F834-4157-B5C2-B3CFA1DAD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3" y="1321905"/>
            <a:ext cx="4945131" cy="494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essins de Nawak : Ecoutez nous jusqu&amp;#39;au bout">
            <a:extLst>
              <a:ext uri="{FF2B5EF4-FFF2-40B4-BE49-F238E27FC236}">
                <a16:creationId xmlns:a16="http://schemas.microsoft.com/office/drawing/2014/main" id="{002CCD96-9B59-4C5B-8F06-39996EB3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60" y="1321905"/>
            <a:ext cx="6159200" cy="421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5C70C38B-DB4F-4918-A958-77D11004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116916"/>
            <a:ext cx="9601200" cy="1146253"/>
          </a:xfrm>
        </p:spPr>
        <p:txBody>
          <a:bodyPr>
            <a:normAutofit fontScale="90000"/>
          </a:bodyPr>
          <a:lstStyle/>
          <a:p>
            <a:r>
              <a:rPr lang="fr-FR" dirty="0"/>
              <a:t>Les législations de l’aide au suicide:</a:t>
            </a:r>
            <a:br>
              <a:rPr lang="fr-FR" dirty="0"/>
            </a:br>
            <a:r>
              <a:rPr lang="fr-FR" dirty="0"/>
              <a:t>	Loi Leonetti signée le 22 avril 2005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7BC521-86A3-4A20-A6EE-516A1CEC17B0}"/>
              </a:ext>
            </a:extLst>
          </p:cNvPr>
          <p:cNvSpPr txBox="1"/>
          <p:nvPr/>
        </p:nvSpPr>
        <p:spPr>
          <a:xfrm>
            <a:off x="6222886" y="5536095"/>
            <a:ext cx="5536348" cy="91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 Belgique la loi autorise l’euthanasie (mai 2002) ainsi que les soins palliatif en complément de la loi sur l’euthanasie </a:t>
            </a:r>
          </a:p>
        </p:txBody>
      </p:sp>
    </p:spTree>
    <p:extLst>
      <p:ext uri="{BB962C8B-B14F-4D97-AF65-F5344CB8AC3E}">
        <p14:creationId xmlns:p14="http://schemas.microsoft.com/office/powerpoint/2010/main" val="247348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0DD68-173E-4080-9437-C7DA4332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68" y="106017"/>
            <a:ext cx="11469757" cy="1444487"/>
          </a:xfrm>
        </p:spPr>
        <p:txBody>
          <a:bodyPr>
            <a:normAutofit/>
          </a:bodyPr>
          <a:lstStyle/>
          <a:p>
            <a:r>
              <a:rPr lang="fr-FR" dirty="0"/>
              <a:t>Les législations de l’aide au suicide :</a:t>
            </a:r>
            <a:br>
              <a:rPr lang="fr-FR" dirty="0"/>
            </a:br>
            <a:r>
              <a:rPr lang="fr-FR" dirty="0"/>
              <a:t>	autorisations dans les différents pays</a:t>
            </a:r>
          </a:p>
        </p:txBody>
      </p:sp>
      <p:pic>
        <p:nvPicPr>
          <p:cNvPr id="2052" name="Picture 4" descr="Législation mondiale de l’euthanasie – Travaux personnels ...">
            <a:extLst>
              <a:ext uri="{FF2B5EF4-FFF2-40B4-BE49-F238E27FC236}">
                <a16:creationId xmlns:a16="http://schemas.microsoft.com/office/drawing/2014/main" id="{B87A6591-7C67-4C9F-872D-0C53C477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0" y="1855304"/>
            <a:ext cx="8726971" cy="44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03CAF-D2B2-4CC3-9427-FFD19D3B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3" y="155499"/>
            <a:ext cx="9601200" cy="649357"/>
          </a:xfrm>
        </p:spPr>
        <p:txBody>
          <a:bodyPr>
            <a:normAutofit fontScale="90000"/>
          </a:bodyPr>
          <a:lstStyle/>
          <a:p>
            <a:r>
              <a:rPr lang="fr-FR" dirty="0"/>
              <a:t>En Europe</a:t>
            </a:r>
          </a:p>
        </p:txBody>
      </p:sp>
      <p:pic>
        <p:nvPicPr>
          <p:cNvPr id="4" name="Picture 2" descr="L&amp;#39;Euthanasie">
            <a:extLst>
              <a:ext uri="{FF2B5EF4-FFF2-40B4-BE49-F238E27FC236}">
                <a16:creationId xmlns:a16="http://schemas.microsoft.com/office/drawing/2014/main" id="{0AB49B98-9D35-4F65-8F85-F42AA8ADE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18" y="804856"/>
            <a:ext cx="8189844" cy="57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65A96AA-081C-4D9D-BE4A-9882A9846892}"/>
              </a:ext>
            </a:extLst>
          </p:cNvPr>
          <p:cNvSpPr txBox="1"/>
          <p:nvPr/>
        </p:nvSpPr>
        <p:spPr>
          <a:xfrm>
            <a:off x="841511" y="1132879"/>
            <a:ext cx="27895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Certains pays qui n’accepte pas l’euthanasie mais sont d’accord pour l’aide à la mort : le suicide assisté médicalement, seulement en cas désespérés (Portugal)</a:t>
            </a:r>
          </a:p>
          <a:p>
            <a:endParaRPr lang="fr-FR" dirty="0"/>
          </a:p>
          <a:p>
            <a:r>
              <a:rPr lang="fr-FR" dirty="0"/>
              <a:t>Pour l’Espagne, France, Allemagne il y a une forme d’aide à la mort :</a:t>
            </a:r>
          </a:p>
          <a:p>
            <a:endParaRPr lang="fr-FR" dirty="0"/>
          </a:p>
          <a:p>
            <a:r>
              <a:rPr lang="fr-FR" dirty="0"/>
              <a:t>	- soins palliatifs : soulager le malade.</a:t>
            </a:r>
          </a:p>
          <a:p>
            <a:endParaRPr lang="fr-FR" dirty="0"/>
          </a:p>
          <a:p>
            <a:r>
              <a:rPr lang="fr-FR" dirty="0"/>
              <a:t>	- sédation : un apaisement au moyen d'un sédatif.</a:t>
            </a:r>
          </a:p>
        </p:txBody>
      </p:sp>
    </p:spTree>
    <p:extLst>
      <p:ext uri="{BB962C8B-B14F-4D97-AF65-F5344CB8AC3E}">
        <p14:creationId xmlns:p14="http://schemas.microsoft.com/office/powerpoint/2010/main" val="2695631130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2283</TotalTime>
  <Words>507</Words>
  <Application>Microsoft Office PowerPoint</Application>
  <PresentationFormat>Grand écran</PresentationFormat>
  <Paragraphs>69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Franklin Gothic Book</vt:lpstr>
      <vt:lpstr>Rognage</vt:lpstr>
      <vt:lpstr>Fin de vie : suicide assisté et euthanasie</vt:lpstr>
      <vt:lpstr>Introduction</vt:lpstr>
      <vt:lpstr>Comment est fait la législation pour l’aide au suicide ?</vt:lpstr>
      <vt:lpstr>Fonctionnement de l’aide au suicide:  Euthanasie et soins palliatifs</vt:lpstr>
      <vt:lpstr>Fonctionnement de l’aide au suicide:  Suicide assisté</vt:lpstr>
      <vt:lpstr>Les législations de l’aide au suicide  les lois bioéthiques </vt:lpstr>
      <vt:lpstr>Les législations de l’aide au suicide:  Loi Leonetti signée le 22 avril 2005  </vt:lpstr>
      <vt:lpstr>Les législations de l’aide au suicide :  autorisations dans les différents pays</vt:lpstr>
      <vt:lpstr>En Europe</vt:lpstr>
      <vt:lpstr>Comment est fait la législation pour l’aide au suicide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 de vie, suicide assisté et euthanasie</dc:title>
  <dc:creator>samuel.litzler.pro@gmail.com</dc:creator>
  <cp:lastModifiedBy>samuel.litzler.pro@gmail.com</cp:lastModifiedBy>
  <cp:revision>20</cp:revision>
  <dcterms:created xsi:type="dcterms:W3CDTF">2018-12-19T06:49:17Z</dcterms:created>
  <dcterms:modified xsi:type="dcterms:W3CDTF">2018-12-17T09:12:40Z</dcterms:modified>
</cp:coreProperties>
</file>