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59" r:id="rId5"/>
    <p:sldId id="265" r:id="rId6"/>
    <p:sldId id="260" r:id="rId7"/>
    <p:sldId id="263" r:id="rId8"/>
    <p:sldId id="266" r:id="rId9"/>
    <p:sldId id="261"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416793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FE80112-8953-45BF-BA0A-F2D74279FF8F}" type="datetimeFigureOut">
              <a:rPr lang="fr-FR" smtClean="0"/>
              <a:t>29/11/2018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149097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885949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830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263694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3172973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230311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4127261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220640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364813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218278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FE80112-8953-45BF-BA0A-F2D74279FF8F}" type="datetimeFigureOut">
              <a:rPr lang="fr-FR" smtClean="0"/>
              <a:t>29/11/2018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114802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FE80112-8953-45BF-BA0A-F2D74279FF8F}" type="datetimeFigureOut">
              <a:rPr lang="fr-FR" smtClean="0"/>
              <a:t>29/11/2018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238391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310887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16971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EFE80112-8953-45BF-BA0A-F2D74279FF8F}" type="datetimeFigureOut">
              <a:rPr lang="fr-FR" smtClean="0"/>
              <a:t>29/11/2018</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151308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FE80112-8953-45BF-BA0A-F2D74279FF8F}" type="datetimeFigureOut">
              <a:rPr lang="fr-FR" smtClean="0"/>
              <a:t>29/11/2018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BA1D9D-45E1-47DE-AC5F-442D7998A143}" type="slidenum">
              <a:rPr lang="fr-FR" smtClean="0"/>
              <a:t>‹N°›</a:t>
            </a:fld>
            <a:endParaRPr lang="fr-FR"/>
          </a:p>
        </p:txBody>
      </p:sp>
    </p:spTree>
    <p:extLst>
      <p:ext uri="{BB962C8B-B14F-4D97-AF65-F5344CB8AC3E}">
        <p14:creationId xmlns:p14="http://schemas.microsoft.com/office/powerpoint/2010/main" val="147281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E80112-8953-45BF-BA0A-F2D74279FF8F}" type="datetimeFigureOut">
              <a:rPr lang="fr-FR" smtClean="0"/>
              <a:t>29/11/2018</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BA1D9D-45E1-47DE-AC5F-442D7998A143}" type="slidenum">
              <a:rPr lang="fr-FR" smtClean="0"/>
              <a:t>‹N°›</a:t>
            </a:fld>
            <a:endParaRPr lang="fr-FR"/>
          </a:p>
        </p:txBody>
      </p:sp>
    </p:spTree>
    <p:extLst>
      <p:ext uri="{BB962C8B-B14F-4D97-AF65-F5344CB8AC3E}">
        <p14:creationId xmlns:p14="http://schemas.microsoft.com/office/powerpoint/2010/main" val="53308438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r.wikipedia.org/wiki/Jacques_Brasseu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42E9F2-5AA6-4A3E-8A82-EF502CC74A0A}"/>
              </a:ext>
            </a:extLst>
          </p:cNvPr>
          <p:cNvSpPr>
            <a:spLocks noGrp="1"/>
          </p:cNvSpPr>
          <p:nvPr>
            <p:ph type="ctrTitle"/>
          </p:nvPr>
        </p:nvSpPr>
        <p:spPr>
          <a:xfrm>
            <a:off x="1393493" y="679175"/>
            <a:ext cx="10135897" cy="4038600"/>
          </a:xfrm>
        </p:spPr>
        <p:txBody>
          <a:bodyPr/>
          <a:lstStyle/>
          <a:p>
            <a:r>
              <a:rPr lang="fr-FR" sz="8000" b="1" dirty="0"/>
              <a:t>Le chômage et les crises économique</a:t>
            </a:r>
          </a:p>
        </p:txBody>
      </p:sp>
      <p:sp>
        <p:nvSpPr>
          <p:cNvPr id="3" name="ZoneTexte 2">
            <a:extLst>
              <a:ext uri="{FF2B5EF4-FFF2-40B4-BE49-F238E27FC236}">
                <a16:creationId xmlns:a16="http://schemas.microsoft.com/office/drawing/2014/main" id="{D8BD9ACE-86ED-4039-A20E-5B268157E68C}"/>
              </a:ext>
            </a:extLst>
          </p:cNvPr>
          <p:cNvSpPr txBox="1"/>
          <p:nvPr/>
        </p:nvSpPr>
        <p:spPr>
          <a:xfrm>
            <a:off x="10579109" y="294023"/>
            <a:ext cx="412292" cy="584775"/>
          </a:xfrm>
          <a:prstGeom prst="rect">
            <a:avLst/>
          </a:prstGeom>
          <a:noFill/>
        </p:spPr>
        <p:txBody>
          <a:bodyPr wrap="none" rtlCol="0">
            <a:spAutoFit/>
          </a:bodyPr>
          <a:lstStyle/>
          <a:p>
            <a:r>
              <a:rPr lang="fr-FR" sz="3200" b="1" dirty="0">
                <a:solidFill>
                  <a:schemeClr val="bg1"/>
                </a:solidFill>
              </a:rPr>
              <a:t>1</a:t>
            </a:r>
          </a:p>
        </p:txBody>
      </p:sp>
    </p:spTree>
    <p:extLst>
      <p:ext uri="{BB962C8B-B14F-4D97-AF65-F5344CB8AC3E}">
        <p14:creationId xmlns:p14="http://schemas.microsoft.com/office/powerpoint/2010/main" val="938585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52F43-9929-47BC-93CE-7C5CAEBAB149}"/>
              </a:ext>
            </a:extLst>
          </p:cNvPr>
          <p:cNvSpPr>
            <a:spLocks noGrp="1"/>
          </p:cNvSpPr>
          <p:nvPr>
            <p:ph type="title"/>
          </p:nvPr>
        </p:nvSpPr>
        <p:spPr>
          <a:xfrm>
            <a:off x="646112" y="452718"/>
            <a:ext cx="8895454" cy="1402586"/>
          </a:xfrm>
        </p:spPr>
        <p:txBody>
          <a:bodyPr/>
          <a:lstStyle/>
          <a:p>
            <a:r>
              <a:rPr lang="fr-FR" dirty="0"/>
              <a:t>Le chômage en France : en fonction des régions (2008-2014)</a:t>
            </a:r>
          </a:p>
        </p:txBody>
      </p:sp>
      <p:pic>
        <p:nvPicPr>
          <p:cNvPr id="4" name="Espace réservé du contenu 12">
            <a:extLst>
              <a:ext uri="{FF2B5EF4-FFF2-40B4-BE49-F238E27FC236}">
                <a16:creationId xmlns:a16="http://schemas.microsoft.com/office/drawing/2014/main" id="{E7CA1991-D0A0-4568-9EF2-DF17A70AF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148" y="1996791"/>
            <a:ext cx="5380620" cy="4408491"/>
          </a:xfrm>
          <a:prstGeom prst="rect">
            <a:avLst/>
          </a:prstGeom>
        </p:spPr>
      </p:pic>
      <p:sp>
        <p:nvSpPr>
          <p:cNvPr id="5" name="ZoneTexte 4">
            <a:extLst>
              <a:ext uri="{FF2B5EF4-FFF2-40B4-BE49-F238E27FC236}">
                <a16:creationId xmlns:a16="http://schemas.microsoft.com/office/drawing/2014/main" id="{233CFD88-4F4A-4BE9-8B24-70FB64EFF1EB}"/>
              </a:ext>
            </a:extLst>
          </p:cNvPr>
          <p:cNvSpPr txBox="1"/>
          <p:nvPr/>
        </p:nvSpPr>
        <p:spPr>
          <a:xfrm>
            <a:off x="341243" y="3739371"/>
            <a:ext cx="4134679" cy="923330"/>
          </a:xfrm>
          <a:prstGeom prst="rect">
            <a:avLst/>
          </a:prstGeom>
          <a:noFill/>
        </p:spPr>
        <p:txBody>
          <a:bodyPr wrap="square" rtlCol="0">
            <a:spAutoFit/>
          </a:bodyPr>
          <a:lstStyle/>
          <a:p>
            <a:r>
              <a:rPr lang="fr-FR" dirty="0"/>
              <a:t>Il y a une augmentation du chômage depuis la crise de 2008 global en France de 2,8%</a:t>
            </a:r>
          </a:p>
        </p:txBody>
      </p:sp>
    </p:spTree>
    <p:extLst>
      <p:ext uri="{BB962C8B-B14F-4D97-AF65-F5344CB8AC3E}">
        <p14:creationId xmlns:p14="http://schemas.microsoft.com/office/powerpoint/2010/main" val="204007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B4E9E-3BB8-4CA1-9EAD-697D37BA7636}"/>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950481F-D8FA-4F06-9D3C-FB0DDBAA24B8}"/>
              </a:ext>
            </a:extLst>
          </p:cNvPr>
          <p:cNvSpPr>
            <a:spLocks noGrp="1"/>
          </p:cNvSpPr>
          <p:nvPr>
            <p:ph idx="1"/>
          </p:nvPr>
        </p:nvSpPr>
        <p:spPr>
          <a:xfrm>
            <a:off x="397565" y="2052918"/>
            <a:ext cx="5698435" cy="4612925"/>
          </a:xfrm>
        </p:spPr>
        <p:txBody>
          <a:bodyPr>
            <a:normAutofit/>
          </a:bodyPr>
          <a:lstStyle/>
          <a:p>
            <a:pPr marL="0" indent="0">
              <a:buNone/>
            </a:pPr>
            <a:r>
              <a:rPr lang="fr-FR" dirty="0"/>
              <a:t>Comme vu précédemment le chômage à eu une augmentation distinctive suite à une crise.</a:t>
            </a:r>
          </a:p>
          <a:p>
            <a:pPr marL="0" indent="0">
              <a:buNone/>
            </a:pPr>
            <a:r>
              <a:rPr lang="fr-FR" dirty="0"/>
              <a:t>Plus on se modernise et industrialise, le chômage augmente avec des chiffres qui finissent en millions.</a:t>
            </a:r>
          </a:p>
          <a:p>
            <a:pPr marL="0" indent="0">
              <a:buNone/>
            </a:pPr>
            <a:r>
              <a:rPr lang="fr-FR" dirty="0"/>
              <a:t>Le chômage est donc une conséquence des crises économiques car plus l’ont va dans les années plus le chômage est important, du surtout au nombres de personnes avec le baby boom et l’augmentation de l’espérance de vie (papy boom). </a:t>
            </a:r>
          </a:p>
          <a:p>
            <a:pPr marL="0" indent="0">
              <a:buNone/>
            </a:pPr>
            <a:endParaRPr lang="fr-FR" dirty="0"/>
          </a:p>
        </p:txBody>
      </p:sp>
      <p:sp>
        <p:nvSpPr>
          <p:cNvPr id="4" name="ZoneTexte 3">
            <a:extLst>
              <a:ext uri="{FF2B5EF4-FFF2-40B4-BE49-F238E27FC236}">
                <a16:creationId xmlns:a16="http://schemas.microsoft.com/office/drawing/2014/main" id="{E9D02A47-1855-4DB7-8803-DEA3C7809C26}"/>
              </a:ext>
            </a:extLst>
          </p:cNvPr>
          <p:cNvSpPr txBox="1"/>
          <p:nvPr/>
        </p:nvSpPr>
        <p:spPr>
          <a:xfrm>
            <a:off x="10579109" y="294023"/>
            <a:ext cx="412292" cy="584775"/>
          </a:xfrm>
          <a:prstGeom prst="rect">
            <a:avLst/>
          </a:prstGeom>
          <a:noFill/>
        </p:spPr>
        <p:txBody>
          <a:bodyPr wrap="none" rtlCol="0">
            <a:spAutoFit/>
          </a:bodyPr>
          <a:lstStyle/>
          <a:p>
            <a:r>
              <a:rPr lang="fr-FR" sz="3200" b="1" dirty="0">
                <a:solidFill>
                  <a:schemeClr val="bg1"/>
                </a:solidFill>
              </a:rPr>
              <a:t>1</a:t>
            </a:r>
          </a:p>
        </p:txBody>
      </p:sp>
      <p:sp>
        <p:nvSpPr>
          <p:cNvPr id="6" name="ZoneTexte 5">
            <a:extLst>
              <a:ext uri="{FF2B5EF4-FFF2-40B4-BE49-F238E27FC236}">
                <a16:creationId xmlns:a16="http://schemas.microsoft.com/office/drawing/2014/main" id="{CC915FF0-E3C2-441E-BC2C-26BD2C112E1A}"/>
              </a:ext>
            </a:extLst>
          </p:cNvPr>
          <p:cNvSpPr txBox="1"/>
          <p:nvPr/>
        </p:nvSpPr>
        <p:spPr>
          <a:xfrm>
            <a:off x="1131986" y="1391583"/>
            <a:ext cx="9653269" cy="461665"/>
          </a:xfrm>
          <a:prstGeom prst="rect">
            <a:avLst/>
          </a:prstGeom>
          <a:noFill/>
        </p:spPr>
        <p:txBody>
          <a:bodyPr wrap="square" rtlCol="0">
            <a:spAutoFit/>
          </a:bodyPr>
          <a:lstStyle/>
          <a:p>
            <a:r>
              <a:rPr lang="fr-FR" sz="2400" b="1" dirty="0"/>
              <a:t>Le chômage est – il la conséquence des crises économiques ?</a:t>
            </a:r>
          </a:p>
        </p:txBody>
      </p:sp>
      <p:pic>
        <p:nvPicPr>
          <p:cNvPr id="6146" name="Picture 2" descr="Hausse du chÃ´mage en France, les prÃ©cautions Ã  prendre">
            <a:extLst>
              <a:ext uri="{FF2B5EF4-FFF2-40B4-BE49-F238E27FC236}">
                <a16:creationId xmlns:a16="http://schemas.microsoft.com/office/drawing/2014/main" id="{6781F950-DB61-48FA-B2A4-9AFBFB513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66033"/>
            <a:ext cx="5991225" cy="371475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4174E0A5-657D-4E35-A1EE-E0119D79753B}"/>
              </a:ext>
            </a:extLst>
          </p:cNvPr>
          <p:cNvSpPr txBox="1"/>
          <p:nvPr/>
        </p:nvSpPr>
        <p:spPr>
          <a:xfrm>
            <a:off x="6096000" y="6188647"/>
            <a:ext cx="5991225" cy="369332"/>
          </a:xfrm>
          <a:prstGeom prst="rect">
            <a:avLst/>
          </a:prstGeom>
          <a:noFill/>
        </p:spPr>
        <p:txBody>
          <a:bodyPr wrap="square" rtlCol="0">
            <a:spAutoFit/>
          </a:bodyPr>
          <a:lstStyle/>
          <a:p>
            <a:r>
              <a:rPr lang="fr-FR" dirty="0"/>
              <a:t>Augmentation des chômeur suite a la crise de 2008</a:t>
            </a:r>
          </a:p>
        </p:txBody>
      </p:sp>
    </p:spTree>
    <p:extLst>
      <p:ext uri="{BB962C8B-B14F-4D97-AF65-F5344CB8AC3E}">
        <p14:creationId xmlns:p14="http://schemas.microsoft.com/office/powerpoint/2010/main" val="248900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C3A038-1DE7-4D9C-A313-1833F05B90DC}"/>
              </a:ext>
            </a:extLst>
          </p:cNvPr>
          <p:cNvSpPr>
            <a:spLocks noGrp="1"/>
          </p:cNvSpPr>
          <p:nvPr>
            <p:ph type="title"/>
          </p:nvPr>
        </p:nvSpPr>
        <p:spPr/>
        <p:txBody>
          <a:bodyPr/>
          <a:lstStyle/>
          <a:p>
            <a:r>
              <a:rPr lang="fr-FR" dirty="0"/>
              <a:t>Définitions</a:t>
            </a:r>
          </a:p>
        </p:txBody>
      </p:sp>
      <p:sp>
        <p:nvSpPr>
          <p:cNvPr id="3" name="Espace réservé du contenu 2">
            <a:extLst>
              <a:ext uri="{FF2B5EF4-FFF2-40B4-BE49-F238E27FC236}">
                <a16:creationId xmlns:a16="http://schemas.microsoft.com/office/drawing/2014/main" id="{11F29626-858F-4178-94C8-361478947A30}"/>
              </a:ext>
            </a:extLst>
          </p:cNvPr>
          <p:cNvSpPr>
            <a:spLocks noGrp="1"/>
          </p:cNvSpPr>
          <p:nvPr>
            <p:ph idx="1"/>
          </p:nvPr>
        </p:nvSpPr>
        <p:spPr/>
        <p:txBody>
          <a:bodyPr>
            <a:normAutofit/>
          </a:bodyPr>
          <a:lstStyle/>
          <a:p>
            <a:r>
              <a:rPr lang="fr-FR" sz="2400" dirty="0"/>
              <a:t>Chômage</a:t>
            </a:r>
          </a:p>
          <a:p>
            <a:pPr marL="457200" lvl="1" indent="0">
              <a:buNone/>
            </a:pPr>
            <a:r>
              <a:rPr lang="fr-FR" sz="2000" dirty="0"/>
              <a:t>Ensemble des personnes de 15 ans et plus, privées d'emploi et en recherchant un. Loi assurance chômage crée en 1958.</a:t>
            </a:r>
          </a:p>
          <a:p>
            <a:pPr lvl="1"/>
            <a:endParaRPr lang="fr-FR" sz="2000" dirty="0"/>
          </a:p>
          <a:p>
            <a:pPr lvl="1"/>
            <a:endParaRPr lang="fr-FR" sz="2000" dirty="0"/>
          </a:p>
          <a:p>
            <a:r>
              <a:rPr lang="fr-FR" sz="2400" dirty="0"/>
              <a:t> Crise économique</a:t>
            </a:r>
          </a:p>
          <a:p>
            <a:pPr marL="457200" lvl="1" indent="0">
              <a:buNone/>
            </a:pPr>
            <a:r>
              <a:rPr lang="fr-FR" sz="2000" dirty="0"/>
              <a:t>Ralentissement brutal de l'activité économique générale. Elle a pour conséquence une augmentation du chômage et des faillites, ce qui provoque des tensions sociales.</a:t>
            </a:r>
          </a:p>
        </p:txBody>
      </p:sp>
      <p:sp>
        <p:nvSpPr>
          <p:cNvPr id="4" name="ZoneTexte 3">
            <a:extLst>
              <a:ext uri="{FF2B5EF4-FFF2-40B4-BE49-F238E27FC236}">
                <a16:creationId xmlns:a16="http://schemas.microsoft.com/office/drawing/2014/main" id="{8C66E9C9-B96A-418E-AE1E-A57F82CEF10A}"/>
              </a:ext>
            </a:extLst>
          </p:cNvPr>
          <p:cNvSpPr txBox="1"/>
          <p:nvPr/>
        </p:nvSpPr>
        <p:spPr>
          <a:xfrm>
            <a:off x="10579109" y="294023"/>
            <a:ext cx="413896" cy="584775"/>
          </a:xfrm>
          <a:prstGeom prst="rect">
            <a:avLst/>
          </a:prstGeom>
          <a:noFill/>
        </p:spPr>
        <p:txBody>
          <a:bodyPr wrap="none" rtlCol="0">
            <a:spAutoFit/>
          </a:bodyPr>
          <a:lstStyle/>
          <a:p>
            <a:r>
              <a:rPr lang="fr-FR" sz="3200" b="1" dirty="0">
                <a:solidFill>
                  <a:schemeClr val="bg1"/>
                </a:solidFill>
              </a:rPr>
              <a:t>2</a:t>
            </a:r>
          </a:p>
        </p:txBody>
      </p:sp>
    </p:spTree>
    <p:extLst>
      <p:ext uri="{BB962C8B-B14F-4D97-AF65-F5344CB8AC3E}">
        <p14:creationId xmlns:p14="http://schemas.microsoft.com/office/powerpoint/2010/main" val="258598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C9DF2F-4BC1-4FA9-880E-A10A304A94D9}"/>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FFDAAB09-D1D3-4467-A411-1894FA7348DA}"/>
              </a:ext>
            </a:extLst>
          </p:cNvPr>
          <p:cNvSpPr>
            <a:spLocks noGrp="1"/>
          </p:cNvSpPr>
          <p:nvPr>
            <p:ph idx="1"/>
          </p:nvPr>
        </p:nvSpPr>
        <p:spPr>
          <a:xfrm>
            <a:off x="1104293" y="2224037"/>
            <a:ext cx="8946541" cy="4181245"/>
          </a:xfrm>
        </p:spPr>
        <p:txBody>
          <a:bodyPr>
            <a:normAutofit fontScale="92500" lnSpcReduction="10000"/>
          </a:bodyPr>
          <a:lstStyle/>
          <a:p>
            <a:r>
              <a:rPr lang="fr-FR" dirty="0"/>
              <a:t>Les principales crises économiques en France</a:t>
            </a:r>
          </a:p>
          <a:p>
            <a:pPr lvl="1"/>
            <a:r>
              <a:rPr lang="fr-FR" dirty="0"/>
              <a:t>1929</a:t>
            </a:r>
          </a:p>
          <a:p>
            <a:pPr lvl="1"/>
            <a:r>
              <a:rPr lang="fr-FR" dirty="0"/>
              <a:t>1974</a:t>
            </a:r>
          </a:p>
          <a:p>
            <a:pPr lvl="1"/>
            <a:r>
              <a:rPr lang="fr-FR" dirty="0"/>
              <a:t>2008</a:t>
            </a:r>
          </a:p>
          <a:p>
            <a:pPr lvl="1"/>
            <a:endParaRPr lang="fr-FR" dirty="0"/>
          </a:p>
          <a:p>
            <a:r>
              <a:rPr lang="fr-FR" dirty="0"/>
              <a:t>Le chômage en France depuis 1975</a:t>
            </a:r>
          </a:p>
          <a:p>
            <a:pPr lvl="1"/>
            <a:r>
              <a:rPr lang="fr-FR" dirty="0"/>
              <a:t>Selon l’âge</a:t>
            </a:r>
          </a:p>
          <a:p>
            <a:pPr lvl="1"/>
            <a:r>
              <a:rPr lang="fr-FR" dirty="0"/>
              <a:t>Selon le sexe</a:t>
            </a:r>
          </a:p>
          <a:p>
            <a:pPr lvl="1"/>
            <a:r>
              <a:rPr lang="fr-FR" dirty="0"/>
              <a:t>Selon les régions</a:t>
            </a:r>
          </a:p>
          <a:p>
            <a:endParaRPr lang="fr-FR" dirty="0"/>
          </a:p>
          <a:p>
            <a:r>
              <a:rPr lang="fr-FR" dirty="0"/>
              <a:t>Conclusion</a:t>
            </a:r>
          </a:p>
        </p:txBody>
      </p:sp>
      <p:sp>
        <p:nvSpPr>
          <p:cNvPr id="4" name="ZoneTexte 3">
            <a:extLst>
              <a:ext uri="{FF2B5EF4-FFF2-40B4-BE49-F238E27FC236}">
                <a16:creationId xmlns:a16="http://schemas.microsoft.com/office/drawing/2014/main" id="{0EA3994A-5C10-4451-B372-6BB3A8FFEC9F}"/>
              </a:ext>
            </a:extLst>
          </p:cNvPr>
          <p:cNvSpPr txBox="1"/>
          <p:nvPr/>
        </p:nvSpPr>
        <p:spPr>
          <a:xfrm>
            <a:off x="397565" y="1483917"/>
            <a:ext cx="7765774" cy="369332"/>
          </a:xfrm>
          <a:prstGeom prst="rect">
            <a:avLst/>
          </a:prstGeom>
          <a:noFill/>
        </p:spPr>
        <p:txBody>
          <a:bodyPr wrap="square" rtlCol="0">
            <a:spAutoFit/>
          </a:bodyPr>
          <a:lstStyle/>
          <a:p>
            <a:r>
              <a:rPr lang="fr-FR" dirty="0"/>
              <a:t>Le chômage est – il la conséquence des crises économiques ?</a:t>
            </a:r>
          </a:p>
        </p:txBody>
      </p:sp>
      <p:sp>
        <p:nvSpPr>
          <p:cNvPr id="5" name="ZoneTexte 4">
            <a:extLst>
              <a:ext uri="{FF2B5EF4-FFF2-40B4-BE49-F238E27FC236}">
                <a16:creationId xmlns:a16="http://schemas.microsoft.com/office/drawing/2014/main" id="{45BE5384-105E-4805-AA89-64F0C14EED9E}"/>
              </a:ext>
            </a:extLst>
          </p:cNvPr>
          <p:cNvSpPr txBox="1"/>
          <p:nvPr/>
        </p:nvSpPr>
        <p:spPr>
          <a:xfrm>
            <a:off x="10579109" y="294023"/>
            <a:ext cx="413896" cy="584775"/>
          </a:xfrm>
          <a:prstGeom prst="rect">
            <a:avLst/>
          </a:prstGeom>
          <a:noFill/>
        </p:spPr>
        <p:txBody>
          <a:bodyPr wrap="none" rtlCol="0">
            <a:spAutoFit/>
          </a:bodyPr>
          <a:lstStyle/>
          <a:p>
            <a:r>
              <a:rPr lang="fr-FR" sz="3200" b="1" dirty="0">
                <a:solidFill>
                  <a:schemeClr val="bg1"/>
                </a:solidFill>
              </a:rPr>
              <a:t>3</a:t>
            </a:r>
          </a:p>
        </p:txBody>
      </p:sp>
    </p:spTree>
    <p:extLst>
      <p:ext uri="{BB962C8B-B14F-4D97-AF65-F5344CB8AC3E}">
        <p14:creationId xmlns:p14="http://schemas.microsoft.com/office/powerpoint/2010/main" val="367930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C7703C-822F-4EA8-A719-BA344E29C0DD}"/>
              </a:ext>
            </a:extLst>
          </p:cNvPr>
          <p:cNvSpPr>
            <a:spLocks noGrp="1"/>
          </p:cNvSpPr>
          <p:nvPr>
            <p:ph type="title"/>
          </p:nvPr>
        </p:nvSpPr>
        <p:spPr>
          <a:xfrm>
            <a:off x="646111" y="261274"/>
            <a:ext cx="9677332" cy="1381996"/>
          </a:xfrm>
        </p:spPr>
        <p:txBody>
          <a:bodyPr/>
          <a:lstStyle/>
          <a:p>
            <a:r>
              <a:rPr lang="fr-FR" dirty="0"/>
              <a:t>Les principales crises économiques en France : 1929 </a:t>
            </a:r>
          </a:p>
        </p:txBody>
      </p:sp>
      <p:sp>
        <p:nvSpPr>
          <p:cNvPr id="3" name="Espace réservé du contenu 2">
            <a:extLst>
              <a:ext uri="{FF2B5EF4-FFF2-40B4-BE49-F238E27FC236}">
                <a16:creationId xmlns:a16="http://schemas.microsoft.com/office/drawing/2014/main" id="{1322D6EB-3391-4848-86C0-FC593E9341C0}"/>
              </a:ext>
            </a:extLst>
          </p:cNvPr>
          <p:cNvSpPr>
            <a:spLocks noGrp="1"/>
          </p:cNvSpPr>
          <p:nvPr>
            <p:ph idx="1"/>
          </p:nvPr>
        </p:nvSpPr>
        <p:spPr>
          <a:xfrm>
            <a:off x="321434" y="1853248"/>
            <a:ext cx="3919262" cy="4618968"/>
          </a:xfrm>
        </p:spPr>
        <p:txBody>
          <a:bodyPr>
            <a:normAutofit fontScale="85000" lnSpcReduction="10000"/>
          </a:bodyPr>
          <a:lstStyle/>
          <a:p>
            <a:pPr marL="0" indent="0">
              <a:buNone/>
            </a:pPr>
            <a:r>
              <a:rPr lang="fr-FR" dirty="0"/>
              <a:t>Il y a création d’une bulle spéculative du à une forte croissance.</a:t>
            </a:r>
          </a:p>
          <a:p>
            <a:pPr marL="0" indent="0">
              <a:buNone/>
            </a:pPr>
            <a:br>
              <a:rPr lang="fr-FR" dirty="0"/>
            </a:br>
            <a:r>
              <a:rPr lang="fr-FR" dirty="0"/>
              <a:t>En 1927 chute de 30% de la bourse de Berlin.</a:t>
            </a:r>
          </a:p>
          <a:p>
            <a:pPr marL="0" indent="0">
              <a:buNone/>
            </a:pPr>
            <a:r>
              <a:rPr lang="fr-FR" dirty="0"/>
              <a:t>Entre 1921 et 1929 il y a eu une augmentation de 50% de l’industrie.</a:t>
            </a:r>
          </a:p>
          <a:p>
            <a:pPr marL="0" indent="0">
              <a:buNone/>
            </a:pPr>
            <a:r>
              <a:rPr lang="fr-FR" dirty="0"/>
              <a:t>Citation de l'économiste </a:t>
            </a:r>
            <a:r>
              <a:rPr lang="fr-FR" dirty="0">
                <a:hlinkClick r:id="rId2" tooltip="Jacques Brasseul">
                  <a:extLst>
                    <a:ext uri="{A12FA001-AC4F-418D-AE19-62706E023703}">
                      <ahyp:hlinkClr xmlns:ahyp="http://schemas.microsoft.com/office/drawing/2018/hyperlinkcolor" val="tx"/>
                    </a:ext>
                  </a:extLst>
                </a:hlinkClick>
              </a:rPr>
              <a:t>Jacques </a:t>
            </a:r>
            <a:r>
              <a:rPr lang="fr-FR" dirty="0" err="1">
                <a:hlinkClick r:id="rId2" tooltip="Jacques Brasseul">
                  <a:extLst>
                    <a:ext uri="{A12FA001-AC4F-418D-AE19-62706E023703}">
                      <ahyp:hlinkClr xmlns:ahyp="http://schemas.microsoft.com/office/drawing/2018/hyperlinkcolor" val="tx"/>
                    </a:ext>
                  </a:extLst>
                </a:hlinkClick>
              </a:rPr>
              <a:t>Brasseul</a:t>
            </a:r>
            <a:r>
              <a:rPr lang="fr-FR" dirty="0"/>
              <a:t>, « le cours des titres augmente plus que les profits des entreprises, qui eux-mêmes augmentent plus que la production, la productivité, et enfin plus que les salaires, bons derniers dans cette course »</a:t>
            </a:r>
          </a:p>
        </p:txBody>
      </p:sp>
      <p:sp>
        <p:nvSpPr>
          <p:cNvPr id="4" name="ZoneTexte 3">
            <a:extLst>
              <a:ext uri="{FF2B5EF4-FFF2-40B4-BE49-F238E27FC236}">
                <a16:creationId xmlns:a16="http://schemas.microsoft.com/office/drawing/2014/main" id="{85779EAB-384F-4C25-BEC0-7EBB5F6BDFD8}"/>
              </a:ext>
            </a:extLst>
          </p:cNvPr>
          <p:cNvSpPr txBox="1"/>
          <p:nvPr/>
        </p:nvSpPr>
        <p:spPr>
          <a:xfrm>
            <a:off x="10579109" y="294023"/>
            <a:ext cx="412292" cy="584775"/>
          </a:xfrm>
          <a:prstGeom prst="rect">
            <a:avLst/>
          </a:prstGeom>
          <a:noFill/>
        </p:spPr>
        <p:txBody>
          <a:bodyPr wrap="none" rtlCol="0">
            <a:spAutoFit/>
          </a:bodyPr>
          <a:lstStyle/>
          <a:p>
            <a:r>
              <a:rPr lang="fr-FR" sz="3200" b="1" dirty="0">
                <a:solidFill>
                  <a:schemeClr val="bg1"/>
                </a:solidFill>
              </a:rPr>
              <a:t>1</a:t>
            </a:r>
          </a:p>
        </p:txBody>
      </p:sp>
      <p:pic>
        <p:nvPicPr>
          <p:cNvPr id="1026" name="Picture 2" descr="https://upload.wikimedia.org/wikipedia/commons/thumb/e/e7/1929_wall_street_crash_graph-fr.svg/800px-1929_wall_street_crash_graph-fr.svg.png">
            <a:extLst>
              <a:ext uri="{FF2B5EF4-FFF2-40B4-BE49-F238E27FC236}">
                <a16:creationId xmlns:a16="http://schemas.microsoft.com/office/drawing/2014/main" id="{897B6179-C547-49C9-821D-763513CB5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57732"/>
            <a:ext cx="7620000"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ZoneTexte 4">
            <a:extLst>
              <a:ext uri="{FF2B5EF4-FFF2-40B4-BE49-F238E27FC236}">
                <a16:creationId xmlns:a16="http://schemas.microsoft.com/office/drawing/2014/main" id="{B710109A-C4EF-47B6-8D25-C8D5711BCDDE}"/>
              </a:ext>
            </a:extLst>
          </p:cNvPr>
          <p:cNvSpPr txBox="1"/>
          <p:nvPr/>
        </p:nvSpPr>
        <p:spPr>
          <a:xfrm>
            <a:off x="6665843" y="6208779"/>
            <a:ext cx="5526157" cy="400110"/>
          </a:xfrm>
          <a:prstGeom prst="rect">
            <a:avLst/>
          </a:prstGeom>
          <a:noFill/>
        </p:spPr>
        <p:txBody>
          <a:bodyPr wrap="square" rtlCol="0">
            <a:spAutoFit/>
          </a:bodyPr>
          <a:lstStyle/>
          <a:p>
            <a:r>
              <a:rPr lang="fr-FR" sz="2000" i="1" dirty="0"/>
              <a:t>Dow Jones : indice de bourse</a:t>
            </a:r>
          </a:p>
        </p:txBody>
      </p:sp>
    </p:spTree>
    <p:extLst>
      <p:ext uri="{BB962C8B-B14F-4D97-AF65-F5344CB8AC3E}">
        <p14:creationId xmlns:p14="http://schemas.microsoft.com/office/powerpoint/2010/main" val="94828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CDD68-D726-44DC-8F9A-2BD0B67F489C}"/>
              </a:ext>
            </a:extLst>
          </p:cNvPr>
          <p:cNvSpPr>
            <a:spLocks noGrp="1"/>
          </p:cNvSpPr>
          <p:nvPr>
            <p:ph type="title"/>
          </p:nvPr>
        </p:nvSpPr>
        <p:spPr/>
        <p:txBody>
          <a:bodyPr/>
          <a:lstStyle/>
          <a:p>
            <a:r>
              <a:rPr lang="fr-FR" dirty="0"/>
              <a:t>Les principales crises économiques en France : 1929</a:t>
            </a:r>
          </a:p>
        </p:txBody>
      </p:sp>
      <p:sp>
        <p:nvSpPr>
          <p:cNvPr id="4" name="Espace réservé du contenu 3">
            <a:extLst>
              <a:ext uri="{FF2B5EF4-FFF2-40B4-BE49-F238E27FC236}">
                <a16:creationId xmlns:a16="http://schemas.microsoft.com/office/drawing/2014/main" id="{5C238C3F-8CA5-423E-BEE2-486276B44ABE}"/>
              </a:ext>
            </a:extLst>
          </p:cNvPr>
          <p:cNvSpPr txBox="1">
            <a:spLocks noGrp="1"/>
          </p:cNvSpPr>
          <p:nvPr>
            <p:ph idx="1"/>
          </p:nvPr>
        </p:nvSpPr>
        <p:spPr>
          <a:xfrm>
            <a:off x="398806" y="2198411"/>
            <a:ext cx="5579165" cy="4042132"/>
          </a:xfrm>
          <a:prstGeom prst="rect">
            <a:avLst/>
          </a:prstGeom>
          <a:noFill/>
        </p:spPr>
        <p:txBody>
          <a:bodyPr wrap="square" rtlCol="0">
            <a:spAutoFit/>
          </a:bodyPr>
          <a:lstStyle/>
          <a:p>
            <a:pPr marL="0" indent="0">
              <a:buNone/>
            </a:pPr>
            <a:r>
              <a:rPr lang="fr-FR" dirty="0"/>
              <a:t>Le </a:t>
            </a:r>
            <a:r>
              <a:rPr lang="fr-FR" dirty="0" err="1"/>
              <a:t>Krash</a:t>
            </a:r>
            <a:r>
              <a:rPr lang="fr-FR" dirty="0"/>
              <a:t> de 1929 est du donc à une augmentation trop rapide de l’économie en bourse. Cette crise à eu une répercutions en France ainsi que dans le monde entier dans les années qui suivent avec une paralysie économique.</a:t>
            </a:r>
          </a:p>
          <a:p>
            <a:pPr marL="0" indent="0">
              <a:buNone/>
            </a:pPr>
            <a:endParaRPr lang="fr-FR" dirty="0"/>
          </a:p>
          <a:p>
            <a:pPr marL="0" indent="0">
              <a:buNone/>
            </a:pPr>
            <a:r>
              <a:rPr lang="fr-FR" dirty="0"/>
              <a:t>Le gouvernement prend des mesures pour lutter contre cette crise : diminuer les importations, limitation de la production agricole et industrielle pour freiner la baisse des prix.</a:t>
            </a:r>
          </a:p>
        </p:txBody>
      </p:sp>
      <p:pic>
        <p:nvPicPr>
          <p:cNvPr id="2050" name="Picture 2" descr="Chômeurs aux Halles. Gyula Halász, dit BRASSAÏ (1899 - 1984)  Musée national d'Art moderne - Centre Pompidou">
            <a:extLst>
              <a:ext uri="{FF2B5EF4-FFF2-40B4-BE49-F238E27FC236}">
                <a16:creationId xmlns:a16="http://schemas.microsoft.com/office/drawing/2014/main" id="{1F5BCA9F-E9E6-4C99-AD4D-CA74BC4B1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054" y="2185233"/>
            <a:ext cx="5286375" cy="38290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CD8014E-86B3-467D-B449-1F72033EA727}"/>
              </a:ext>
            </a:extLst>
          </p:cNvPr>
          <p:cNvSpPr txBox="1"/>
          <p:nvPr/>
        </p:nvSpPr>
        <p:spPr>
          <a:xfrm>
            <a:off x="7963316" y="6014283"/>
            <a:ext cx="3737113" cy="369332"/>
          </a:xfrm>
          <a:prstGeom prst="rect">
            <a:avLst/>
          </a:prstGeom>
          <a:noFill/>
        </p:spPr>
        <p:txBody>
          <a:bodyPr wrap="square" rtlCol="0">
            <a:spAutoFit/>
          </a:bodyPr>
          <a:lstStyle/>
          <a:p>
            <a:r>
              <a:rPr lang="fr-FR" dirty="0"/>
              <a:t>Groupe de chômeur</a:t>
            </a:r>
          </a:p>
        </p:txBody>
      </p:sp>
    </p:spTree>
    <p:extLst>
      <p:ext uri="{BB962C8B-B14F-4D97-AF65-F5344CB8AC3E}">
        <p14:creationId xmlns:p14="http://schemas.microsoft.com/office/powerpoint/2010/main" val="9969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E970C-3A12-4C32-A469-D9810498C88A}"/>
              </a:ext>
            </a:extLst>
          </p:cNvPr>
          <p:cNvSpPr>
            <a:spLocks noGrp="1"/>
          </p:cNvSpPr>
          <p:nvPr>
            <p:ph type="title"/>
          </p:nvPr>
        </p:nvSpPr>
        <p:spPr/>
        <p:txBody>
          <a:bodyPr/>
          <a:lstStyle/>
          <a:p>
            <a:r>
              <a:rPr lang="fr-FR" dirty="0"/>
              <a:t>Les principales crises économiques en France  : 1974</a:t>
            </a:r>
          </a:p>
        </p:txBody>
      </p:sp>
      <p:sp>
        <p:nvSpPr>
          <p:cNvPr id="3" name="Espace réservé du contenu 2">
            <a:extLst>
              <a:ext uri="{FF2B5EF4-FFF2-40B4-BE49-F238E27FC236}">
                <a16:creationId xmlns:a16="http://schemas.microsoft.com/office/drawing/2014/main" id="{2EA70F3F-9D5B-4F9C-90A9-80EAE60F38BD}"/>
              </a:ext>
            </a:extLst>
          </p:cNvPr>
          <p:cNvSpPr>
            <a:spLocks noGrp="1"/>
          </p:cNvSpPr>
          <p:nvPr>
            <p:ph idx="1"/>
          </p:nvPr>
        </p:nvSpPr>
        <p:spPr>
          <a:xfrm>
            <a:off x="1341851" y="2209801"/>
            <a:ext cx="8946541" cy="4195481"/>
          </a:xfrm>
        </p:spPr>
        <p:txBody>
          <a:bodyPr>
            <a:normAutofit lnSpcReduction="10000"/>
          </a:bodyPr>
          <a:lstStyle/>
          <a:p>
            <a:pPr marL="0" indent="0">
              <a:buNone/>
            </a:pPr>
            <a:r>
              <a:rPr lang="fr-FR" dirty="0"/>
              <a:t>Cette crise marque la fin des 30 glorieuses (45-73), reconstruction après la guerre donc il y a beaucoup de travail. Les entreprises ce sont internationalisées et modernisées.</a:t>
            </a:r>
          </a:p>
          <a:p>
            <a:pPr marL="0" indent="0">
              <a:buNone/>
            </a:pPr>
            <a:endParaRPr lang="fr-FR" dirty="0"/>
          </a:p>
          <a:p>
            <a:pPr marL="0" indent="0">
              <a:buNone/>
            </a:pPr>
            <a:r>
              <a:rPr lang="fr-FR" dirty="0"/>
              <a:t>La croissance à diminué de plus de moitié entre 74 et 82 : augmentation coûts de production et charges du à la hausse des prix du pétrole et des coûts salariaux et sociaux.</a:t>
            </a:r>
          </a:p>
          <a:p>
            <a:pPr marL="0" indent="0">
              <a:buNone/>
            </a:pPr>
            <a:endParaRPr lang="fr-FR" dirty="0"/>
          </a:p>
          <a:p>
            <a:pPr marL="0" indent="0">
              <a:buNone/>
            </a:pPr>
            <a:r>
              <a:rPr lang="fr-FR" dirty="0"/>
              <a:t>La consommation c’est envolé de plus du double entre 1974 et 1982.</a:t>
            </a:r>
          </a:p>
          <a:p>
            <a:pPr marL="0" indent="0">
              <a:buNone/>
            </a:pPr>
            <a:endParaRPr lang="fr-FR" dirty="0"/>
          </a:p>
          <a:p>
            <a:pPr marL="0" indent="0">
              <a:buNone/>
            </a:pPr>
            <a:r>
              <a:rPr lang="fr-FR" dirty="0"/>
              <a:t>Les conséquences de cette crises sont : l’augmentation des déficits, du chômage et affaiblissement de la monnaie (francs français).</a:t>
            </a:r>
          </a:p>
        </p:txBody>
      </p:sp>
      <p:sp>
        <p:nvSpPr>
          <p:cNvPr id="4" name="ZoneTexte 3">
            <a:extLst>
              <a:ext uri="{FF2B5EF4-FFF2-40B4-BE49-F238E27FC236}">
                <a16:creationId xmlns:a16="http://schemas.microsoft.com/office/drawing/2014/main" id="{C22AEB64-DCC3-4A25-9D98-EF291311D647}"/>
              </a:ext>
            </a:extLst>
          </p:cNvPr>
          <p:cNvSpPr txBox="1"/>
          <p:nvPr/>
        </p:nvSpPr>
        <p:spPr>
          <a:xfrm>
            <a:off x="10579109" y="294023"/>
            <a:ext cx="412292" cy="584775"/>
          </a:xfrm>
          <a:prstGeom prst="rect">
            <a:avLst/>
          </a:prstGeom>
          <a:noFill/>
        </p:spPr>
        <p:txBody>
          <a:bodyPr wrap="none" rtlCol="0">
            <a:spAutoFit/>
          </a:bodyPr>
          <a:lstStyle/>
          <a:p>
            <a:r>
              <a:rPr lang="fr-FR" sz="3200" b="1" dirty="0">
                <a:solidFill>
                  <a:schemeClr val="bg1"/>
                </a:solidFill>
              </a:rPr>
              <a:t>1</a:t>
            </a:r>
          </a:p>
        </p:txBody>
      </p:sp>
    </p:spTree>
    <p:extLst>
      <p:ext uri="{BB962C8B-B14F-4D97-AF65-F5344CB8AC3E}">
        <p14:creationId xmlns:p14="http://schemas.microsoft.com/office/powerpoint/2010/main" val="149512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6E759E4-96CF-48AA-A282-1419FFA1298F}"/>
              </a:ext>
            </a:extLst>
          </p:cNvPr>
          <p:cNvSpPr>
            <a:spLocks noGrp="1"/>
          </p:cNvSpPr>
          <p:nvPr>
            <p:ph idx="1"/>
          </p:nvPr>
        </p:nvSpPr>
        <p:spPr>
          <a:xfrm>
            <a:off x="596349" y="2323054"/>
            <a:ext cx="5297488" cy="4352364"/>
          </a:xfrm>
        </p:spPr>
        <p:txBody>
          <a:bodyPr/>
          <a:lstStyle/>
          <a:p>
            <a:pPr marL="0" indent="0">
              <a:buNone/>
            </a:pPr>
            <a:r>
              <a:rPr lang="fr-FR" dirty="0"/>
              <a:t>Crise banquière et financière.</a:t>
            </a:r>
          </a:p>
          <a:p>
            <a:pPr marL="0" indent="0">
              <a:buNone/>
            </a:pPr>
            <a:endParaRPr lang="fr-FR" dirty="0"/>
          </a:p>
          <a:p>
            <a:pPr marL="0" indent="0">
              <a:buNone/>
            </a:pPr>
            <a:r>
              <a:rPr lang="fr-FR" dirty="0"/>
              <a:t>Septembre 2008 : faillite de la banque américaine Lehman.</a:t>
            </a:r>
          </a:p>
          <a:p>
            <a:pPr marL="0" indent="0">
              <a:buNone/>
            </a:pPr>
            <a:endParaRPr lang="fr-FR" dirty="0"/>
          </a:p>
          <a:p>
            <a:pPr marL="0" indent="0">
              <a:buNone/>
            </a:pPr>
            <a:r>
              <a:rPr lang="fr-FR" dirty="0"/>
              <a:t>Endettement des états, en moyenne 110% du PIB dans les pays avancés et 35% du PIB dans les pays émergents.</a:t>
            </a:r>
          </a:p>
          <a:p>
            <a:pPr marL="0" indent="0">
              <a:buNone/>
            </a:pPr>
            <a:endParaRPr lang="fr-FR" dirty="0"/>
          </a:p>
          <a:p>
            <a:pPr marL="0" indent="0">
              <a:buNone/>
            </a:pPr>
            <a:r>
              <a:rPr lang="fr-FR" dirty="0"/>
              <a:t>La chine à vu son PIB augmenter de 60% entre 2007 et 2013.</a:t>
            </a:r>
          </a:p>
          <a:p>
            <a:pPr marL="0" indent="0">
              <a:buNone/>
            </a:pPr>
            <a:endParaRPr lang="fr-FR" dirty="0"/>
          </a:p>
          <a:p>
            <a:pPr marL="0" indent="0">
              <a:buNone/>
            </a:pPr>
            <a:endParaRPr lang="fr-FR" dirty="0"/>
          </a:p>
        </p:txBody>
      </p:sp>
      <p:sp>
        <p:nvSpPr>
          <p:cNvPr id="4" name="ZoneTexte 3">
            <a:extLst>
              <a:ext uri="{FF2B5EF4-FFF2-40B4-BE49-F238E27FC236}">
                <a16:creationId xmlns:a16="http://schemas.microsoft.com/office/drawing/2014/main" id="{39578D04-D353-4659-8D4E-802E33493BC3}"/>
              </a:ext>
            </a:extLst>
          </p:cNvPr>
          <p:cNvSpPr txBox="1"/>
          <p:nvPr/>
        </p:nvSpPr>
        <p:spPr>
          <a:xfrm>
            <a:off x="10579109" y="294023"/>
            <a:ext cx="412292" cy="584775"/>
          </a:xfrm>
          <a:prstGeom prst="rect">
            <a:avLst/>
          </a:prstGeom>
          <a:noFill/>
        </p:spPr>
        <p:txBody>
          <a:bodyPr wrap="none" rtlCol="0">
            <a:spAutoFit/>
          </a:bodyPr>
          <a:lstStyle/>
          <a:p>
            <a:r>
              <a:rPr lang="fr-FR" sz="3200" b="1" dirty="0">
                <a:solidFill>
                  <a:schemeClr val="bg1"/>
                </a:solidFill>
              </a:rPr>
              <a:t>1</a:t>
            </a:r>
          </a:p>
        </p:txBody>
      </p:sp>
      <p:pic>
        <p:nvPicPr>
          <p:cNvPr id="4098" name="Picture 2" descr="https://upload.wikimedia.org/wikipedia/commons/thumb/3/3f/Dowjones_crash_2008.svg/250px-Dowjones_crash_2008.svg.png">
            <a:extLst>
              <a:ext uri="{FF2B5EF4-FFF2-40B4-BE49-F238E27FC236}">
                <a16:creationId xmlns:a16="http://schemas.microsoft.com/office/drawing/2014/main" id="{E9CD3106-4345-411B-BF81-94EB6EBEA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001" y="3095065"/>
            <a:ext cx="4225373" cy="3380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Titre 1">
            <a:extLst>
              <a:ext uri="{FF2B5EF4-FFF2-40B4-BE49-F238E27FC236}">
                <a16:creationId xmlns:a16="http://schemas.microsoft.com/office/drawing/2014/main" id="{241D48BE-3E40-41DB-ADCF-96D6115EA2EB}"/>
              </a:ext>
            </a:extLst>
          </p:cNvPr>
          <p:cNvSpPr>
            <a:spLocks noGrp="1"/>
          </p:cNvSpPr>
          <p:nvPr>
            <p:ph type="title"/>
          </p:nvPr>
        </p:nvSpPr>
        <p:spPr>
          <a:xfrm>
            <a:off x="646113" y="452438"/>
            <a:ext cx="9404350" cy="1400175"/>
          </a:xfrm>
        </p:spPr>
        <p:txBody>
          <a:bodyPr/>
          <a:lstStyle/>
          <a:p>
            <a:r>
              <a:rPr lang="fr-FR" dirty="0"/>
              <a:t>Les principales crises économiques en France  : 2008 - 2012</a:t>
            </a:r>
          </a:p>
        </p:txBody>
      </p:sp>
      <p:pic>
        <p:nvPicPr>
          <p:cNvPr id="5" name="Image 4">
            <a:extLst>
              <a:ext uri="{FF2B5EF4-FFF2-40B4-BE49-F238E27FC236}">
                <a16:creationId xmlns:a16="http://schemas.microsoft.com/office/drawing/2014/main" id="{FCC6FE47-A377-4E22-9A0E-BF6158E7C511}"/>
              </a:ext>
            </a:extLst>
          </p:cNvPr>
          <p:cNvPicPr>
            <a:picLocks noChangeAspect="1"/>
          </p:cNvPicPr>
          <p:nvPr/>
        </p:nvPicPr>
        <p:blipFill>
          <a:blip r:embed="rId3"/>
          <a:stretch>
            <a:fillRect/>
          </a:stretch>
        </p:blipFill>
        <p:spPr>
          <a:xfrm>
            <a:off x="7461030" y="1799179"/>
            <a:ext cx="3324225" cy="1047750"/>
          </a:xfrm>
          <a:prstGeom prst="rect">
            <a:avLst/>
          </a:prstGeom>
        </p:spPr>
      </p:pic>
      <p:sp>
        <p:nvSpPr>
          <p:cNvPr id="8" name="ZoneTexte 7">
            <a:extLst>
              <a:ext uri="{FF2B5EF4-FFF2-40B4-BE49-F238E27FC236}">
                <a16:creationId xmlns:a16="http://schemas.microsoft.com/office/drawing/2014/main" id="{206138D1-451F-45AE-B90D-77449BEB50C4}"/>
              </a:ext>
            </a:extLst>
          </p:cNvPr>
          <p:cNvSpPr txBox="1"/>
          <p:nvPr/>
        </p:nvSpPr>
        <p:spPr>
          <a:xfrm>
            <a:off x="7465585" y="6475363"/>
            <a:ext cx="5526157" cy="400110"/>
          </a:xfrm>
          <a:prstGeom prst="rect">
            <a:avLst/>
          </a:prstGeom>
          <a:noFill/>
        </p:spPr>
        <p:txBody>
          <a:bodyPr wrap="square" rtlCol="0">
            <a:spAutoFit/>
          </a:bodyPr>
          <a:lstStyle/>
          <a:p>
            <a:r>
              <a:rPr lang="fr-FR" sz="2000" i="1" dirty="0"/>
              <a:t>Dow Jones : indice de bourse</a:t>
            </a:r>
          </a:p>
        </p:txBody>
      </p:sp>
    </p:spTree>
    <p:extLst>
      <p:ext uri="{BB962C8B-B14F-4D97-AF65-F5344CB8AC3E}">
        <p14:creationId xmlns:p14="http://schemas.microsoft.com/office/powerpoint/2010/main" val="240026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05F3D-F80E-4934-8B35-38711B95708A}"/>
              </a:ext>
            </a:extLst>
          </p:cNvPr>
          <p:cNvSpPr>
            <a:spLocks noGrp="1"/>
          </p:cNvSpPr>
          <p:nvPr>
            <p:ph type="title"/>
          </p:nvPr>
        </p:nvSpPr>
        <p:spPr>
          <a:xfrm>
            <a:off x="261798" y="178533"/>
            <a:ext cx="9982132" cy="1400530"/>
          </a:xfrm>
        </p:spPr>
        <p:txBody>
          <a:bodyPr/>
          <a:lstStyle/>
          <a:p>
            <a:r>
              <a:rPr lang="fr-FR" dirty="0"/>
              <a:t>Le chômage en France : Selon l’âge (1975 – 2017)</a:t>
            </a:r>
            <a:br>
              <a:rPr lang="fr-FR" dirty="0"/>
            </a:br>
            <a:endParaRPr lang="fr-FR" dirty="0"/>
          </a:p>
        </p:txBody>
      </p:sp>
      <p:sp>
        <p:nvSpPr>
          <p:cNvPr id="4" name="ZoneTexte 3">
            <a:extLst>
              <a:ext uri="{FF2B5EF4-FFF2-40B4-BE49-F238E27FC236}">
                <a16:creationId xmlns:a16="http://schemas.microsoft.com/office/drawing/2014/main" id="{6CE8E808-F322-474D-A818-7055D742CB05}"/>
              </a:ext>
            </a:extLst>
          </p:cNvPr>
          <p:cNvSpPr txBox="1"/>
          <p:nvPr/>
        </p:nvSpPr>
        <p:spPr>
          <a:xfrm>
            <a:off x="10579109" y="294023"/>
            <a:ext cx="412292" cy="584775"/>
          </a:xfrm>
          <a:prstGeom prst="rect">
            <a:avLst/>
          </a:prstGeom>
          <a:noFill/>
        </p:spPr>
        <p:txBody>
          <a:bodyPr wrap="none" rtlCol="0">
            <a:spAutoFit/>
          </a:bodyPr>
          <a:lstStyle/>
          <a:p>
            <a:r>
              <a:rPr lang="fr-FR" sz="3200" b="1" dirty="0">
                <a:solidFill>
                  <a:schemeClr val="bg1"/>
                </a:solidFill>
              </a:rPr>
              <a:t>1</a:t>
            </a:r>
          </a:p>
        </p:txBody>
      </p:sp>
      <p:pic>
        <p:nvPicPr>
          <p:cNvPr id="6" name="Image 5">
            <a:extLst>
              <a:ext uri="{FF2B5EF4-FFF2-40B4-BE49-F238E27FC236}">
                <a16:creationId xmlns:a16="http://schemas.microsoft.com/office/drawing/2014/main" id="{55B78BC6-29AB-40F8-9287-FB6EB5D3F58F}"/>
              </a:ext>
            </a:extLst>
          </p:cNvPr>
          <p:cNvPicPr>
            <a:picLocks noChangeAspect="1"/>
          </p:cNvPicPr>
          <p:nvPr/>
        </p:nvPicPr>
        <p:blipFill>
          <a:blip r:embed="rId2"/>
          <a:stretch>
            <a:fillRect/>
          </a:stretch>
        </p:blipFill>
        <p:spPr>
          <a:xfrm>
            <a:off x="3993407" y="1285461"/>
            <a:ext cx="6250523" cy="5394006"/>
          </a:xfrm>
          <a:prstGeom prst="rect">
            <a:avLst/>
          </a:prstGeom>
        </p:spPr>
      </p:pic>
      <p:sp>
        <p:nvSpPr>
          <p:cNvPr id="10" name="ZoneTexte 9">
            <a:extLst>
              <a:ext uri="{FF2B5EF4-FFF2-40B4-BE49-F238E27FC236}">
                <a16:creationId xmlns:a16="http://schemas.microsoft.com/office/drawing/2014/main" id="{E604FE92-80C0-4792-A784-B22B5ABCEFC2}"/>
              </a:ext>
            </a:extLst>
          </p:cNvPr>
          <p:cNvSpPr txBox="1"/>
          <p:nvPr/>
        </p:nvSpPr>
        <p:spPr>
          <a:xfrm>
            <a:off x="371061" y="3193774"/>
            <a:ext cx="3622346" cy="1477328"/>
          </a:xfrm>
          <a:prstGeom prst="rect">
            <a:avLst/>
          </a:prstGeom>
          <a:noFill/>
        </p:spPr>
        <p:txBody>
          <a:bodyPr wrap="square" rtlCol="0">
            <a:spAutoFit/>
          </a:bodyPr>
          <a:lstStyle/>
          <a:p>
            <a:r>
              <a:rPr lang="fr-FR" dirty="0"/>
              <a:t>La majorité des chômeur ont entre 25 et 49 ans.</a:t>
            </a:r>
          </a:p>
          <a:p>
            <a:endParaRPr lang="fr-FR" dirty="0"/>
          </a:p>
          <a:p>
            <a:r>
              <a:rPr lang="fr-FR" dirty="0"/>
              <a:t>Il y a plus de chômeur de 15-24 ans que de 50 ans ou plus.</a:t>
            </a:r>
          </a:p>
        </p:txBody>
      </p:sp>
    </p:spTree>
    <p:extLst>
      <p:ext uri="{BB962C8B-B14F-4D97-AF65-F5344CB8AC3E}">
        <p14:creationId xmlns:p14="http://schemas.microsoft.com/office/powerpoint/2010/main" val="103267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05F3D-F80E-4934-8B35-38711B95708A}"/>
              </a:ext>
            </a:extLst>
          </p:cNvPr>
          <p:cNvSpPr>
            <a:spLocks noGrp="1"/>
          </p:cNvSpPr>
          <p:nvPr>
            <p:ph type="title"/>
          </p:nvPr>
        </p:nvSpPr>
        <p:spPr/>
        <p:txBody>
          <a:bodyPr/>
          <a:lstStyle/>
          <a:p>
            <a:r>
              <a:rPr lang="fr-FR" dirty="0"/>
              <a:t>Le chômage en France : Selon le sexe (1975 – 2017)</a:t>
            </a:r>
            <a:br>
              <a:rPr lang="fr-FR" dirty="0"/>
            </a:br>
            <a:endParaRPr lang="fr-FR" dirty="0"/>
          </a:p>
        </p:txBody>
      </p:sp>
      <p:sp>
        <p:nvSpPr>
          <p:cNvPr id="4" name="ZoneTexte 3">
            <a:extLst>
              <a:ext uri="{FF2B5EF4-FFF2-40B4-BE49-F238E27FC236}">
                <a16:creationId xmlns:a16="http://schemas.microsoft.com/office/drawing/2014/main" id="{6CE8E808-F322-474D-A818-7055D742CB05}"/>
              </a:ext>
            </a:extLst>
          </p:cNvPr>
          <p:cNvSpPr txBox="1"/>
          <p:nvPr/>
        </p:nvSpPr>
        <p:spPr>
          <a:xfrm>
            <a:off x="10579109" y="294023"/>
            <a:ext cx="412292" cy="584775"/>
          </a:xfrm>
          <a:prstGeom prst="rect">
            <a:avLst/>
          </a:prstGeom>
          <a:noFill/>
        </p:spPr>
        <p:txBody>
          <a:bodyPr wrap="none" rtlCol="0">
            <a:spAutoFit/>
          </a:bodyPr>
          <a:lstStyle/>
          <a:p>
            <a:r>
              <a:rPr lang="fr-FR" sz="3200" b="1" dirty="0">
                <a:solidFill>
                  <a:schemeClr val="bg1"/>
                </a:solidFill>
              </a:rPr>
              <a:t>1</a:t>
            </a:r>
          </a:p>
        </p:txBody>
      </p:sp>
      <p:sp>
        <p:nvSpPr>
          <p:cNvPr id="7" name="AutoShape 6" descr="Quelles sont les rÃ©gions franÃ§aises les plus touchÃ©es par ...">
            <a:extLst>
              <a:ext uri="{FF2B5EF4-FFF2-40B4-BE49-F238E27FC236}">
                <a16:creationId xmlns:a16="http://schemas.microsoft.com/office/drawing/2014/main" id="{906A097E-3CC2-43F6-B2C9-F3F28EFCFE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AutoShape 10" descr="https://images.ecosia.org/wlkTR4YKb0jb4QL9wB3XGWYMgAw=/0x390/smart/http%3A%2F%2Fi.f1g.fr%2Fmedia%2Ffigaro%2Forig%2F2015%2F11%2F05%2FINF70642f4a-8324-11e5-823d-167f89fb4ba2-799x654.jpg">
            <a:extLst>
              <a:ext uri="{FF2B5EF4-FFF2-40B4-BE49-F238E27FC236}">
                <a16:creationId xmlns:a16="http://schemas.microsoft.com/office/drawing/2014/main" id="{F3427FC4-7D80-453A-9345-59CAABC510F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4" name="Image 13">
            <a:extLst>
              <a:ext uri="{FF2B5EF4-FFF2-40B4-BE49-F238E27FC236}">
                <a16:creationId xmlns:a16="http://schemas.microsoft.com/office/drawing/2014/main" id="{039637BE-F8ED-4DF9-AEB5-DACD4CE37F9E}"/>
              </a:ext>
            </a:extLst>
          </p:cNvPr>
          <p:cNvPicPr>
            <a:picLocks noChangeAspect="1"/>
          </p:cNvPicPr>
          <p:nvPr/>
        </p:nvPicPr>
        <p:blipFill>
          <a:blip r:embed="rId2"/>
          <a:stretch>
            <a:fillRect/>
          </a:stretch>
        </p:blipFill>
        <p:spPr>
          <a:xfrm>
            <a:off x="5688137" y="1562110"/>
            <a:ext cx="5600700" cy="4972050"/>
          </a:xfrm>
          <a:prstGeom prst="rect">
            <a:avLst/>
          </a:prstGeom>
        </p:spPr>
      </p:pic>
      <p:sp>
        <p:nvSpPr>
          <p:cNvPr id="17" name="ZoneTexte 16">
            <a:extLst>
              <a:ext uri="{FF2B5EF4-FFF2-40B4-BE49-F238E27FC236}">
                <a16:creationId xmlns:a16="http://schemas.microsoft.com/office/drawing/2014/main" id="{8F701314-B4EC-47A7-9AFE-2FDEDF928F35}"/>
              </a:ext>
            </a:extLst>
          </p:cNvPr>
          <p:cNvSpPr txBox="1"/>
          <p:nvPr/>
        </p:nvSpPr>
        <p:spPr>
          <a:xfrm>
            <a:off x="1208938" y="3276600"/>
            <a:ext cx="3347830" cy="923330"/>
          </a:xfrm>
          <a:prstGeom prst="rect">
            <a:avLst/>
          </a:prstGeom>
          <a:noFill/>
        </p:spPr>
        <p:txBody>
          <a:bodyPr wrap="square" rtlCol="0">
            <a:spAutoFit/>
          </a:bodyPr>
          <a:lstStyle/>
          <a:p>
            <a:r>
              <a:rPr lang="fr-FR" dirty="0"/>
              <a:t>Le chômage au niveau des sexes est à peut près équivalent en pourcentage.</a:t>
            </a:r>
          </a:p>
        </p:txBody>
      </p:sp>
    </p:spTree>
    <p:extLst>
      <p:ext uri="{BB962C8B-B14F-4D97-AF65-F5344CB8AC3E}">
        <p14:creationId xmlns:p14="http://schemas.microsoft.com/office/powerpoint/2010/main" val="977280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1052</TotalTime>
  <Words>583</Words>
  <Application>Microsoft Office PowerPoint</Application>
  <PresentationFormat>Grand écran</PresentationFormat>
  <Paragraphs>72</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Century Gothic</vt:lpstr>
      <vt:lpstr>Wingdings 3</vt:lpstr>
      <vt:lpstr>Ion</vt:lpstr>
      <vt:lpstr>Le chômage et les crises économique</vt:lpstr>
      <vt:lpstr>Définitions</vt:lpstr>
      <vt:lpstr>Sommaire</vt:lpstr>
      <vt:lpstr>Les principales crises économiques en France : 1929 </vt:lpstr>
      <vt:lpstr>Les principales crises économiques en France : 1929</vt:lpstr>
      <vt:lpstr>Les principales crises économiques en France  : 1974</vt:lpstr>
      <vt:lpstr>Les principales crises économiques en France  : 2008 - 2012</vt:lpstr>
      <vt:lpstr>Le chômage en France : Selon l’âge (1975 – 2017) </vt:lpstr>
      <vt:lpstr>Le chômage en France : Selon le sexe (1975 – 2017) </vt:lpstr>
      <vt:lpstr>Le chômage en France : en fonction des régions (2008-2014)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chômage et les crises économique</dc:title>
  <dc:creator>Sam Litz</dc:creator>
  <cp:lastModifiedBy>Sam Litz</cp:lastModifiedBy>
  <cp:revision>32</cp:revision>
  <dcterms:created xsi:type="dcterms:W3CDTF">2018-11-25T08:45:48Z</dcterms:created>
  <dcterms:modified xsi:type="dcterms:W3CDTF">2018-11-29T10:49:08Z</dcterms:modified>
</cp:coreProperties>
</file>