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59" r:id="rId5"/>
    <p:sldId id="258" r:id="rId6"/>
    <p:sldId id="263" r:id="rId7"/>
    <p:sldId id="260" r:id="rId8"/>
    <p:sldId id="264" r:id="rId9"/>
    <p:sldId id="265" r:id="rId10"/>
    <p:sldId id="262" r:id="rId11"/>
    <p:sldId id="261" r:id="rId12"/>
    <p:sldId id="266" r:id="rId13"/>
    <p:sldId id="268" r:id="rId14"/>
    <p:sldId id="267" r:id="rId15"/>
    <p:sldId id="269" r:id="rId16"/>
    <p:sldId id="280" r:id="rId17"/>
    <p:sldId id="275" r:id="rId18"/>
    <p:sldId id="271" r:id="rId19"/>
    <p:sldId id="272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.litzler.pro@gmail.com" initials="s" lastIdx="1" clrIdx="0">
    <p:extLst>
      <p:ext uri="{19B8F6BF-5375-455C-9EA6-DF929625EA0E}">
        <p15:presenceInfo xmlns:p15="http://schemas.microsoft.com/office/powerpoint/2012/main" userId="e8f6c43d2b1ba6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62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2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5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62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6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232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0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1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96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5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1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2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944BDA-484D-4622-8CC7-C1BE7B47C2B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9837ED-518F-4736-A9F4-C191F0D267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7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i2p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80265CA0-FBBC-4574-B060-4DB03089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033" y="3293788"/>
            <a:ext cx="2634990" cy="2244379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lang="fr-FR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&amp;</a:t>
            </a:r>
          </a:p>
        </p:txBody>
      </p:sp>
      <p:pic>
        <p:nvPicPr>
          <p:cNvPr id="1028" name="Picture 4" descr="Tor browser proxy for specific country. - Mr.Slavchev">
            <a:extLst>
              <a:ext uri="{FF2B5EF4-FFF2-40B4-BE49-F238E27FC236}">
                <a16:creationId xmlns:a16="http://schemas.microsoft.com/office/drawing/2014/main" id="{252CC6C7-D392-4B1B-A6BF-05A1767B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674435"/>
            <a:ext cx="4266154" cy="26160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perspectiveContrasting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0" name="Picture 6" descr="Secure Your Online Privacy with I2P | Unixmen">
            <a:extLst>
              <a:ext uri="{FF2B5EF4-FFF2-40B4-BE49-F238E27FC236}">
                <a16:creationId xmlns:a16="http://schemas.microsoft.com/office/drawing/2014/main" id="{10441A44-B613-4649-8362-ED54409B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773" y="1315898"/>
            <a:ext cx="1888215" cy="2821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633060">
            <a:off x="2602243" y="-65251"/>
            <a:ext cx="8248947" cy="7734989"/>
          </a:xfrm>
          <a:prstGeom prst="teardrop">
            <a:avLst>
              <a:gd name="adj" fmla="val 115490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Top"/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4D6CAFA-3437-4D5B-BCDE-760D05EE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24114">
            <a:off x="3985590" y="2544415"/>
            <a:ext cx="5821017" cy="1996214"/>
          </a:xfrm>
          <a:scene3d>
            <a:camera prst="perspectiveRelaxedModerately"/>
            <a:lightRig rig="threePt" dir="t"/>
          </a:scene3d>
        </p:spPr>
        <p:txBody>
          <a:bodyPr>
            <a:prstTxWarp prst="textInflate">
              <a:avLst/>
            </a:prstTxWarp>
            <a:normAutofit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6000" b="1" dirty="0" err="1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Comparition</a:t>
            </a:r>
            <a:endParaRPr lang="en-US" sz="6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4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2P and the Dark Web">
            <a:extLst>
              <a:ext uri="{FF2B5EF4-FFF2-40B4-BE49-F238E27FC236}">
                <a16:creationId xmlns:a16="http://schemas.microsoft.com/office/drawing/2014/main" id="{55BC9FA1-8478-4AD7-91B0-43597440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103" y="1497495"/>
            <a:ext cx="6494228" cy="48800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1D1DF9D-B2D5-41D9-91A8-35216E5C377A}"/>
              </a:ext>
            </a:extLst>
          </p:cNvPr>
          <p:cNvSpPr txBox="1"/>
          <p:nvPr/>
        </p:nvSpPr>
        <p:spPr>
          <a:xfrm>
            <a:off x="2663687" y="374431"/>
            <a:ext cx="715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Can be use on windows, </a:t>
            </a:r>
            <a:r>
              <a:rPr lang="en-ZA" dirty="0" err="1"/>
              <a:t>linux</a:t>
            </a:r>
            <a:r>
              <a:rPr lang="en-ZA" dirty="0"/>
              <a:t>, macOS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Encryption technical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For anonymizing communications</a:t>
            </a:r>
          </a:p>
        </p:txBody>
      </p:sp>
      <p:pic>
        <p:nvPicPr>
          <p:cNvPr id="7170" name="Picture 2" descr="RÃ©sultat de recherche d'images pour &quot;tor i2P&quot;">
            <a:extLst>
              <a:ext uri="{FF2B5EF4-FFF2-40B4-BE49-F238E27FC236}">
                <a16:creationId xmlns:a16="http://schemas.microsoft.com/office/drawing/2014/main" id="{AC4852D6-C90D-4D14-BEDA-558A3743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67" y="1497495"/>
            <a:ext cx="6540727" cy="46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8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Ã©sultat de recherche d'images pour &quot;tor i2P&quot;">
            <a:extLst>
              <a:ext uri="{FF2B5EF4-FFF2-40B4-BE49-F238E27FC236}">
                <a16:creationId xmlns:a16="http://schemas.microsoft.com/office/drawing/2014/main" id="{8C2A572D-CF99-4ED6-8617-F0F535F4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0" y="776287"/>
            <a:ext cx="9753600" cy="530542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16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633060">
            <a:off x="2602243" y="-65251"/>
            <a:ext cx="8248947" cy="7734989"/>
          </a:xfrm>
          <a:prstGeom prst="teardrop">
            <a:avLst>
              <a:gd name="adj" fmla="val 115490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Top"/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9C0060-71C4-4BA8-89A3-09DED1362521}"/>
              </a:ext>
            </a:extLst>
          </p:cNvPr>
          <p:cNvSpPr txBox="1">
            <a:spLocks/>
          </p:cNvSpPr>
          <p:nvPr/>
        </p:nvSpPr>
        <p:spPr>
          <a:xfrm rot="524114">
            <a:off x="4256150" y="2709479"/>
            <a:ext cx="5002494" cy="1651262"/>
          </a:xfrm>
          <a:prstGeom prst="rect">
            <a:avLst/>
          </a:prstGeom>
          <a:effectLst/>
          <a:scene3d>
            <a:camera prst="perspectiveLeft"/>
            <a:lightRig rig="threePt" dir="t"/>
          </a:scene3d>
        </p:spPr>
        <p:txBody>
          <a:bodyPr vert="horz" lIns="91440" tIns="45720" rIns="91440" bIns="45720" numCol="1" rtlCol="0" anchor="ctr">
            <a:prstTxWarp prst="textPlain">
              <a:avLst/>
            </a:prstTxWarp>
            <a:normAutofit fontScale="90000" lnSpcReduction="10000"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How to Use it</a:t>
            </a:r>
            <a:endParaRPr lang="en-US" sz="6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0">
            <a:extLst>
              <a:ext uri="{FF2B5EF4-FFF2-40B4-BE49-F238E27FC236}">
                <a16:creationId xmlns:a16="http://schemas.microsoft.com/office/drawing/2014/main" id="{26CEA7D7-1493-4A35-A09F-9B5003F3E5AB}"/>
              </a:ext>
            </a:extLst>
          </p:cNvPr>
          <p:cNvSpPr txBox="1">
            <a:spLocks/>
          </p:cNvSpPr>
          <p:nvPr/>
        </p:nvSpPr>
        <p:spPr>
          <a:xfrm>
            <a:off x="2451785" y="0"/>
            <a:ext cx="8825881" cy="1149793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prstTxWarp prst="textPlain">
              <a:avLst/>
            </a:prstTxWarp>
            <a:normAutofit/>
            <a:scene3d>
              <a:camera prst="perspectiveRelaxedModerately"/>
              <a:lightRig rig="threePt" dir="t"/>
            </a:scene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Needs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21CEBA-A666-4271-ABA8-C8C542C8340F}"/>
              </a:ext>
            </a:extLst>
          </p:cNvPr>
          <p:cNvSpPr txBox="1"/>
          <p:nvPr/>
        </p:nvSpPr>
        <p:spPr>
          <a:xfrm>
            <a:off x="2690192" y="5553655"/>
            <a:ext cx="950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Internet </a:t>
            </a:r>
            <a:r>
              <a:rPr lang="fr-FR" dirty="0" err="1"/>
              <a:t>connection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Computer or mobile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Download TOR or I2P 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Cryptocurrency</a:t>
            </a:r>
            <a:r>
              <a:rPr lang="fr-FR" dirty="0"/>
              <a:t> </a:t>
            </a:r>
            <a:r>
              <a:rPr lang="fr-FR" dirty="0" err="1"/>
              <a:t>wallet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(</a:t>
            </a:r>
            <a:r>
              <a:rPr lang="fr-FR" dirty="0" err="1"/>
              <a:t>Monero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recommended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194" name="Picture 2" descr="RÃ©sultat de recherche d'images pour &quot;internet connection&quot;">
            <a:extLst>
              <a:ext uri="{FF2B5EF4-FFF2-40B4-BE49-F238E27FC236}">
                <a16:creationId xmlns:a16="http://schemas.microsoft.com/office/drawing/2014/main" id="{88BBF098-C82E-44ED-B29D-8814D75F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14" y="1716312"/>
            <a:ext cx="4430451" cy="332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822BFB-FF8A-4BAF-9285-8249AAE2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7" y="1521631"/>
            <a:ext cx="2637180" cy="18694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CC07E2-C123-4A3A-893B-A4F4516D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585" y="2597466"/>
            <a:ext cx="3377647" cy="1663068"/>
          </a:xfrm>
          <a:prstGeom prst="rect">
            <a:avLst/>
          </a:prstGeom>
        </p:spPr>
      </p:pic>
      <p:pic>
        <p:nvPicPr>
          <p:cNvPr id="8196" name="Picture 4" descr="RÃ©sultat de recherche d'images pour &quot;cryptocurrency wallet&quot;">
            <a:extLst>
              <a:ext uri="{FF2B5EF4-FFF2-40B4-BE49-F238E27FC236}">
                <a16:creationId xmlns:a16="http://schemas.microsoft.com/office/drawing/2014/main" id="{E2B17052-B302-48BE-8597-AB8C3387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37" y="321860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0">
            <a:extLst>
              <a:ext uri="{FF2B5EF4-FFF2-40B4-BE49-F238E27FC236}">
                <a16:creationId xmlns:a16="http://schemas.microsoft.com/office/drawing/2014/main" id="{CFAA49E0-2E9C-4B52-BE84-84F0CDC79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087" y="190501"/>
            <a:ext cx="10402887" cy="1041952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prstTxWarp prst="textPlain">
              <a:avLst/>
            </a:prstTxWarp>
            <a:normAutofit/>
            <a:scene3d>
              <a:camera prst="perspectiveRelaxedModerately"/>
              <a:lightRig rig="threePt" dir="t"/>
            </a:scene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</a:t>
            </a:r>
            <a:r>
              <a:rPr lang="fr-FR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access</a:t>
            </a: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hidden</a:t>
            </a: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network?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2D1E4E-5535-4E77-90CF-926CD4030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9" b="10437"/>
          <a:stretch/>
        </p:blipFill>
        <p:spPr>
          <a:xfrm rot="20531810">
            <a:off x="1067371" y="2111382"/>
            <a:ext cx="5492818" cy="26352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119116-0F38-49F6-AE1C-CC4B77256C69}"/>
              </a:ext>
            </a:extLst>
          </p:cNvPr>
          <p:cNvSpPr txBox="1"/>
          <p:nvPr/>
        </p:nvSpPr>
        <p:spPr>
          <a:xfrm rot="20481171">
            <a:off x="2147094" y="4722380"/>
            <a:ext cx="431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</a:t>
            </a:r>
            <a:r>
              <a:rPr lang="fr-FR" dirty="0"/>
              <a:t> .</a:t>
            </a:r>
            <a:r>
              <a:rPr lang="fr-FR" dirty="0" err="1"/>
              <a:t>onion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(and test </a:t>
            </a:r>
            <a:r>
              <a:rPr lang="fr-FR" dirty="0" err="1"/>
              <a:t>them</a:t>
            </a:r>
            <a:r>
              <a:rPr lang="fr-FR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335CA8-49E6-455B-844B-516422E8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59" y="1334770"/>
            <a:ext cx="3633478" cy="43970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F9491C-88BF-487B-AF96-4EB5FFEF4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723" y="2225293"/>
            <a:ext cx="6919542" cy="40594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AED2-FD3B-4177-9BD4-1EDBE7033E46}"/>
              </a:ext>
            </a:extLst>
          </p:cNvPr>
          <p:cNvSpPr txBox="1"/>
          <p:nvPr/>
        </p:nvSpPr>
        <p:spPr>
          <a:xfrm>
            <a:off x="5295806" y="6331402"/>
            <a:ext cx="431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</a:t>
            </a:r>
            <a:r>
              <a:rPr lang="fr-FR" dirty="0"/>
              <a:t> .ip2 </a:t>
            </a:r>
            <a:r>
              <a:rPr lang="fr-FR" dirty="0" err="1"/>
              <a:t>link</a:t>
            </a:r>
            <a:r>
              <a:rPr lang="fr-FR" dirty="0"/>
              <a:t> (and test </a:t>
            </a:r>
            <a:r>
              <a:rPr lang="fr-FR" dirty="0" err="1"/>
              <a:t>them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68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633060">
            <a:off x="2169096" y="-25495"/>
            <a:ext cx="8248947" cy="7734989"/>
          </a:xfrm>
          <a:prstGeom prst="teardrop">
            <a:avLst>
              <a:gd name="adj" fmla="val 115490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Top"/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9C0060-71C4-4BA8-89A3-09DED1362521}"/>
              </a:ext>
            </a:extLst>
          </p:cNvPr>
          <p:cNvSpPr txBox="1">
            <a:spLocks/>
          </p:cNvSpPr>
          <p:nvPr/>
        </p:nvSpPr>
        <p:spPr>
          <a:xfrm rot="524114">
            <a:off x="4256150" y="2709479"/>
            <a:ext cx="5002494" cy="1651262"/>
          </a:xfrm>
          <a:prstGeom prst="rect">
            <a:avLst/>
          </a:prstGeom>
          <a:effectLst/>
          <a:scene3d>
            <a:camera prst="perspectiveLeft"/>
            <a:lightRig rig="threePt" dir="t"/>
          </a:scene3d>
        </p:spPr>
        <p:txBody>
          <a:bodyPr vert="horz" lIns="91440" tIns="45720" rIns="91440" bIns="45720" numCol="1" rtlCol="0" anchor="ctr">
            <a:prstTxWarp prst="textPlain">
              <a:avLst/>
            </a:prstTxWarp>
            <a:normAutofit fontScale="90000"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Draw backs</a:t>
            </a:r>
          </a:p>
        </p:txBody>
      </p:sp>
    </p:spTree>
    <p:extLst>
      <p:ext uri="{BB962C8B-B14F-4D97-AF65-F5344CB8AC3E}">
        <p14:creationId xmlns:p14="http://schemas.microsoft.com/office/powerpoint/2010/main" val="133578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B66FF2E-C9A8-4730-95C7-01F8D459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389" y="1320842"/>
            <a:ext cx="2403201" cy="5026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55C2C1-72B5-4DF0-B7E7-A28E3C74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1366"/>
            <a:ext cx="5595730" cy="39362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6AEF80-CE86-45CE-B6F5-E42350316B57}"/>
              </a:ext>
            </a:extLst>
          </p:cNvPr>
          <p:cNvSpPr txBox="1"/>
          <p:nvPr/>
        </p:nvSpPr>
        <p:spPr>
          <a:xfrm>
            <a:off x="2209799" y="4664765"/>
            <a:ext cx="41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protect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the </a:t>
            </a:r>
            <a:r>
              <a:rPr lang="fr-FR" dirty="0" err="1"/>
              <a:t>traffic</a:t>
            </a:r>
            <a:r>
              <a:rPr lang="fr-FR" dirty="0"/>
              <a:t> ont </a:t>
            </a:r>
            <a:r>
              <a:rPr lang="fr-FR" dirty="0" err="1"/>
              <a:t>heir</a:t>
            </a:r>
            <a:r>
              <a:rPr lang="fr-FR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71484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633060">
            <a:off x="2602243" y="-65251"/>
            <a:ext cx="8248947" cy="7734989"/>
          </a:xfrm>
          <a:prstGeom prst="teardrop">
            <a:avLst>
              <a:gd name="adj" fmla="val 115490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Top"/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9C0060-71C4-4BA8-89A3-09DED1362521}"/>
              </a:ext>
            </a:extLst>
          </p:cNvPr>
          <p:cNvSpPr txBox="1">
            <a:spLocks/>
          </p:cNvSpPr>
          <p:nvPr/>
        </p:nvSpPr>
        <p:spPr>
          <a:xfrm rot="524114">
            <a:off x="4256150" y="2709479"/>
            <a:ext cx="5002494" cy="1651262"/>
          </a:xfrm>
          <a:prstGeom prst="rect">
            <a:avLst/>
          </a:prstGeom>
          <a:effectLst/>
          <a:scene3d>
            <a:camera prst="perspectiveLeft"/>
            <a:lightRig rig="threePt" dir="t"/>
          </a:scene3d>
        </p:spPr>
        <p:txBody>
          <a:bodyPr vert="horz" lIns="91440" tIns="45720" rIns="91440" bIns="45720" numCol="1" rtlCol="0" anchor="ctr">
            <a:prstTxWarp prst="textPlain">
              <a:avLst/>
            </a:prstTxWarp>
            <a:normAutofit fontScale="90000"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36482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992DEB5-DDC2-4A38-ACE8-76509923D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95"/>
          <a:stretch/>
        </p:blipFill>
        <p:spPr>
          <a:xfrm>
            <a:off x="5409209" y="185531"/>
            <a:ext cx="6473435" cy="345377"/>
          </a:xfrm>
          <a:prstGeom prst="rect">
            <a:avLst/>
          </a:prstGeom>
        </p:spPr>
      </p:pic>
      <p:pic>
        <p:nvPicPr>
          <p:cNvPr id="9218" name="Picture 2" descr="RÃ©sultat de recherche d'images pour &quot;anonymizing&quot;">
            <a:extLst>
              <a:ext uri="{FF2B5EF4-FFF2-40B4-BE49-F238E27FC236}">
                <a16:creationId xmlns:a16="http://schemas.microsoft.com/office/drawing/2014/main" id="{75A504CF-2A93-48F4-926F-CD0FEB5A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44">
            <a:off x="1721485" y="768563"/>
            <a:ext cx="2693348" cy="33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02302C-97B8-48B8-8ABA-2B7C75EDC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53" y="530908"/>
            <a:ext cx="6518991" cy="345377"/>
          </a:xfrm>
          <a:prstGeom prst="rect">
            <a:avLst/>
          </a:prstGeom>
        </p:spPr>
      </p:pic>
      <p:pic>
        <p:nvPicPr>
          <p:cNvPr id="9220" name="Picture 4" descr="RÃ©sultat de recherche d'images pour &quot;liberty expression with hidden network&quot;">
            <a:extLst>
              <a:ext uri="{FF2B5EF4-FFF2-40B4-BE49-F238E27FC236}">
                <a16:creationId xmlns:a16="http://schemas.microsoft.com/office/drawing/2014/main" id="{35489B2F-B1A1-455D-B479-D84B9DFE6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8"/>
          <a:stretch/>
        </p:blipFill>
        <p:spPr bwMode="auto">
          <a:xfrm>
            <a:off x="5240514" y="1524001"/>
            <a:ext cx="6341886" cy="24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Ã©sultat de recherche d'images pour &quot;liberty expression with hidden network&quot;">
            <a:extLst>
              <a:ext uri="{FF2B5EF4-FFF2-40B4-BE49-F238E27FC236}">
                <a16:creationId xmlns:a16="http://schemas.microsoft.com/office/drawing/2014/main" id="{D010D768-C9B2-415C-9633-DA3398F4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64" y="1152530"/>
            <a:ext cx="7554915" cy="50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50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5F645FF-0219-4193-AFAB-8E9E8758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858" y="400711"/>
            <a:ext cx="10018713" cy="1752599"/>
          </a:xfrm>
        </p:spPr>
        <p:txBody>
          <a:bodyPr>
            <a:prstTxWarp prst="textTriangleInverted">
              <a:avLst/>
            </a:prstTxWarp>
          </a:bodyPr>
          <a:lstStyle/>
          <a:p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Table of content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535E370-23E5-44D1-BAE3-37F5F4AA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15" y="2329238"/>
            <a:ext cx="10018713" cy="4128051"/>
          </a:xfrm>
        </p:spPr>
        <p:txBody>
          <a:bodyPr>
            <a:normAutofit/>
          </a:bodyPr>
          <a:lstStyle/>
          <a:p>
            <a:r>
              <a:rPr lang="fr-FR" dirty="0" err="1"/>
              <a:t>Presentation</a:t>
            </a:r>
            <a:r>
              <a:rPr lang="fr-FR" dirty="0"/>
              <a:t> of I2P and TOR</a:t>
            </a:r>
          </a:p>
          <a:p>
            <a:r>
              <a:rPr lang="fr-FR" dirty="0" err="1"/>
              <a:t>Comparison</a:t>
            </a:r>
            <a:r>
              <a:rPr lang="fr-FR" dirty="0"/>
              <a:t> of the services</a:t>
            </a:r>
          </a:p>
          <a:p>
            <a:r>
              <a:rPr lang="fr-FR" dirty="0"/>
              <a:t>How to use the services</a:t>
            </a:r>
          </a:p>
          <a:p>
            <a:r>
              <a:rPr lang="fr-FR" dirty="0"/>
              <a:t>Drawbacks</a:t>
            </a:r>
          </a:p>
          <a:p>
            <a:r>
              <a:rPr lang="fr-FR" dirty="0" err="1"/>
              <a:t>Advantages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08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633060">
            <a:off x="2602243" y="-65251"/>
            <a:ext cx="8248947" cy="7734989"/>
          </a:xfrm>
          <a:prstGeom prst="teardrop">
            <a:avLst>
              <a:gd name="adj" fmla="val 115490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Top"/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9C0060-71C4-4BA8-89A3-09DED1362521}"/>
              </a:ext>
            </a:extLst>
          </p:cNvPr>
          <p:cNvSpPr txBox="1">
            <a:spLocks/>
          </p:cNvSpPr>
          <p:nvPr/>
        </p:nvSpPr>
        <p:spPr>
          <a:xfrm rot="524114">
            <a:off x="3826634" y="2755603"/>
            <a:ext cx="6525150" cy="1346795"/>
          </a:xfrm>
          <a:prstGeom prst="rect">
            <a:avLst/>
          </a:prstGeom>
          <a:effectLst/>
          <a:scene3d>
            <a:camera prst="perspectiveLeft"/>
            <a:lightRig rig="threePt" dir="t"/>
          </a:scene3d>
        </p:spPr>
        <p:txBody>
          <a:bodyPr vert="horz" lIns="91440" tIns="45720" rIns="91440" bIns="45720" numCol="1" rtlCol="0" anchor="ctr">
            <a:prstTxWarp prst="textPlain">
              <a:avLst/>
            </a:prstTxWarp>
            <a:normAutofit fontScale="97500"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326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Ã©sultat de recherche d'images pour &quot;I2P berry&quot;">
            <a:extLst>
              <a:ext uri="{FF2B5EF4-FFF2-40B4-BE49-F238E27FC236}">
                <a16:creationId xmlns:a16="http://schemas.microsoft.com/office/drawing/2014/main" id="{7660DCFD-280A-4ABB-BFBE-A24E813DE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71" y="1069285"/>
            <a:ext cx="9325954" cy="47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Ã©sultat de recherche d'images pour &quot;freenet&quot;">
            <a:extLst>
              <a:ext uri="{FF2B5EF4-FFF2-40B4-BE49-F238E27FC236}">
                <a16:creationId xmlns:a16="http://schemas.microsoft.com/office/drawing/2014/main" id="{7C8D4D39-0042-4499-B34A-6FB623B0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9646">
            <a:off x="6993604" y="322503"/>
            <a:ext cx="3843217" cy="20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associÃ©e">
            <a:extLst>
              <a:ext uri="{FF2B5EF4-FFF2-40B4-BE49-F238E27FC236}">
                <a16:creationId xmlns:a16="http://schemas.microsoft.com/office/drawing/2014/main" id="{D31108C3-FE67-45E6-B2A4-2BE132D2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3444">
            <a:off x="1719052" y="1401275"/>
            <a:ext cx="3078592" cy="19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alternative to tor&quot;">
            <a:extLst>
              <a:ext uri="{FF2B5EF4-FFF2-40B4-BE49-F238E27FC236}">
                <a16:creationId xmlns:a16="http://schemas.microsoft.com/office/drawing/2014/main" id="{DC677120-E531-446A-B95D-17139C10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3570">
            <a:off x="3562380" y="1462145"/>
            <a:ext cx="4225560" cy="135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Ã©sultat de recherche d'images pour &quot;alternative to tor&quot;">
            <a:extLst>
              <a:ext uri="{FF2B5EF4-FFF2-40B4-BE49-F238E27FC236}">
                <a16:creationId xmlns:a16="http://schemas.microsoft.com/office/drawing/2014/main" id="{5B9BA98F-66F5-4651-88B4-36E11A8F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6056">
            <a:off x="5997491" y="2520935"/>
            <a:ext cx="5539282" cy="31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Ã©sultat de recherche d'images pour &quot;alternative to tor&quot;">
            <a:extLst>
              <a:ext uri="{FF2B5EF4-FFF2-40B4-BE49-F238E27FC236}">
                <a16:creationId xmlns:a16="http://schemas.microsoft.com/office/drawing/2014/main" id="{68C6D0D3-F7A1-415F-889F-78BCE9A3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3023">
            <a:off x="3136122" y="3858159"/>
            <a:ext cx="5247861" cy="154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Ã©sultat de recherche d'images pour &quot;alternative to tor&quot;">
            <a:extLst>
              <a:ext uri="{FF2B5EF4-FFF2-40B4-BE49-F238E27FC236}">
                <a16:creationId xmlns:a16="http://schemas.microsoft.com/office/drawing/2014/main" id="{ADEE56EE-8A23-46A4-AEE2-1B02CA93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71" y="4598495"/>
            <a:ext cx="5061913" cy="185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Ã©sultat de recherche d'images pour &quot;I2P berry&quot;">
            <a:extLst>
              <a:ext uri="{FF2B5EF4-FFF2-40B4-BE49-F238E27FC236}">
                <a16:creationId xmlns:a16="http://schemas.microsoft.com/office/drawing/2014/main" id="{B69EF782-8036-4BAA-BFE8-EBCD81179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37" y="1069285"/>
            <a:ext cx="9325954" cy="47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15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4531117">
            <a:off x="2275033" y="-545057"/>
            <a:ext cx="5972159" cy="5599417"/>
          </a:xfrm>
          <a:prstGeom prst="teardrop">
            <a:avLst>
              <a:gd name="adj" fmla="val 137173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4D6CAFA-3437-4D5B-BCDE-760D05EE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261" y="1012029"/>
            <a:ext cx="4114799" cy="2852737"/>
          </a:xfrm>
        </p:spPr>
        <p:txBody>
          <a:bodyPr>
            <a:prstTxWarp prst="textInflate">
              <a:avLst/>
            </a:prstTxWarp>
            <a:normAutofit/>
            <a:scene3d>
              <a:camera prst="perspectiveContrastingLeftFacing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I2P</a:t>
            </a:r>
          </a:p>
        </p:txBody>
      </p:sp>
    </p:spTree>
    <p:extLst>
      <p:ext uri="{BB962C8B-B14F-4D97-AF65-F5344CB8AC3E}">
        <p14:creationId xmlns:p14="http://schemas.microsoft.com/office/powerpoint/2010/main" val="148042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Â» AmRD: Going Dark, the Next Level i2p + TOR #i2p # ...">
            <a:extLst>
              <a:ext uri="{FF2B5EF4-FFF2-40B4-BE49-F238E27FC236}">
                <a16:creationId xmlns:a16="http://schemas.microsoft.com/office/drawing/2014/main" id="{BA694CF6-B3DB-4FB5-B4D4-170B0F1F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05" y="596761"/>
            <a:ext cx="71532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CC8F23-0865-4A0A-8C56-BBED9890F1F9}"/>
              </a:ext>
            </a:extLst>
          </p:cNvPr>
          <p:cNvSpPr/>
          <p:nvPr/>
        </p:nvSpPr>
        <p:spPr>
          <a:xfrm>
            <a:off x="2145622" y="3151568"/>
            <a:ext cx="332494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anonymous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network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I2P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release : 4 </a:t>
            </a:r>
            <a:r>
              <a:rPr lang="fr-FR" dirty="0" err="1"/>
              <a:t>october</a:t>
            </a:r>
            <a:r>
              <a:rPr lang="fr-FR" dirty="0"/>
              <a:t> 2018</a:t>
            </a:r>
          </a:p>
          <a:p>
            <a:r>
              <a:rPr lang="fr-FR" dirty="0"/>
              <a:t>	(0.9.37)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Written</a:t>
            </a:r>
            <a:r>
              <a:rPr lang="fr-FR" dirty="0"/>
              <a:t>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Cross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</a:t>
            </a:r>
            <a:r>
              <a:rPr lang="fr-FR" dirty="0" err="1"/>
              <a:t>languages</a:t>
            </a:r>
            <a:r>
              <a:rPr lang="fr-FR" dirty="0"/>
              <a:t> : </a:t>
            </a:r>
            <a:r>
              <a:rPr lang="fr-FR" dirty="0" err="1"/>
              <a:t>spanish</a:t>
            </a:r>
            <a:r>
              <a:rPr lang="fr-FR" dirty="0"/>
              <a:t> / </a:t>
            </a:r>
            <a:r>
              <a:rPr lang="fr-FR" dirty="0" err="1"/>
              <a:t>english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Imcomplete</a:t>
            </a:r>
            <a:r>
              <a:rPr lang="fr-FR" dirty="0"/>
              <a:t> translations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https://geti2p.net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Windows, linux </a:t>
            </a:r>
            <a:r>
              <a:rPr lang="fr-FR" dirty="0" err="1"/>
              <a:t>macOS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26" name="Picture 2" descr="https://upload.wikimedia.org/wikipedia/commons/thumb/8/84/Itoopie.svg/220px-Itoopie.svg.png">
            <a:extLst>
              <a:ext uri="{FF2B5EF4-FFF2-40B4-BE49-F238E27FC236}">
                <a16:creationId xmlns:a16="http://schemas.microsoft.com/office/drawing/2014/main" id="{F996E245-9210-4ABE-B347-8DA449AC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742" y="4668948"/>
            <a:ext cx="2095500" cy="2095500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1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1/1f/I2PBote-inbox-0.4.png/1024px-I2PBote-inbox-0.4.png">
            <a:extLst>
              <a:ext uri="{FF2B5EF4-FFF2-40B4-BE49-F238E27FC236}">
                <a16:creationId xmlns:a16="http://schemas.microsoft.com/office/drawing/2014/main" id="{7F2D6F47-EFB4-432C-A99E-D03C4750E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17" y="180949"/>
            <a:ext cx="4544046" cy="255602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C1F29E-9500-4545-A73D-C7F2659984A5}"/>
              </a:ext>
            </a:extLst>
          </p:cNvPr>
          <p:cNvSpPr txBox="1"/>
          <p:nvPr/>
        </p:nvSpPr>
        <p:spPr>
          <a:xfrm>
            <a:off x="3916741" y="304800"/>
            <a:ext cx="2941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Personal</a:t>
            </a:r>
            <a:r>
              <a:rPr lang="fr-FR" dirty="0"/>
              <a:t> email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Two</a:t>
            </a:r>
            <a:r>
              <a:rPr lang="fr-FR" dirty="0"/>
              <a:t> service for messaging : I2P-messenger &amp; I2P-talk</a:t>
            </a:r>
          </a:p>
          <a:p>
            <a:r>
              <a:rPr lang="fr-FR" dirty="0"/>
              <a:t>(end to end </a:t>
            </a:r>
            <a:r>
              <a:rPr lang="fr-FR" dirty="0" err="1"/>
              <a:t>encrypted</a:t>
            </a:r>
            <a:r>
              <a:rPr lang="fr-FR" dirty="0"/>
              <a:t>, no server log conversations, file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suported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2052" name="Picture 4" descr="https://upload.wikimedia.org/wikipedia/commons/thumb/8/83/I2PAndroid-console-0.9.20.png/220px-I2PAndroid-console-0.9.20.png">
            <a:extLst>
              <a:ext uri="{FF2B5EF4-FFF2-40B4-BE49-F238E27FC236}">
                <a16:creationId xmlns:a16="http://schemas.microsoft.com/office/drawing/2014/main" id="{F2AF5543-32F8-4B2D-8251-75FE5F17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56" y="1458961"/>
            <a:ext cx="2095500" cy="37242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BFAA5D6-8938-46F9-AC06-EFC5EBAD2506}"/>
              </a:ext>
            </a:extLst>
          </p:cNvPr>
          <p:cNvSpPr txBox="1"/>
          <p:nvPr/>
        </p:nvSpPr>
        <p:spPr>
          <a:xfrm>
            <a:off x="9011374" y="4391986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Cryptocurrency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: </a:t>
            </a:r>
            <a:r>
              <a:rPr lang="fr-FR" dirty="0" err="1"/>
              <a:t>monero</a:t>
            </a:r>
            <a:r>
              <a:rPr lang="fr-FR" dirty="0"/>
              <a:t> and verge (more </a:t>
            </a:r>
            <a:r>
              <a:rPr lang="fr-FR" dirty="0" err="1"/>
              <a:t>sucure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bitcoin)</a:t>
            </a:r>
          </a:p>
        </p:txBody>
      </p:sp>
      <p:pic>
        <p:nvPicPr>
          <p:cNvPr id="2054" name="Picture 6" descr="Monero-Logo.svg">
            <a:extLst>
              <a:ext uri="{FF2B5EF4-FFF2-40B4-BE49-F238E27FC236}">
                <a16:creationId xmlns:a16="http://schemas.microsoft.com/office/drawing/2014/main" id="{3DB67243-3F04-4D34-B1F2-59DA39E6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35" y="3514652"/>
            <a:ext cx="2400300" cy="638175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rge logo">
            <a:extLst>
              <a:ext uri="{FF2B5EF4-FFF2-40B4-BE49-F238E27FC236}">
                <a16:creationId xmlns:a16="http://schemas.microsoft.com/office/drawing/2014/main" id="{0F76BBB0-C653-4BA3-B582-045D7DDA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87" y="5873562"/>
            <a:ext cx="2400300" cy="40957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6E3B4A5-19EB-4502-941D-A872A0202B07}"/>
              </a:ext>
            </a:extLst>
          </p:cNvPr>
          <p:cNvSpPr txBox="1"/>
          <p:nvPr/>
        </p:nvSpPr>
        <p:spPr>
          <a:xfrm>
            <a:off x="2411895" y="5635348"/>
            <a:ext cx="120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 can use </a:t>
            </a:r>
            <a:r>
              <a:rPr lang="fr-FR" dirty="0" err="1"/>
              <a:t>now</a:t>
            </a:r>
            <a:r>
              <a:rPr lang="fr-FR" dirty="0"/>
              <a:t> on 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989BF9-3A11-4DA1-BCD5-5BDA53D3C71A}"/>
              </a:ext>
            </a:extLst>
          </p:cNvPr>
          <p:cNvSpPr txBox="1"/>
          <p:nvPr/>
        </p:nvSpPr>
        <p:spPr>
          <a:xfrm>
            <a:off x="4238987" y="2794123"/>
            <a:ext cx="1908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 can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server router </a:t>
            </a:r>
            <a:r>
              <a:rPr lang="fr-FR" dirty="0" err="1"/>
              <a:t>with</a:t>
            </a:r>
            <a:r>
              <a:rPr lang="fr-FR" dirty="0"/>
              <a:t> a Raspberry 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(I2PBerry)</a:t>
            </a:r>
          </a:p>
        </p:txBody>
      </p:sp>
      <p:pic>
        <p:nvPicPr>
          <p:cNvPr id="2060" name="Picture 12" descr="RÃ©sultat de recherche d'images pour &quot;raspberry&quot;">
            <a:extLst>
              <a:ext uri="{FF2B5EF4-FFF2-40B4-BE49-F238E27FC236}">
                <a16:creationId xmlns:a16="http://schemas.microsoft.com/office/drawing/2014/main" id="{6B1C92D5-DF23-47B8-ACA3-8EE0C7775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50" y="4850657"/>
            <a:ext cx="2837000" cy="1826394"/>
          </a:xfrm>
          <a:prstGeom prst="rect">
            <a:avLst/>
          </a:prstGeom>
          <a:noFill/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rme 8">
            <a:extLst>
              <a:ext uri="{FF2B5EF4-FFF2-40B4-BE49-F238E27FC236}">
                <a16:creationId xmlns:a16="http://schemas.microsoft.com/office/drawing/2014/main" id="{1017F613-E645-47C5-8577-BC92823A9201}"/>
              </a:ext>
            </a:extLst>
          </p:cNvPr>
          <p:cNvSpPr/>
          <p:nvPr/>
        </p:nvSpPr>
        <p:spPr>
          <a:xfrm rot="4531117">
            <a:off x="2271073" y="-387815"/>
            <a:ext cx="5972159" cy="5599417"/>
          </a:xfrm>
          <a:prstGeom prst="teardrop">
            <a:avLst>
              <a:gd name="adj" fmla="val 137173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4D6CAFA-3437-4D5B-BCDE-760D05EE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210812"/>
            <a:ext cx="4114799" cy="2852737"/>
          </a:xfrm>
          <a:scene3d>
            <a:camera prst="perspectiveHeroicExtremeRightFacing"/>
            <a:lightRig rig="threePt" dir="t"/>
          </a:scene3d>
        </p:spPr>
        <p:txBody>
          <a:bodyPr>
            <a:prstTxWarp prst="textInflate">
              <a:avLst/>
            </a:prstTxWarp>
            <a:normAutofit/>
            <a:scene3d>
              <a:camera prst="perspectiveContrastingLeftFacing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303715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r-logo-2011-flat.svg">
            <a:extLst>
              <a:ext uri="{FF2B5EF4-FFF2-40B4-BE49-F238E27FC236}">
                <a16:creationId xmlns:a16="http://schemas.microsoft.com/office/drawing/2014/main" id="{2B53997D-A7FF-4845-BC5C-B0239D36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327" y="159858"/>
            <a:ext cx="3695700" cy="2235899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136DB4-7B73-413E-9F07-DAE1040FFAF6}"/>
              </a:ext>
            </a:extLst>
          </p:cNvPr>
          <p:cNvSpPr txBox="1"/>
          <p:nvPr/>
        </p:nvSpPr>
        <p:spPr>
          <a:xfrm>
            <a:off x="2171703" y="212243"/>
            <a:ext cx="489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onion</a:t>
            </a:r>
            <a:r>
              <a:rPr lang="fr-FR" dirty="0"/>
              <a:t> router (messages </a:t>
            </a:r>
            <a:r>
              <a:rPr lang="fr-FR" dirty="0" err="1"/>
              <a:t>encapsulated</a:t>
            </a:r>
            <a:r>
              <a:rPr lang="fr-FR" dirty="0"/>
              <a:t> in </a:t>
            </a:r>
            <a:r>
              <a:rPr lang="fr-FR" dirty="0" err="1"/>
              <a:t>layers</a:t>
            </a:r>
            <a:r>
              <a:rPr lang="fr-FR" dirty="0"/>
              <a:t> of </a:t>
            </a:r>
            <a:r>
              <a:rPr lang="fr-FR" dirty="0" err="1"/>
              <a:t>encryption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Anonymous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Most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I2P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 release : </a:t>
            </a:r>
            <a:r>
              <a:rPr lang="fr-FR" dirty="0" err="1"/>
              <a:t>september</a:t>
            </a:r>
            <a:r>
              <a:rPr lang="fr-FR" dirty="0"/>
              <a:t>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release : 0.3.5.6-rc (</a:t>
            </a:r>
            <a:r>
              <a:rPr lang="fr-FR" dirty="0" err="1"/>
              <a:t>december</a:t>
            </a:r>
            <a:r>
              <a:rPr lang="fr-FR" dirty="0"/>
              <a:t>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Made </a:t>
            </a:r>
            <a:r>
              <a:rPr lang="fr-FR" dirty="0" err="1"/>
              <a:t>with</a:t>
            </a:r>
            <a:r>
              <a:rPr lang="fr-FR" dirty="0"/>
              <a:t> python, C and </a:t>
            </a:r>
            <a:r>
              <a:rPr lang="fr-FR" dirty="0" err="1"/>
              <a:t>rust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Use on </a:t>
            </a:r>
            <a:r>
              <a:rPr lang="fr-FR" dirty="0" err="1"/>
              <a:t>windows</a:t>
            </a:r>
            <a:r>
              <a:rPr lang="fr-FR" dirty="0"/>
              <a:t>, linux  and </a:t>
            </a:r>
            <a:r>
              <a:rPr lang="fr-FR" dirty="0" err="1"/>
              <a:t>macOS</a:t>
            </a:r>
            <a:endParaRPr lang="fr-FR" dirty="0"/>
          </a:p>
        </p:txBody>
      </p:sp>
      <p:pic>
        <p:nvPicPr>
          <p:cNvPr id="4100" name="Picture 4" descr="https://upload.wikimedia.org/wikipedia/commons/d/dc/Tor-onion-network.png">
            <a:extLst>
              <a:ext uri="{FF2B5EF4-FFF2-40B4-BE49-F238E27FC236}">
                <a16:creationId xmlns:a16="http://schemas.microsoft.com/office/drawing/2014/main" id="{CC9AF27F-83FD-4958-A257-41B7B839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70" y="2852578"/>
            <a:ext cx="5622572" cy="359403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onero-Logo.svg">
            <a:extLst>
              <a:ext uri="{FF2B5EF4-FFF2-40B4-BE49-F238E27FC236}">
                <a16:creationId xmlns:a16="http://schemas.microsoft.com/office/drawing/2014/main" id="{68357C93-CCCA-489F-8700-2A708513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47" y="3203589"/>
            <a:ext cx="2400300" cy="638175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Verge logo">
            <a:extLst>
              <a:ext uri="{FF2B5EF4-FFF2-40B4-BE49-F238E27FC236}">
                <a16:creationId xmlns:a16="http://schemas.microsoft.com/office/drawing/2014/main" id="{089F2D74-3FC2-4267-8E52-39C37738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2" y="5767545"/>
            <a:ext cx="2400300" cy="40957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Ã©sultat de recherche d'images pour &quot;bitcoin&quot;">
            <a:extLst>
              <a:ext uri="{FF2B5EF4-FFF2-40B4-BE49-F238E27FC236}">
                <a16:creationId xmlns:a16="http://schemas.microsoft.com/office/drawing/2014/main" id="{4CC13CFA-C0A3-43AE-839A-C4BD1C04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767" y="3920066"/>
            <a:ext cx="1459060" cy="14590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9E2E50D-AB0C-4E0D-803A-72B5E4137ABA}"/>
              </a:ext>
            </a:extLst>
          </p:cNvPr>
          <p:cNvSpPr txBox="1">
            <a:spLocks/>
          </p:cNvSpPr>
          <p:nvPr/>
        </p:nvSpPr>
        <p:spPr>
          <a:xfrm>
            <a:off x="1484310" y="252785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CC99FC-AE5A-45D5-B106-63CD3A42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70" y="291092"/>
            <a:ext cx="9338642" cy="606377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479949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1231</TotalTime>
  <Words>216</Words>
  <Application>Microsoft Office PowerPoint</Application>
  <PresentationFormat>Grand écran</PresentationFormat>
  <Paragraphs>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Corbel</vt:lpstr>
      <vt:lpstr>Parallaxe</vt:lpstr>
      <vt:lpstr>&amp;</vt:lpstr>
      <vt:lpstr>Table of content</vt:lpstr>
      <vt:lpstr>Présentation PowerPoint</vt:lpstr>
      <vt:lpstr>I2P</vt:lpstr>
      <vt:lpstr>Présentation PowerPoint</vt:lpstr>
      <vt:lpstr>Présentation PowerPoint</vt:lpstr>
      <vt:lpstr>TOR</vt:lpstr>
      <vt:lpstr>Présentation PowerPoint</vt:lpstr>
      <vt:lpstr>Présentation PowerPoint</vt:lpstr>
      <vt:lpstr>Comparition</vt:lpstr>
      <vt:lpstr>Présentation PowerPoint</vt:lpstr>
      <vt:lpstr>Présentation PowerPoint</vt:lpstr>
      <vt:lpstr>Présentation PowerPoint</vt:lpstr>
      <vt:lpstr>Présentation PowerPoint</vt:lpstr>
      <vt:lpstr>How to access hidden network?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, I2P</dc:title>
  <dc:creator>samuel.litzler.pro@gmail.com</dc:creator>
  <cp:lastModifiedBy>samuel.litzler.pro@gmail.com</cp:lastModifiedBy>
  <cp:revision>25</cp:revision>
  <dcterms:created xsi:type="dcterms:W3CDTF">2019-02-05T09:27:08Z</dcterms:created>
  <dcterms:modified xsi:type="dcterms:W3CDTF">2019-02-06T09:54:10Z</dcterms:modified>
</cp:coreProperties>
</file>