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LITZLER" initials="SL" lastIdx="1" clrIdx="0">
    <p:extLst>
      <p:ext uri="{19B8F6BF-5375-455C-9EA6-DF929625EA0E}">
        <p15:presenceInfo xmlns:p15="http://schemas.microsoft.com/office/powerpoint/2012/main" userId="0552eabc5db2c1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C9E685E-53D5-43FD-8D59-DB163BD13624}" type="datetimeFigureOut">
              <a:rPr lang="fr-FR" smtClean="0"/>
              <a:t>08/10/2018</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E3817403-1F19-4AB4-97EE-4EFCAAC032CC}"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97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9E685E-53D5-43FD-8D59-DB163BD13624}" type="datetimeFigureOut">
              <a:rPr lang="fr-FR" smtClean="0"/>
              <a:t>08/10/2018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817403-1F19-4AB4-97EE-4EFCAAC032CC}"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216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9E685E-53D5-43FD-8D59-DB163BD13624}" type="datetimeFigureOut">
              <a:rPr lang="fr-FR" smtClean="0"/>
              <a:t>08/10/2018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817403-1F19-4AB4-97EE-4EFCAAC032CC}"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23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9E685E-53D5-43FD-8D59-DB163BD13624}" type="datetimeFigureOut">
              <a:rPr lang="fr-FR" smtClean="0"/>
              <a:t>08/10/2018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817403-1F19-4AB4-97EE-4EFCAAC032CC}"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39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C9E685E-53D5-43FD-8D59-DB163BD13624}" type="datetimeFigureOut">
              <a:rPr lang="fr-FR" smtClean="0"/>
              <a:t>08/10/2018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817403-1F19-4AB4-97EE-4EFCAAC032CC}"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74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C9E685E-53D5-43FD-8D59-DB163BD13624}" type="datetimeFigureOut">
              <a:rPr lang="fr-FR" smtClean="0"/>
              <a:t>08/10/2018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817403-1F19-4AB4-97EE-4EFCAAC032CC}"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07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C9E685E-53D5-43FD-8D59-DB163BD13624}" type="datetimeFigureOut">
              <a:rPr lang="fr-FR" smtClean="0"/>
              <a:t>08/10/2018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817403-1F19-4AB4-97EE-4EFCAAC032CC}"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58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C9E685E-53D5-43FD-8D59-DB163BD13624}" type="datetimeFigureOut">
              <a:rPr lang="fr-FR" smtClean="0"/>
              <a:t>08/10/2018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817403-1F19-4AB4-97EE-4EFCAAC032CC}"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96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E685E-53D5-43FD-8D59-DB163BD13624}" type="datetimeFigureOut">
              <a:rPr lang="fr-FR" smtClean="0"/>
              <a:t>08/10/2018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817403-1F19-4AB4-97EE-4EFCAAC032CC}" type="slidenum">
              <a:rPr lang="fr-FR" smtClean="0"/>
              <a:t>‹N°›</a:t>
            </a:fld>
            <a:endParaRPr lang="fr-FR"/>
          </a:p>
        </p:txBody>
      </p:sp>
    </p:spTree>
    <p:extLst>
      <p:ext uri="{BB962C8B-B14F-4D97-AF65-F5344CB8AC3E}">
        <p14:creationId xmlns:p14="http://schemas.microsoft.com/office/powerpoint/2010/main" val="74264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C9E685E-53D5-43FD-8D59-DB163BD13624}" type="datetimeFigureOut">
              <a:rPr lang="fr-FR" smtClean="0"/>
              <a:t>08/10/2018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817403-1F19-4AB4-97EE-4EFCAAC032CC}"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692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C9E685E-53D5-43FD-8D59-DB163BD13624}" type="datetimeFigureOut">
              <a:rPr lang="fr-FR" smtClean="0"/>
              <a:t>08/10/2018</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E3817403-1F19-4AB4-97EE-4EFCAAC032CC}"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7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9E685E-53D5-43FD-8D59-DB163BD13624}" type="datetimeFigureOut">
              <a:rPr lang="fr-FR" smtClean="0"/>
              <a:t>08/10/2018</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817403-1F19-4AB4-97EE-4EFCAAC032CC}"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262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6F7FA-26A9-4570-BD4F-8FFE43CC1835}"/>
              </a:ext>
            </a:extLst>
          </p:cNvPr>
          <p:cNvSpPr>
            <a:spLocks noGrp="1"/>
          </p:cNvSpPr>
          <p:nvPr>
            <p:ph type="ctrTitle"/>
          </p:nvPr>
        </p:nvSpPr>
        <p:spPr/>
        <p:txBody>
          <a:bodyPr/>
          <a:lstStyle/>
          <a:p>
            <a:r>
              <a:rPr lang="fr-FR" dirty="0"/>
              <a:t>Les émeutes de 2005</a:t>
            </a:r>
          </a:p>
        </p:txBody>
      </p:sp>
    </p:spTree>
    <p:extLst>
      <p:ext uri="{BB962C8B-B14F-4D97-AF65-F5344CB8AC3E}">
        <p14:creationId xmlns:p14="http://schemas.microsoft.com/office/powerpoint/2010/main" val="217591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2484F-9CFB-4E72-AA91-E0C83E7F05BD}"/>
              </a:ext>
            </a:extLst>
          </p:cNvPr>
          <p:cNvSpPr>
            <a:spLocks noGrp="1"/>
          </p:cNvSpPr>
          <p:nvPr>
            <p:ph type="title"/>
          </p:nvPr>
        </p:nvSpPr>
        <p:spPr>
          <a:xfrm>
            <a:off x="1451578" y="1255279"/>
            <a:ext cx="9603275" cy="1049235"/>
          </a:xfrm>
        </p:spPr>
        <p:txBody>
          <a:bodyPr/>
          <a:lstStyle/>
          <a:p>
            <a:r>
              <a:rPr lang="fr-FR" dirty="0"/>
              <a:t>Sommaire </a:t>
            </a:r>
          </a:p>
        </p:txBody>
      </p:sp>
      <p:sp>
        <p:nvSpPr>
          <p:cNvPr id="3" name="Espace réservé du contenu 2">
            <a:extLst>
              <a:ext uri="{FF2B5EF4-FFF2-40B4-BE49-F238E27FC236}">
                <a16:creationId xmlns:a16="http://schemas.microsoft.com/office/drawing/2014/main" id="{94961B6C-5742-4A8A-B5C3-6D651E7D7E7C}"/>
              </a:ext>
            </a:extLst>
          </p:cNvPr>
          <p:cNvSpPr>
            <a:spLocks noGrp="1"/>
          </p:cNvSpPr>
          <p:nvPr>
            <p:ph idx="1"/>
          </p:nvPr>
        </p:nvSpPr>
        <p:spPr>
          <a:xfrm>
            <a:off x="2005369" y="2536334"/>
            <a:ext cx="9603275" cy="3450613"/>
          </a:xfrm>
        </p:spPr>
        <p:txBody>
          <a:bodyPr/>
          <a:lstStyle/>
          <a:p>
            <a:r>
              <a:rPr lang="fr-FR" dirty="0"/>
              <a:t>Les causes des émeutes et personnes concernées</a:t>
            </a:r>
          </a:p>
          <a:p>
            <a:r>
              <a:rPr lang="fr-FR" dirty="0"/>
              <a:t>Chronologie des événements et situation géographique</a:t>
            </a:r>
          </a:p>
          <a:p>
            <a:r>
              <a:rPr lang="fr-FR" dirty="0"/>
              <a:t>Les résultats des émeutes</a:t>
            </a:r>
          </a:p>
          <a:p>
            <a:endParaRPr lang="fr-FR" dirty="0"/>
          </a:p>
        </p:txBody>
      </p:sp>
    </p:spTree>
    <p:extLst>
      <p:ext uri="{BB962C8B-B14F-4D97-AF65-F5344CB8AC3E}">
        <p14:creationId xmlns:p14="http://schemas.microsoft.com/office/powerpoint/2010/main" val="60657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6570-E729-427E-B8EE-BA8E7DEF1746}"/>
              </a:ext>
            </a:extLst>
          </p:cNvPr>
          <p:cNvSpPr>
            <a:spLocks noGrp="1"/>
          </p:cNvSpPr>
          <p:nvPr>
            <p:ph type="title"/>
          </p:nvPr>
        </p:nvSpPr>
        <p:spPr/>
        <p:txBody>
          <a:bodyPr>
            <a:normAutofit fontScale="90000"/>
          </a:bodyPr>
          <a:lstStyle/>
          <a:p>
            <a:r>
              <a:rPr lang="fr-FR" dirty="0"/>
              <a:t>Les causes des émeutes et les personnes concernées</a:t>
            </a:r>
            <a:br>
              <a:rPr lang="fr-FR" dirty="0"/>
            </a:br>
            <a:endParaRPr lang="fr-FR" dirty="0"/>
          </a:p>
        </p:txBody>
      </p:sp>
      <p:sp>
        <p:nvSpPr>
          <p:cNvPr id="3" name="Espace réservé du contenu 2">
            <a:extLst>
              <a:ext uri="{FF2B5EF4-FFF2-40B4-BE49-F238E27FC236}">
                <a16:creationId xmlns:a16="http://schemas.microsoft.com/office/drawing/2014/main" id="{9A95AE18-DEF2-42D0-BF74-A15529E1BDB4}"/>
              </a:ext>
            </a:extLst>
          </p:cNvPr>
          <p:cNvSpPr>
            <a:spLocks noGrp="1"/>
          </p:cNvSpPr>
          <p:nvPr>
            <p:ph idx="1"/>
          </p:nvPr>
        </p:nvSpPr>
        <p:spPr>
          <a:xfrm>
            <a:off x="240966" y="2034862"/>
            <a:ext cx="5567407" cy="3245476"/>
          </a:xfrm>
        </p:spPr>
        <p:txBody>
          <a:bodyPr>
            <a:noAutofit/>
          </a:bodyPr>
          <a:lstStyle/>
          <a:p>
            <a:r>
              <a:rPr lang="fr-FR" sz="1800" b="1" dirty="0"/>
              <a:t>Le 27 octobre 2005</a:t>
            </a:r>
            <a:r>
              <a:rPr lang="fr-FR" sz="1800" dirty="0"/>
              <a:t>, deux jeunes garçons de Clichy-sous-Bois, meurent électrocutés dans un transformateur EDF . </a:t>
            </a:r>
          </a:p>
          <a:p>
            <a:endParaRPr lang="fr-FR" sz="1800" dirty="0"/>
          </a:p>
          <a:p>
            <a:r>
              <a:rPr lang="fr-FR" sz="1800" dirty="0"/>
              <a:t>Ils s’y sont </a:t>
            </a:r>
            <a:r>
              <a:rPr lang="fr-FR" sz="1800" u="sng" dirty="0"/>
              <a:t>réfugiés après avoir fui la police</a:t>
            </a:r>
            <a:r>
              <a:rPr lang="fr-FR" sz="1800" dirty="0"/>
              <a:t>. Ce drame est le point de départ des plus importantes émeutes que la France à pu connaitre, à tel point que le gouvernement de l'époque décrète l'Etat d'urgence et le couvre-feu.</a:t>
            </a:r>
          </a:p>
        </p:txBody>
      </p:sp>
      <p:pic>
        <p:nvPicPr>
          <p:cNvPr id="2050" name="Picture 2" descr="Image associÃ©e">
            <a:extLst>
              <a:ext uri="{FF2B5EF4-FFF2-40B4-BE49-F238E27FC236}">
                <a16:creationId xmlns:a16="http://schemas.microsoft.com/office/drawing/2014/main" id="{0C5CFE6B-E85A-4C40-97C0-090844C51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629" y="2136698"/>
            <a:ext cx="4923051" cy="258460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AD826DB-DE1A-490B-9827-4B83C50C6D32}"/>
              </a:ext>
            </a:extLst>
          </p:cNvPr>
          <p:cNvSpPr txBox="1"/>
          <p:nvPr/>
        </p:nvSpPr>
        <p:spPr>
          <a:xfrm>
            <a:off x="7638757" y="4910725"/>
            <a:ext cx="2855462" cy="369332"/>
          </a:xfrm>
          <a:prstGeom prst="rect">
            <a:avLst/>
          </a:prstGeom>
          <a:noFill/>
        </p:spPr>
        <p:txBody>
          <a:bodyPr wrap="none" rtlCol="0">
            <a:spAutoFit/>
          </a:bodyPr>
          <a:lstStyle/>
          <a:p>
            <a:r>
              <a:rPr lang="fr-FR" dirty="0" err="1"/>
              <a:t>Zyed</a:t>
            </a:r>
            <a:r>
              <a:rPr lang="fr-FR" dirty="0"/>
              <a:t> Benna et Bouna Traoré</a:t>
            </a:r>
          </a:p>
        </p:txBody>
      </p:sp>
    </p:spTree>
    <p:extLst>
      <p:ext uri="{BB962C8B-B14F-4D97-AF65-F5344CB8AC3E}">
        <p14:creationId xmlns:p14="http://schemas.microsoft.com/office/powerpoint/2010/main" val="332084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93DAAE3-1F6C-4FE2-BF95-D737D710404E}"/>
              </a:ext>
            </a:extLst>
          </p:cNvPr>
          <p:cNvSpPr>
            <a:spLocks noGrp="1"/>
          </p:cNvSpPr>
          <p:nvPr>
            <p:ph idx="1"/>
          </p:nvPr>
        </p:nvSpPr>
        <p:spPr>
          <a:xfrm>
            <a:off x="335872" y="1955566"/>
            <a:ext cx="5240679" cy="3789793"/>
          </a:xfrm>
        </p:spPr>
        <p:txBody>
          <a:bodyPr>
            <a:normAutofit/>
          </a:bodyPr>
          <a:lstStyle/>
          <a:p>
            <a:pPr marL="0" indent="0">
              <a:buNone/>
            </a:pPr>
            <a:r>
              <a:rPr lang="fr-FR" sz="1800" dirty="0"/>
              <a:t>Des tentions ont toujours existé dans les ZUS (zones urbaines sensibles), comme par exemple dans la nuit du 6 octobre 1991, à la suite du décès d'un jeune homme dans un accident avec une voiture de police…</a:t>
            </a:r>
          </a:p>
          <a:p>
            <a:pPr marL="0" indent="0">
              <a:buNone/>
            </a:pPr>
            <a:endParaRPr lang="fr-FR" sz="1800" dirty="0"/>
          </a:p>
          <a:p>
            <a:pPr marL="0" indent="0">
              <a:buNone/>
            </a:pPr>
            <a:r>
              <a:rPr lang="fr-FR" sz="1800" dirty="0"/>
              <a:t>Toutefois, les troubles restaient jusque-là le plus souvent limités à un seul quartier. Ce qui n’a pas été le cas en octobre 2005 et cela a pris une ampleur nationale dans les banlieues de France.</a:t>
            </a:r>
          </a:p>
        </p:txBody>
      </p:sp>
      <p:sp>
        <p:nvSpPr>
          <p:cNvPr id="4" name="Titre 1">
            <a:extLst>
              <a:ext uri="{FF2B5EF4-FFF2-40B4-BE49-F238E27FC236}">
                <a16:creationId xmlns:a16="http://schemas.microsoft.com/office/drawing/2014/main" id="{8EF790F1-42DB-40D7-A1B1-4C206DCC15BF}"/>
              </a:ext>
            </a:extLst>
          </p:cNvPr>
          <p:cNvSpPr>
            <a:spLocks noGrp="1"/>
          </p:cNvSpPr>
          <p:nvPr>
            <p:ph type="title"/>
          </p:nvPr>
        </p:nvSpPr>
        <p:spPr>
          <a:xfrm>
            <a:off x="1450975" y="804863"/>
            <a:ext cx="9604375" cy="1049337"/>
          </a:xfrm>
        </p:spPr>
        <p:txBody>
          <a:bodyPr>
            <a:normAutofit fontScale="90000"/>
          </a:bodyPr>
          <a:lstStyle/>
          <a:p>
            <a:r>
              <a:rPr lang="fr-FR" dirty="0"/>
              <a:t>Les causes des émeutes et les personnes concernées</a:t>
            </a:r>
            <a:br>
              <a:rPr lang="fr-FR" dirty="0"/>
            </a:br>
            <a:endParaRPr lang="fr-FR" dirty="0"/>
          </a:p>
        </p:txBody>
      </p:sp>
      <p:sp>
        <p:nvSpPr>
          <p:cNvPr id="5" name="Rectangle 4">
            <a:extLst>
              <a:ext uri="{FF2B5EF4-FFF2-40B4-BE49-F238E27FC236}">
                <a16:creationId xmlns:a16="http://schemas.microsoft.com/office/drawing/2014/main" id="{111FF082-A724-4FC8-8837-BE54C352233B}"/>
              </a:ext>
            </a:extLst>
          </p:cNvPr>
          <p:cNvSpPr/>
          <p:nvPr/>
        </p:nvSpPr>
        <p:spPr>
          <a:xfrm>
            <a:off x="5760127" y="1898434"/>
            <a:ext cx="5740707" cy="1754326"/>
          </a:xfrm>
          <a:prstGeom prst="rect">
            <a:avLst/>
          </a:prstGeom>
        </p:spPr>
        <p:txBody>
          <a:bodyPr wrap="square">
            <a:spAutoFit/>
          </a:bodyPr>
          <a:lstStyle/>
          <a:p>
            <a:r>
              <a:rPr lang="fr-FR" dirty="0">
                <a:solidFill>
                  <a:srgbClr val="000000"/>
                </a:solidFill>
              </a:rPr>
              <a:t>Des enquêtes ont été menées pour savoir qui participait au émeutes et pour la plupart ce sont des immigrées, ceux en échec scolaire ou déscolarisées des "jeunes des cités" ou parmi les jeunes sortis de l'école sans diplôme ou porteurs de titres scolaires dévalués, au chômage, en intérim ou en stage.</a:t>
            </a:r>
            <a:endParaRPr lang="fr-FR" dirty="0"/>
          </a:p>
        </p:txBody>
      </p:sp>
      <p:pic>
        <p:nvPicPr>
          <p:cNvPr id="6" name="Picture 2" descr="Emeutes dans les banlieues, 2005">
            <a:extLst>
              <a:ext uri="{FF2B5EF4-FFF2-40B4-BE49-F238E27FC236}">
                <a16:creationId xmlns:a16="http://schemas.microsoft.com/office/drawing/2014/main" id="{2BA1ED5B-FA90-408F-BBA1-DD6BFE858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448" y="3522081"/>
            <a:ext cx="3488945" cy="22569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EF3E480-CF09-4D10-BDE3-9CAC5111A728}"/>
              </a:ext>
            </a:extLst>
          </p:cNvPr>
          <p:cNvSpPr/>
          <p:nvPr/>
        </p:nvSpPr>
        <p:spPr>
          <a:xfrm>
            <a:off x="7779274" y="5745360"/>
            <a:ext cx="2725426" cy="307777"/>
          </a:xfrm>
          <a:prstGeom prst="rect">
            <a:avLst/>
          </a:prstGeom>
        </p:spPr>
        <p:txBody>
          <a:bodyPr wrap="none">
            <a:spAutoFit/>
          </a:bodyPr>
          <a:lstStyle/>
          <a:p>
            <a:r>
              <a:rPr lang="fr-FR" sz="1400" dirty="0"/>
              <a:t>Aperçu de la violence des émeutes</a:t>
            </a:r>
          </a:p>
        </p:txBody>
      </p:sp>
    </p:spTree>
    <p:extLst>
      <p:ext uri="{BB962C8B-B14F-4D97-AF65-F5344CB8AC3E}">
        <p14:creationId xmlns:p14="http://schemas.microsoft.com/office/powerpoint/2010/main" val="87812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7AB62A-EA1C-4E11-A69B-6E65D323D0CD}"/>
              </a:ext>
            </a:extLst>
          </p:cNvPr>
          <p:cNvSpPr>
            <a:spLocks noGrp="1"/>
          </p:cNvSpPr>
          <p:nvPr>
            <p:ph type="title"/>
          </p:nvPr>
        </p:nvSpPr>
        <p:spPr>
          <a:xfrm>
            <a:off x="1477242" y="983286"/>
            <a:ext cx="9603275" cy="1049235"/>
          </a:xfrm>
        </p:spPr>
        <p:txBody>
          <a:bodyPr/>
          <a:lstStyle/>
          <a:p>
            <a:r>
              <a:rPr lang="fr-FR" dirty="0"/>
              <a:t>Chronologie des événements</a:t>
            </a:r>
          </a:p>
        </p:txBody>
      </p:sp>
      <p:pic>
        <p:nvPicPr>
          <p:cNvPr id="5" name="Image 4">
            <a:extLst>
              <a:ext uri="{FF2B5EF4-FFF2-40B4-BE49-F238E27FC236}">
                <a16:creationId xmlns:a16="http://schemas.microsoft.com/office/drawing/2014/main" id="{0E9562EB-018A-48EA-9910-AEC47696914F}"/>
              </a:ext>
            </a:extLst>
          </p:cNvPr>
          <p:cNvPicPr>
            <a:picLocks noChangeAspect="1"/>
          </p:cNvPicPr>
          <p:nvPr/>
        </p:nvPicPr>
        <p:blipFill rotWithShape="1">
          <a:blip r:embed="rId2"/>
          <a:srcRect b="50542"/>
          <a:stretch/>
        </p:blipFill>
        <p:spPr>
          <a:xfrm>
            <a:off x="70336" y="2286176"/>
            <a:ext cx="5971546" cy="2455780"/>
          </a:xfrm>
          <a:prstGeom prst="rect">
            <a:avLst/>
          </a:prstGeom>
        </p:spPr>
      </p:pic>
      <p:sp>
        <p:nvSpPr>
          <p:cNvPr id="7" name="Espace réservé du contenu 6">
            <a:extLst>
              <a:ext uri="{FF2B5EF4-FFF2-40B4-BE49-F238E27FC236}">
                <a16:creationId xmlns:a16="http://schemas.microsoft.com/office/drawing/2014/main" id="{18B0B095-C55E-405D-9E3E-8B034C3F0FB1}"/>
              </a:ext>
            </a:extLst>
          </p:cNvPr>
          <p:cNvSpPr>
            <a:spLocks noGrp="1"/>
          </p:cNvSpPr>
          <p:nvPr>
            <p:ph idx="1"/>
          </p:nvPr>
        </p:nvSpPr>
        <p:spPr>
          <a:xfrm>
            <a:off x="3411415" y="4995611"/>
            <a:ext cx="5369169" cy="3435662"/>
          </a:xfrm>
        </p:spPr>
        <p:txBody>
          <a:bodyPr/>
          <a:lstStyle/>
          <a:p>
            <a:pPr marL="0" indent="0">
              <a:buNone/>
            </a:pPr>
            <a:r>
              <a:rPr lang="fr-FR" dirty="0"/>
              <a:t>L’ampleur des émeutes est parti d’un endroit précis pour devenir à la fin une situation nationale</a:t>
            </a:r>
          </a:p>
        </p:txBody>
      </p:sp>
      <p:pic>
        <p:nvPicPr>
          <p:cNvPr id="8" name="Image 7">
            <a:extLst>
              <a:ext uri="{FF2B5EF4-FFF2-40B4-BE49-F238E27FC236}">
                <a16:creationId xmlns:a16="http://schemas.microsoft.com/office/drawing/2014/main" id="{088EEB55-50E6-4692-ADCA-C24A6D7B656D}"/>
              </a:ext>
            </a:extLst>
          </p:cNvPr>
          <p:cNvPicPr>
            <a:picLocks noChangeAspect="1"/>
          </p:cNvPicPr>
          <p:nvPr/>
        </p:nvPicPr>
        <p:blipFill rotWithShape="1">
          <a:blip r:embed="rId2"/>
          <a:srcRect t="50000"/>
          <a:stretch/>
        </p:blipFill>
        <p:spPr>
          <a:xfrm>
            <a:off x="6214845" y="2286176"/>
            <a:ext cx="5906819" cy="2455780"/>
          </a:xfrm>
          <a:prstGeom prst="rect">
            <a:avLst/>
          </a:prstGeom>
        </p:spPr>
      </p:pic>
    </p:spTree>
    <p:extLst>
      <p:ext uri="{BB962C8B-B14F-4D97-AF65-F5344CB8AC3E}">
        <p14:creationId xmlns:p14="http://schemas.microsoft.com/office/powerpoint/2010/main" val="248716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76690C-69C4-4BBA-8E10-2C285850EC66}"/>
              </a:ext>
            </a:extLst>
          </p:cNvPr>
          <p:cNvSpPr>
            <a:spLocks noGrp="1"/>
          </p:cNvSpPr>
          <p:nvPr>
            <p:ph type="title"/>
          </p:nvPr>
        </p:nvSpPr>
        <p:spPr/>
        <p:txBody>
          <a:bodyPr/>
          <a:lstStyle/>
          <a:p>
            <a:r>
              <a:rPr lang="fr-FR" dirty="0"/>
              <a:t>Situation géographique</a:t>
            </a:r>
          </a:p>
        </p:txBody>
      </p:sp>
      <p:sp>
        <p:nvSpPr>
          <p:cNvPr id="4" name="Rectangle 3">
            <a:extLst>
              <a:ext uri="{FF2B5EF4-FFF2-40B4-BE49-F238E27FC236}">
                <a16:creationId xmlns:a16="http://schemas.microsoft.com/office/drawing/2014/main" id="{B4D4878D-EF64-42D6-8E79-067B89B74601}"/>
              </a:ext>
            </a:extLst>
          </p:cNvPr>
          <p:cNvSpPr/>
          <p:nvPr/>
        </p:nvSpPr>
        <p:spPr>
          <a:xfrm>
            <a:off x="280637" y="2086374"/>
            <a:ext cx="4974548" cy="1200329"/>
          </a:xfrm>
          <a:prstGeom prst="rect">
            <a:avLst/>
          </a:prstGeom>
        </p:spPr>
        <p:txBody>
          <a:bodyPr wrap="square">
            <a:spAutoFit/>
          </a:bodyPr>
          <a:lstStyle/>
          <a:p>
            <a:r>
              <a:rPr lang="fr-FR" dirty="0">
                <a:solidFill>
                  <a:srgbClr val="000000"/>
                </a:solidFill>
                <a:latin typeface="+mj-lt"/>
              </a:rPr>
              <a:t>La géographie de l'émeute correspond approximativement aux quartiers identifiés aujourd'hui comme Zones Urbaines Sensibles. </a:t>
            </a:r>
          </a:p>
          <a:p>
            <a:endParaRPr lang="fr-FR" dirty="0">
              <a:solidFill>
                <a:srgbClr val="000000"/>
              </a:solidFill>
              <a:latin typeface="+mj-lt"/>
            </a:endParaRPr>
          </a:p>
        </p:txBody>
      </p:sp>
      <p:pic>
        <p:nvPicPr>
          <p:cNvPr id="5" name="Image 4">
            <a:extLst>
              <a:ext uri="{FF2B5EF4-FFF2-40B4-BE49-F238E27FC236}">
                <a16:creationId xmlns:a16="http://schemas.microsoft.com/office/drawing/2014/main" id="{1B9FF8AC-6547-4410-8ED4-576D561DD213}"/>
              </a:ext>
            </a:extLst>
          </p:cNvPr>
          <p:cNvPicPr>
            <a:picLocks noChangeAspect="1"/>
          </p:cNvPicPr>
          <p:nvPr/>
        </p:nvPicPr>
        <p:blipFill rotWithShape="1">
          <a:blip r:embed="rId2"/>
          <a:srcRect b="50542"/>
          <a:stretch/>
        </p:blipFill>
        <p:spPr>
          <a:xfrm>
            <a:off x="359106" y="3887943"/>
            <a:ext cx="4605872" cy="1914907"/>
          </a:xfrm>
          <a:prstGeom prst="rect">
            <a:avLst/>
          </a:prstGeom>
        </p:spPr>
      </p:pic>
      <p:sp>
        <p:nvSpPr>
          <p:cNvPr id="3" name="Rectangle 2">
            <a:extLst>
              <a:ext uri="{FF2B5EF4-FFF2-40B4-BE49-F238E27FC236}">
                <a16:creationId xmlns:a16="http://schemas.microsoft.com/office/drawing/2014/main" id="{73A9C449-7FE2-4252-A51D-87333688886E}"/>
              </a:ext>
            </a:extLst>
          </p:cNvPr>
          <p:cNvSpPr/>
          <p:nvPr/>
        </p:nvSpPr>
        <p:spPr>
          <a:xfrm>
            <a:off x="280637" y="3105834"/>
            <a:ext cx="4871517" cy="646331"/>
          </a:xfrm>
          <a:prstGeom prst="rect">
            <a:avLst/>
          </a:prstGeom>
        </p:spPr>
        <p:txBody>
          <a:bodyPr wrap="square">
            <a:spAutoFit/>
          </a:bodyPr>
          <a:lstStyle/>
          <a:p>
            <a:r>
              <a:rPr lang="fr-FR" dirty="0"/>
              <a:t>L’ampleur des émeutes est parti d’un endroit précis pour devenir à la fin une situation nationale</a:t>
            </a:r>
          </a:p>
        </p:txBody>
      </p:sp>
      <p:pic>
        <p:nvPicPr>
          <p:cNvPr id="3074" name="Picture 2" descr="Image associÃ©e">
            <a:extLst>
              <a:ext uri="{FF2B5EF4-FFF2-40B4-BE49-F238E27FC236}">
                <a16:creationId xmlns:a16="http://schemas.microsoft.com/office/drawing/2014/main" id="{939A7E25-6B8B-4D08-AF0A-FEF68954A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 t="17014" r="7411" b="18454"/>
          <a:stretch/>
        </p:blipFill>
        <p:spPr bwMode="auto">
          <a:xfrm>
            <a:off x="6612339" y="1959783"/>
            <a:ext cx="4023361" cy="409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2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51BC4-7E69-431A-A924-A9D53363B6EA}"/>
              </a:ext>
            </a:extLst>
          </p:cNvPr>
          <p:cNvSpPr>
            <a:spLocks noGrp="1"/>
          </p:cNvSpPr>
          <p:nvPr>
            <p:ph type="title"/>
          </p:nvPr>
        </p:nvSpPr>
        <p:spPr/>
        <p:txBody>
          <a:bodyPr/>
          <a:lstStyle/>
          <a:p>
            <a:r>
              <a:rPr lang="fr-FR" dirty="0"/>
              <a:t>Bilan des émeutes, quelques chiffres</a:t>
            </a:r>
          </a:p>
        </p:txBody>
      </p:sp>
      <p:pic>
        <p:nvPicPr>
          <p:cNvPr id="3" name="Image 2">
            <a:extLst>
              <a:ext uri="{FF2B5EF4-FFF2-40B4-BE49-F238E27FC236}">
                <a16:creationId xmlns:a16="http://schemas.microsoft.com/office/drawing/2014/main" id="{E86E72D0-994E-4CAC-9859-5C3AE6B5712B}"/>
              </a:ext>
            </a:extLst>
          </p:cNvPr>
          <p:cNvPicPr>
            <a:picLocks noChangeAspect="1"/>
          </p:cNvPicPr>
          <p:nvPr/>
        </p:nvPicPr>
        <p:blipFill>
          <a:blip r:embed="rId2"/>
          <a:stretch>
            <a:fillRect/>
          </a:stretch>
        </p:blipFill>
        <p:spPr>
          <a:xfrm>
            <a:off x="154547" y="2098270"/>
            <a:ext cx="3324149" cy="3178566"/>
          </a:xfrm>
          <a:prstGeom prst="rect">
            <a:avLst/>
          </a:prstGeom>
        </p:spPr>
      </p:pic>
      <p:sp>
        <p:nvSpPr>
          <p:cNvPr id="4" name="ZoneTexte 3">
            <a:extLst>
              <a:ext uri="{FF2B5EF4-FFF2-40B4-BE49-F238E27FC236}">
                <a16:creationId xmlns:a16="http://schemas.microsoft.com/office/drawing/2014/main" id="{5C5BB6E5-E1E4-42DA-A072-208C2651C948}"/>
              </a:ext>
            </a:extLst>
          </p:cNvPr>
          <p:cNvSpPr txBox="1"/>
          <p:nvPr/>
        </p:nvSpPr>
        <p:spPr>
          <a:xfrm>
            <a:off x="3812543" y="1951238"/>
            <a:ext cx="8224910" cy="3970318"/>
          </a:xfrm>
          <a:prstGeom prst="rect">
            <a:avLst/>
          </a:prstGeom>
          <a:noFill/>
        </p:spPr>
        <p:txBody>
          <a:bodyPr wrap="square" rtlCol="0">
            <a:spAutoFit/>
          </a:bodyPr>
          <a:lstStyle/>
          <a:p>
            <a:r>
              <a:rPr lang="fr-FR" dirty="0"/>
              <a:t>Le bilan est lourd avec 4 morts, les deux jeunes qui ont été un élément déclencheur des émeutes et 2 pendant les affrontements.</a:t>
            </a:r>
          </a:p>
          <a:p>
            <a:endParaRPr lang="fr-FR" dirty="0"/>
          </a:p>
          <a:p>
            <a:r>
              <a:rPr lang="fr-FR" dirty="0"/>
              <a:t>Un très grand nombre d’arrestations ont été faites, un chiffre exorbitant, 2 921 arrestations.</a:t>
            </a:r>
          </a:p>
          <a:p>
            <a:endParaRPr lang="fr-FR" dirty="0"/>
          </a:p>
          <a:p>
            <a:r>
              <a:rPr lang="fr-FR" dirty="0"/>
              <a:t>On peut voir que certains policiers ont été blessés : 56 précisément sans compté on se sais combien de manifestant blessés.</a:t>
            </a:r>
          </a:p>
          <a:p>
            <a:endParaRPr lang="fr-FR" dirty="0"/>
          </a:p>
          <a:p>
            <a:r>
              <a:rPr lang="fr-FR" dirty="0"/>
              <a:t>Les émeutes ont été violentes et donc des voitures ont été brulées, 9 193 voitures dans toute la France ainsi que 233 bâtiments publics, 74 bâtiments privés et 18 lieux de culte sont dégradés</a:t>
            </a:r>
          </a:p>
          <a:p>
            <a:endParaRPr lang="fr-FR" dirty="0"/>
          </a:p>
          <a:p>
            <a:r>
              <a:rPr lang="fr-FR" dirty="0"/>
              <a:t>Des dégradations estimées entre 200 et 250 millions d’euros.</a:t>
            </a:r>
          </a:p>
        </p:txBody>
      </p:sp>
      <p:sp>
        <p:nvSpPr>
          <p:cNvPr id="5" name="ZoneTexte 4">
            <a:extLst>
              <a:ext uri="{FF2B5EF4-FFF2-40B4-BE49-F238E27FC236}">
                <a16:creationId xmlns:a16="http://schemas.microsoft.com/office/drawing/2014/main" id="{4BF6B953-0EB2-4664-A7A4-A6FFA7C556B6}"/>
              </a:ext>
            </a:extLst>
          </p:cNvPr>
          <p:cNvSpPr txBox="1"/>
          <p:nvPr/>
        </p:nvSpPr>
        <p:spPr>
          <a:xfrm>
            <a:off x="663100" y="5403272"/>
            <a:ext cx="2307042" cy="369332"/>
          </a:xfrm>
          <a:prstGeom prst="rect">
            <a:avLst/>
          </a:prstGeom>
          <a:noFill/>
        </p:spPr>
        <p:txBody>
          <a:bodyPr wrap="none" rtlCol="0">
            <a:spAutoFit/>
          </a:bodyPr>
          <a:lstStyle/>
          <a:p>
            <a:r>
              <a:rPr lang="fr-FR" dirty="0"/>
              <a:t>Une durée de 21 jours</a:t>
            </a:r>
          </a:p>
        </p:txBody>
      </p:sp>
    </p:spTree>
    <p:extLst>
      <p:ext uri="{BB962C8B-B14F-4D97-AF65-F5344CB8AC3E}">
        <p14:creationId xmlns:p14="http://schemas.microsoft.com/office/powerpoint/2010/main" val="62987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0066A-1FF4-4E2C-8A48-9039DA0E777C}"/>
              </a:ext>
            </a:extLst>
          </p:cNvPr>
          <p:cNvSpPr>
            <a:spLocks noGrp="1"/>
          </p:cNvSpPr>
          <p:nvPr>
            <p:ph type="title"/>
          </p:nvPr>
        </p:nvSpPr>
        <p:spPr/>
        <p:txBody>
          <a:bodyPr/>
          <a:lstStyle/>
          <a:p>
            <a:r>
              <a:rPr lang="fr-FR" dirty="0"/>
              <a:t>Le bilan Financier et politique </a:t>
            </a:r>
          </a:p>
        </p:txBody>
      </p:sp>
      <p:sp>
        <p:nvSpPr>
          <p:cNvPr id="3" name="ZoneTexte 2">
            <a:extLst>
              <a:ext uri="{FF2B5EF4-FFF2-40B4-BE49-F238E27FC236}">
                <a16:creationId xmlns:a16="http://schemas.microsoft.com/office/drawing/2014/main" id="{4F17DB4F-43A1-4AFF-AA89-EC7AC31BAA88}"/>
              </a:ext>
            </a:extLst>
          </p:cNvPr>
          <p:cNvSpPr txBox="1"/>
          <p:nvPr/>
        </p:nvSpPr>
        <p:spPr>
          <a:xfrm>
            <a:off x="118837" y="1951672"/>
            <a:ext cx="11269599" cy="1200329"/>
          </a:xfrm>
          <a:prstGeom prst="rect">
            <a:avLst/>
          </a:prstGeom>
          <a:noFill/>
        </p:spPr>
        <p:txBody>
          <a:bodyPr wrap="square" rtlCol="0">
            <a:spAutoFit/>
          </a:bodyPr>
          <a:lstStyle/>
          <a:p>
            <a:r>
              <a:rPr lang="fr-FR" dirty="0"/>
              <a:t>Le président pendant cet évènement est Jacques Chirac.</a:t>
            </a:r>
          </a:p>
          <a:p>
            <a:r>
              <a:rPr lang="fr-FR" dirty="0"/>
              <a:t>Le politicien Sarkozy profite de l’évènement pour gagner des points de popularité avec une « politique des banlieues de Nicolas Sarkozy ».</a:t>
            </a:r>
          </a:p>
          <a:p>
            <a:r>
              <a:rPr lang="fr-FR" dirty="0"/>
              <a:t>Le FN compte 12000 demandes d’adhésion à son parti entre le début des émeutes et mi-décembre 2005.</a:t>
            </a:r>
          </a:p>
        </p:txBody>
      </p:sp>
      <p:sp>
        <p:nvSpPr>
          <p:cNvPr id="4" name="ZoneTexte 3">
            <a:extLst>
              <a:ext uri="{FF2B5EF4-FFF2-40B4-BE49-F238E27FC236}">
                <a16:creationId xmlns:a16="http://schemas.microsoft.com/office/drawing/2014/main" id="{A3C7F586-B4D5-456A-9E2A-EB7EA96600D7}"/>
              </a:ext>
            </a:extLst>
          </p:cNvPr>
          <p:cNvSpPr txBox="1"/>
          <p:nvPr/>
        </p:nvSpPr>
        <p:spPr>
          <a:xfrm>
            <a:off x="118837" y="3249919"/>
            <a:ext cx="9904891" cy="369332"/>
          </a:xfrm>
          <a:prstGeom prst="rect">
            <a:avLst/>
          </a:prstGeom>
          <a:noFill/>
        </p:spPr>
        <p:txBody>
          <a:bodyPr wrap="none" rtlCol="0">
            <a:spAutoFit/>
          </a:bodyPr>
          <a:lstStyle/>
          <a:p>
            <a:r>
              <a:rPr lang="fr-FR" dirty="0"/>
              <a:t>Des dégradations importantes suite aux émeutes, vu précédemment avec des chiffres en millions d’euros.</a:t>
            </a:r>
          </a:p>
        </p:txBody>
      </p:sp>
      <p:sp>
        <p:nvSpPr>
          <p:cNvPr id="5" name="ZoneTexte 4">
            <a:extLst>
              <a:ext uri="{FF2B5EF4-FFF2-40B4-BE49-F238E27FC236}">
                <a16:creationId xmlns:a16="http://schemas.microsoft.com/office/drawing/2014/main" id="{32804208-54E9-4DE2-A0F7-73BD9C219FBC}"/>
              </a:ext>
            </a:extLst>
          </p:cNvPr>
          <p:cNvSpPr txBox="1"/>
          <p:nvPr/>
        </p:nvSpPr>
        <p:spPr>
          <a:xfrm>
            <a:off x="118837" y="3865417"/>
            <a:ext cx="11144908" cy="923330"/>
          </a:xfrm>
          <a:prstGeom prst="rect">
            <a:avLst/>
          </a:prstGeom>
          <a:noFill/>
        </p:spPr>
        <p:txBody>
          <a:bodyPr wrap="square" rtlCol="0">
            <a:spAutoFit/>
          </a:bodyPr>
          <a:lstStyle/>
          <a:p>
            <a:r>
              <a:rPr lang="fr-FR" dirty="0"/>
              <a:t>Des rénovations de 2005 à 2015 :  48 000 000 000 € (48 086 400 000 €2016) sont dépensés en l'espace de dix ans pour rénover plus de 600 quartiers.</a:t>
            </a:r>
          </a:p>
          <a:p>
            <a:r>
              <a:rPr lang="fr-FR" dirty="0"/>
              <a:t>En tout, on compte 151 000 logements démolis, 136 000 reconstruits et 320 000 réhabilités. </a:t>
            </a:r>
          </a:p>
        </p:txBody>
      </p:sp>
      <p:sp>
        <p:nvSpPr>
          <p:cNvPr id="9" name="ZoneTexte 8">
            <a:extLst>
              <a:ext uri="{FF2B5EF4-FFF2-40B4-BE49-F238E27FC236}">
                <a16:creationId xmlns:a16="http://schemas.microsoft.com/office/drawing/2014/main" id="{CABAB890-27DE-4771-BE7F-08CCF100E6FE}"/>
              </a:ext>
            </a:extLst>
          </p:cNvPr>
          <p:cNvSpPr txBox="1"/>
          <p:nvPr/>
        </p:nvSpPr>
        <p:spPr>
          <a:xfrm>
            <a:off x="118837" y="5034913"/>
            <a:ext cx="7959167" cy="369332"/>
          </a:xfrm>
          <a:prstGeom prst="rect">
            <a:avLst/>
          </a:prstGeom>
          <a:noFill/>
        </p:spPr>
        <p:txBody>
          <a:bodyPr wrap="none" rtlCol="0">
            <a:spAutoFit/>
          </a:bodyPr>
          <a:lstStyle/>
          <a:p>
            <a:r>
              <a:rPr lang="fr-FR"/>
              <a:t>Les émeutes ont eu une influence dans la musique, en particulier le hip hop français</a:t>
            </a:r>
            <a:endParaRPr lang="fr-FR" dirty="0"/>
          </a:p>
        </p:txBody>
      </p:sp>
    </p:spTree>
    <p:extLst>
      <p:ext uri="{BB962C8B-B14F-4D97-AF65-F5344CB8AC3E}">
        <p14:creationId xmlns:p14="http://schemas.microsoft.com/office/powerpoint/2010/main" val="3123139643"/>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TotalTime>
  <Words>465</Words>
  <Application>Microsoft Office PowerPoint</Application>
  <PresentationFormat>Grand écran</PresentationFormat>
  <Paragraphs>40</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Gill Sans MT</vt:lpstr>
      <vt:lpstr>Galerie</vt:lpstr>
      <vt:lpstr>Les émeutes de 2005</vt:lpstr>
      <vt:lpstr>Sommaire </vt:lpstr>
      <vt:lpstr>Les causes des émeutes et les personnes concernées </vt:lpstr>
      <vt:lpstr>Les causes des émeutes et les personnes concernées </vt:lpstr>
      <vt:lpstr>Chronologie des événements</vt:lpstr>
      <vt:lpstr>Situation géographique</vt:lpstr>
      <vt:lpstr>Bilan des émeutes, quelques chiffres</vt:lpstr>
      <vt:lpstr>Le bilan Financier et politique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Samuel LITZLER</dc:creator>
  <cp:lastModifiedBy>Samuel LITZLER</cp:lastModifiedBy>
  <cp:revision>23</cp:revision>
  <dcterms:created xsi:type="dcterms:W3CDTF">2018-10-07T19:52:26Z</dcterms:created>
  <dcterms:modified xsi:type="dcterms:W3CDTF">2018-10-08T08:44:08Z</dcterms:modified>
</cp:coreProperties>
</file>