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7" r:id="rId5"/>
    <p:sldId id="266" r:id="rId6"/>
    <p:sldId id="259" r:id="rId7"/>
    <p:sldId id="263" r:id="rId8"/>
    <p:sldId id="261" r:id="rId9"/>
    <p:sldId id="264" r:id="rId10"/>
    <p:sldId id="262" r:id="rId11"/>
    <p:sldId id="268" r:id="rId12"/>
    <p:sldId id="270" r:id="rId13"/>
    <p:sldId id="284" r:id="rId14"/>
    <p:sldId id="271" r:id="rId15"/>
    <p:sldId id="283" r:id="rId16"/>
    <p:sldId id="282" r:id="rId17"/>
    <p:sldId id="274" r:id="rId18"/>
    <p:sldId id="286" r:id="rId19"/>
    <p:sldId id="272" r:id="rId20"/>
    <p:sldId id="281" r:id="rId21"/>
    <p:sldId id="275" r:id="rId22"/>
    <p:sldId id="280" r:id="rId23"/>
    <p:sldId id="276" r:id="rId24"/>
    <p:sldId id="279" r:id="rId25"/>
    <p:sldId id="277" r:id="rId26"/>
    <p:sldId id="278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S1 Samuel LITZLER" initials="SSL" lastIdx="1" clrIdx="0">
    <p:extLst>
      <p:ext uri="{19B8F6BF-5375-455C-9EA6-DF929625EA0E}">
        <p15:presenceInfo xmlns:p15="http://schemas.microsoft.com/office/powerpoint/2012/main" userId="STS1 Samuel LITZ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onde.fr/grands-formats/visuel/2018/05/15/mai-68-la-chronologie-des-evenements-qui-ebranlerent-la-france_5299040_4497053.html" TargetMode="External"/><Relationship Id="rId7" Type="http://schemas.openxmlformats.org/officeDocument/2006/relationships/hyperlink" Target="https://histoiresduniversites.wordpress.com/2018/05/03/de-mai-68-a-la-loi-faure-11-68/" TargetMode="External"/><Relationship Id="rId2" Type="http://schemas.openxmlformats.org/officeDocument/2006/relationships/hyperlink" Target="http://keepschool.com/fiches-de-cours/lycee/histoire/crise-mai-196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uffingtonpost.fr/patrick-eveno/il-y-a-50-ans-comment-les-journaux-parlaient-de-mai-68_a_23425087/" TargetMode="External"/><Relationship Id="rId5" Type="http://schemas.openxmlformats.org/officeDocument/2006/relationships/hyperlink" Target="https://www.lemonde.fr/mai-68/" TargetMode="External"/><Relationship Id="rId4" Type="http://schemas.openxmlformats.org/officeDocument/2006/relationships/hyperlink" Target="https://www.humanite.fr/node/40200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9021E2-46C2-4FB1-91C9-532668E22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6895" y="1052518"/>
            <a:ext cx="3355942" cy="3732835"/>
          </a:xfrm>
        </p:spPr>
        <p:txBody>
          <a:bodyPr>
            <a:normAutofit/>
          </a:bodyPr>
          <a:lstStyle/>
          <a:p>
            <a:r>
              <a:rPr lang="fr-FR" sz="6600" b="1" dirty="0"/>
              <a:t>Mai 1968 </a:t>
            </a: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6" name="Picture 2" descr="Mai 68: les 10 acteurs principaux (diaporama) | FranceSoir">
            <a:extLst>
              <a:ext uri="{FF2B5EF4-FFF2-40B4-BE49-F238E27FC236}">
                <a16:creationId xmlns:a16="http://schemas.microsoft.com/office/drawing/2014/main" id="{1CFC19DA-13BD-49AA-9860-40354C618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700" y="1340841"/>
            <a:ext cx="5255867" cy="43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DB771D7-0844-454C-9A0D-961F74260317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Annéee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8948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92BAF0-2567-4770-8422-B05AAE43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45" y="1178489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/>
              <a:t>Les causes et naissance de la </a:t>
            </a:r>
            <a:r>
              <a:rPr lang="en-US" sz="6100" cap="all" dirty="0" err="1"/>
              <a:t>crise</a:t>
            </a:r>
            <a:r>
              <a:rPr lang="en-US" sz="6100" cap="all" dirty="0"/>
              <a:t> :</a:t>
            </a:r>
            <a:br>
              <a:rPr lang="en-US" sz="6100" cap="all" dirty="0"/>
            </a:br>
            <a:br>
              <a:rPr lang="en-US" sz="6100" cap="all" dirty="0"/>
            </a:br>
            <a:r>
              <a:rPr lang="fr-FR" sz="6600" i="1" dirty="0"/>
              <a:t>Nanterre, le catalyseur</a:t>
            </a:r>
            <a:endParaRPr lang="en-US" sz="61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F776670-7DBC-495C-9979-214B2164B2D9}"/>
              </a:ext>
            </a:extLst>
          </p:cNvPr>
          <p:cNvSpPr txBox="1"/>
          <p:nvPr/>
        </p:nvSpPr>
        <p:spPr>
          <a:xfrm>
            <a:off x="11690898" y="6453386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53AC23-75C8-460D-A852-C88BE8D26E16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407171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DÃ©mocratie des luttes et auto-organisation">
            <a:extLst>
              <a:ext uri="{FF2B5EF4-FFF2-40B4-BE49-F238E27FC236}">
                <a16:creationId xmlns:a16="http://schemas.microsoft.com/office/drawing/2014/main" id="{AA90E28C-5E9D-4139-AB00-E7F9B262B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00"/>
          <a:stretch/>
        </p:blipFill>
        <p:spPr bwMode="auto">
          <a:xfrm>
            <a:off x="7794519" y="3506112"/>
            <a:ext cx="4397481" cy="3351888"/>
          </a:xfrm>
          <a:custGeom>
            <a:avLst/>
            <a:gdLst>
              <a:gd name="connsiteX0" fmla="*/ 0 w 4397481"/>
              <a:gd name="connsiteY0" fmla="*/ 0 h 3351888"/>
              <a:gd name="connsiteX1" fmla="*/ 4397481 w 4397481"/>
              <a:gd name="connsiteY1" fmla="*/ 0 h 3351888"/>
              <a:gd name="connsiteX2" fmla="*/ 4397481 w 4397481"/>
              <a:gd name="connsiteY2" fmla="*/ 3351888 h 3351888"/>
              <a:gd name="connsiteX3" fmla="*/ 1552363 w 4397481"/>
              <a:gd name="connsiteY3" fmla="*/ 3351888 h 335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2" descr="Nanterre : lâuniversitÃ© des Â«exilÃ©sÂ» - LibÃ©ration">
            <a:extLst>
              <a:ext uri="{FF2B5EF4-FFF2-40B4-BE49-F238E27FC236}">
                <a16:creationId xmlns:a16="http://schemas.microsoft.com/office/drawing/2014/main" id="{C05D434B-6E53-4446-A0ED-4D00D47C4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0"/>
          <a:stretch/>
        </p:blipFill>
        <p:spPr bwMode="auto">
          <a:xfrm>
            <a:off x="20" y="10"/>
            <a:ext cx="9154673" cy="6863475"/>
          </a:xfrm>
          <a:custGeom>
            <a:avLst/>
            <a:gdLst>
              <a:gd name="connsiteX0" fmla="*/ 0 w 9154693"/>
              <a:gd name="connsiteY0" fmla="*/ 0 h 6863485"/>
              <a:gd name="connsiteX1" fmla="*/ 5976000 w 9154693"/>
              <a:gd name="connsiteY1" fmla="*/ 0 h 6863485"/>
              <a:gd name="connsiteX2" fmla="*/ 9154693 w 9154693"/>
              <a:gd name="connsiteY2" fmla="*/ 6863485 h 6863485"/>
              <a:gd name="connsiteX3" fmla="*/ 0 w 9154693"/>
              <a:gd name="connsiteY3" fmla="*/ 6863485 h 6863485"/>
              <a:gd name="connsiteX4" fmla="*/ 0 w 9154693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âoÃ¹ vient le Â« mouvement du 22 mars Â» ? | NPA">
            <a:extLst>
              <a:ext uri="{FF2B5EF4-FFF2-40B4-BE49-F238E27FC236}">
                <a16:creationId xmlns:a16="http://schemas.microsoft.com/office/drawing/2014/main" id="{402A1AE0-4981-42BE-9134-34A4C52B5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1118"/>
          <a:stretch/>
        </p:blipFill>
        <p:spPr bwMode="auto">
          <a:xfrm>
            <a:off x="6168189" y="10"/>
            <a:ext cx="6023811" cy="3346394"/>
          </a:xfrm>
          <a:custGeom>
            <a:avLst/>
            <a:gdLst>
              <a:gd name="connsiteX0" fmla="*/ 0 w 6023811"/>
              <a:gd name="connsiteY0" fmla="*/ 0 h 3346404"/>
              <a:gd name="connsiteX1" fmla="*/ 6023811 w 6023811"/>
              <a:gd name="connsiteY1" fmla="*/ 0 h 3346404"/>
              <a:gd name="connsiteX2" fmla="*/ 6023811 w 6023811"/>
              <a:gd name="connsiteY2" fmla="*/ 3346404 h 3346404"/>
              <a:gd name="connsiteX3" fmla="*/ 1549824 w 6023811"/>
              <a:gd name="connsiteY3" fmla="*/ 3346404 h 334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3323D76-22C3-4B8C-9832-7B89AD980611}"/>
              </a:ext>
            </a:extLst>
          </p:cNvPr>
          <p:cNvSpPr txBox="1"/>
          <p:nvPr/>
        </p:nvSpPr>
        <p:spPr>
          <a:xfrm>
            <a:off x="11737481" y="6488658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A49480C-FDE7-4405-8E2E-0B976B559A3A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210803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92BAF0-2567-4770-8422-B05AAE43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52" y="1558762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cap="all" dirty="0"/>
              <a:t>Les </a:t>
            </a:r>
            <a:r>
              <a:rPr lang="en-US" sz="6100" cap="all" dirty="0" err="1"/>
              <a:t>différentes</a:t>
            </a:r>
            <a:r>
              <a:rPr lang="en-US" sz="6100" cap="all" dirty="0"/>
              <a:t> </a:t>
            </a:r>
            <a:r>
              <a:rPr lang="en-US" sz="6100" cap="all" dirty="0" err="1"/>
              <a:t>étapes</a:t>
            </a:r>
            <a:r>
              <a:rPr lang="en-US" sz="6100" cap="all" dirty="0"/>
              <a:t> de la </a:t>
            </a:r>
            <a:r>
              <a:rPr lang="en-US" sz="6100" cap="all" dirty="0" err="1"/>
              <a:t>crise</a:t>
            </a:r>
            <a:br>
              <a:rPr lang="en-US" sz="6100" cap="all" dirty="0"/>
            </a:br>
            <a:br>
              <a:rPr lang="fr-FR" sz="6000" dirty="0"/>
            </a:br>
            <a:r>
              <a:rPr lang="fr-FR" sz="6000" i="1" dirty="0"/>
              <a:t>Crise étudiante</a:t>
            </a:r>
            <a:endParaRPr lang="en-US" sz="61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4B54BF-9460-4F29-B982-0BFDD1F3D12F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908E012-0964-4A60-B56D-D981B49E9521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113473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 descr="Il y a cinquante ans en France, mai 1968, une ...">
            <a:extLst>
              <a:ext uri="{FF2B5EF4-FFF2-40B4-BE49-F238E27FC236}">
                <a16:creationId xmlns:a16="http://schemas.microsoft.com/office/drawing/2014/main" id="{C8D61760-7AD5-4BED-9CF1-48186538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49" y="999288"/>
            <a:ext cx="3122143" cy="176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30" name="Picture 6" descr="De quand date le slogan &amp;quot;CRS=SS&amp;quot; ? - Ãa m&amp;#39;intÃ©resse">
            <a:extLst>
              <a:ext uri="{FF2B5EF4-FFF2-40B4-BE49-F238E27FC236}">
                <a16:creationId xmlns:a16="http://schemas.microsoft.com/office/drawing/2014/main" id="{B1EF7E7D-1F16-4BB2-AC95-C0D22568C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49" y="3893398"/>
            <a:ext cx="3104943" cy="218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32" name="Picture 8" descr="Les affiches | Mai 68">
            <a:extLst>
              <a:ext uri="{FF2B5EF4-FFF2-40B4-BE49-F238E27FC236}">
                <a16:creationId xmlns:a16="http://schemas.microsoft.com/office/drawing/2014/main" id="{853CF298-0A6E-421B-8ED7-F789E0D9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252" y="650497"/>
            <a:ext cx="274375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524" y="487090"/>
            <a:ext cx="3588174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28" name="Picture 4" descr="3 mai 1968 - PremiÃ¨res barricades de Mai 68 - Aujourd&amp;#39;hui ...">
            <a:extLst>
              <a:ext uri="{FF2B5EF4-FFF2-40B4-BE49-F238E27FC236}">
                <a16:creationId xmlns:a16="http://schemas.microsoft.com/office/drawing/2014/main" id="{28E94413-5A43-48E5-8C8B-015E1D77A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518" y="2285316"/>
            <a:ext cx="3252903" cy="230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73EA3E0-834D-4B17-80CB-DC4D721A1E00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BB04C39-B60E-47E5-9910-341E4A5507A9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376415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92BAF0-2567-4770-8422-B05AAE43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52" y="1558762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cap="all" dirty="0"/>
              <a:t>Les </a:t>
            </a:r>
            <a:r>
              <a:rPr lang="en-US" sz="6100" cap="all" dirty="0" err="1"/>
              <a:t>différentes</a:t>
            </a:r>
            <a:r>
              <a:rPr lang="en-US" sz="6100" cap="all" dirty="0"/>
              <a:t> </a:t>
            </a:r>
            <a:r>
              <a:rPr lang="en-US" sz="6100" cap="all" dirty="0" err="1"/>
              <a:t>étapes</a:t>
            </a:r>
            <a:r>
              <a:rPr lang="en-US" sz="6100" cap="all" dirty="0"/>
              <a:t> de la </a:t>
            </a:r>
            <a:r>
              <a:rPr lang="en-US" sz="6100" cap="all" dirty="0" err="1"/>
              <a:t>crise</a:t>
            </a:r>
            <a:br>
              <a:rPr lang="en-US" sz="6100" cap="all" dirty="0"/>
            </a:br>
            <a:br>
              <a:rPr lang="fr-FR" sz="6000" dirty="0"/>
            </a:br>
            <a:r>
              <a:rPr lang="fr-FR" sz="6000" i="1" dirty="0"/>
              <a:t>Crise social</a:t>
            </a:r>
            <a:endParaRPr lang="en-US" sz="61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637360-8163-44E8-81C7-53841452A2DB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70CD9CC-6FDC-48DC-9364-9D90E6B40255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668445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9E301E5-1206-47D0-9CDF-72583D73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A31FBE-7948-4384-B68A-75DEFDC4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3 mai 1968: la grÃ¨ve gÃ©nÃ©rale dans toute la France (par ...">
            <a:extLst>
              <a:ext uri="{FF2B5EF4-FFF2-40B4-BE49-F238E27FC236}">
                <a16:creationId xmlns:a16="http://schemas.microsoft.com/office/drawing/2014/main" id="{F8FA00A1-18A7-4AB7-901A-21C1F992F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0" r="-2" b="43804"/>
          <a:stretch/>
        </p:blipFill>
        <p:spPr bwMode="auto">
          <a:xfrm>
            <a:off x="641276" y="643467"/>
            <a:ext cx="4013020" cy="270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i-68 Ã  Paris : le 13 mai, dÃ©but de la grÃ¨ve gÃ©nÃ©rale et ...">
            <a:extLst>
              <a:ext uri="{FF2B5EF4-FFF2-40B4-BE49-F238E27FC236}">
                <a16:creationId xmlns:a16="http://schemas.microsoft.com/office/drawing/2014/main" id="{5312D333-C0C8-4B2D-8C23-518187DA1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8" r="3" b="3"/>
          <a:stretch/>
        </p:blipFill>
        <p:spPr bwMode="auto">
          <a:xfrm>
            <a:off x="643467" y="3509433"/>
            <a:ext cx="4010830" cy="270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e mouvement syndical Ã©tudiant: longue tradition de lutte ...">
            <a:extLst>
              <a:ext uri="{FF2B5EF4-FFF2-40B4-BE49-F238E27FC236}">
                <a16:creationId xmlns:a16="http://schemas.microsoft.com/office/drawing/2014/main" id="{0625CC91-6750-42A9-A8DD-2CE762260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" r="10678" b="-2"/>
          <a:stretch/>
        </p:blipFill>
        <p:spPr bwMode="auto">
          <a:xfrm>
            <a:off x="4812633" y="643467"/>
            <a:ext cx="673590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11F0021-40E5-437C-84D5-03E1CEDE3492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30C871-2DC2-4040-A524-F5DB64E3E34E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264694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72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7" name="Rectangle 74">
            <a:extLst>
              <a:ext uri="{FF2B5EF4-FFF2-40B4-BE49-F238E27FC236}">
                <a16:creationId xmlns:a16="http://schemas.microsoft.com/office/drawing/2014/main" id="{CCF149C3-E4A6-43E8-809C-26C3EAD8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8" name="Rectangle 76">
            <a:extLst>
              <a:ext uri="{FF2B5EF4-FFF2-40B4-BE49-F238E27FC236}">
                <a16:creationId xmlns:a16="http://schemas.microsoft.com/office/drawing/2014/main" id="{EAC0A162-6354-4C2A-94DE-5E6F0C08C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9" y="643466"/>
            <a:ext cx="4654291" cy="39285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âIl est interdit dâinterdireâ - ppt video online tÃ©lÃ©charger">
            <a:extLst>
              <a:ext uri="{FF2B5EF4-FFF2-40B4-BE49-F238E27FC236}">
                <a16:creationId xmlns:a16="http://schemas.microsoft.com/office/drawing/2014/main" id="{00A9685E-9A56-45F7-906D-ED174D80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91" y="1507763"/>
            <a:ext cx="3045119" cy="228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6">
            <a:extLst>
              <a:ext uri="{FF2B5EF4-FFF2-40B4-BE49-F238E27FC236}">
                <a16:creationId xmlns:a16="http://schemas.microsoft.com/office/drawing/2014/main" id="{673579CE-7415-4C2A-B6EB-8F95E933E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4405944" y="1398101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129" name="Rectangle 80">
            <a:extLst>
              <a:ext uri="{FF2B5EF4-FFF2-40B4-BE49-F238E27FC236}">
                <a16:creationId xmlns:a16="http://schemas.microsoft.com/office/drawing/2014/main" id="{CD23D7BD-C07A-4E13-B6D4-6BDDC6C9D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1642533"/>
            <a:ext cx="6894239" cy="459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Jacques Chirac : son parcours politique en photos">
            <a:extLst>
              <a:ext uri="{FF2B5EF4-FFF2-40B4-BE49-F238E27FC236}">
                <a16:creationId xmlns:a16="http://schemas.microsoft.com/office/drawing/2014/main" id="{86590788-3647-4E7C-AF6E-B507C9E53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28" y="2018859"/>
            <a:ext cx="6250773" cy="384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DB4A3A6-2620-49B2-9AF2-4E8BFB415ED0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1CE2858-2FB6-4528-A7B7-7B92970744F4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49412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92BAF0-2567-4770-8422-B05AAE43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52" y="1558762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cap="all" dirty="0"/>
              <a:t>Les </a:t>
            </a:r>
            <a:r>
              <a:rPr lang="en-US" sz="6100" cap="all" dirty="0" err="1"/>
              <a:t>différentes</a:t>
            </a:r>
            <a:r>
              <a:rPr lang="en-US" sz="6100" cap="all" dirty="0"/>
              <a:t> </a:t>
            </a:r>
            <a:r>
              <a:rPr lang="en-US" sz="6100" cap="all" dirty="0" err="1"/>
              <a:t>étapes</a:t>
            </a:r>
            <a:r>
              <a:rPr lang="en-US" sz="6100" cap="all" dirty="0"/>
              <a:t> de la </a:t>
            </a:r>
            <a:r>
              <a:rPr lang="en-US" sz="6100" cap="all" dirty="0" err="1"/>
              <a:t>crise</a:t>
            </a:r>
            <a:br>
              <a:rPr lang="en-US" sz="6100" cap="all" dirty="0"/>
            </a:br>
            <a:br>
              <a:rPr lang="fr-FR" sz="6000" dirty="0"/>
            </a:br>
            <a:r>
              <a:rPr lang="fr-FR" sz="6000" i="1" dirty="0"/>
              <a:t>Crise politique</a:t>
            </a:r>
            <a:endParaRPr lang="en-US" sz="61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5BB349-311E-4472-8D18-68C2B4B0254D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D99564-3D0C-4345-B9CD-D5980D0A9D38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207827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La crise politique de Mai 68">
            <a:extLst>
              <a:ext uri="{FF2B5EF4-FFF2-40B4-BE49-F238E27FC236}">
                <a16:creationId xmlns:a16="http://schemas.microsoft.com/office/drawing/2014/main" id="{85E76179-E6AE-4B4D-B9E6-D9A90DD15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" r="-2" b="339"/>
          <a:stretch/>
        </p:blipFill>
        <p:spPr bwMode="auto">
          <a:xfrm>
            <a:off x="768903" y="1189013"/>
            <a:ext cx="3188266" cy="447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50 best Affiches mai 68 / May 68 posters images on ...">
            <a:extLst>
              <a:ext uri="{FF2B5EF4-FFF2-40B4-BE49-F238E27FC236}">
                <a16:creationId xmlns:a16="http://schemas.microsoft.com/office/drawing/2014/main" id="{93FDAE9C-259D-4BC5-B341-6D0149B92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" r="1766" b="1776"/>
          <a:stretch/>
        </p:blipFill>
        <p:spPr bwMode="auto">
          <a:xfrm>
            <a:off x="4487748" y="1253510"/>
            <a:ext cx="3231555" cy="42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6" descr="Histoire-GÃ©ographie Terminale S-ES-L : Les documents: Les ...">
            <a:extLst>
              <a:ext uri="{FF2B5EF4-FFF2-40B4-BE49-F238E27FC236}">
                <a16:creationId xmlns:a16="http://schemas.microsoft.com/office/drawing/2014/main" id="{201EE2D6-4E45-4AA2-A741-122E4CCD4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54" t="-3465" r="-21454" b="-3548"/>
          <a:stretch/>
        </p:blipFill>
        <p:spPr bwMode="auto">
          <a:xfrm>
            <a:off x="7528146" y="1362365"/>
            <a:ext cx="4511950" cy="39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7D1C3D4-09C6-4BF0-ADC1-9825CA45F96D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ADBEF8-D1D9-4ED9-A711-9B91054C2657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712394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92BAF0-2567-4770-8422-B05AAE43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175" y="1021367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cap="all" dirty="0"/>
              <a:t>La </a:t>
            </a:r>
            <a:r>
              <a:rPr lang="fr-FR" sz="6000" cap="all" dirty="0"/>
              <a:t>finalité</a:t>
            </a:r>
            <a:r>
              <a:rPr lang="en-US" sz="6000" cap="all" dirty="0"/>
              <a:t> des choses</a:t>
            </a:r>
            <a:br>
              <a:rPr lang="en-US" sz="6000" cap="all" dirty="0"/>
            </a:br>
            <a:br>
              <a:rPr lang="fr-FR" sz="6000" dirty="0"/>
            </a:br>
            <a:r>
              <a:rPr lang="fr-FR" sz="6000" i="1" dirty="0"/>
              <a:t>Au niveau étudiant</a:t>
            </a:r>
            <a:endParaRPr lang="en-US" sz="61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C54176-9718-42A3-801E-33E43B569660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B465D7-B5B7-4189-92E0-D7830C814FF5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67540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3">
            <a:extLst>
              <a:ext uri="{FF2B5EF4-FFF2-40B4-BE49-F238E27FC236}">
                <a16:creationId xmlns:a16="http://schemas.microsoft.com/office/drawing/2014/main" id="{C7831F31-1BC5-49D8-95E3-85A791BEB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737" y="341741"/>
            <a:ext cx="7578523" cy="589230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C2BB79D-DF34-42EA-9174-FF45D79D91EA}"/>
              </a:ext>
            </a:extLst>
          </p:cNvPr>
          <p:cNvSpPr txBox="1"/>
          <p:nvPr/>
        </p:nvSpPr>
        <p:spPr>
          <a:xfrm>
            <a:off x="3334327" y="6280671"/>
            <a:ext cx="567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Article de presse du journal « Le Monde » le 21 mai 1968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0A36AF-51A2-453A-87F4-4BA3D17F0468}"/>
              </a:ext>
            </a:extLst>
          </p:cNvPr>
          <p:cNvSpPr txBox="1"/>
          <p:nvPr/>
        </p:nvSpPr>
        <p:spPr>
          <a:xfrm>
            <a:off x="11628424" y="6327488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C43011-34E4-4917-9E17-D81F0A0EBF8C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Annéee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2580799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72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5" name="Rectangle 74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76" name="Group 76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Retour sur l&amp;#39;Ã©tat d&amp;#39;urgence en France - ECHOS DU XXe">
            <a:extLst>
              <a:ext uri="{FF2B5EF4-FFF2-40B4-BE49-F238E27FC236}">
                <a16:creationId xmlns:a16="http://schemas.microsoft.com/office/drawing/2014/main" id="{5A81787D-3B10-4712-97BA-D56882EB7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94" y="1956051"/>
            <a:ext cx="4405291" cy="291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De Mai 68 Ã  la loi Faure (11/68) | Histoires d&amp;#39;universitÃ©s">
            <a:extLst>
              <a:ext uri="{FF2B5EF4-FFF2-40B4-BE49-F238E27FC236}">
                <a16:creationId xmlns:a16="http://schemas.microsoft.com/office/drawing/2014/main" id="{5A6704FB-162F-427B-B214-192361694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0"/>
          <a:stretch/>
        </p:blipFill>
        <p:spPr bwMode="auto">
          <a:xfrm>
            <a:off x="7156183" y="1289920"/>
            <a:ext cx="2998927" cy="425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78F812A-1296-4072-B782-A07833253851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E346583-1070-44AB-A514-875982E3CFF4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632445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A73F515-3486-47A6-BAE5-00EDDDABB1A7}"/>
              </a:ext>
            </a:extLst>
          </p:cNvPr>
          <p:cNvSpPr txBox="1">
            <a:spLocks/>
          </p:cNvSpPr>
          <p:nvPr/>
        </p:nvSpPr>
        <p:spPr>
          <a:xfrm>
            <a:off x="1260175" y="1021367"/>
            <a:ext cx="9969910" cy="3540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cap="all" dirty="0"/>
              <a:t>La </a:t>
            </a:r>
            <a:r>
              <a:rPr lang="fr-FR" sz="6000" cap="all" dirty="0"/>
              <a:t>finalité</a:t>
            </a:r>
            <a:r>
              <a:rPr lang="en-US" sz="6000" cap="all" dirty="0"/>
              <a:t> des choses</a:t>
            </a:r>
            <a:br>
              <a:rPr lang="en-US" sz="6000" cap="all" dirty="0"/>
            </a:br>
            <a:br>
              <a:rPr lang="fr-FR" sz="6000" dirty="0"/>
            </a:br>
            <a:r>
              <a:rPr lang="fr-FR" sz="6000" i="1" dirty="0"/>
              <a:t>Au niveau social</a:t>
            </a:r>
            <a:endParaRPr lang="en-US" sz="6100" cap="all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46FDE8A-422B-4B37-B5EF-523440052E5F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238DA4-DD3E-4FF5-BCCE-217FA9FDEBE2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8437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Il est interdit d&amp;#39;interdire | Flickr - Photo Sharing!">
            <a:extLst>
              <a:ext uri="{FF2B5EF4-FFF2-40B4-BE49-F238E27FC236}">
                <a16:creationId xmlns:a16="http://schemas.microsoft.com/office/drawing/2014/main" id="{9DD754C2-B9B3-44BA-936E-5AB01039B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94" y="1945038"/>
            <a:ext cx="4405291" cy="294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Il est interdit dâinterdireâ¦ ceux qui pensent bien ...">
            <a:extLst>
              <a:ext uri="{FF2B5EF4-FFF2-40B4-BE49-F238E27FC236}">
                <a16:creationId xmlns:a16="http://schemas.microsoft.com/office/drawing/2014/main" id="{B42DE684-B678-4C54-A59A-49DC81342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938" y="1289920"/>
            <a:ext cx="3313418" cy="425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2306D6B-6CD0-4640-B304-C5209BF4D9C1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A742E62-1EF8-42AB-9B53-00692B6DEECF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3229539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E4100D6-A813-43A6-8E28-7A27CFC9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175" y="1021367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cap="all" dirty="0"/>
              <a:t>La </a:t>
            </a:r>
            <a:r>
              <a:rPr lang="fr-FR" sz="6000" cap="all" dirty="0"/>
              <a:t>finalité</a:t>
            </a:r>
            <a:r>
              <a:rPr lang="en-US" sz="6000" cap="all" dirty="0"/>
              <a:t> des choses</a:t>
            </a:r>
            <a:br>
              <a:rPr lang="en-US" sz="6000" cap="all" dirty="0"/>
            </a:br>
            <a:br>
              <a:rPr lang="fr-FR" sz="6000" dirty="0"/>
            </a:br>
            <a:r>
              <a:rPr lang="fr-FR" sz="6000" i="1" dirty="0"/>
              <a:t>Au niveau politique</a:t>
            </a:r>
            <a:endParaRPr lang="en-US" sz="6100" cap="all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394123-5C33-4069-B1BC-F714A1B7FAF1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A849E6-23D7-45B7-9A54-810D78B118A4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2020551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Le blog de la 9Ã¨me Circonscription des Yvelines - La vie ...">
            <a:extLst>
              <a:ext uri="{FF2B5EF4-FFF2-40B4-BE49-F238E27FC236}">
                <a16:creationId xmlns:a16="http://schemas.microsoft.com/office/drawing/2014/main" id="{C412BC54-8CD0-4E34-8EA5-517607433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94" y="1774333"/>
            <a:ext cx="4405291" cy="32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2" name="Picture 10" descr="Referundum Du 27 Avril 1969. Declaration Du General De ...">
            <a:extLst>
              <a:ext uri="{FF2B5EF4-FFF2-40B4-BE49-F238E27FC236}">
                <a16:creationId xmlns:a16="http://schemas.microsoft.com/office/drawing/2014/main" id="{5CC7C9FA-D2F6-4456-8C95-56649FD90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63" y="1289920"/>
            <a:ext cx="4250767" cy="425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92BF558-1A38-4448-B2EE-37A7717C1FBA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0555486-1556-42C0-A610-90905373BFE8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3950839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E4100D6-A813-43A6-8E28-7A27CFC9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640" y="-15919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6000" cap="all" dirty="0"/>
              <a:t>Conclusion</a:t>
            </a:r>
            <a:endParaRPr lang="en-US" sz="6100" cap="all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688E670-0EAB-4434-8A04-44FFE6AD9A9B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78CC18-F4BB-48B4-9B84-02B23617439D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3011907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3E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Les Ã©vÃ©nements du mai 1968 en France - ppt tÃ©lÃ©charger">
            <a:extLst>
              <a:ext uri="{FF2B5EF4-FFF2-40B4-BE49-F238E27FC236}">
                <a16:creationId xmlns:a16="http://schemas.microsoft.com/office/drawing/2014/main" id="{D1CD5FBF-D223-4F1D-9235-783747E0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35" y="999359"/>
            <a:ext cx="6478291" cy="485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Mai 68-mai 2018 : que reste-t-il des accords de Grenelle">
            <a:extLst>
              <a:ext uri="{FF2B5EF4-FFF2-40B4-BE49-F238E27FC236}">
                <a16:creationId xmlns:a16="http://schemas.microsoft.com/office/drawing/2014/main" id="{2C1E6AC3-21F3-4E9A-842B-CAF89E98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512" y="1248618"/>
            <a:ext cx="3875735" cy="218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De_Gaulle_2">
            <a:extLst>
              <a:ext uri="{FF2B5EF4-FFF2-40B4-BE49-F238E27FC236}">
                <a16:creationId xmlns:a16="http://schemas.microsoft.com/office/drawing/2014/main" id="{B7B337B0-9D41-4594-B55F-336EA2F74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393" y="4376744"/>
            <a:ext cx="4011771" cy="166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162A720-05EC-4A32-9847-09237E45B1C8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96CF15-578B-4E52-B852-294F99E55886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992725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0BC10-64A3-41A2-95C8-D03FC3DE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91480-B696-4869-BFE4-79E7E146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b="1" u="sng" dirty="0">
                <a:hlinkClick r:id="rId2"/>
              </a:rPr>
              <a:t>http://keepschool.com/fiches-de-cours/lycee/histoire/crise-mai-1968.html</a:t>
            </a:r>
            <a:endParaRPr lang="fr-FR" dirty="0"/>
          </a:p>
          <a:p>
            <a:pPr lvl="0"/>
            <a:r>
              <a:rPr lang="fr-FR" b="1" u="sng" dirty="0">
                <a:hlinkClick r:id="rId3"/>
              </a:rPr>
              <a:t>https://www.lemonde.fr/grands-formats/visuel/2018/05/15/mai-68-la-chronologie-des-evenements-qui-ebranlerent-la-france_5299040_4497053.html</a:t>
            </a:r>
            <a:endParaRPr lang="fr-FR" dirty="0"/>
          </a:p>
          <a:p>
            <a:pPr lvl="0"/>
            <a:r>
              <a:rPr lang="fr-FR" b="1" u="sng" dirty="0">
                <a:hlinkClick r:id="rId4"/>
              </a:rPr>
              <a:t>https://www.humanite.fr/node/402001</a:t>
            </a:r>
            <a:endParaRPr lang="fr-FR" dirty="0"/>
          </a:p>
          <a:p>
            <a:pPr lvl="0"/>
            <a:r>
              <a:rPr lang="fr-FR" b="1" u="sng" dirty="0">
                <a:hlinkClick r:id="rId5"/>
              </a:rPr>
              <a:t>https://www.lemonde.fr/mai-68/</a:t>
            </a:r>
            <a:endParaRPr lang="fr-FR" dirty="0"/>
          </a:p>
          <a:p>
            <a:pPr lvl="0"/>
            <a:r>
              <a:rPr lang="fr-FR" b="1" u="sng" dirty="0">
                <a:hlinkClick r:id="rId6"/>
              </a:rPr>
              <a:t>https://www.huffingtonpost.fr/patrick-eveno/il-y-a-50-ans-comment-les-journaux-parlaient-de-mai-68_a_23425087/</a:t>
            </a:r>
            <a:endParaRPr lang="fr-FR" dirty="0"/>
          </a:p>
          <a:p>
            <a:r>
              <a:rPr lang="fr-FR" dirty="0">
                <a:hlinkClick r:id="rId7"/>
              </a:rPr>
              <a:t>https://histoiresduniversites.wordpress.com/2018/05/03/de-mai-68-a-la-loi-faure-11-68/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F75882-DD6D-4052-A67F-411A3F1D946A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27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FD23A0-F2E0-410B-9FC3-43002B11DBEC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67655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8F05A-D3D9-4B38-B6A3-E2D9E825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103" y="494107"/>
            <a:ext cx="9601200" cy="1485900"/>
          </a:xfrm>
        </p:spPr>
        <p:txBody>
          <a:bodyPr/>
          <a:lstStyle/>
          <a:p>
            <a:r>
              <a:rPr lang="fr-FR" sz="4800" dirty="0"/>
              <a:t>Sommaire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33E14-1FC5-40F6-90AC-260E7128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189" y="386368"/>
            <a:ext cx="6706998" cy="63672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Les causes et naissance de la crise</a:t>
            </a:r>
          </a:p>
          <a:p>
            <a:pPr lvl="1">
              <a:buFontTx/>
              <a:buChar char="-"/>
            </a:pPr>
            <a:r>
              <a:rPr lang="fr-FR" dirty="0"/>
              <a:t>Changement de la société Française</a:t>
            </a:r>
          </a:p>
          <a:p>
            <a:pPr lvl="1">
              <a:buFontTx/>
              <a:buChar char="-"/>
            </a:pPr>
            <a:r>
              <a:rPr lang="fr-FR" dirty="0"/>
              <a:t>Malaise étudiant</a:t>
            </a:r>
          </a:p>
          <a:p>
            <a:pPr lvl="1">
              <a:buFontTx/>
              <a:buChar char="-"/>
            </a:pPr>
            <a:r>
              <a:rPr lang="fr-FR" dirty="0"/>
              <a:t>Phénomène mondial</a:t>
            </a:r>
          </a:p>
          <a:p>
            <a:pPr lvl="1">
              <a:buFontTx/>
              <a:buChar char="-"/>
            </a:pPr>
            <a:r>
              <a:rPr lang="fr-FR" dirty="0"/>
              <a:t>Nanterre, le catalyseur</a:t>
            </a:r>
          </a:p>
          <a:p>
            <a:endParaRPr lang="fr-FR" dirty="0"/>
          </a:p>
          <a:p>
            <a:r>
              <a:rPr lang="fr-FR" dirty="0"/>
              <a:t>Les différentes étapes de la crise</a:t>
            </a:r>
          </a:p>
          <a:p>
            <a:pPr lvl="1"/>
            <a:r>
              <a:rPr lang="fr-FR" dirty="0"/>
              <a:t>Crise étudiante</a:t>
            </a:r>
          </a:p>
          <a:p>
            <a:pPr lvl="1"/>
            <a:r>
              <a:rPr lang="fr-FR" dirty="0"/>
              <a:t>Crise social</a:t>
            </a:r>
          </a:p>
          <a:p>
            <a:pPr lvl="1"/>
            <a:r>
              <a:rPr lang="fr-FR" dirty="0"/>
              <a:t>Crise politique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r>
              <a:rPr lang="fr-FR" dirty="0"/>
              <a:t>Les conséquences</a:t>
            </a:r>
          </a:p>
          <a:p>
            <a:pPr lvl="1"/>
            <a:r>
              <a:rPr lang="fr-FR" dirty="0"/>
              <a:t>A court terme au plan universitaire</a:t>
            </a:r>
          </a:p>
          <a:p>
            <a:pPr lvl="1"/>
            <a:r>
              <a:rPr lang="fr-FR" dirty="0"/>
              <a:t>A court terme au plan politique</a:t>
            </a:r>
          </a:p>
          <a:p>
            <a:pPr lvl="1"/>
            <a:r>
              <a:rPr lang="fr-FR" dirty="0"/>
              <a:t>A long terme au plan social et politique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8A73AC-57D2-41A0-96B5-F94DD01AB16B}"/>
              </a:ext>
            </a:extLst>
          </p:cNvPr>
          <p:cNvSpPr txBox="1"/>
          <p:nvPr/>
        </p:nvSpPr>
        <p:spPr>
          <a:xfrm>
            <a:off x="1076608" y="2204366"/>
            <a:ext cx="5624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Comment s’est déroulé la période mai 1968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0CE437-6AAC-4DC6-A71F-2010D5F48105}"/>
              </a:ext>
            </a:extLst>
          </p:cNvPr>
          <p:cNvSpPr txBox="1"/>
          <p:nvPr/>
        </p:nvSpPr>
        <p:spPr>
          <a:xfrm>
            <a:off x="1612443" y="2828835"/>
            <a:ext cx="3778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 1968 : Mouvement de constations politique, sociale et culturelle, qui se développa en France.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CAA9AC-B50F-457A-9258-7D3FAB30F781}"/>
              </a:ext>
            </a:extLst>
          </p:cNvPr>
          <p:cNvSpPr txBox="1"/>
          <p:nvPr/>
        </p:nvSpPr>
        <p:spPr>
          <a:xfrm>
            <a:off x="11628424" y="6327488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96C24D2-88D8-495C-BE10-902B27C88508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Annéee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17390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92BAF0-2567-4770-8422-B05AAE43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45" y="1041410"/>
            <a:ext cx="9969910" cy="3540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100" cap="all" dirty="0"/>
              <a:t>Les causes et naissance de la </a:t>
            </a:r>
            <a:r>
              <a:rPr lang="en-US" sz="6100" cap="all" dirty="0" err="1"/>
              <a:t>crise</a:t>
            </a:r>
            <a:r>
              <a:rPr lang="en-US" sz="6100" cap="all" dirty="0"/>
              <a:t> :</a:t>
            </a:r>
            <a:br>
              <a:rPr lang="en-US" sz="6100" cap="all" dirty="0"/>
            </a:br>
            <a:br>
              <a:rPr lang="en-US" sz="6100" cap="all" dirty="0"/>
            </a:br>
            <a:r>
              <a:rPr lang="fr-FR" sz="5300" i="1" dirty="0"/>
              <a:t>Changement de la société Française</a:t>
            </a:r>
            <a:endParaRPr lang="en-US" sz="61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B24AA5-9246-4794-A228-369F3BF72186}"/>
              </a:ext>
            </a:extLst>
          </p:cNvPr>
          <p:cNvSpPr txBox="1"/>
          <p:nvPr/>
        </p:nvSpPr>
        <p:spPr>
          <a:xfrm>
            <a:off x="11688808" y="6456108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97CD5F4-E7FA-4239-A4E2-B4AA0B2E0DE1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Annéee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140054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Baby Boomers &amp;amp; Home Builders">
            <a:extLst>
              <a:ext uri="{FF2B5EF4-FFF2-40B4-BE49-F238E27FC236}">
                <a16:creationId xmlns:a16="http://schemas.microsoft.com/office/drawing/2014/main" id="{E310578A-22E5-4B1A-8C17-804D6303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85" y="1141029"/>
            <a:ext cx="4250767" cy="425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ncyclopÃ©die Larousse en ligne - Affiche de mai 1968">
            <a:extLst>
              <a:ext uri="{FF2B5EF4-FFF2-40B4-BE49-F238E27FC236}">
                <a16:creationId xmlns:a16="http://schemas.microsoft.com/office/drawing/2014/main" id="{29A65B72-C6DE-4A74-9D3D-A30906DC2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28" y="1075031"/>
            <a:ext cx="2858640" cy="425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3AA5A7C-2C69-4028-BBA0-0A1CA49623C9}"/>
              </a:ext>
            </a:extLst>
          </p:cNvPr>
          <p:cNvSpPr txBox="1"/>
          <p:nvPr/>
        </p:nvSpPr>
        <p:spPr>
          <a:xfrm>
            <a:off x="1650184" y="5325798"/>
            <a:ext cx="3625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Volonté de renouveau du au passage de l’âge</a:t>
            </a:r>
          </a:p>
          <a:p>
            <a:pPr algn="ctr"/>
            <a:r>
              <a:rPr lang="fr-FR" sz="1400" dirty="0"/>
              <a:t> adulte des baby boomers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76BBC64-BAB1-447C-B2E7-B80450DBEBC9}"/>
              </a:ext>
            </a:extLst>
          </p:cNvPr>
          <p:cNvSpPr txBox="1"/>
          <p:nvPr/>
        </p:nvSpPr>
        <p:spPr>
          <a:xfrm>
            <a:off x="6877735" y="5293520"/>
            <a:ext cx="372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de l’ANPE en 1967, premier chômage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B6C1E1-3EDC-4E2F-A458-D74E1E73CEAA}"/>
              </a:ext>
            </a:extLst>
          </p:cNvPr>
          <p:cNvSpPr txBox="1"/>
          <p:nvPr/>
        </p:nvSpPr>
        <p:spPr>
          <a:xfrm>
            <a:off x="11628424" y="6327488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84F315-D8E5-42E0-AD57-267A7E108F64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Annéee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171569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92BAF0-2567-4770-8422-B05AAE43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45" y="1088171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/>
              <a:t>Les causes et naissance de la </a:t>
            </a:r>
            <a:r>
              <a:rPr lang="en-US" sz="6100" cap="all" dirty="0" err="1"/>
              <a:t>crise</a:t>
            </a:r>
            <a:r>
              <a:rPr lang="en-US" sz="6100" cap="all" dirty="0"/>
              <a:t> :</a:t>
            </a:r>
            <a:br>
              <a:rPr lang="en-US" sz="6100" cap="all" dirty="0"/>
            </a:br>
            <a:br>
              <a:rPr lang="en-US" sz="6100" cap="all" dirty="0"/>
            </a:br>
            <a:r>
              <a:rPr lang="en-US" sz="6100" i="1" cap="all" dirty="0"/>
              <a:t>L</a:t>
            </a:r>
            <a:r>
              <a:rPr lang="fr-FR" sz="6000" i="1" dirty="0"/>
              <a:t>e</a:t>
            </a:r>
            <a:r>
              <a:rPr lang="en-US" sz="6100" i="1" cap="all" dirty="0"/>
              <a:t> </a:t>
            </a:r>
            <a:r>
              <a:rPr lang="fr-FR" sz="6600" i="1" dirty="0"/>
              <a:t>Malaise étudiant</a:t>
            </a:r>
            <a:endParaRPr lang="en-US" sz="61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3DE65DD-50A1-40DF-942D-16F5A4CA8FEF}"/>
              </a:ext>
            </a:extLst>
          </p:cNvPr>
          <p:cNvSpPr txBox="1"/>
          <p:nvPr/>
        </p:nvSpPr>
        <p:spPr>
          <a:xfrm>
            <a:off x="11755652" y="6453386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A723FBB-0C9B-4FE3-874D-866DD9D88957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255807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74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1" name="Rectangle 76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Peur des jeunes ! - saintpierre-express">
            <a:extLst>
              <a:ext uri="{FF2B5EF4-FFF2-40B4-BE49-F238E27FC236}">
                <a16:creationId xmlns:a16="http://schemas.microsoft.com/office/drawing/2014/main" id="{1A7B52F4-5474-4473-AA7E-521842B8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94" y="1438429"/>
            <a:ext cx="4405291" cy="395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EncyclopÃ©die Larousse en ligne - Ã©vÃ©nements de mai 1968">
            <a:extLst>
              <a:ext uri="{FF2B5EF4-FFF2-40B4-BE49-F238E27FC236}">
                <a16:creationId xmlns:a16="http://schemas.microsoft.com/office/drawing/2014/main" id="{FBF4D9E2-FEB7-4261-9508-AE7609FE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450" y="1061647"/>
            <a:ext cx="2858640" cy="425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38386F8-524F-400F-A551-357A0AAE75E0}"/>
              </a:ext>
            </a:extLst>
          </p:cNvPr>
          <p:cNvSpPr txBox="1"/>
          <p:nvPr/>
        </p:nvSpPr>
        <p:spPr>
          <a:xfrm>
            <a:off x="1786196" y="5312712"/>
            <a:ext cx="3557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Caricature du général De Gaulle qui  montre </a:t>
            </a:r>
          </a:p>
          <a:p>
            <a:pPr algn="ctr"/>
            <a:r>
              <a:rPr lang="fr-FR" sz="1400" dirty="0"/>
              <a:t>un pouvoir trop personnel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A00C0FE-AA19-4501-838E-D63770237C99}"/>
              </a:ext>
            </a:extLst>
          </p:cNvPr>
          <p:cNvSpPr txBox="1"/>
          <p:nvPr/>
        </p:nvSpPr>
        <p:spPr>
          <a:xfrm>
            <a:off x="6737372" y="5341690"/>
            <a:ext cx="4030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La jeunesse à peur pour son avenir donc se révolte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A33709-E39E-4D01-8642-D258D3D90D43}"/>
              </a:ext>
            </a:extLst>
          </p:cNvPr>
          <p:cNvSpPr txBox="1"/>
          <p:nvPr/>
        </p:nvSpPr>
        <p:spPr>
          <a:xfrm>
            <a:off x="11628424" y="6327488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1EF18CD-96E6-4E32-8E7F-750F3DCBB2D9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173062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92BAF0-2567-4770-8422-B05AAE43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45" y="1088171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/>
              <a:t>Les causes et naissance de la </a:t>
            </a:r>
            <a:r>
              <a:rPr lang="en-US" sz="6100" cap="all" dirty="0" err="1"/>
              <a:t>crise</a:t>
            </a:r>
            <a:r>
              <a:rPr lang="en-US" sz="6100" cap="all" dirty="0"/>
              <a:t> :</a:t>
            </a:r>
            <a:br>
              <a:rPr lang="en-US" sz="6100" cap="all" dirty="0"/>
            </a:br>
            <a:br>
              <a:rPr lang="en-US" sz="6100" cap="all" dirty="0"/>
            </a:br>
            <a:r>
              <a:rPr lang="en-US" sz="6100" i="1" cap="all" dirty="0"/>
              <a:t>U</a:t>
            </a:r>
            <a:r>
              <a:rPr lang="fr-FR" sz="6000" i="1" dirty="0"/>
              <a:t>n</a:t>
            </a:r>
            <a:r>
              <a:rPr lang="en-US" sz="6100" i="1" cap="all" dirty="0"/>
              <a:t> </a:t>
            </a:r>
            <a:r>
              <a:rPr lang="fr-FR" sz="6600" i="1" dirty="0"/>
              <a:t>Phénomène mondial</a:t>
            </a:r>
            <a:endParaRPr lang="en-US" sz="61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00029D-F114-47CC-BC90-ADF35EF7B51A}"/>
              </a:ext>
            </a:extLst>
          </p:cNvPr>
          <p:cNvSpPr txBox="1"/>
          <p:nvPr/>
        </p:nvSpPr>
        <p:spPr>
          <a:xfrm>
            <a:off x="11618191" y="6453386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A36D2F3-478F-49B9-B6E1-54A05E1622AC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130753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When did people start to protest against the Vietnam War ...">
            <a:extLst>
              <a:ext uri="{FF2B5EF4-FFF2-40B4-BE49-F238E27FC236}">
                <a16:creationId xmlns:a16="http://schemas.microsoft.com/office/drawing/2014/main" id="{D442B779-5E5F-4CBF-A793-AC421642A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7" r="-3" b="1261"/>
          <a:stretch/>
        </p:blipFill>
        <p:spPr bwMode="auto"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e bombardement de lâhÃ´pital de Kunduz met en lumiÃ¨re l ...">
            <a:extLst>
              <a:ext uri="{FF2B5EF4-FFF2-40B4-BE49-F238E27FC236}">
                <a16:creationId xmlns:a16="http://schemas.microsoft.com/office/drawing/2014/main" id="{EE109E66-A488-41DF-A047-32209242F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3" b="20268"/>
          <a:stretch/>
        </p:blipFill>
        <p:spPr bwMode="auto"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tats-Unis, Russie, Etat profond amÃ©ricain, nouvelle ...">
            <a:extLst>
              <a:ext uri="{FF2B5EF4-FFF2-40B4-BE49-F238E27FC236}">
                <a16:creationId xmlns:a16="http://schemas.microsoft.com/office/drawing/2014/main" id="{8359BB7D-A10B-4AD0-8903-98DA81656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1" r="12802" b="-1"/>
          <a:stretch/>
        </p:blipFill>
        <p:spPr bwMode="auto">
          <a:xfrm>
            <a:off x="20" y="10"/>
            <a:ext cx="7503091" cy="6857990"/>
          </a:xfrm>
          <a:custGeom>
            <a:avLst/>
            <a:gdLst>
              <a:gd name="connsiteX0" fmla="*/ 0 w 7503111"/>
              <a:gd name="connsiteY0" fmla="*/ 0 h 6858000"/>
              <a:gd name="connsiteX1" fmla="*/ 677334 w 7503111"/>
              <a:gd name="connsiteY1" fmla="*/ 0 h 6858000"/>
              <a:gd name="connsiteX2" fmla="*/ 1168036 w 7503111"/>
              <a:gd name="connsiteY2" fmla="*/ 0 h 6858000"/>
              <a:gd name="connsiteX3" fmla="*/ 1205499 w 7503111"/>
              <a:gd name="connsiteY3" fmla="*/ 0 h 6858000"/>
              <a:gd name="connsiteX4" fmla="*/ 1647632 w 7503111"/>
              <a:gd name="connsiteY4" fmla="*/ 0 h 6858000"/>
              <a:gd name="connsiteX5" fmla="*/ 7215401 w 7503111"/>
              <a:gd name="connsiteY5" fmla="*/ 0 h 6858000"/>
              <a:gd name="connsiteX6" fmla="*/ 4041567 w 7503111"/>
              <a:gd name="connsiteY6" fmla="*/ 6852993 h 6858000"/>
              <a:gd name="connsiteX7" fmla="*/ 7503111 w 7503111"/>
              <a:gd name="connsiteY7" fmla="*/ 6852993 h 6858000"/>
              <a:gd name="connsiteX8" fmla="*/ 7503111 w 7503111"/>
              <a:gd name="connsiteY8" fmla="*/ 6852994 h 6858000"/>
              <a:gd name="connsiteX9" fmla="*/ 1647632 w 7503111"/>
              <a:gd name="connsiteY9" fmla="*/ 6852994 h 6858000"/>
              <a:gd name="connsiteX10" fmla="*/ 1647632 w 7503111"/>
              <a:gd name="connsiteY10" fmla="*/ 6858000 h 6858000"/>
              <a:gd name="connsiteX11" fmla="*/ 0 w 750311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F749A37-3814-4245-A93A-BD15883799A3}"/>
              </a:ext>
            </a:extLst>
          </p:cNvPr>
          <p:cNvSpPr txBox="1"/>
          <p:nvPr/>
        </p:nvSpPr>
        <p:spPr>
          <a:xfrm>
            <a:off x="11628424" y="6327488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00B0D7-CD8F-43DE-A9C0-76D4FE71F83D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228628126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633</Words>
  <Application>Microsoft Office PowerPoint</Application>
  <PresentationFormat>Grand écran</PresentationFormat>
  <Paragraphs>97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0" baseType="lpstr">
      <vt:lpstr>Franklin Gothic Book</vt:lpstr>
      <vt:lpstr>Wingdings</vt:lpstr>
      <vt:lpstr>Cadrage</vt:lpstr>
      <vt:lpstr>Mai 1968 </vt:lpstr>
      <vt:lpstr>Présentation PowerPoint</vt:lpstr>
      <vt:lpstr>Sommaire</vt:lpstr>
      <vt:lpstr>Les causes et naissance de la crise :  Changement de la société Française</vt:lpstr>
      <vt:lpstr>Présentation PowerPoint</vt:lpstr>
      <vt:lpstr>Les causes et naissance de la crise :  Le Malaise étudiant</vt:lpstr>
      <vt:lpstr>Présentation PowerPoint</vt:lpstr>
      <vt:lpstr>Les causes et naissance de la crise :  Un Phénomène mondial</vt:lpstr>
      <vt:lpstr>Présentation PowerPoint</vt:lpstr>
      <vt:lpstr>Les causes et naissance de la crise :  Nanterre, le catalyseur</vt:lpstr>
      <vt:lpstr>Présentation PowerPoint</vt:lpstr>
      <vt:lpstr>Les différentes étapes de la crise  Crise étudiante</vt:lpstr>
      <vt:lpstr>Présentation PowerPoint</vt:lpstr>
      <vt:lpstr>Les différentes étapes de la crise  Crise social</vt:lpstr>
      <vt:lpstr>Présentation PowerPoint</vt:lpstr>
      <vt:lpstr>Présentation PowerPoint</vt:lpstr>
      <vt:lpstr>Les différentes étapes de la crise  Crise politique</vt:lpstr>
      <vt:lpstr>Présentation PowerPoint</vt:lpstr>
      <vt:lpstr>La finalité des choses  Au niveau étudiant</vt:lpstr>
      <vt:lpstr>Présentation PowerPoint</vt:lpstr>
      <vt:lpstr>Présentation PowerPoint</vt:lpstr>
      <vt:lpstr>Présentation PowerPoint</vt:lpstr>
      <vt:lpstr>La finalité des choses  Au niveau politique</vt:lpstr>
      <vt:lpstr>Présentation PowerPoint</vt:lpstr>
      <vt:lpstr>Conclusion</vt:lpstr>
      <vt:lpstr>Présentation PowerPoint</vt:lpstr>
      <vt:lpstr>Sitographie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 1968 </dc:title>
  <dc:creator>STS1 Samuel LITZLER</dc:creator>
  <cp:lastModifiedBy>STS1 Samuel LITZLER</cp:lastModifiedBy>
  <cp:revision>4</cp:revision>
  <dcterms:created xsi:type="dcterms:W3CDTF">2019-03-26T04:29:16Z</dcterms:created>
  <dcterms:modified xsi:type="dcterms:W3CDTF">2019-04-01T11:05:52Z</dcterms:modified>
</cp:coreProperties>
</file>