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7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.litzler.pro@gmail.com" initials="s" lastIdx="2" clrIdx="0">
    <p:extLst>
      <p:ext uri="{19B8F6BF-5375-455C-9EA6-DF929625EA0E}">
        <p15:presenceInfo xmlns:p15="http://schemas.microsoft.com/office/powerpoint/2012/main" userId="e8f6c43d2b1ba6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D8741-3F27-467B-B03C-6B0428CCB233}" type="datetimeFigureOut">
              <a:rPr lang="fr-FR" smtClean="0"/>
              <a:t>25/01/2019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191EA-24E8-45B6-B53E-7BFB6B829F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37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F7503-65A2-4FE9-A1F2-0F563D736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0073" y="1823276"/>
            <a:ext cx="8793233" cy="2387600"/>
          </a:xfrm>
        </p:spPr>
        <p:txBody>
          <a:bodyPr>
            <a:normAutofit/>
          </a:bodyPr>
          <a:lstStyle/>
          <a:p>
            <a:r>
              <a:rPr lang="fr-FR" sz="8800" b="1" dirty="0"/>
              <a:t>Dev      </a:t>
            </a:r>
            <a:r>
              <a:rPr lang="fr-FR" sz="8800" b="1" dirty="0" err="1"/>
              <a:t>ops</a:t>
            </a:r>
            <a:endParaRPr lang="fr-FR" sz="8800" b="1" dirty="0"/>
          </a:p>
        </p:txBody>
      </p:sp>
      <p:pic>
        <p:nvPicPr>
          <p:cNvPr id="1026" name="Picture 2" descr="The Essential DevOps Terms you Need to Know">
            <a:extLst>
              <a:ext uri="{FF2B5EF4-FFF2-40B4-BE49-F238E27FC236}">
                <a16:creationId xmlns:a16="http://schemas.microsoft.com/office/drawing/2014/main" id="{06B036ED-9188-464F-856F-F123DD1432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" t="2756" r="4801" b="10756"/>
          <a:stretch/>
        </p:blipFill>
        <p:spPr bwMode="auto">
          <a:xfrm>
            <a:off x="1746249" y="119957"/>
            <a:ext cx="9456934" cy="617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73BD8DF-2FDE-4985-A150-3D42E4D2FADA}"/>
              </a:ext>
            </a:extLst>
          </p:cNvPr>
          <p:cNvSpPr txBox="1"/>
          <p:nvPr/>
        </p:nvSpPr>
        <p:spPr>
          <a:xfrm>
            <a:off x="0" y="0"/>
            <a:ext cx="426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175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F8BD36-5CCB-4A64-B88C-C025F9588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447068"/>
            <a:ext cx="9905998" cy="1478570"/>
          </a:xfrm>
        </p:spPr>
        <p:txBody>
          <a:bodyPr>
            <a:normAutofit/>
          </a:bodyPr>
          <a:lstStyle/>
          <a:p>
            <a:r>
              <a:rPr lang="fr-FR" sz="6000" b="1" dirty="0" err="1"/>
              <a:t>Burnup</a:t>
            </a:r>
            <a:endParaRPr lang="fr-FR" sz="6000" b="1" dirty="0"/>
          </a:p>
        </p:txBody>
      </p:sp>
      <p:pic>
        <p:nvPicPr>
          <p:cNvPr id="2050" name="Picture 2" descr="Burn up, an effective chart to understand team progress">
            <a:extLst>
              <a:ext uri="{FF2B5EF4-FFF2-40B4-BE49-F238E27FC236}">
                <a16:creationId xmlns:a16="http://schemas.microsoft.com/office/drawing/2014/main" id="{A7BC44C2-6CA7-4963-A9BE-B7EF24AA89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762879"/>
            <a:ext cx="7372350" cy="547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787FF3C-1D8B-4472-B37E-9FA7738E059C}"/>
              </a:ext>
            </a:extLst>
          </p:cNvPr>
          <p:cNvSpPr txBox="1"/>
          <p:nvPr/>
        </p:nvSpPr>
        <p:spPr>
          <a:xfrm>
            <a:off x="0" y="1"/>
            <a:ext cx="596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7711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CFC3B-1F83-4E28-BEA2-C2B75948F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144" y="181197"/>
            <a:ext cx="9905998" cy="1478570"/>
          </a:xfrm>
        </p:spPr>
        <p:txBody>
          <a:bodyPr>
            <a:normAutofit/>
          </a:bodyPr>
          <a:lstStyle/>
          <a:p>
            <a:r>
              <a:rPr lang="fr-FR" sz="6000" b="1" dirty="0"/>
              <a:t>AUTOMATISATION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B3BC9D2-E9B7-4A8E-88C0-2B780EFFC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679" y="1659767"/>
            <a:ext cx="8343355" cy="336481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94D588B-CC1C-41FC-A58A-BE8C926C4F49}"/>
              </a:ext>
            </a:extLst>
          </p:cNvPr>
          <p:cNvSpPr txBox="1"/>
          <p:nvPr/>
        </p:nvSpPr>
        <p:spPr>
          <a:xfrm>
            <a:off x="3061253" y="5024577"/>
            <a:ext cx="210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Docker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26D16C-413F-44ED-A276-4B917CDFB820}"/>
              </a:ext>
            </a:extLst>
          </p:cNvPr>
          <p:cNvSpPr txBox="1"/>
          <p:nvPr/>
        </p:nvSpPr>
        <p:spPr>
          <a:xfrm>
            <a:off x="6308035" y="5103816"/>
            <a:ext cx="210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Selenium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A25F5E9-D4A7-41C7-8A58-279B7B34BAF8}"/>
              </a:ext>
            </a:extLst>
          </p:cNvPr>
          <p:cNvSpPr txBox="1"/>
          <p:nvPr/>
        </p:nvSpPr>
        <p:spPr>
          <a:xfrm>
            <a:off x="9130748" y="5103816"/>
            <a:ext cx="210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Puppet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73D3015-4772-4190-AAB4-3797E4664762}"/>
              </a:ext>
            </a:extLst>
          </p:cNvPr>
          <p:cNvSpPr txBox="1"/>
          <p:nvPr/>
        </p:nvSpPr>
        <p:spPr>
          <a:xfrm>
            <a:off x="4306956" y="5722696"/>
            <a:ext cx="5035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Automatisation de ses 3 étapes va vers un déploiement continu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0BA414-96FC-47A6-AF1C-2CA9DBAB3BB1}"/>
              </a:ext>
            </a:extLst>
          </p:cNvPr>
          <p:cNvSpPr txBox="1"/>
          <p:nvPr/>
        </p:nvSpPr>
        <p:spPr>
          <a:xfrm>
            <a:off x="-1" y="2"/>
            <a:ext cx="702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026934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17A3B-18AF-4121-A01F-78BC06F5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59492"/>
            <a:ext cx="9905998" cy="1478570"/>
          </a:xfrm>
        </p:spPr>
        <p:txBody>
          <a:bodyPr>
            <a:normAutofit/>
          </a:bodyPr>
          <a:lstStyle/>
          <a:p>
            <a:r>
              <a:rPr lang="fr-FR" sz="6000" b="1" dirty="0"/>
              <a:t>Déploiement continu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2E6879-AB2F-4375-9D4B-127D3173F1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60" t="12000"/>
          <a:stretch/>
        </p:blipFill>
        <p:spPr>
          <a:xfrm>
            <a:off x="652463" y="2255078"/>
            <a:ext cx="5075583" cy="333961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B0CB308-16A1-4011-ACFD-6D9E01FCD3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96" t="2667"/>
          <a:stretch/>
        </p:blipFill>
        <p:spPr>
          <a:xfrm>
            <a:off x="6268278" y="1938062"/>
            <a:ext cx="4959419" cy="382891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461A55F-8557-4E50-9209-F16AD6A61AEF}"/>
              </a:ext>
            </a:extLst>
          </p:cNvPr>
          <p:cNvSpPr txBox="1"/>
          <p:nvPr/>
        </p:nvSpPr>
        <p:spPr>
          <a:xfrm>
            <a:off x="0" y="0"/>
            <a:ext cx="768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859854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AC7BCD4-78AF-4BEB-A06F-9FAA5A26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177" y="380284"/>
            <a:ext cx="4290325" cy="212327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58EDEFA-3E41-44BB-87CE-61EA1F70B403}"/>
              </a:ext>
            </a:extLst>
          </p:cNvPr>
          <p:cNvSpPr txBox="1"/>
          <p:nvPr/>
        </p:nvSpPr>
        <p:spPr>
          <a:xfrm>
            <a:off x="1298711" y="395384"/>
            <a:ext cx="44262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Les équipes ont des objectif commun pour livrer un système toujours à jours pour se rapprocher le plus possible au résultat final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929F68C-2BC1-448F-9F1B-69D213B13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643" y="2780749"/>
            <a:ext cx="7381875" cy="40290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54DB896-A20C-4B70-8CCA-D0C30F1C206B}"/>
              </a:ext>
            </a:extLst>
          </p:cNvPr>
          <p:cNvSpPr txBox="1"/>
          <p:nvPr/>
        </p:nvSpPr>
        <p:spPr>
          <a:xfrm>
            <a:off x="-1" y="0"/>
            <a:ext cx="80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868568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94065-3168-41F5-89EB-15A9F0A7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726" y="0"/>
            <a:ext cx="9905998" cy="1478570"/>
          </a:xfrm>
        </p:spPr>
        <p:txBody>
          <a:bodyPr>
            <a:normAutofit/>
          </a:bodyPr>
          <a:lstStyle/>
          <a:p>
            <a:r>
              <a:rPr lang="fr-FR" sz="6000" b="1" dirty="0"/>
              <a:t>GIT LAB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2F09B3F-E740-4F2F-BF29-A37486524253}"/>
              </a:ext>
            </a:extLst>
          </p:cNvPr>
          <p:cNvSpPr txBox="1"/>
          <p:nvPr/>
        </p:nvSpPr>
        <p:spPr>
          <a:xfrm>
            <a:off x="753607" y="6261756"/>
            <a:ext cx="65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IDEA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3DA88F-E8B8-4161-9A00-E033BC79BA3E}"/>
              </a:ext>
            </a:extLst>
          </p:cNvPr>
          <p:cNvSpPr txBox="1"/>
          <p:nvPr/>
        </p:nvSpPr>
        <p:spPr>
          <a:xfrm>
            <a:off x="1352890" y="6244461"/>
            <a:ext cx="75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ISSUE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1F1487B-C3AE-4D4E-9C50-23E8B1815799}"/>
              </a:ext>
            </a:extLst>
          </p:cNvPr>
          <p:cNvSpPr txBox="1"/>
          <p:nvPr/>
        </p:nvSpPr>
        <p:spPr>
          <a:xfrm>
            <a:off x="3558126" y="6232751"/>
            <a:ext cx="75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PLAN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BA7D71-25DB-4B5C-BFCD-F86CE7E7A19B}"/>
              </a:ext>
            </a:extLst>
          </p:cNvPr>
          <p:cNvSpPr txBox="1"/>
          <p:nvPr/>
        </p:nvSpPr>
        <p:spPr>
          <a:xfrm>
            <a:off x="4784321" y="6241961"/>
            <a:ext cx="75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CODE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652CF10-EDC6-4768-A2C7-3AE5DD938DEB}"/>
              </a:ext>
            </a:extLst>
          </p:cNvPr>
          <p:cNvSpPr txBox="1"/>
          <p:nvPr/>
        </p:nvSpPr>
        <p:spPr>
          <a:xfrm>
            <a:off x="5478931" y="6232751"/>
            <a:ext cx="102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COMMIT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8984C8-2D7E-433F-A00B-9CFAC50BD629}"/>
              </a:ext>
            </a:extLst>
          </p:cNvPr>
          <p:cNvSpPr txBox="1"/>
          <p:nvPr/>
        </p:nvSpPr>
        <p:spPr>
          <a:xfrm>
            <a:off x="6384619" y="6261756"/>
            <a:ext cx="65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TEST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DB184E8-830F-4679-AE0C-6C4FF3889FE1}"/>
              </a:ext>
            </a:extLst>
          </p:cNvPr>
          <p:cNvSpPr txBox="1"/>
          <p:nvPr/>
        </p:nvSpPr>
        <p:spPr>
          <a:xfrm>
            <a:off x="6937372" y="6260214"/>
            <a:ext cx="93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REVIEW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76C37EB-C9EF-4CCA-9B9B-D7238B20D240}"/>
              </a:ext>
            </a:extLst>
          </p:cNvPr>
          <p:cNvSpPr txBox="1"/>
          <p:nvPr/>
        </p:nvSpPr>
        <p:spPr>
          <a:xfrm>
            <a:off x="7773588" y="6258672"/>
            <a:ext cx="110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STAGING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6B66C41-7697-4819-A17C-839B13D34DFC}"/>
              </a:ext>
            </a:extLst>
          </p:cNvPr>
          <p:cNvSpPr txBox="1"/>
          <p:nvPr/>
        </p:nvSpPr>
        <p:spPr>
          <a:xfrm>
            <a:off x="8736236" y="6277311"/>
            <a:ext cx="163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PRODUCTION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665930F-D62D-4517-A2FF-000D067783EC}"/>
              </a:ext>
            </a:extLst>
          </p:cNvPr>
          <p:cNvSpPr txBox="1"/>
          <p:nvPr/>
        </p:nvSpPr>
        <p:spPr>
          <a:xfrm>
            <a:off x="10273371" y="6277311"/>
            <a:ext cx="163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FEEDBACK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D4466B7-1B72-4A44-85DC-2D89A46A8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4" y="1232453"/>
            <a:ext cx="11487629" cy="506349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A64EE81-11F7-4F90-BCBB-5B1317447293}"/>
              </a:ext>
            </a:extLst>
          </p:cNvPr>
          <p:cNvSpPr txBox="1"/>
          <p:nvPr/>
        </p:nvSpPr>
        <p:spPr>
          <a:xfrm>
            <a:off x="0" y="0"/>
            <a:ext cx="61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69858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C0A221-084A-40DC-9138-AE1DADCC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C11A28-FE27-4027-BD2C-D3F63AA58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412" y="1964565"/>
            <a:ext cx="9905999" cy="4142395"/>
          </a:xfrm>
        </p:spPr>
        <p:txBody>
          <a:bodyPr>
            <a:normAutofit/>
          </a:bodyPr>
          <a:lstStyle/>
          <a:p>
            <a:r>
              <a:rPr lang="fr-FR" dirty="0" err="1"/>
              <a:t>Presentation</a:t>
            </a:r>
            <a:endParaRPr lang="fr-FR" dirty="0"/>
          </a:p>
          <a:p>
            <a:r>
              <a:rPr lang="fr-FR" dirty="0"/>
              <a:t>Histoire</a:t>
            </a:r>
          </a:p>
          <a:p>
            <a:r>
              <a:rPr lang="fr-FR" dirty="0"/>
              <a:t>Sans le DevOps</a:t>
            </a:r>
          </a:p>
          <a:p>
            <a:r>
              <a:rPr lang="fr-FR" dirty="0"/>
              <a:t>Avec DevOps</a:t>
            </a:r>
          </a:p>
          <a:p>
            <a:r>
              <a:rPr lang="fr-FR" dirty="0"/>
              <a:t>Exemples d’utilisation (</a:t>
            </a:r>
            <a:r>
              <a:rPr lang="fr-FR" dirty="0" err="1"/>
              <a:t>GitLab</a:t>
            </a:r>
            <a:r>
              <a:rPr lang="fr-FR" dirty="0"/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EB8604A-6070-4DC9-AE66-CF8A4338A5EB}"/>
              </a:ext>
            </a:extLst>
          </p:cNvPr>
          <p:cNvSpPr txBox="1"/>
          <p:nvPr/>
        </p:nvSpPr>
        <p:spPr>
          <a:xfrm>
            <a:off x="0" y="0"/>
            <a:ext cx="426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0045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FFE7B-6C56-4774-90E1-81AADC13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81" y="-42653"/>
            <a:ext cx="9905998" cy="1478570"/>
          </a:xfrm>
        </p:spPr>
        <p:txBody>
          <a:bodyPr>
            <a:normAutofit/>
          </a:bodyPr>
          <a:lstStyle/>
          <a:p>
            <a:r>
              <a:rPr lang="fr-FR" sz="6000" b="1" dirty="0" err="1"/>
              <a:t>Presentation</a:t>
            </a:r>
            <a:endParaRPr lang="fr-FR" sz="6000" b="1" dirty="0"/>
          </a:p>
        </p:txBody>
      </p:sp>
      <p:pic>
        <p:nvPicPr>
          <p:cNvPr id="4" name="Picture 4" descr="DevOps D-Day au VÃ©lodrome de Marseille - Les Enovateurs">
            <a:extLst>
              <a:ext uri="{FF2B5EF4-FFF2-40B4-BE49-F238E27FC236}">
                <a16:creationId xmlns:a16="http://schemas.microsoft.com/office/drawing/2014/main" id="{39B69394-54A2-42F7-B550-473EF5114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210" y="199886"/>
            <a:ext cx="3780603" cy="449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64517FC-95DF-419B-916F-002C1BB42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5267250"/>
            <a:ext cx="11410950" cy="10287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A068A81-CC39-4F3A-89B7-9D5F313E17C0}"/>
              </a:ext>
            </a:extLst>
          </p:cNvPr>
          <p:cNvSpPr txBox="1"/>
          <p:nvPr/>
        </p:nvSpPr>
        <p:spPr>
          <a:xfrm>
            <a:off x="992187" y="6232751"/>
            <a:ext cx="65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IDEA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CDE247B-7EA6-4806-A0A1-7A510207C697}"/>
              </a:ext>
            </a:extLst>
          </p:cNvPr>
          <p:cNvSpPr txBox="1"/>
          <p:nvPr/>
        </p:nvSpPr>
        <p:spPr>
          <a:xfrm>
            <a:off x="1525726" y="6232751"/>
            <a:ext cx="75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ISSUE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D3D367A-BF85-4DFB-8C56-42A948AAF444}"/>
              </a:ext>
            </a:extLst>
          </p:cNvPr>
          <p:cNvSpPr txBox="1"/>
          <p:nvPr/>
        </p:nvSpPr>
        <p:spPr>
          <a:xfrm>
            <a:off x="3759200" y="6232751"/>
            <a:ext cx="75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PLAN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1EAE9C1-0243-4906-B3AB-62A903DA8D28}"/>
              </a:ext>
            </a:extLst>
          </p:cNvPr>
          <p:cNvSpPr txBox="1"/>
          <p:nvPr/>
        </p:nvSpPr>
        <p:spPr>
          <a:xfrm>
            <a:off x="4843200" y="6232751"/>
            <a:ext cx="75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CODE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7C84932-CFF1-4DBB-9167-DD17B8B83E2B}"/>
              </a:ext>
            </a:extLst>
          </p:cNvPr>
          <p:cNvSpPr txBox="1"/>
          <p:nvPr/>
        </p:nvSpPr>
        <p:spPr>
          <a:xfrm>
            <a:off x="5546462" y="6232751"/>
            <a:ext cx="102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COMMIT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287A889-6590-4091-9175-AC7DAEE5ED00}"/>
              </a:ext>
            </a:extLst>
          </p:cNvPr>
          <p:cNvSpPr txBox="1"/>
          <p:nvPr/>
        </p:nvSpPr>
        <p:spPr>
          <a:xfrm>
            <a:off x="6536924" y="6232751"/>
            <a:ext cx="65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TEST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6790D5D-B2EF-41EB-AF19-B3F824FB25E0}"/>
              </a:ext>
            </a:extLst>
          </p:cNvPr>
          <p:cNvSpPr txBox="1"/>
          <p:nvPr/>
        </p:nvSpPr>
        <p:spPr>
          <a:xfrm>
            <a:off x="7096788" y="6232751"/>
            <a:ext cx="93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REVIEW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6A8A7B9-7936-4ABE-A6B2-FE423352C43E}"/>
              </a:ext>
            </a:extLst>
          </p:cNvPr>
          <p:cNvSpPr txBox="1"/>
          <p:nvPr/>
        </p:nvSpPr>
        <p:spPr>
          <a:xfrm>
            <a:off x="7935913" y="6232751"/>
            <a:ext cx="110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STAGING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A7725A8-C6D9-4AE8-AB1C-90E73F4BAFAB}"/>
              </a:ext>
            </a:extLst>
          </p:cNvPr>
          <p:cNvSpPr txBox="1"/>
          <p:nvPr/>
        </p:nvSpPr>
        <p:spPr>
          <a:xfrm>
            <a:off x="8916988" y="6237356"/>
            <a:ext cx="163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PRODUCTION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2B716E1-D47E-490E-9487-0C0177549B5F}"/>
              </a:ext>
            </a:extLst>
          </p:cNvPr>
          <p:cNvSpPr txBox="1"/>
          <p:nvPr/>
        </p:nvSpPr>
        <p:spPr>
          <a:xfrm>
            <a:off x="10382382" y="6241961"/>
            <a:ext cx="163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FEEDBACK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DBFA4A-380C-438A-B539-4DCED9CC3846}"/>
              </a:ext>
            </a:extLst>
          </p:cNvPr>
          <p:cNvSpPr txBox="1"/>
          <p:nvPr/>
        </p:nvSpPr>
        <p:spPr>
          <a:xfrm rot="884914">
            <a:off x="2366645" y="1559492"/>
            <a:ext cx="5041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4000" b="1" dirty="0"/>
              <a:t>        DEV     &amp;     OPS</a:t>
            </a:r>
          </a:p>
          <a:p>
            <a:pPr algn="just"/>
            <a:r>
              <a:rPr lang="fr-FR" sz="4000" b="1" dirty="0"/>
              <a:t>       BUILD   &amp;     RUN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C8BA0CD-9C70-44FE-92F1-7AB0AA5E4654}"/>
              </a:ext>
            </a:extLst>
          </p:cNvPr>
          <p:cNvSpPr txBox="1"/>
          <p:nvPr/>
        </p:nvSpPr>
        <p:spPr>
          <a:xfrm rot="21306936">
            <a:off x="955841" y="2816851"/>
            <a:ext cx="49043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TECHNIQUE AGILE</a:t>
            </a:r>
          </a:p>
          <a:p>
            <a:endParaRPr lang="fr-FR" sz="2400" b="1" dirty="0"/>
          </a:p>
          <a:p>
            <a:r>
              <a:rPr lang="fr-FR" sz="2400" b="1" dirty="0"/>
              <a:t>AUTOMATISATION DES ETAPES</a:t>
            </a:r>
          </a:p>
          <a:p>
            <a:endParaRPr lang="fr-FR" sz="2400" b="1" dirty="0"/>
          </a:p>
          <a:p>
            <a:r>
              <a:rPr lang="fr-FR" sz="2400" b="1" dirty="0"/>
              <a:t>DEPLOIEMENT CONTINU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EBBA680-B5D3-42DB-AF91-6637CB2CAFB9}"/>
              </a:ext>
            </a:extLst>
          </p:cNvPr>
          <p:cNvSpPr txBox="1"/>
          <p:nvPr/>
        </p:nvSpPr>
        <p:spPr>
          <a:xfrm>
            <a:off x="0" y="0"/>
            <a:ext cx="426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125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A16DA-1AA9-449D-BBBF-43C34309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664" y="329907"/>
            <a:ext cx="9905998" cy="1478570"/>
          </a:xfrm>
        </p:spPr>
        <p:txBody>
          <a:bodyPr>
            <a:normAutofit/>
          </a:bodyPr>
          <a:lstStyle/>
          <a:p>
            <a:r>
              <a:rPr lang="fr-FR" sz="6000" b="1" dirty="0"/>
              <a:t>Histoire</a:t>
            </a:r>
          </a:p>
        </p:txBody>
      </p:sp>
      <p:pic>
        <p:nvPicPr>
          <p:cNvPr id="1026" name="Picture 2" descr="Is DevOps Agile? - DZone Agile">
            <a:extLst>
              <a:ext uri="{FF2B5EF4-FFF2-40B4-BE49-F238E27FC236}">
                <a16:creationId xmlns:a16="http://schemas.microsoft.com/office/drawing/2014/main" id="{5CD46660-3A6F-497E-8ABF-07CD616851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18" y="2170028"/>
            <a:ext cx="11289782" cy="415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C868019-29A5-4431-AE80-124BFE670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081" y="207016"/>
            <a:ext cx="3178619" cy="180153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54C378B-F1C3-44E2-8E82-78ADA1BAF26B}"/>
              </a:ext>
            </a:extLst>
          </p:cNvPr>
          <p:cNvSpPr txBox="1"/>
          <p:nvPr/>
        </p:nvSpPr>
        <p:spPr>
          <a:xfrm>
            <a:off x="5285931" y="469028"/>
            <a:ext cx="3178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</a:t>
            </a:r>
            <a:r>
              <a:rPr lang="fr-FR" dirty="0" err="1"/>
              <a:t>DevOpsDays</a:t>
            </a:r>
            <a:r>
              <a:rPr lang="fr-FR" dirty="0"/>
              <a:t> en 2009 à </a:t>
            </a:r>
            <a:r>
              <a:rPr lang="fr-FR" dirty="0" err="1"/>
              <a:t>Ghent</a:t>
            </a:r>
            <a:r>
              <a:rPr lang="fr-FR" dirty="0"/>
              <a:t> en Belgique, le terme à été utilisé durant une conférence agile.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7D726AC-A969-45C2-B90B-7E259D806D01}"/>
              </a:ext>
            </a:extLst>
          </p:cNvPr>
          <p:cNvSpPr txBox="1"/>
          <p:nvPr/>
        </p:nvSpPr>
        <p:spPr>
          <a:xfrm>
            <a:off x="0" y="0"/>
            <a:ext cx="426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0961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08A1A-FB4A-4AF7-96F0-38ED4194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0"/>
            <a:ext cx="9905998" cy="1478570"/>
          </a:xfrm>
        </p:spPr>
        <p:txBody>
          <a:bodyPr>
            <a:normAutofit/>
          </a:bodyPr>
          <a:lstStyle/>
          <a:p>
            <a:r>
              <a:rPr lang="fr-FR" sz="6000" b="1" dirty="0"/>
              <a:t>Sans le </a:t>
            </a:r>
            <a:r>
              <a:rPr lang="fr-FR" sz="6000" b="1" dirty="0" err="1"/>
              <a:t>devops</a:t>
            </a:r>
            <a:endParaRPr lang="fr-FR" sz="60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D0418CC-B4DE-495D-B45D-9EFECAD99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3" y="1765300"/>
            <a:ext cx="9732893" cy="379314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DF3D1B2-80B6-4A21-927D-6049F6594A60}"/>
              </a:ext>
            </a:extLst>
          </p:cNvPr>
          <p:cNvSpPr txBox="1"/>
          <p:nvPr/>
        </p:nvSpPr>
        <p:spPr>
          <a:xfrm>
            <a:off x="0" y="0"/>
            <a:ext cx="426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1727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E1E01-4575-4397-903C-7B7FAFE3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326418"/>
            <a:ext cx="10794999" cy="1565882"/>
          </a:xfrm>
        </p:spPr>
        <p:txBody>
          <a:bodyPr>
            <a:noAutofit/>
          </a:bodyPr>
          <a:lstStyle/>
          <a:p>
            <a:r>
              <a:rPr lang="fr-FR" sz="6000" b="1" dirty="0"/>
              <a:t>Problème : des buts différents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7D8EB1B-DC2E-490D-AA38-3F846002B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400" y="2543968"/>
            <a:ext cx="9641244" cy="278606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B5F7735-5273-48E0-808F-C06E6FC715C3}"/>
              </a:ext>
            </a:extLst>
          </p:cNvPr>
          <p:cNvSpPr txBox="1"/>
          <p:nvPr/>
        </p:nvSpPr>
        <p:spPr>
          <a:xfrm>
            <a:off x="0" y="0"/>
            <a:ext cx="426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3604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0FAC1-7CCC-43FC-9618-D5D34AB36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413" y="-153698"/>
            <a:ext cx="9905998" cy="1478570"/>
          </a:xfrm>
        </p:spPr>
        <p:txBody>
          <a:bodyPr>
            <a:normAutofit/>
          </a:bodyPr>
          <a:lstStyle/>
          <a:p>
            <a:r>
              <a:rPr lang="fr-FR" sz="6000" b="1" dirty="0" err="1"/>
              <a:t>Concéquences</a:t>
            </a:r>
            <a:endParaRPr lang="fr-FR" sz="6000" b="1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5850F64-A1DB-4160-8B36-115741C9C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413" y="1127125"/>
            <a:ext cx="2930134" cy="147857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5529F32-4076-4277-BA69-0F2EF380A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512" y="1127642"/>
            <a:ext cx="2510720" cy="147805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7C9A4F9-4DDF-4561-A4B1-9C8BC504BEB5}"/>
              </a:ext>
            </a:extLst>
          </p:cNvPr>
          <p:cNvSpPr txBox="1"/>
          <p:nvPr/>
        </p:nvSpPr>
        <p:spPr>
          <a:xfrm>
            <a:off x="488950" y="2666394"/>
            <a:ext cx="802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Course pour trouver le meilleur time </a:t>
            </a:r>
            <a:r>
              <a:rPr lang="fr-FR" dirty="0" err="1"/>
              <a:t>market</a:t>
            </a:r>
            <a:r>
              <a:rPr lang="fr-FR" dirty="0"/>
              <a:t> pour avoir le meilleur rendement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F037F79-04E9-4C2C-B841-01A4462CE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455" y="1103135"/>
            <a:ext cx="3658408" cy="150256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FBECB9B-1711-4E6A-B40F-CF4B91A72124}"/>
              </a:ext>
            </a:extLst>
          </p:cNvPr>
          <p:cNvSpPr txBox="1"/>
          <p:nvPr/>
        </p:nvSpPr>
        <p:spPr>
          <a:xfrm>
            <a:off x="7872767" y="2666394"/>
            <a:ext cx="409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Doivent garantir la stabilité du système, tests sévère du système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A60EAAE-4B45-4A29-8C71-EACAC2371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468" y="3789511"/>
            <a:ext cx="4945063" cy="220625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32A003B-6324-45DC-87A0-F5743FE4D881}"/>
              </a:ext>
            </a:extLst>
          </p:cNvPr>
          <p:cNvSpPr txBox="1"/>
          <p:nvPr/>
        </p:nvSpPr>
        <p:spPr>
          <a:xfrm>
            <a:off x="3259137" y="5995769"/>
            <a:ext cx="585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Donc oppose les deux équipes ce qui coûtera du temps et de l’argent à l’entreprise et un retard de production important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66D11F5-10EE-4D17-ADF4-82891591208F}"/>
              </a:ext>
            </a:extLst>
          </p:cNvPr>
          <p:cNvSpPr txBox="1"/>
          <p:nvPr/>
        </p:nvSpPr>
        <p:spPr>
          <a:xfrm>
            <a:off x="1021953" y="4446795"/>
            <a:ext cx="2509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devs blâment les </a:t>
            </a:r>
            <a:r>
              <a:rPr lang="fr-FR" dirty="0" err="1"/>
              <a:t>ops</a:t>
            </a:r>
            <a:r>
              <a:rPr lang="fr-FR" dirty="0"/>
              <a:t> pour les problèmes de livraison du système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632D3E2-86FF-440D-A7C9-5C01179BADDB}"/>
              </a:ext>
            </a:extLst>
          </p:cNvPr>
          <p:cNvSpPr txBox="1"/>
          <p:nvPr/>
        </p:nvSpPr>
        <p:spPr>
          <a:xfrm>
            <a:off x="8978900" y="4051300"/>
            <a:ext cx="276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</a:t>
            </a:r>
            <a:r>
              <a:rPr lang="fr-FR" dirty="0" err="1"/>
              <a:t>ops</a:t>
            </a:r>
            <a:r>
              <a:rPr lang="fr-FR" dirty="0"/>
              <a:t> tiennent l’équipe des devs responsable des incidents en production à cause d’une mauvaise qualité du code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7D29BE6-E237-49A2-A5C8-C3EB0C2E9E02}"/>
              </a:ext>
            </a:extLst>
          </p:cNvPr>
          <p:cNvSpPr txBox="1"/>
          <p:nvPr/>
        </p:nvSpPr>
        <p:spPr>
          <a:xfrm>
            <a:off x="0" y="0"/>
            <a:ext cx="426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7528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83446D4-1ED5-4E2D-868C-9474CBED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709" y="102290"/>
            <a:ext cx="9906000" cy="1477963"/>
          </a:xfrm>
        </p:spPr>
        <p:txBody>
          <a:bodyPr>
            <a:normAutofit/>
          </a:bodyPr>
          <a:lstStyle/>
          <a:p>
            <a:r>
              <a:rPr lang="fr-FR" sz="6000" b="1" dirty="0"/>
              <a:t>Avec le </a:t>
            </a:r>
            <a:r>
              <a:rPr lang="fr-FR" sz="6000" b="1" dirty="0" err="1"/>
              <a:t>devops</a:t>
            </a:r>
            <a:endParaRPr lang="fr-FR" sz="6000" b="1" dirty="0"/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A54E11F5-C512-40A7-A4C4-21AD8EA52FB0}"/>
              </a:ext>
            </a:extLst>
          </p:cNvPr>
          <p:cNvSpPr/>
          <p:nvPr/>
        </p:nvSpPr>
        <p:spPr>
          <a:xfrm rot="18537640">
            <a:off x="10089342" y="3834865"/>
            <a:ext cx="1443428" cy="836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6CCC1E-F57F-42D8-8E9F-A17DBC8B1CE0}"/>
              </a:ext>
            </a:extLst>
          </p:cNvPr>
          <p:cNvSpPr txBox="1"/>
          <p:nvPr/>
        </p:nvSpPr>
        <p:spPr>
          <a:xfrm>
            <a:off x="5844207" y="3776234"/>
            <a:ext cx="41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Time to  </a:t>
            </a:r>
            <a:r>
              <a:rPr lang="fr-FR" sz="2800" b="1" dirty="0" err="1"/>
              <a:t>market</a:t>
            </a:r>
            <a:r>
              <a:rPr lang="fr-FR" sz="2800" b="1" dirty="0"/>
              <a:t>, produit de qualité, équipes efficace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FBC5BC1-87A5-48A1-AFEB-F5810664F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68" y="1457497"/>
            <a:ext cx="4748104" cy="496975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D4C46BF-0A9E-4FD6-8B65-000CB7278DF4}"/>
              </a:ext>
            </a:extLst>
          </p:cNvPr>
          <p:cNvSpPr txBox="1"/>
          <p:nvPr/>
        </p:nvSpPr>
        <p:spPr>
          <a:xfrm>
            <a:off x="5671931" y="1587209"/>
            <a:ext cx="2623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Lier les objectifs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A37428-B8A6-46AB-A314-B07CDA099962}"/>
              </a:ext>
            </a:extLst>
          </p:cNvPr>
          <p:cNvSpPr/>
          <p:nvPr/>
        </p:nvSpPr>
        <p:spPr>
          <a:xfrm>
            <a:off x="5671931" y="2252132"/>
            <a:ext cx="6096000" cy="9939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ultime : fluidifier et de faciliter l'inter communication entre devs et </a:t>
            </a:r>
            <a:r>
              <a:rPr lang="fr-FR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ops</a:t>
            </a:r>
            <a:endParaRPr lang="fr-FR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AABC311-BD6B-4971-A90B-96D63BB09A12}"/>
              </a:ext>
            </a:extLst>
          </p:cNvPr>
          <p:cNvSpPr txBox="1"/>
          <p:nvPr/>
        </p:nvSpPr>
        <p:spPr>
          <a:xfrm>
            <a:off x="0" y="0"/>
            <a:ext cx="426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1924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A9989-2A7B-455E-8694-02DC2C74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r>
              <a:rPr lang="fr-FR" sz="6000" b="1" dirty="0"/>
              <a:t>5 principes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4281E4-3398-49F1-8CE9-F51AE9A3A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456" y="3006813"/>
            <a:ext cx="9581911" cy="2306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F4D06B-DAD5-453A-9422-B66D5280C72F}"/>
              </a:ext>
            </a:extLst>
          </p:cNvPr>
          <p:cNvSpPr/>
          <p:nvPr/>
        </p:nvSpPr>
        <p:spPr>
          <a:xfrm>
            <a:off x="9087058" y="1914084"/>
            <a:ext cx="1603513" cy="96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partage comme valeur forte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CA1977-D65E-49C2-A483-298D343535BA}"/>
              </a:ext>
            </a:extLst>
          </p:cNvPr>
          <p:cNvSpPr/>
          <p:nvPr/>
        </p:nvSpPr>
        <p:spPr>
          <a:xfrm>
            <a:off x="4954776" y="1895707"/>
            <a:ext cx="1603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de valeur comme objectif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4D6C3F-95FE-4717-BF64-0DC050F5750E}"/>
              </a:ext>
            </a:extLst>
          </p:cNvPr>
          <p:cNvSpPr/>
          <p:nvPr/>
        </p:nvSpPr>
        <p:spPr>
          <a:xfrm>
            <a:off x="3136714" y="5435470"/>
            <a:ext cx="1818062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l'automatisation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D4C16B-F11B-4390-AF0B-BF14CD90F784}"/>
              </a:ext>
            </a:extLst>
          </p:cNvPr>
          <p:cNvSpPr/>
          <p:nvPr/>
        </p:nvSpPr>
        <p:spPr>
          <a:xfrm>
            <a:off x="7089913" y="5313812"/>
            <a:ext cx="12987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mise en place de métriques à tout les niveaux 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6EE4FB-830E-4760-8523-16A35C176B10}"/>
              </a:ext>
            </a:extLst>
          </p:cNvPr>
          <p:cNvSpPr/>
          <p:nvPr/>
        </p:nvSpPr>
        <p:spPr>
          <a:xfrm>
            <a:off x="1376851" y="2094838"/>
            <a:ext cx="1603513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Culture de la collaboration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6A3B116-B679-40F3-9BA3-813C578B648F}"/>
              </a:ext>
            </a:extLst>
          </p:cNvPr>
          <p:cNvSpPr txBox="1"/>
          <p:nvPr/>
        </p:nvSpPr>
        <p:spPr>
          <a:xfrm>
            <a:off x="0" y="0"/>
            <a:ext cx="426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00294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1155</TotalTime>
  <Words>263</Words>
  <Application>Microsoft Office PowerPoint</Application>
  <PresentationFormat>Grand écran</PresentationFormat>
  <Paragraphs>78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Circuit</vt:lpstr>
      <vt:lpstr>Dev      ops</vt:lpstr>
      <vt:lpstr>Sommaire</vt:lpstr>
      <vt:lpstr>Presentation</vt:lpstr>
      <vt:lpstr>Histoire</vt:lpstr>
      <vt:lpstr>Sans le devops</vt:lpstr>
      <vt:lpstr>Problème : des buts différents</vt:lpstr>
      <vt:lpstr>Concéquences</vt:lpstr>
      <vt:lpstr>Avec le devops</vt:lpstr>
      <vt:lpstr>5 principes</vt:lpstr>
      <vt:lpstr>Burnup</vt:lpstr>
      <vt:lpstr>AUTOMATISATION</vt:lpstr>
      <vt:lpstr>Déploiement continu</vt:lpstr>
      <vt:lpstr>Présentation PowerPoint</vt:lpstr>
      <vt:lpstr>GIT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ops</dc:title>
  <dc:creator>samuel.litzler.pro@gmail.com</dc:creator>
  <cp:lastModifiedBy>samuel.litzler.pro@gmail.com</cp:lastModifiedBy>
  <cp:revision>27</cp:revision>
  <dcterms:created xsi:type="dcterms:W3CDTF">2019-01-23T15:43:36Z</dcterms:created>
  <dcterms:modified xsi:type="dcterms:W3CDTF">2019-01-25T08:16:32Z</dcterms:modified>
</cp:coreProperties>
</file>