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7D81E2-8A7D-4381-BF79-DB2521B921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624D934-EEDB-4618-88C4-0E24C68F82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302350C-126C-4B34-A5B5-BA39F35DF0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6F1128-2234-4296-A6C1-EF2F7163DC8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6E82FC-02E5-46DD-9DBE-FE02190B98F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9B8216E-B559-40F6-8C20-2CDDCB8BA3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A95DC0B-E2D8-4823-8ABA-76BE3D5A6C2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51400" y="1845720"/>
            <a:ext cx="49082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79597AB-FB98-4C5C-885F-70C93658CF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2452DBA-0216-4962-A8DF-FC5083C25E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D6830E4-B3A5-4B8A-B86B-D238B82C0A0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10A8606-72C4-4A12-8FA4-E6F3130A17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Click to edit Master </a:t>
            </a: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title style</a:t>
            </a:r>
            <a:endParaRPr b="0" lang="en-US" sz="8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E11B625-038A-4267-AA16-3B605F45C105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Click to edit the outline text format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Outline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9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94" name="Rectangle 7"/>
          <p:cNvSpPr/>
          <p:nvPr/>
        </p:nvSpPr>
        <p:spPr>
          <a:xfrm>
            <a:off x="0" y="0"/>
            <a:ext cx="4050360" cy="6857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ectangle 8"/>
          <p:cNvSpPr/>
          <p:nvPr/>
        </p:nvSpPr>
        <p:spPr>
          <a:xfrm>
            <a:off x="4039920" y="0"/>
            <a:ext cx="63720" cy="6857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200040" cy="228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88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200040" cy="33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15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 idx="28"/>
          </p:nvPr>
        </p:nvSpPr>
        <p:spPr>
          <a:xfrm>
            <a:off x="465480" y="6459840"/>
            <a:ext cx="26182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 idx="29"/>
          </p:nvPr>
        </p:nvSpPr>
        <p:spPr>
          <a:xfrm>
            <a:off x="4800600" y="6459840"/>
            <a:ext cx="46479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chemeClr val="dk2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C374A4B-9B22-4B94-A2D6-67A2B13F9341}" type="slidenum">
              <a:rPr b="0" lang="en-IN" sz="1050" spc="-1" strike="noStrike">
                <a:solidFill>
                  <a:schemeClr val="dk2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4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05" name="Rectangle 7"/>
          <p:cNvSpPr/>
          <p:nvPr/>
        </p:nvSpPr>
        <p:spPr>
          <a:xfrm>
            <a:off x="0" y="4952880"/>
            <a:ext cx="12188520" cy="1904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Rectangle 8"/>
          <p:cNvSpPr/>
          <p:nvPr/>
        </p:nvSpPr>
        <p:spPr>
          <a:xfrm>
            <a:off x="0" y="491508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760" cy="82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</a:rPr>
              <a:t>Click to edit Master title style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760" cy="4914720"/>
          </a:xfrm>
          <a:prstGeom prst="rect">
            <a:avLst/>
          </a:prstGeom>
          <a:blipFill rotWithShape="0">
            <a:blip r:embed="rId2"/>
            <a:stretch/>
          </a:blipFill>
          <a:ln w="0">
            <a:noFill/>
          </a:ln>
        </p:spPr>
        <p:txBody>
          <a:bodyPr lIns="457200" rIns="90000" tIns="4572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lt1"/>
                </a:solidFill>
                <a:latin typeface="Calibri"/>
              </a:rPr>
              <a:t>Click icon to add picture</a:t>
            </a:r>
            <a:endParaRPr b="0" lang="en-US" sz="32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760" cy="59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indent="0" defTabSz="914400">
              <a:lnSpc>
                <a:spcPct val="90000"/>
              </a:lnSpc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ffffff"/>
                </a:solidFill>
                <a:latin typeface="Calibri"/>
              </a:rPr>
              <a:t>Edit Master text styles</a:t>
            </a:r>
            <a:endParaRPr b="0" lang="en-US" sz="15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86FF50D-A5A1-4ED3-B62D-4891F7F606F1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Click to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edit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Master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title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style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6C29891-8346-4A95-A1AC-5E06BDEAB753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24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724960" y="414720"/>
            <a:ext cx="2628720" cy="575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ic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k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to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e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di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t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M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a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st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er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tit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le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st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yl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e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414720"/>
            <a:ext cx="7733880" cy="57571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42F6FD-2B79-410C-B218-5451570E3849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Click to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edit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Master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title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style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BDA6A18-9723-4274-9F9F-606A7A2C676C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3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44" name="Rectangle 6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Rectangle 7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Click </a:t>
            </a: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to </a:t>
            </a: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edit </a:t>
            </a: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Mast</a:t>
            </a: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er </a:t>
            </a: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title </a:t>
            </a:r>
            <a:r>
              <a:rPr b="0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style</a:t>
            </a:r>
            <a:endParaRPr b="0" lang="en-US" sz="8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chemeClr val="dk2"/>
                </a:solidFill>
                <a:latin typeface="Calibri Light"/>
              </a:rPr>
              <a:t>Edit Master text styles</a:t>
            </a:r>
            <a:endParaRPr b="0" lang="en-US" sz="2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AF651CC-82EB-4D6B-BF60-34B347EC3958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  <p:cxnSp>
        <p:nvCxnSpPr>
          <p:cNvPr id="51" name="Straight Connector 8"/>
          <p:cNvCxnSpPr/>
          <p:nvPr/>
        </p:nvCxnSpPr>
        <p:spPr>
          <a:xfrm>
            <a:off x="1207440" y="4343400"/>
            <a:ext cx="987588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Click to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edit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Master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title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style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740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B1F7561-32B3-4E37-A493-53787E23BC0F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6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Click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to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edit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Mast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er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title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style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dk2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7400" cy="73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pc="-1" strike="noStrike" cap="all">
                <a:solidFill>
                  <a:schemeClr val="dk2"/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7400" cy="33778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Edit Master text styles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8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Third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Fourth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b="0" lang="en-US" sz="14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Fifth level</a:t>
            </a:r>
            <a:endParaRPr b="0" lang="en-US" sz="14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dt" idx="19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ftr" idx="20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8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3E5FF54-3556-4DA3-9B3C-A91F3F6CA9B6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6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Rectangle 8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77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Click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to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edit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Mast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er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title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style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8719424-0212-4EC9-BBE6-05BFA0242729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6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Rectangle 8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0880" bIns="208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85" name="Straight Connector 9"/>
          <p:cNvCxnSpPr/>
          <p:nvPr/>
        </p:nvCxnSpPr>
        <p:spPr>
          <a:xfrm>
            <a:off x="1193400" y="1737720"/>
            <a:ext cx="9967320" cy="360"/>
          </a:xfrm>
          <a:prstGeom prst="straightConnector1">
            <a:avLst/>
          </a:prstGeom>
          <a:ln w="6350">
            <a:solidFill>
              <a:srgbClr val="000000">
                <a:lumMod val="50000"/>
                <a:lumOff val="50000"/>
              </a:srgbClr>
            </a:solidFill>
            <a:round/>
          </a:ln>
        </p:spPr>
      </p:cxnSp>
      <p:sp>
        <p:nvSpPr>
          <p:cNvPr id="86" name="Rectangl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Rectangl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IN" sz="9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IN" sz="900" spc="-1" strike="noStrike">
                <a:solidFill>
                  <a:srgbClr val="ffffff"/>
                </a:solidFill>
                <a:latin typeface="Calibri"/>
              </a:rPr>
              <a:t>&lt;date/time&gt;</a:t>
            </a:r>
            <a:endParaRPr b="0" lang="en-IN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IN" sz="105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29E5C95-91BC-4B5E-AA80-1C8503FE5AE7}" type="slidenum">
              <a:rPr b="0" lang="en-IN" sz="105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IN" sz="10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Compound Helicopter – Individual Assignment 2</a:t>
            </a:r>
            <a:endParaRPr b="0" lang="en-US" sz="8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chemeClr val="dk2"/>
                </a:solidFill>
                <a:latin typeface="Calibri Light"/>
              </a:rPr>
              <a:t>Name: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199" strike="noStrike" cap="all">
                <a:solidFill>
                  <a:schemeClr val="dk2"/>
                </a:solidFill>
                <a:latin typeface="Calibri Light"/>
              </a:rPr>
              <a:t>Roll Number: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097280" y="4788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0" lang="en-IN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Findings for your compound helicopter design at 2000 m AMSL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36" name="Content Placeholder 3"/>
          <p:cNvGraphicFramePr/>
          <p:nvPr/>
        </p:nvGraphicFramePr>
        <p:xfrm>
          <a:off x="969480" y="2395800"/>
          <a:ext cx="10058040" cy="2349360"/>
        </p:xfrm>
        <a:graphic>
          <a:graphicData uri="http://schemas.openxmlformats.org/drawingml/2006/table">
            <a:tbl>
              <a:tblPr/>
              <a:tblGrid>
                <a:gridCol w="5014440"/>
                <a:gridCol w="5043600"/>
              </a:tblGrid>
              <a:tr h="5871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4.1 Maximum Speed based on blade stall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6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110 m/s</a:t>
                      </a:r>
                      <a:endParaRPr b="0" lang="en-US" sz="16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3"/>
                    </a:solidFill>
                  </a:tcPr>
                </a:tc>
              </a:tr>
              <a:tr h="5871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4.2 Maximum Speed based on power requirement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130 m/s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871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4.3 Maximum Range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639.6 km in 2.0 hours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71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4.4 Maximum Endurance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2.3 hours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3632"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72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Section 5 :</a:t>
            </a:r>
            <a:br>
              <a:rPr sz="7200"/>
            </a:br>
            <a:r>
              <a:rPr b="1" lang="en-US" sz="72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Bonus Task : Flight Simulator Development</a:t>
            </a:r>
            <a:endParaRPr b="0" lang="en-US" sz="7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199" strike="noStrike" cap="all">
              <a:solidFill>
                <a:schemeClr val="dk2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41960" y="0"/>
            <a:ext cx="10058040" cy="12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5.1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 Placement of components and C.G. w.r.t. Helicopter nose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40" name="Content Placeholder 4"/>
          <p:cNvGraphicFramePr/>
          <p:nvPr/>
        </p:nvGraphicFramePr>
        <p:xfrm>
          <a:off x="2340000" y="1139760"/>
          <a:ext cx="9190080" cy="4080240"/>
        </p:xfrm>
        <a:graphic>
          <a:graphicData uri="http://schemas.openxmlformats.org/drawingml/2006/table">
            <a:tbl>
              <a:tblPr/>
              <a:tblGrid>
                <a:gridCol w="3531240"/>
                <a:gridCol w="1878120"/>
                <a:gridCol w="2003400"/>
                <a:gridCol w="1777320"/>
              </a:tblGrid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</a:t>
                      </a:r>
                      <a:r>
                        <a:rPr b="1" lang="en-IN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omponent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X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Y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Z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Assumed C.G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12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Rotor 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20</a:t>
                      </a:r>
                      <a:endParaRPr b="1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1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1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Rotor 2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Rotor…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Wing/Stabilizer - 1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Wing/Stabilizer - 2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Actuator – 1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2160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Actuator – 2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89800" y="240480"/>
            <a:ext cx="10058040" cy="1344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IN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5.2 </a:t>
            </a:r>
            <a:r>
              <a:rPr b="0" lang="en-IN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Algorithm of the simulator augmented for forward flight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97280" y="4788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IN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5.3:</a:t>
            </a:r>
            <a:r>
              <a:rPr b="0" lang="en-IN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Video Clip of Flight Simulator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097280" y="1953000"/>
            <a:ext cx="10058040" cy="39157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096920" y="671400"/>
            <a:ext cx="10037520" cy="101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5.4: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Observations from Simulations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46" name="Content Placeholder 6"/>
          <p:cNvGraphicFramePr/>
          <p:nvPr/>
        </p:nvGraphicFramePr>
        <p:xfrm>
          <a:off x="1096920" y="2122560"/>
          <a:ext cx="10037520" cy="3950640"/>
        </p:xfrm>
        <a:graphic>
          <a:graphicData uri="http://schemas.openxmlformats.org/drawingml/2006/table">
            <a:tbl>
              <a:tblPr/>
              <a:tblGrid>
                <a:gridCol w="10037520"/>
              </a:tblGrid>
              <a:tr h="6526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en-US" sz="20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Comments / Observations</a:t>
                      </a:r>
                      <a:endParaRPr b="0" lang="en-IN" sz="2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297960">
                <a:tc>
                  <a:txBody>
                    <a:bodyPr anchor="t">
                      <a:noAutofit/>
                    </a:bodyPr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…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Acknowledgement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&lt; Mandatory to acknowledge people you discussed with or took help for any part of the assignment&gt;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References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b="0" lang="en-US" sz="2000" spc="-1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"/>
              </a:rPr>
              <a:t>&lt; List all references (books, paper, websites, etc.) used while doing the assignment&gt;</a:t>
            </a: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IN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Section 1: </a:t>
            </a:r>
            <a:br>
              <a:rPr sz="8000"/>
            </a:br>
            <a:r>
              <a:rPr b="0" lang="en-IN" sz="66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Additional Assumptions &amp; Data </a:t>
            </a:r>
            <a:endParaRPr b="0" lang="en-US" sz="6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199" strike="noStrike" cap="all">
              <a:solidFill>
                <a:schemeClr val="dk2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66680" y="884520"/>
            <a:ext cx="10058040" cy="82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IN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1.1 </a:t>
            </a:r>
            <a:r>
              <a:rPr b="0" lang="en-IN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Individual Assumptions/Data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Content Placeholder 2"/>
          <p:cNvSpPr/>
          <p:nvPr/>
        </p:nvSpPr>
        <p:spPr>
          <a:xfrm>
            <a:off x="1249560" y="2105640"/>
            <a:ext cx="10058040" cy="162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anchor="t">
            <a:normAutofit/>
          </a:bodyPr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endParaRPr b="0" lang="en-IN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aphicFrame>
        <p:nvGraphicFramePr>
          <p:cNvPr id="119" name="Content Placeholder 6"/>
          <p:cNvGraphicFramePr/>
          <p:nvPr/>
        </p:nvGraphicFramePr>
        <p:xfrm>
          <a:off x="1270440" y="2022480"/>
          <a:ext cx="10037520" cy="3297960"/>
        </p:xfrm>
        <a:graphic>
          <a:graphicData uri="http://schemas.openxmlformats.org/drawingml/2006/table">
            <a:tbl>
              <a:tblPr/>
              <a:tblGrid>
                <a:gridCol w="10037520"/>
              </a:tblGrid>
              <a:tr h="3297960">
                <a:tc>
                  <a:txBody>
                    <a:bodyPr anchor="t">
                      <a:noAutofit/>
                    </a:bodyPr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In custom helicopter, it is assumed that conditions on both rotors are identical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Modelling this is done as follows: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   </a:t>
                      </a: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The weight and power is divided in half, while the resultant power and thrust and torque is mutliplied by two. Essentially two half helecopters glued together working independently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Additionally, since antisymmetric moments are generated, the net moment moment normal to the tip path plane cancels out almost perfectly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The trims are chosen to cancel out the other two moment directions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840" indent="-285840" defTabSz="914400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"/>
                        <a:buChar char="•"/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5d9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70928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IN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1.2:</a:t>
            </a:r>
            <a:r>
              <a:rPr b="0" lang="en-IN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 </a:t>
            </a:r>
            <a:r>
              <a:rPr b="0" lang="en-US" sz="48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Rough schematic sketch of own compound helicopter 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Rectangle 4"/>
          <p:cNvSpPr/>
          <p:nvPr/>
        </p:nvSpPr>
        <p:spPr>
          <a:xfrm>
            <a:off x="2608560" y="2002320"/>
            <a:ext cx="6974640" cy="4064760"/>
          </a:xfrm>
          <a:prstGeom prst="rect">
            <a:avLst/>
          </a:prstGeom>
          <a:solidFill>
            <a:srgbClr val="e48312"/>
          </a:solidFill>
          <a:ln>
            <a:solidFill>
              <a:srgbClr val="a8600d"/>
            </a:solidFill>
            <a:round/>
          </a:ln>
          <a:effectLst>
            <a:glow rad="228600">
              <a:srgbClr val="94a97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Note: Helicopter Design (Individual)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rcRect l="27825" t="27487" r="20623" b="20959"/>
          <a:stretch/>
        </p:blipFill>
        <p:spPr>
          <a:xfrm>
            <a:off x="-19440" y="1800360"/>
            <a:ext cx="5419800" cy="406476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4860360" y="1620360"/>
            <a:ext cx="7362000" cy="520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IN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Section 2: </a:t>
            </a:r>
            <a:br>
              <a:rPr sz="8000"/>
            </a:br>
            <a:r>
              <a:rPr b="1" lang="en-IN" sz="72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Updated Helicopter Design</a:t>
            </a:r>
            <a:endParaRPr b="0" lang="en-US" sz="7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199" strike="noStrike" cap="all">
              <a:solidFill>
                <a:schemeClr val="dk2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72640" y="-303480"/>
            <a:ext cx="10058040" cy="145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IN" sz="44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2.1:</a:t>
            </a:r>
            <a:r>
              <a:rPr b="0" lang="en-IN" sz="44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 Design Parameters of your updated Design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900000" y="1304280"/>
            <a:ext cx="10058040" cy="39157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chemeClr val="dk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graphicFrame>
        <p:nvGraphicFramePr>
          <p:cNvPr id="128" name="Content Placeholder 1"/>
          <p:cNvGraphicFramePr/>
          <p:nvPr/>
        </p:nvGraphicFramePr>
        <p:xfrm>
          <a:off x="3553920" y="764640"/>
          <a:ext cx="7199640" cy="4863600"/>
        </p:xfrm>
        <a:graphic>
          <a:graphicData uri="http://schemas.openxmlformats.org/drawingml/2006/table">
            <a:tbl>
              <a:tblPr/>
              <a:tblGrid>
                <a:gridCol w="2777400"/>
                <a:gridCol w="1477800"/>
                <a:gridCol w="1575720"/>
                <a:gridCol w="1369080"/>
              </a:tblGrid>
              <a:tr h="649800">
                <a:tc>
                  <a:txBody>
                    <a:bodyPr anchor="t">
                      <a:noAutofit/>
                    </a:bodyPr>
                    <a:p>
                      <a:endParaRPr b="0" lang="en-IN" sz="24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Rotor 1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Rotor 2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Rotor …</a:t>
                      </a:r>
                      <a:endParaRPr b="0" lang="en-IN" sz="1800" spc="-1" strike="noStrike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Rotor Description (role)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Main Rotor 1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Main Rotor 2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Airfoil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2412</a:t>
                      </a:r>
                      <a:endParaRPr b="1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2412</a:t>
                      </a:r>
                      <a:endParaRPr b="1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Rotor Radius (m)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16m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16m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Rotor Speed (m)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Variable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Variable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Number of Blades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Chord Length Variation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0.9- 0.8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0.9-0.8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498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Twist Variation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2deg per meter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2deg per meter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1012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Root Cutout 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0.4m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1" lang="en-IN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0.4m</a:t>
                      </a:r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1" lang="en-IN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IN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Section 3: </a:t>
            </a:r>
            <a:br>
              <a:rPr sz="8000"/>
            </a:br>
            <a:r>
              <a:rPr b="1" lang="en-IN" sz="66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Trim Settings</a:t>
            </a:r>
            <a:endParaRPr b="0" lang="en-US" sz="6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199" strike="noStrike" cap="all">
              <a:solidFill>
                <a:schemeClr val="dk2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159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82516"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US" sz="4100" spc="-52" strike="noStrike">
                <a:solidFill>
                  <a:schemeClr val="dk1">
                    <a:lumMod val="75000"/>
                    <a:lumOff val="25000"/>
                  </a:schemeClr>
                </a:solidFill>
                <a:latin typeface="Calibri Light"/>
              </a:rPr>
              <a:t>3.1 Trim settings and resultant forces and moment for 200km/h level flight at 2000 AMSL</a:t>
            </a:r>
            <a:endParaRPr b="0" lang="en-US" sz="41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132" name="Content Placeholder 8"/>
          <p:cNvGraphicFramePr/>
          <p:nvPr/>
        </p:nvGraphicFramePr>
        <p:xfrm>
          <a:off x="1096920" y="1585800"/>
          <a:ext cx="10058040" cy="4754160"/>
        </p:xfrm>
        <a:graphic>
          <a:graphicData uri="http://schemas.openxmlformats.org/drawingml/2006/table">
            <a:tbl>
              <a:tblPr/>
              <a:tblGrid>
                <a:gridCol w="2514600"/>
                <a:gridCol w="2514600"/>
                <a:gridCol w="2514600"/>
                <a:gridCol w="2514600"/>
              </a:tblGrid>
              <a:tr h="6696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l-G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θ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0 (All are in degrees)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-4.573698366180704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x In Newtons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f9eae3"/>
                    </a:solidFill>
                  </a:tcPr>
                </a:tc>
              </a:tr>
              <a:tr h="6696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l-G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θ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1s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10.461857920418048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-27.99360724761209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696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l-G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θ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1c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0.6439573809240575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Z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696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l-G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θ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0,t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-1.0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X in Newton-M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-1.1786887538864856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696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l-G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α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TPP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11.592860908427829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Y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30106.748140726868</a:t>
                      </a:r>
                      <a:br>
                        <a:rPr sz="1800"/>
                      </a:b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(Note, this is equal to zero due to symmetry)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6696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Any Other inputs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Z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-4.169519571674788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69600"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l-G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β</a:t>
                      </a:r>
                      <a:r>
                        <a:rPr b="0" lang="en-US" sz="1800" spc="-1" strike="noStrike" baseline="-25000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0.38065974027793115</a:t>
                      </a:r>
                      <a:endParaRPr b="0" lang="en-US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</a:pPr>
            <a:r>
              <a:rPr b="1" lang="en-IN" sz="80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Section 4: </a:t>
            </a:r>
            <a:br>
              <a:rPr sz="8000"/>
            </a:br>
            <a:r>
              <a:rPr b="1" lang="en-IN" sz="7200" spc="-52" strike="noStrike">
                <a:solidFill>
                  <a:schemeClr val="dk1">
                    <a:lumMod val="85000"/>
                    <a:lumOff val="15000"/>
                  </a:schemeClr>
                </a:solidFill>
                <a:latin typeface="Calibri Light"/>
              </a:rPr>
              <a:t>Forward Flight Mission Test</a:t>
            </a:r>
            <a:endParaRPr b="0" lang="en-US" sz="7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097280" y="4453200"/>
            <a:ext cx="100580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199" strike="noStrike" cap="all">
              <a:solidFill>
                <a:schemeClr val="dk2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371</TotalTime>
  <Application>LibreOffice/24.2.7.2$Linux_X86_64 LibreOffice_project/420$Build-2</Application>
  <AppVersion>15.0000</AppVersion>
  <Words>263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2025-01-17T06:28:14Z</dcterms:created>
  <dc:creator>Dhwanil Shukla</dc:creator>
  <dc:description/>
  <dc:language>en-IN</dc:language>
  <cp:lastModifiedBy/>
  <dcterms:modified xsi:type="dcterms:W3CDTF">2025-10-05T23:56:02Z</dcterms:modified>
  <cp:revision>24</cp:revision>
  <dc:subject/>
  <dc:title>STOL - Assignment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17</vt:i4>
  </property>
</Properties>
</file>