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2" r:id="rId3"/>
    <p:sldId id="307" r:id="rId4"/>
    <p:sldId id="257" r:id="rId5"/>
    <p:sldId id="306" r:id="rId6"/>
    <p:sldId id="259" r:id="rId7"/>
    <p:sldId id="258" r:id="rId8"/>
    <p:sldId id="308" r:id="rId9"/>
    <p:sldId id="291" r:id="rId10"/>
    <p:sldId id="305" r:id="rId11"/>
    <p:sldId id="260" r:id="rId12"/>
    <p:sldId id="292" r:id="rId13"/>
    <p:sldId id="262" r:id="rId14"/>
    <p:sldId id="265" r:id="rId15"/>
    <p:sldId id="261" r:id="rId16"/>
    <p:sldId id="298" r:id="rId17"/>
    <p:sldId id="309" r:id="rId18"/>
    <p:sldId id="285" r:id="rId19"/>
    <p:sldId id="28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3E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18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46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6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82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02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99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28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83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 cstate="print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4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D1CACD-9A50-4BF7-938B-4FF64DF97872}" type="datetimeFigureOut">
              <a:rPr lang="en-IN" smtClean="0"/>
              <a:pPr/>
              <a:t>30-09-2025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5ACF9B6-CB15-40CC-88BA-117A061B2445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1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70E3-7ECB-4E7A-AD48-9057D540FF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Compound Helicopter - Assignment 1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DF590-C2ED-40E8-AC84-87611CF4E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</a:t>
            </a:r>
          </a:p>
          <a:p>
            <a:r>
              <a:rPr lang="en-US" dirty="0"/>
              <a:t>Roll Number: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190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73F84-0DB1-E7E7-626E-CD8A0A5C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81F0712-D267-84D2-B8DD-15B61D1F57EC}"/>
              </a:ext>
            </a:extLst>
          </p:cNvPr>
          <p:cNvSpPr/>
          <p:nvPr/>
        </p:nvSpPr>
        <p:spPr>
          <a:xfrm>
            <a:off x="978568" y="2021305"/>
            <a:ext cx="10177112" cy="3850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7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3: </a:t>
            </a:r>
            <a:br>
              <a:rPr lang="en-IN" b="1" dirty="0"/>
            </a:br>
            <a:r>
              <a:rPr lang="en-IN" dirty="0"/>
              <a:t>Pilot Input Tests and Observations</a:t>
            </a:r>
            <a:endParaRPr lang="en-IN" sz="7300" dirty="0"/>
          </a:p>
        </p:txBody>
      </p:sp>
    </p:spTree>
    <p:extLst>
      <p:ext uri="{BB962C8B-B14F-4D97-AF65-F5344CB8AC3E}">
        <p14:creationId xmlns:p14="http://schemas.microsoft.com/office/powerpoint/2010/main" val="265893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C5320-48B2-257E-B53B-7B80FA8BA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CCDC-061C-68E8-A059-2FD06FCA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3.1: Plot of </a:t>
            </a:r>
            <a:r>
              <a:rPr lang="en-IN" b="1" dirty="0" err="1"/>
              <a:t>F</a:t>
            </a:r>
            <a:r>
              <a:rPr lang="en-IN" b="1" baseline="-25000" dirty="0" err="1"/>
              <a:t>x</a:t>
            </a:r>
            <a:r>
              <a:rPr lang="en-IN" b="1" dirty="0"/>
              <a:t>, F</a:t>
            </a:r>
            <a:r>
              <a:rPr lang="en-IN" b="1" baseline="-25000" dirty="0"/>
              <a:t>Y</a:t>
            </a:r>
            <a:r>
              <a:rPr lang="en-IN" b="1" dirty="0"/>
              <a:t>, F</a:t>
            </a:r>
            <a:r>
              <a:rPr lang="en-IN" b="1" baseline="-25000" dirty="0"/>
              <a:t>Z</a:t>
            </a:r>
            <a:r>
              <a:rPr lang="en-IN" b="1" dirty="0"/>
              <a:t>, M</a:t>
            </a:r>
            <a:r>
              <a:rPr lang="en-IN" b="1" baseline="-25000" dirty="0"/>
              <a:t>X</a:t>
            </a:r>
            <a:r>
              <a:rPr lang="en-IN" b="1" dirty="0"/>
              <a:t>, M</a:t>
            </a:r>
            <a:r>
              <a:rPr lang="en-IN" b="1" baseline="-25000" dirty="0"/>
              <a:t>Y</a:t>
            </a:r>
            <a:r>
              <a:rPr lang="en-IN" b="1" dirty="0"/>
              <a:t>, M</a:t>
            </a:r>
            <a:r>
              <a:rPr lang="en-IN" b="1" baseline="-25000" dirty="0"/>
              <a:t>Z </a:t>
            </a:r>
            <a:r>
              <a:rPr lang="en-IN" b="1" dirty="0"/>
              <a:t>with changes in pilot inputs</a:t>
            </a:r>
            <a:endParaRPr lang="en-IN" baseline="-25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03B731-9284-6C69-5DBD-17C37D1DB3C7}"/>
              </a:ext>
            </a:extLst>
          </p:cNvPr>
          <p:cNvSpPr/>
          <p:nvPr/>
        </p:nvSpPr>
        <p:spPr>
          <a:xfrm>
            <a:off x="978568" y="2021305"/>
            <a:ext cx="10177112" cy="3850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8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3.2: Observation and reasoning for behaviour of </a:t>
            </a:r>
            <a:r>
              <a:rPr lang="en-IN" b="1" dirty="0" err="1"/>
              <a:t>F</a:t>
            </a:r>
            <a:r>
              <a:rPr lang="en-IN" b="1" baseline="-25000" dirty="0" err="1"/>
              <a:t>x</a:t>
            </a:r>
            <a:r>
              <a:rPr lang="en-IN" b="1" dirty="0"/>
              <a:t>, F</a:t>
            </a:r>
            <a:r>
              <a:rPr lang="en-IN" b="1" baseline="-25000" dirty="0"/>
              <a:t>Y</a:t>
            </a:r>
            <a:r>
              <a:rPr lang="en-IN" b="1" dirty="0"/>
              <a:t>, F</a:t>
            </a:r>
            <a:r>
              <a:rPr lang="en-IN" b="1" baseline="-25000" dirty="0"/>
              <a:t>Z</a:t>
            </a:r>
            <a:r>
              <a:rPr lang="en-IN" b="1" dirty="0"/>
              <a:t>, M</a:t>
            </a:r>
            <a:r>
              <a:rPr lang="en-IN" b="1" baseline="-25000" dirty="0"/>
              <a:t>X</a:t>
            </a:r>
            <a:r>
              <a:rPr lang="en-IN" b="1" dirty="0"/>
              <a:t>, M</a:t>
            </a:r>
            <a:r>
              <a:rPr lang="en-IN" b="1" baseline="-25000" dirty="0"/>
              <a:t>Y</a:t>
            </a:r>
            <a:r>
              <a:rPr lang="en-IN" b="1" dirty="0"/>
              <a:t>, M</a:t>
            </a:r>
            <a:r>
              <a:rPr lang="en-IN" b="1" baseline="-25000" dirty="0"/>
              <a:t>Z .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01C696E-8618-5A8E-DF63-D6469BAF0B61}"/>
              </a:ext>
            </a:extLst>
          </p:cNvPr>
          <p:cNvSpPr/>
          <p:nvPr/>
        </p:nvSpPr>
        <p:spPr>
          <a:xfrm>
            <a:off x="978568" y="2021305"/>
            <a:ext cx="10177112" cy="3850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2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4: </a:t>
            </a:r>
            <a:br>
              <a:rPr lang="en-IN" b="1" dirty="0"/>
            </a:br>
            <a:r>
              <a:rPr lang="en-IN" sz="6600" dirty="0"/>
              <a:t>Trim Settings</a:t>
            </a:r>
            <a:endParaRPr lang="en-IN" sz="7300" dirty="0"/>
          </a:p>
        </p:txBody>
      </p:sp>
    </p:spTree>
    <p:extLst>
      <p:ext uri="{BB962C8B-B14F-4D97-AF65-F5344CB8AC3E}">
        <p14:creationId xmlns:p14="http://schemas.microsoft.com/office/powerpoint/2010/main" val="2763472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4.1:Trim settings and resultant forces and moments</a:t>
            </a:r>
            <a:endParaRPr lang="en-IN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6963" y="1846263"/>
          <a:ext cx="10058400" cy="4022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9193">
                <a:tc>
                  <a:txBody>
                    <a:bodyPr/>
                    <a:lstStyle/>
                    <a:p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FBF3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BF3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b="0" baseline="-25000" dirty="0" err="1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BF3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B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1c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r>
                        <a:rPr lang="en-US" baseline="-25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2000" b="0" dirty="0">
                          <a:solidFill>
                            <a:schemeClr val="tx1"/>
                          </a:solidFill>
                        </a:rPr>
                        <a:t>θ</a:t>
                      </a:r>
                      <a:r>
                        <a:rPr lang="en-US" sz="2000" b="0" baseline="-25000" dirty="0">
                          <a:solidFill>
                            <a:schemeClr val="tx1"/>
                          </a:solidFill>
                        </a:rPr>
                        <a:t>0,t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="0" dirty="0">
                          <a:solidFill>
                            <a:schemeClr val="tx1"/>
                          </a:solidFill>
                        </a:rPr>
                        <a:t>α</a:t>
                      </a:r>
                      <a:r>
                        <a:rPr lang="en-US" b="0" baseline="-25000" dirty="0">
                          <a:solidFill>
                            <a:schemeClr val="tx1"/>
                          </a:solidFill>
                        </a:rPr>
                        <a:t>TPP</a:t>
                      </a:r>
                      <a:endParaRPr lang="en-US" baseline="-25000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 Other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en-US" baseline="-25000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47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53DD-93FC-0EB2-B4DE-3ECF241EC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D6013-BA09-6902-FBCB-EECD08FB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5: </a:t>
            </a:r>
            <a:br>
              <a:rPr lang="en-IN" b="1" dirty="0"/>
            </a:br>
            <a:r>
              <a:rPr lang="en-IN" sz="6600" dirty="0"/>
              <a:t>Mission Planner Test </a:t>
            </a:r>
            <a:endParaRPr lang="en-IN" sz="7300" dirty="0"/>
          </a:p>
        </p:txBody>
      </p:sp>
    </p:spTree>
    <p:extLst>
      <p:ext uri="{BB962C8B-B14F-4D97-AF65-F5344CB8AC3E}">
        <p14:creationId xmlns:p14="http://schemas.microsoft.com/office/powerpoint/2010/main" val="259154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161288" y="356617"/>
            <a:ext cx="10058400" cy="1078991"/>
          </a:xfrm>
        </p:spPr>
        <p:txBody>
          <a:bodyPr>
            <a:noAutofit/>
          </a:bodyPr>
          <a:lstStyle/>
          <a:p>
            <a:r>
              <a:rPr lang="en-US" b="1" dirty="0"/>
              <a:t>Findings for compound helicopter in trim conditions ( at 2000m AMSL)</a:t>
            </a:r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idx="1"/>
          </p:nvPr>
        </p:nvGraphicFramePr>
        <p:xfrm>
          <a:off x="1160971" y="2221991"/>
          <a:ext cx="10058400" cy="2368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07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5.1 Maximum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speed based on blade stall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BF3E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BF3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074"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Maximum speed based on power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074">
                <a:tc>
                  <a:txBody>
                    <a:bodyPr/>
                    <a:lstStyle/>
                    <a:p>
                      <a:r>
                        <a:rPr lang="en-US" dirty="0"/>
                        <a:t>5.3 Maximum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074">
                <a:tc>
                  <a:txBody>
                    <a:bodyPr/>
                    <a:lstStyle/>
                    <a:p>
                      <a:r>
                        <a:rPr lang="en-US" dirty="0"/>
                        <a:t>5.4 Maximum Endurance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4C1F-9501-40FE-973B-DF4968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Acknowledgement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3922-03F7-4883-940E-9CD92A8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Mandatory to acknowledge people you discussed with or took help for any part of the assignment&gt;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8585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94C1F-9501-40FE-973B-DF49689F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33922-03F7-4883-940E-9CD92A8A3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 List all references (books, paper, websites, etc.) used while doing the assignment&gt;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12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2E59-ABE7-E7B9-3AF8-42E6FB22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6964F91-E316-8035-1BE3-A52D8C809EA2}"/>
              </a:ext>
            </a:extLst>
          </p:cNvPr>
          <p:cNvSpPr txBox="1">
            <a:spLocks/>
          </p:cNvSpPr>
          <p:nvPr/>
        </p:nvSpPr>
        <p:spPr>
          <a:xfrm>
            <a:off x="1066800" y="651709"/>
            <a:ext cx="10058400" cy="114300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b="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6600"/>
              <a:t>Team Member Contribution</a:t>
            </a:r>
            <a:endParaRPr lang="en-IN" sz="7300" dirty="0"/>
          </a:p>
        </p:txBody>
      </p:sp>
      <p:graphicFrame>
        <p:nvGraphicFramePr>
          <p:cNvPr id="2" name="Content Placeholder 6">
            <a:extLst>
              <a:ext uri="{FF2B5EF4-FFF2-40B4-BE49-F238E27FC236}">
                <a16:creationId xmlns:a16="http://schemas.microsoft.com/office/drawing/2014/main" id="{6B0FF8B0-7AA7-40A8-2756-B514AE53C9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0479539"/>
              </p:ext>
            </p:extLst>
          </p:nvPr>
        </p:nvGraphicFramePr>
        <p:xfrm>
          <a:off x="1185788" y="1879630"/>
          <a:ext cx="993941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7494">
                  <a:extLst>
                    <a:ext uri="{9D8B030D-6E8A-4147-A177-3AD203B41FA5}">
                      <a16:colId xmlns:a16="http://schemas.microsoft.com/office/drawing/2014/main" val="3410189536"/>
                    </a:ext>
                  </a:extLst>
                </a:gridCol>
                <a:gridCol w="1838130">
                  <a:extLst>
                    <a:ext uri="{9D8B030D-6E8A-4147-A177-3AD203B41FA5}">
                      <a16:colId xmlns:a16="http://schemas.microsoft.com/office/drawing/2014/main" val="24327561"/>
                    </a:ext>
                  </a:extLst>
                </a:gridCol>
                <a:gridCol w="1446245">
                  <a:extLst>
                    <a:ext uri="{9D8B030D-6E8A-4147-A177-3AD203B41FA5}">
                      <a16:colId xmlns:a16="http://schemas.microsoft.com/office/drawing/2014/main" val="3263216030"/>
                    </a:ext>
                  </a:extLst>
                </a:gridCol>
                <a:gridCol w="2780523">
                  <a:extLst>
                    <a:ext uri="{9D8B030D-6E8A-4147-A177-3AD203B41FA5}">
                      <a16:colId xmlns:a16="http://schemas.microsoft.com/office/drawing/2014/main" val="1908925567"/>
                    </a:ext>
                  </a:extLst>
                </a:gridCol>
                <a:gridCol w="2597020">
                  <a:extLst>
                    <a:ext uri="{9D8B030D-6E8A-4147-A177-3AD203B41FA5}">
                      <a16:colId xmlns:a16="http://schemas.microsoft.com/office/drawing/2014/main" val="3918380710"/>
                    </a:ext>
                  </a:extLst>
                </a:gridCol>
              </a:tblGrid>
              <a:tr h="5014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Sr.No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Contribution Level (0 - 5)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Specifics of contribution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12750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37276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018235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527270"/>
                  </a:ext>
                </a:extLst>
              </a:tr>
              <a:tr h="50149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024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114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ED143-3FB1-FE9D-020D-68C54D2FD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0FF0-5AAA-0D74-F58A-006AAA4E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Section 1: </a:t>
            </a:r>
            <a:br>
              <a:rPr lang="en-IN" b="1" dirty="0"/>
            </a:br>
            <a:r>
              <a:rPr lang="en-IN" sz="7200" dirty="0"/>
              <a:t>Assumptions &amp; Data </a:t>
            </a:r>
            <a:endParaRPr lang="en-IN" sz="7300" dirty="0"/>
          </a:p>
        </p:txBody>
      </p:sp>
    </p:spTree>
    <p:extLst>
      <p:ext uri="{BB962C8B-B14F-4D97-AF65-F5344CB8AC3E}">
        <p14:creationId xmlns:p14="http://schemas.microsoft.com/office/powerpoint/2010/main" val="3584903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486"/>
            <a:ext cx="10058400" cy="820790"/>
          </a:xfrm>
        </p:spPr>
        <p:txBody>
          <a:bodyPr/>
          <a:lstStyle/>
          <a:p>
            <a:r>
              <a:rPr lang="en-IN" b="1" dirty="0"/>
              <a:t>1.1 </a:t>
            </a:r>
            <a:r>
              <a:rPr lang="en-IN" dirty="0"/>
              <a:t>Physics Assumptions/Data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12F7EC-E8AC-1DD4-5C6A-7A6718DF4566}"/>
              </a:ext>
            </a:extLst>
          </p:cNvPr>
          <p:cNvSpPr txBox="1">
            <a:spLocks/>
          </p:cNvSpPr>
          <p:nvPr/>
        </p:nvSpPr>
        <p:spPr>
          <a:xfrm>
            <a:off x="1036320" y="3729790"/>
            <a:ext cx="10058400" cy="82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1.2 </a:t>
            </a:r>
            <a:r>
              <a:rPr lang="en-IN" dirty="0"/>
              <a:t>Environmental Assumptions/Data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478028-EF4D-44F1-C41F-2F64A0F005FD}"/>
              </a:ext>
            </a:extLst>
          </p:cNvPr>
          <p:cNvSpPr txBox="1">
            <a:spLocks/>
          </p:cNvSpPr>
          <p:nvPr/>
        </p:nvSpPr>
        <p:spPr>
          <a:xfrm>
            <a:off x="1249680" y="210548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90036-E0E2-0F01-5F0B-BE5A0A3A945E}"/>
              </a:ext>
            </a:extLst>
          </p:cNvPr>
          <p:cNvSpPr txBox="1">
            <a:spLocks/>
          </p:cNvSpPr>
          <p:nvPr/>
        </p:nvSpPr>
        <p:spPr>
          <a:xfrm>
            <a:off x="1522396" y="487819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C09603-A70E-6C3E-A4B8-10F3FF62234B}"/>
              </a:ext>
            </a:extLst>
          </p:cNvPr>
          <p:cNvCxnSpPr/>
          <p:nvPr/>
        </p:nvCxnSpPr>
        <p:spPr>
          <a:xfrm>
            <a:off x="1249680" y="4710069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B6E9B51-9263-549F-AA1C-274836C99DF1}"/>
              </a:ext>
            </a:extLst>
          </p:cNvPr>
          <p:cNvSpPr txBox="1">
            <a:spLocks/>
          </p:cNvSpPr>
          <p:nvPr/>
        </p:nvSpPr>
        <p:spPr>
          <a:xfrm>
            <a:off x="1522396" y="1945999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2EB4129E-F0DA-A357-0BFE-B0FB2704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7023652"/>
              </p:ext>
            </p:extLst>
          </p:nvPr>
        </p:nvGraphicFramePr>
        <p:xfrm>
          <a:off x="1270318" y="2022404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F82C9469-109D-1522-EB54-142BD3A11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9054230"/>
              </p:ext>
            </p:extLst>
          </p:nvPr>
        </p:nvGraphicFramePr>
        <p:xfrm>
          <a:off x="1270318" y="4710069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078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DB4D-75F4-C7F9-F5F6-2B0EC194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112D-E483-CC0A-7DDF-E1EE724ED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84486"/>
            <a:ext cx="10058400" cy="820790"/>
          </a:xfrm>
        </p:spPr>
        <p:txBody>
          <a:bodyPr/>
          <a:lstStyle/>
          <a:p>
            <a:r>
              <a:rPr lang="en-IN" b="1" dirty="0"/>
              <a:t>1.3 </a:t>
            </a:r>
            <a:r>
              <a:rPr lang="en-IN" dirty="0"/>
              <a:t>Vehicle Assumptions/Data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CF8673-0893-5308-06A9-CAACEFDC2838}"/>
              </a:ext>
            </a:extLst>
          </p:cNvPr>
          <p:cNvSpPr txBox="1">
            <a:spLocks/>
          </p:cNvSpPr>
          <p:nvPr/>
        </p:nvSpPr>
        <p:spPr>
          <a:xfrm>
            <a:off x="1036320" y="3729790"/>
            <a:ext cx="10058400" cy="820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1.4 </a:t>
            </a:r>
            <a:r>
              <a:rPr lang="en-IN" dirty="0"/>
              <a:t>Flight Condition Assumptions/Data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705951-003A-52E3-6A8F-73A5064A0D6D}"/>
              </a:ext>
            </a:extLst>
          </p:cNvPr>
          <p:cNvSpPr txBox="1">
            <a:spLocks/>
          </p:cNvSpPr>
          <p:nvPr/>
        </p:nvSpPr>
        <p:spPr>
          <a:xfrm>
            <a:off x="1249680" y="210548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CF710AA-E828-DC17-2C93-5D206C044DA9}"/>
              </a:ext>
            </a:extLst>
          </p:cNvPr>
          <p:cNvSpPr txBox="1">
            <a:spLocks/>
          </p:cNvSpPr>
          <p:nvPr/>
        </p:nvSpPr>
        <p:spPr>
          <a:xfrm>
            <a:off x="1522396" y="4878198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3A8C6E-BADD-D8E7-4E88-095D64D30AE4}"/>
              </a:ext>
            </a:extLst>
          </p:cNvPr>
          <p:cNvCxnSpPr/>
          <p:nvPr/>
        </p:nvCxnSpPr>
        <p:spPr>
          <a:xfrm>
            <a:off x="1249680" y="4710069"/>
            <a:ext cx="10058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346B9BA-3AD6-C238-35E8-742A102E6374}"/>
              </a:ext>
            </a:extLst>
          </p:cNvPr>
          <p:cNvSpPr txBox="1">
            <a:spLocks/>
          </p:cNvSpPr>
          <p:nvPr/>
        </p:nvSpPr>
        <p:spPr>
          <a:xfrm>
            <a:off x="1522396" y="1945999"/>
            <a:ext cx="10058400" cy="16243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67C16EEC-E520-CEAA-2644-5F67990694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689407"/>
              </p:ext>
            </p:extLst>
          </p:nvPr>
        </p:nvGraphicFramePr>
        <p:xfrm>
          <a:off x="1270318" y="4710069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76F38408-F821-D257-59AF-6788A663A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0370639"/>
              </p:ext>
            </p:extLst>
          </p:nvPr>
        </p:nvGraphicFramePr>
        <p:xfrm>
          <a:off x="1249680" y="1954035"/>
          <a:ext cx="1003776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37762">
                  <a:extLst>
                    <a:ext uri="{9D8B030D-6E8A-4147-A177-3AD203B41FA5}">
                      <a16:colId xmlns:a16="http://schemas.microsoft.com/office/drawing/2014/main" val="822376843"/>
                    </a:ext>
                  </a:extLst>
                </a:gridCol>
              </a:tblGrid>
              <a:tr h="1406596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…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5D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02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445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A6D7-328A-4FF2-B488-CA18E6D6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IN" b="1" dirty="0"/>
              <a:t>Section 2: </a:t>
            </a:r>
            <a:br>
              <a:rPr lang="en-IN" b="1" dirty="0"/>
            </a:br>
            <a:r>
              <a:rPr lang="en-IN" sz="6600" dirty="0"/>
              <a:t>Algorithm/Logic Flow Diagrams</a:t>
            </a:r>
          </a:p>
        </p:txBody>
      </p:sp>
    </p:spTree>
    <p:extLst>
      <p:ext uri="{BB962C8B-B14F-4D97-AF65-F5344CB8AC3E}">
        <p14:creationId xmlns:p14="http://schemas.microsoft.com/office/powerpoint/2010/main" val="2297298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21552-E32B-40DB-B6FE-6AB3F442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00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2.1:</a:t>
            </a:r>
            <a:r>
              <a:rPr lang="en-IN" dirty="0"/>
              <a:t> </a:t>
            </a:r>
            <a:r>
              <a:rPr lang="en-US" dirty="0"/>
              <a:t>Working/Algorithm/Logic Flow Diagram of the Performance Estimator Tool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0D2522-835A-452E-FECE-ED757E289763}"/>
              </a:ext>
            </a:extLst>
          </p:cNvPr>
          <p:cNvSpPr/>
          <p:nvPr/>
        </p:nvSpPr>
        <p:spPr>
          <a:xfrm>
            <a:off x="978568" y="2021305"/>
            <a:ext cx="10177112" cy="3850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4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9DFDE-A711-E113-7E0E-B75E8CC1E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F4ED16-B8BE-8E0E-C16D-0FE77D484F9C}"/>
              </a:ext>
            </a:extLst>
          </p:cNvPr>
          <p:cNvSpPr/>
          <p:nvPr/>
        </p:nvSpPr>
        <p:spPr>
          <a:xfrm>
            <a:off x="978568" y="2021305"/>
            <a:ext cx="10177112" cy="3850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890E5-E1C6-DFF4-7619-86E2CFC71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3B25-4012-F4A8-EE7D-B3DBFA717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7800"/>
            <a:ext cx="10058400" cy="1450757"/>
          </a:xfrm>
        </p:spPr>
        <p:txBody>
          <a:bodyPr>
            <a:normAutofit/>
          </a:bodyPr>
          <a:lstStyle/>
          <a:p>
            <a:r>
              <a:rPr lang="en-IN" b="1" dirty="0"/>
              <a:t>2.2:</a:t>
            </a:r>
            <a:r>
              <a:rPr lang="en-IN" dirty="0"/>
              <a:t> </a:t>
            </a:r>
            <a:r>
              <a:rPr lang="en-US" dirty="0"/>
              <a:t>Working/Algorithm/Logic Flow Diagram of the Mission Planner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9DB8D0-4D68-ADFA-51F3-F5408E549DE9}"/>
              </a:ext>
            </a:extLst>
          </p:cNvPr>
          <p:cNvSpPr/>
          <p:nvPr/>
        </p:nvSpPr>
        <p:spPr>
          <a:xfrm>
            <a:off x="978568" y="2021305"/>
            <a:ext cx="10177112" cy="385010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237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291</Words>
  <Application>Microsoft Office PowerPoint</Application>
  <PresentationFormat>Widescreen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Compound Helicopter - Assignment 1</vt:lpstr>
      <vt:lpstr>PowerPoint Presentation</vt:lpstr>
      <vt:lpstr>Section 1:  Assumptions &amp; Data </vt:lpstr>
      <vt:lpstr>1.1 Physics Assumptions/Data</vt:lpstr>
      <vt:lpstr>1.3 Vehicle Assumptions/Data</vt:lpstr>
      <vt:lpstr>Section 2:  Algorithm/Logic Flow Diagrams</vt:lpstr>
      <vt:lpstr>2.1: Working/Algorithm/Logic Flow Diagram of the Performance Estimator Tool</vt:lpstr>
      <vt:lpstr>PowerPoint Presentation</vt:lpstr>
      <vt:lpstr>2.2: Working/Algorithm/Logic Flow Diagram of the Mission Planner </vt:lpstr>
      <vt:lpstr>PowerPoint Presentation</vt:lpstr>
      <vt:lpstr>Section 3:  Pilot Input Tests and Observations</vt:lpstr>
      <vt:lpstr>3.1: Plot of Fx, FY, FZ, MX, MY, MZ with changes in pilot inputs</vt:lpstr>
      <vt:lpstr>3.2: Observation and reasoning for behaviour of Fx, FY, FZ, MX, MY, MZ .</vt:lpstr>
      <vt:lpstr>Section 4:  Trim Settings</vt:lpstr>
      <vt:lpstr>4.1:Trim settings and resultant forces and moments</vt:lpstr>
      <vt:lpstr>Section 5:  Mission Planner Test </vt:lpstr>
      <vt:lpstr>Findings for compound helicopter in trim conditions ( at 2000m AMSL)</vt:lpstr>
      <vt:lpstr>Acknowledgement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STOL - Assignment 1</dc:title>
  <dc:creator>Dhwanil Shukla</dc:creator>
  <cp:lastModifiedBy>JAYDIP Patel</cp:lastModifiedBy>
  <cp:revision>30</cp:revision>
  <dcterms:created xsi:type="dcterms:W3CDTF">2025-01-17T06:28:14Z</dcterms:created>
  <dcterms:modified xsi:type="dcterms:W3CDTF">2025-09-30T05:56:00Z</dcterms:modified>
</cp:coreProperties>
</file>