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257" r:id="rId4"/>
    <p:sldId id="309" r:id="rId5"/>
    <p:sldId id="259" r:id="rId6"/>
    <p:sldId id="258" r:id="rId7"/>
    <p:sldId id="298" r:id="rId8"/>
    <p:sldId id="313" r:id="rId9"/>
    <p:sldId id="260" r:id="rId10"/>
    <p:sldId id="291" r:id="rId11"/>
    <p:sldId id="314" r:id="rId12"/>
    <p:sldId id="315" r:id="rId13"/>
    <p:sldId id="305" r:id="rId14"/>
    <p:sldId id="312" r:id="rId15"/>
    <p:sldId id="26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EAE3"/>
    <a:srgbClr val="F5D9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>
        <p:scale>
          <a:sx n="66" d="100"/>
          <a:sy n="66" d="100"/>
        </p:scale>
        <p:origin x="-974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592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31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746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88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38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40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99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328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248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934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81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F70E3-7ECB-4E7A-AD48-9057D540F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Compound Helicopter – Individual Assignment </a:t>
            </a:r>
            <a:r>
              <a:rPr lang="en-US" b="1" dirty="0" smtClean="0"/>
              <a:t>2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FDF590-C2ED-40E8-AC84-87611CF4E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Roll Number: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019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A1890E5-E1C6-DFF4-7619-86E2CFC7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93B25-4012-F4A8-EE7D-B3DBFA71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800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 smtClean="0"/>
              <a:t>Findings for your compound helicopter design at 2000 m AMSL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9641" y="2395960"/>
          <a:ext cx="10058400" cy="234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70"/>
                <a:gridCol w="5043930"/>
              </a:tblGrid>
              <a:tr h="587415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4.1 Maximum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Speed based on blade stall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EA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EAE3"/>
                    </a:solidFill>
                  </a:tcPr>
                </a:tc>
              </a:tr>
              <a:tr h="587415">
                <a:tc>
                  <a:txBody>
                    <a:bodyPr/>
                    <a:lstStyle/>
                    <a:p>
                      <a:r>
                        <a:rPr lang="en-US" dirty="0" smtClean="0"/>
                        <a:t>4.2 Maximum Speed</a:t>
                      </a:r>
                      <a:r>
                        <a:rPr lang="en-US" baseline="0" dirty="0" smtClean="0"/>
                        <a:t> based on power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415">
                <a:tc>
                  <a:txBody>
                    <a:bodyPr/>
                    <a:lstStyle/>
                    <a:p>
                      <a:r>
                        <a:rPr lang="en-US" dirty="0" smtClean="0"/>
                        <a:t>4.3 Maximum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415">
                <a:tc>
                  <a:txBody>
                    <a:bodyPr/>
                    <a:lstStyle/>
                    <a:p>
                      <a:r>
                        <a:rPr lang="en-US" dirty="0" smtClean="0"/>
                        <a:t>4.4 Maximum Endurance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559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Section 5 :</a:t>
            </a:r>
            <a:br>
              <a:rPr lang="en-US" sz="7200" b="1" dirty="0" smtClean="0"/>
            </a:br>
            <a:r>
              <a:rPr lang="en-US" sz="7200" b="1" dirty="0" smtClean="0"/>
              <a:t>Bonus Task : Flight Simulator Development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4405"/>
          </a:xfrm>
        </p:spPr>
        <p:txBody>
          <a:bodyPr>
            <a:noAutofit/>
          </a:bodyPr>
          <a:lstStyle/>
          <a:p>
            <a:r>
              <a:rPr lang="en-US" b="1" dirty="0" smtClean="0"/>
              <a:t>5.1</a:t>
            </a:r>
            <a:r>
              <a:rPr lang="en-US" dirty="0" smtClean="0"/>
              <a:t> Placement of components and C.G. </a:t>
            </a:r>
            <a:r>
              <a:rPr lang="en-US" dirty="0" err="1" smtClean="0"/>
              <a:t>w.r.t</a:t>
            </a:r>
            <a:r>
              <a:rPr lang="en-US" dirty="0" smtClean="0"/>
              <a:t>. Helicopter nose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41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1803653"/>
                <a:gridCol w="2219707"/>
              </a:tblGrid>
              <a:tr h="448186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other necessary information</a:t>
                      </a:r>
                      <a:endParaRPr lang="en-US" dirty="0"/>
                    </a:p>
                  </a:txBody>
                  <a:tcPr/>
                </a:tc>
              </a:tr>
              <a:tr h="448186">
                <a:tc>
                  <a:txBody>
                    <a:bodyPr/>
                    <a:lstStyle/>
                    <a:p>
                      <a:r>
                        <a:rPr lang="en-US" dirty="0" smtClean="0"/>
                        <a:t>Assumed C.G.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186">
                <a:tc>
                  <a:txBody>
                    <a:bodyPr/>
                    <a:lstStyle/>
                    <a:p>
                      <a:r>
                        <a:rPr lang="en-US" dirty="0" smtClean="0"/>
                        <a:t>Rotor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Rotor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Rotor</a:t>
                      </a:r>
                      <a:r>
                        <a:rPr lang="en-US" baseline="0" dirty="0" smtClean="0"/>
                        <a:t> 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186">
                <a:tc>
                  <a:txBody>
                    <a:bodyPr/>
                    <a:lstStyle/>
                    <a:p>
                      <a:r>
                        <a:rPr lang="en-US" dirty="0" smtClean="0"/>
                        <a:t>Wing/Stabilizer</a:t>
                      </a:r>
                      <a:r>
                        <a:rPr lang="en-US" baseline="0" dirty="0" smtClean="0"/>
                        <a:t>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186">
                <a:tc>
                  <a:txBody>
                    <a:bodyPr/>
                    <a:lstStyle/>
                    <a:p>
                      <a:r>
                        <a:rPr lang="en-US" dirty="0" smtClean="0"/>
                        <a:t>Wing/Stabilizer</a:t>
                      </a:r>
                      <a:r>
                        <a:rPr lang="en-US" baseline="0" dirty="0" smtClean="0"/>
                        <a:t>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186">
                <a:tc>
                  <a:txBody>
                    <a:bodyPr/>
                    <a:lstStyle/>
                    <a:p>
                      <a:r>
                        <a:rPr lang="en-US" dirty="0" smtClean="0"/>
                        <a:t>Actuator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186">
                <a:tc>
                  <a:txBody>
                    <a:bodyPr/>
                    <a:lstStyle/>
                    <a:p>
                      <a:r>
                        <a:rPr lang="en-US" dirty="0" smtClean="0"/>
                        <a:t>Actuator - 2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273F84-0DB1-E7E7-626E-CD8A0A5C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9877" y="240305"/>
            <a:ext cx="10058400" cy="1345428"/>
          </a:xfrm>
        </p:spPr>
        <p:txBody>
          <a:bodyPr>
            <a:normAutofit/>
          </a:bodyPr>
          <a:lstStyle/>
          <a:p>
            <a:r>
              <a:rPr lang="en-IN" b="1" dirty="0" smtClean="0"/>
              <a:t>5.2 </a:t>
            </a:r>
            <a:r>
              <a:rPr lang="en-IN" dirty="0" smtClean="0"/>
              <a:t>Algorithm of the simulator augmented for forward </a:t>
            </a:r>
            <a:r>
              <a:rPr lang="en-IN" dirty="0" smtClean="0"/>
              <a:t>flight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E4EAD0-080D-1AB4-E784-7F09D112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202427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47BBE7-4E24-58FD-9572-2A9DBDCB8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BBA5C-D603-E631-DEA7-A17DBD98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800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/>
              <a:t>5</a:t>
            </a:r>
            <a:r>
              <a:rPr lang="en-IN" b="1" dirty="0" smtClean="0"/>
              <a:t>.3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US" dirty="0"/>
              <a:t>Video Clip of Flight Simulator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1F60F-B040-9A0D-A7D4-13A02C5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3087"/>
            <a:ext cx="10058400" cy="39160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113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71364"/>
            <a:ext cx="10037762" cy="1015466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.4</a:t>
            </a:r>
            <a:r>
              <a:rPr lang="en-US" b="1" dirty="0"/>
              <a:t>: </a:t>
            </a:r>
            <a:r>
              <a:rPr lang="en-US" dirty="0"/>
              <a:t>Observations from Simulations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99AFA995-8731-401A-995E-5B0CFF1AE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41669799"/>
              </p:ext>
            </p:extLst>
          </p:nvPr>
        </p:nvGraphicFramePr>
        <p:xfrm>
          <a:off x="1096963" y="2122486"/>
          <a:ext cx="10037762" cy="395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xmlns="" val="822376843"/>
                    </a:ext>
                  </a:extLst>
                </a:gridCol>
              </a:tblGrid>
              <a:tr h="6527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Comments / Observations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6127504"/>
                  </a:ext>
                </a:extLst>
              </a:tr>
              <a:tr h="329831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02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180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4C1F-9501-40FE-973B-DF49689F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33922-03F7-4883-940E-9CD92A8A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Mandatory to acknowledge people you discussed with or took help for any part of the assignment&gt;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1858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4C1F-9501-40FE-973B-DF49689F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33922-03F7-4883-940E-9CD92A8A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List all references (books, paper, websites, etc.) used while doing the assignment&gt;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381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7ED143-3FB1-FE9D-020D-68C54D2FD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B0FF0-5AAA-0D74-F58A-006AAA4E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1: </a:t>
            </a:r>
            <a:br>
              <a:rPr lang="en-IN" b="1" dirty="0"/>
            </a:br>
            <a:r>
              <a:rPr lang="en-IN" sz="6600" dirty="0"/>
              <a:t>Additional Assumptions &amp; Data </a:t>
            </a:r>
            <a:endParaRPr lang="en-IN" sz="7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BA9B11-0182-5597-64DB-2CB71A0E3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49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486"/>
            <a:ext cx="10058400" cy="820790"/>
          </a:xfrm>
        </p:spPr>
        <p:txBody>
          <a:bodyPr/>
          <a:lstStyle/>
          <a:p>
            <a:r>
              <a:rPr lang="en-IN" b="1" dirty="0"/>
              <a:t>1.1 </a:t>
            </a:r>
            <a:r>
              <a:rPr lang="en-IN" dirty="0"/>
              <a:t>Individual Assumptions/Data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0478028-EF4D-44F1-C41F-2F64A0F005FD}"/>
              </a:ext>
            </a:extLst>
          </p:cNvPr>
          <p:cNvSpPr txBox="1">
            <a:spLocks/>
          </p:cNvSpPr>
          <p:nvPr/>
        </p:nvSpPr>
        <p:spPr>
          <a:xfrm>
            <a:off x="1249680" y="2105488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xmlns="" id="{05FF469E-FEE0-7C6D-A77D-8478610E5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7958426"/>
              </p:ext>
            </p:extLst>
          </p:nvPr>
        </p:nvGraphicFramePr>
        <p:xfrm>
          <a:off x="1270318" y="2022404"/>
          <a:ext cx="10037762" cy="329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xmlns="" val="822376843"/>
                    </a:ext>
                  </a:extLst>
                </a:gridCol>
              </a:tblGrid>
              <a:tr h="329831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02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8078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4091C7-6845-FA43-12F9-0A1D0EA3D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6E269-A5B6-F4F7-6CF0-874F102E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09709" cy="1450757"/>
          </a:xfrm>
        </p:spPr>
        <p:txBody>
          <a:bodyPr/>
          <a:lstStyle/>
          <a:p>
            <a:r>
              <a:rPr lang="en-IN" b="1" dirty="0"/>
              <a:t>1.2:</a:t>
            </a:r>
            <a:r>
              <a:rPr lang="en-IN" dirty="0"/>
              <a:t> </a:t>
            </a:r>
            <a:r>
              <a:rPr lang="en-US" dirty="0"/>
              <a:t>Rough schematic sketch of own compound helicopter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06A079-95C8-A1A1-1347-C48DA06AA5CC}"/>
              </a:ext>
            </a:extLst>
          </p:cNvPr>
          <p:cNvSpPr/>
          <p:nvPr/>
        </p:nvSpPr>
        <p:spPr>
          <a:xfrm>
            <a:off x="2608550" y="2002469"/>
            <a:ext cx="6974900" cy="406495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Helicopter Design (Individual)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957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7A6D7-328A-4FF2-B488-CA18E6D6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b="1" dirty="0"/>
              <a:t>Section 2: </a:t>
            </a:r>
            <a:br>
              <a:rPr lang="en-IN" b="1" dirty="0"/>
            </a:br>
            <a:r>
              <a:rPr lang="en-IN" sz="7200" b="1" dirty="0" smtClean="0"/>
              <a:t>Updated Helicopter Design</a:t>
            </a:r>
            <a:endParaRPr lang="en-IN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534B9F-CF99-4D89-8065-6D9EB6284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729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90" y="-303619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/>
              <a:t>2.1:</a:t>
            </a:r>
            <a:r>
              <a:rPr lang="en-IN" sz="4400" dirty="0"/>
              <a:t> Design Parameters of your </a:t>
            </a:r>
            <a:r>
              <a:rPr lang="en-IN" sz="4400" dirty="0" smtClean="0"/>
              <a:t>updated Design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37689-8F62-48DD-BF11-DECE634C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3087"/>
            <a:ext cx="10058400" cy="3916007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xmlns="" id="{BB255175-9070-F754-4FF7-8F1DCD65E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02189372"/>
              </p:ext>
            </p:extLst>
          </p:nvPr>
        </p:nvGraphicFramePr>
        <p:xfrm>
          <a:off x="660934" y="1139244"/>
          <a:ext cx="108701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262">
                  <a:extLst>
                    <a:ext uri="{9D8B030D-6E8A-4147-A177-3AD203B41FA5}">
                      <a16:colId xmlns:a16="http://schemas.microsoft.com/office/drawing/2014/main" xmlns="" val="874220780"/>
                    </a:ext>
                  </a:extLst>
                </a:gridCol>
                <a:gridCol w="2221417">
                  <a:extLst>
                    <a:ext uri="{9D8B030D-6E8A-4147-A177-3AD203B41FA5}">
                      <a16:colId xmlns:a16="http://schemas.microsoft.com/office/drawing/2014/main" xmlns="" val="3410189536"/>
                    </a:ext>
                  </a:extLst>
                </a:gridCol>
                <a:gridCol w="2369510">
                  <a:extLst>
                    <a:ext uri="{9D8B030D-6E8A-4147-A177-3AD203B41FA5}">
                      <a16:colId xmlns:a16="http://schemas.microsoft.com/office/drawing/2014/main" xmlns="" val="24327561"/>
                    </a:ext>
                  </a:extLst>
                </a:gridCol>
                <a:gridCol w="2102943">
                  <a:extLst>
                    <a:ext uri="{9D8B030D-6E8A-4147-A177-3AD203B41FA5}">
                      <a16:colId xmlns:a16="http://schemas.microsoft.com/office/drawing/2014/main" xmlns="" val="3263216030"/>
                    </a:ext>
                  </a:extLst>
                </a:gridCol>
              </a:tblGrid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Rotor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Rotor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Rotor 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6127504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Rotor Description (role)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7020264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i="0" dirty="0" err="1"/>
                        <a:t>Airfoil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8237276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Rotor Radius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1018235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Rotor Speed (m)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3527270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Number of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4024259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Chord Length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406057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Twist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982518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/>
                        <a:t>Root Cutout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385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244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39A53DD-93FC-0EB2-B4DE-3ECF241EC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D6013-BA09-6902-FBCB-EECD08FB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3: </a:t>
            </a:r>
            <a:br>
              <a:rPr lang="en-IN" b="1" dirty="0"/>
            </a:br>
            <a:r>
              <a:rPr lang="en-IN" sz="6600" b="1" dirty="0" smtClean="0"/>
              <a:t>Trim Settings</a:t>
            </a:r>
            <a:endParaRPr lang="en-IN" sz="73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EB4501-383E-255F-F2BA-2D46E4242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15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0232"/>
          </a:xfrm>
        </p:spPr>
        <p:txBody>
          <a:bodyPr>
            <a:normAutofit/>
          </a:bodyPr>
          <a:lstStyle/>
          <a:p>
            <a:r>
              <a:rPr lang="en-US" sz="4100" b="1" dirty="0" smtClean="0"/>
              <a:t>3.1 Trim settings and resultant forces and moment for 200km/h level flight at 2000 AMSL</a:t>
            </a:r>
            <a:endParaRPr lang="en-US" sz="41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96963" y="1585731"/>
          <a:ext cx="10058400" cy="468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669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EA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E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baseline="-25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EA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EAE3"/>
                    </a:solidFill>
                  </a:tcPr>
                </a:tc>
              </a:tr>
              <a:tr h="669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</a:rPr>
                        <a:t>1s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</a:t>
                      </a:r>
                      <a:r>
                        <a:rPr lang="en-US" sz="1800" baseline="-25000" dirty="0" smtClean="0"/>
                        <a:t>Y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</a:rPr>
                        <a:t>1c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</a:t>
                      </a:r>
                      <a:r>
                        <a:rPr lang="en-US" sz="1800" baseline="-25000" dirty="0" smtClean="0"/>
                        <a:t>Z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</a:rPr>
                        <a:t>0,t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</a:t>
                      </a:r>
                      <a:r>
                        <a:rPr lang="en-US" sz="1800" baseline="-25000" dirty="0" smtClean="0"/>
                        <a:t>X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</a:rPr>
                        <a:t>TPP</a:t>
                      </a:r>
                      <a:endParaRPr lang="en-US" sz="1800" baseline="-25000" dirty="0" smtClean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</a:t>
                      </a:r>
                      <a:r>
                        <a:rPr lang="en-US" sz="1800" baseline="-25000" dirty="0" smtClean="0"/>
                        <a:t>Y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Any Other inputs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r>
                        <a:rPr lang="en-US" sz="1800" baseline="-25000" dirty="0" smtClean="0"/>
                        <a:t>Z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84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β</a:t>
                      </a:r>
                      <a:r>
                        <a:rPr lang="en-US" sz="1800" baseline="-25000" dirty="0" smtClean="0"/>
                        <a:t>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7A6D7-328A-4FF2-B488-CA18E6D6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4: </a:t>
            </a:r>
            <a:br>
              <a:rPr lang="en-IN" b="1" dirty="0"/>
            </a:br>
            <a:r>
              <a:rPr lang="en-IN" sz="7200" b="1" dirty="0" smtClean="0"/>
              <a:t>Forward Flight Mission Test</a:t>
            </a:r>
            <a:endParaRPr lang="en-IN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534B9F-CF99-4D89-8065-6D9EB6284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893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360</TotalTime>
  <Words>263</Words>
  <Application>Microsoft Office PowerPoint</Application>
  <PresentationFormat>Custom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Compound Helicopter – Individual Assignment 2</vt:lpstr>
      <vt:lpstr>Section 1:  Additional Assumptions &amp; Data </vt:lpstr>
      <vt:lpstr>1.1 Individual Assumptions/Data</vt:lpstr>
      <vt:lpstr>1.2: Rough schematic sketch of own compound helicopter </vt:lpstr>
      <vt:lpstr>Section 2:  Updated Helicopter Design</vt:lpstr>
      <vt:lpstr>2.1: Design Parameters of your updated Design</vt:lpstr>
      <vt:lpstr>Section 3:  Trim Settings</vt:lpstr>
      <vt:lpstr>3.1 Trim settings and resultant forces and moment for 200km/h level flight at 2000 AMSL</vt:lpstr>
      <vt:lpstr>Section 4:  Forward Flight Mission Test</vt:lpstr>
      <vt:lpstr>Findings for your compound helicopter design at 2000 m AMSL</vt:lpstr>
      <vt:lpstr>Section 5 : Bonus Task : Flight Simulator Development</vt:lpstr>
      <vt:lpstr>5.1 Placement of components and C.G. w.r.t. Helicopter nose</vt:lpstr>
      <vt:lpstr>5.2 Algorithm of the simulator augmented for forward flight</vt:lpstr>
      <vt:lpstr>5.3: Video Clip of Flight Simulator</vt:lpstr>
      <vt:lpstr>5.4: Observations from Simulations</vt:lpstr>
      <vt:lpstr>Acknowledgement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STOL - Assignment 1</dc:title>
  <dc:creator>Dhwanil Shukla</dc:creator>
  <cp:lastModifiedBy>Admin</cp:lastModifiedBy>
  <cp:revision>23</cp:revision>
  <dcterms:created xsi:type="dcterms:W3CDTF">2025-01-17T06:28:14Z</dcterms:created>
  <dcterms:modified xsi:type="dcterms:W3CDTF">2025-09-30T06:13:44Z</dcterms:modified>
</cp:coreProperties>
</file>