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2C16"/>
    <a:srgbClr val="0C788E"/>
    <a:srgbClr val="006666"/>
    <a:srgbClr val="54381C"/>
    <a:srgbClr val="A50021"/>
    <a:srgbClr val="FFFFA3"/>
    <a:srgbClr val="FFB061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93" autoAdjust="0"/>
    <p:restoredTop sz="94652" autoAdjust="0"/>
  </p:normalViewPr>
  <p:slideViewPr>
    <p:cSldViewPr>
      <p:cViewPr varScale="1">
        <p:scale>
          <a:sx n="108" d="100"/>
          <a:sy n="108" d="100"/>
        </p:scale>
        <p:origin x="1812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C4E42-6F19-4CC5-8139-A581C4CDE3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421D16-FA64-434A-A0A4-8FC0265A54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E738A4-238F-4701-8CC7-F9F9CB5A0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BB8441-30DF-480E-A168-BD0E6D83B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7C563-D6E1-4152-950D-43C26D5B8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BCF166-C217-4DE6-B5ED-CDFE8C25F141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3466338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624BC-5CE7-4908-9429-AADFE6813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99D602-94A3-439E-8F51-11EFC885A0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8C009-89AD-42FD-80FB-B76EA67FE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16D7AD-A4C4-43F2-AF4A-D2F0CC608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D882FE-AFB8-4125-83D4-736E01750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1CE5D5-5900-4443-B915-124BAF8B4CAE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797150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A5986C-1BA5-442B-A75A-95433421C5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8B7790-4417-4C3A-8DA8-4D7CAA3A11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41E670-6E64-479A-82C5-11E6B64CD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F66B5C-87A9-4D54-92B5-EC2260EDF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7F1FBD-2E59-4930-9401-13609C738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B9D022-1715-4726-ABDF-08DC67FDC4D5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47893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543B4-D514-4D52-BF5A-50F9C8B25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3728F-91D4-42DA-8527-784851180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1EADAD-CB0C-40D0-9E6B-42D520CB9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64D093-B148-4DAC-83F5-DC8EA0416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636B28-935A-476A-9934-5AE0B1AE5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99F07A-166C-4301-92DB-B1D71BA2FBCD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2634455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36FE3-0E4A-4354-976A-88726EB6A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06185-6916-422A-9EA1-23A420BADF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0BAB54-0AF1-4470-9B97-E120B78CB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FFE392-B446-4D05-BBA5-1D4B61557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1705DE-31B4-4601-92DE-2591FEC85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2F725E-7375-4F85-A249-47C98C0D1590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1131535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9C0AD-0BA1-4C94-B853-F1E970189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B1CDBC-DF3C-48CA-BA83-ACF59A51B5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E9886F-EA83-4876-971C-2ECBC64A58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DF7C61-636E-48C9-827C-3A8B85455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D18B59-0131-4A93-A321-3240653ED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BE7B91-EF11-4C0C-8BD7-69D89DC58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1E7612-398E-4A20-A1DD-E3BE7FE9C6E7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3164120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E2B2E-35DC-4CEC-BE33-3D5746FC0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A29DE5-2E4C-4949-8C67-F44838288D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580918-735A-4E58-B63B-1E06F22ED2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7E1C82-E300-4F25-A253-D6401B627F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0595DE-87E3-4313-87FB-B5EE9C9478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826AD0-779A-4A87-80AE-2DB206FAA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328E3D-BC43-47CC-A413-C3259989B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10888D-AD74-4FD0-84D2-ECFC22BA0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762FAD-ECFE-4DD9-9269-3FC4DE96638D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4213322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5B342-70ED-4DA1-AB4F-88E65FB88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4BE894-8F47-4911-8628-3D105698A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9519DD-F073-4E5C-BBE4-CA8A60793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4CA04E-B0F9-457B-B983-810FC8EFC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F4B653-F185-41F4-A14B-B7B5B5623EF3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1080544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BA9275-A97C-4F5A-AB30-C99141D84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EACC5C-D2CE-485D-A29A-70A82E999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AC19CC-DBB3-4E8D-94CA-FA4C73A39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0B8277-3FE6-447D-9E3E-FD06487A38C4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1228630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5EA45-A0C8-4EA6-80C5-326A06D0D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C15D7-A2F9-410A-A931-1B79460637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7AC4FC-12EA-43A4-8A14-62CC05D352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344A33-6BE2-4541-94C3-3928B7610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BAC131-CBC7-4445-BA6E-516677CD7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2554D7-BF80-44DC-9D83-74915EDBB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146602-E31F-40DB-BD1D-A8C0C46B2FF0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764326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FBCC7-D040-4494-8072-3E9F91042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FA4CCF-8508-49D7-96A0-9958B611E5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211085-5E68-4CB0-83BF-B8F9B031DA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D72848-377B-4B77-97C2-23DABD794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EFF767-5B2F-45E6-B7CF-2241C3A6C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528CB2-7E12-4F06-BF95-2A47C1FB7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0B778D-3181-4140-98EE-B5394E706E59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113395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C3B93134-53B1-41D5-B335-2CD58D14BD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n-US"/>
              <a:t>Haga clic para cambiar el estilo de título	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188DAE95-45EC-4A29-B0D7-DA03D67ED6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n-US"/>
              <a:t>Haga clic para modificar el estilo de texto del patrón</a:t>
            </a:r>
          </a:p>
          <a:p>
            <a:pPr lvl="1"/>
            <a:r>
              <a:rPr lang="es-ES" altLang="en-US"/>
              <a:t>Segundo nivel</a:t>
            </a:r>
          </a:p>
          <a:p>
            <a:pPr lvl="2"/>
            <a:r>
              <a:rPr lang="es-ES" altLang="en-US"/>
              <a:t>Tercer nivel</a:t>
            </a:r>
          </a:p>
          <a:p>
            <a:pPr lvl="3"/>
            <a:r>
              <a:rPr lang="es-ES" altLang="en-US"/>
              <a:t>Cuarto nivel</a:t>
            </a:r>
          </a:p>
          <a:p>
            <a:pPr lvl="4"/>
            <a:r>
              <a:rPr lang="es-ES" altLang="en-US"/>
              <a:t>Quinto nivel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F3AB0E18-7CFC-42E7-8047-114586CBFD38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s-ES" alt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A6BEE434-62E5-4A48-AE35-24F80E139BB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s-ES" alt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FF6233C7-FB26-4ED6-BFF3-D0AB3F7D8A1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1E8D89CD-8C8B-44E0-A5E3-D90D7E325BFE}" type="slidenum">
              <a:rPr lang="es-ES" altLang="en-US"/>
              <a:pPr/>
              <a:t>‹#›</a:t>
            </a:fld>
            <a:endParaRPr lang="es-E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ictorrents.com/details/a2ccf94bbb4af222bf8e69dad60a68a29f310d9a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8" name="Rectangle 150">
            <a:extLst>
              <a:ext uri="{FF2B5EF4-FFF2-40B4-BE49-F238E27FC236}">
                <a16:creationId xmlns:a16="http://schemas.microsoft.com/office/drawing/2014/main" id="{634A6E4A-370F-456F-82D9-2357273F831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95288" y="5734050"/>
            <a:ext cx="4572000" cy="647700"/>
          </a:xfrm>
        </p:spPr>
        <p:txBody>
          <a:bodyPr anchor="ctr"/>
          <a:lstStyle/>
          <a:p>
            <a:pPr algn="l"/>
            <a:r>
              <a:rPr lang="es-UY" altLang="en-US" sz="3600" b="1" dirty="0">
                <a:solidFill>
                  <a:schemeClr val="bg1"/>
                </a:solidFill>
              </a:rPr>
              <a:t>Flight </a:t>
            </a:r>
            <a:r>
              <a:rPr lang="es-UY" altLang="en-US" sz="3600" b="1" dirty="0" err="1">
                <a:solidFill>
                  <a:schemeClr val="bg1"/>
                </a:solidFill>
              </a:rPr>
              <a:t>Dashboard</a:t>
            </a:r>
            <a:endParaRPr lang="es-ES" altLang="en-US" sz="3600" b="1" dirty="0">
              <a:solidFill>
                <a:schemeClr val="bg1"/>
              </a:solidFill>
            </a:endParaRPr>
          </a:p>
        </p:txBody>
      </p:sp>
      <p:sp>
        <p:nvSpPr>
          <p:cNvPr id="2217" name="Rectangle 169">
            <a:extLst>
              <a:ext uri="{FF2B5EF4-FFF2-40B4-BE49-F238E27FC236}">
                <a16:creationId xmlns:a16="http://schemas.microsoft.com/office/drawing/2014/main" id="{016511B8-8AA7-4857-907B-09E554E2C7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4163" y="5661025"/>
            <a:ext cx="3457575" cy="864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/>
            <a:r>
              <a:rPr lang="en-US" altLang="en-US" sz="1600" dirty="0">
                <a:solidFill>
                  <a:schemeClr val="bg1"/>
                </a:solidFill>
              </a:rPr>
              <a:t>John </a:t>
            </a:r>
            <a:r>
              <a:rPr lang="en-US" altLang="en-US" sz="1600" dirty="0" err="1">
                <a:solidFill>
                  <a:schemeClr val="bg1"/>
                </a:solidFill>
              </a:rPr>
              <a:t>Dillenburg</a:t>
            </a:r>
            <a:endParaRPr lang="en-US" altLang="en-US" sz="1600" dirty="0">
              <a:solidFill>
                <a:schemeClr val="bg1"/>
              </a:solidFill>
            </a:endParaRPr>
          </a:p>
          <a:p>
            <a:pPr algn="r"/>
            <a:r>
              <a:rPr lang="en-US" altLang="en-US" sz="1600" dirty="0">
                <a:solidFill>
                  <a:schemeClr val="bg1"/>
                </a:solidFill>
              </a:rPr>
              <a:t>Marcelo Troiani</a:t>
            </a:r>
          </a:p>
          <a:p>
            <a:pPr algn="r"/>
            <a:r>
              <a:rPr lang="en-US" altLang="en-US" sz="1600" dirty="0">
                <a:solidFill>
                  <a:schemeClr val="bg1"/>
                </a:solidFill>
              </a:rPr>
              <a:t>Stacy Marshall</a:t>
            </a:r>
            <a:endParaRPr lang="es-ES" altLang="en-US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>
            <a:extLst>
              <a:ext uri="{FF2B5EF4-FFF2-40B4-BE49-F238E27FC236}">
                <a16:creationId xmlns:a16="http://schemas.microsoft.com/office/drawing/2014/main" id="{4EEC594D-3A26-40CD-A5C4-5936C245EF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chemeClr val="tx1"/>
                </a:solidFill>
              </a:rPr>
              <a:t>The Data</a:t>
            </a:r>
          </a:p>
        </p:txBody>
      </p:sp>
      <p:sp>
        <p:nvSpPr>
          <p:cNvPr id="144387" name="Rectangle 3">
            <a:extLst>
              <a:ext uri="{FF2B5EF4-FFF2-40B4-BE49-F238E27FC236}">
                <a16:creationId xmlns:a16="http://schemas.microsoft.com/office/drawing/2014/main" id="{1216DC31-40F0-4A9A-AEE1-6F72CDF2A8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844825"/>
            <a:ext cx="6923112" cy="576064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1600" dirty="0"/>
              <a:t>The database used contains over 3.5 million monthly domestic flight records from 1990 to 2009.</a:t>
            </a:r>
          </a:p>
        </p:txBody>
      </p:sp>
      <p:sp>
        <p:nvSpPr>
          <p:cNvPr id="2" name="Flowchart: Magnetic Disk 1">
            <a:extLst>
              <a:ext uri="{FF2B5EF4-FFF2-40B4-BE49-F238E27FC236}">
                <a16:creationId xmlns:a16="http://schemas.microsoft.com/office/drawing/2014/main" id="{C6D789B6-20A5-4233-8A18-D947E2779187}"/>
              </a:ext>
            </a:extLst>
          </p:cNvPr>
          <p:cNvSpPr/>
          <p:nvPr/>
        </p:nvSpPr>
        <p:spPr>
          <a:xfrm>
            <a:off x="1187624" y="3140968"/>
            <a:ext cx="1038698" cy="936104"/>
          </a:xfrm>
          <a:prstGeom prst="flowChartMagneticDisk">
            <a:avLst/>
          </a:prstGeom>
          <a:solidFill>
            <a:schemeClr val="tx2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3.5 M</a:t>
            </a:r>
          </a:p>
        </p:txBody>
      </p:sp>
      <p:sp>
        <p:nvSpPr>
          <p:cNvPr id="7" name="Flowchart: Magnetic Disk 6">
            <a:extLst>
              <a:ext uri="{FF2B5EF4-FFF2-40B4-BE49-F238E27FC236}">
                <a16:creationId xmlns:a16="http://schemas.microsoft.com/office/drawing/2014/main" id="{5690F552-CC5C-45E5-AA8C-6991D9B775CA}"/>
              </a:ext>
            </a:extLst>
          </p:cNvPr>
          <p:cNvSpPr/>
          <p:nvPr/>
        </p:nvSpPr>
        <p:spPr>
          <a:xfrm>
            <a:off x="3018410" y="3140968"/>
            <a:ext cx="1038698" cy="936104"/>
          </a:xfrm>
          <a:prstGeom prst="flowChartMagneticDisk">
            <a:avLst/>
          </a:prstGeom>
          <a:solidFill>
            <a:schemeClr val="tx2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1.1 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AA077D-CD96-4971-8DEA-BD81983B41D9}"/>
              </a:ext>
            </a:extLst>
          </p:cNvPr>
          <p:cNvSpPr txBox="1"/>
          <p:nvPr/>
        </p:nvSpPr>
        <p:spPr>
          <a:xfrm>
            <a:off x="1238921" y="2678799"/>
            <a:ext cx="9361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Source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252A23-D3E8-4710-A352-C3E8E365B3D8}"/>
              </a:ext>
            </a:extLst>
          </p:cNvPr>
          <p:cNvSpPr txBox="1"/>
          <p:nvPr/>
        </p:nvSpPr>
        <p:spPr>
          <a:xfrm>
            <a:off x="3018410" y="2468361"/>
            <a:ext cx="10386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Flights Cleaned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30E6D8ED-9C7D-41D5-8320-E3A1BF213322}"/>
              </a:ext>
            </a:extLst>
          </p:cNvPr>
          <p:cNvSpPr/>
          <p:nvPr/>
        </p:nvSpPr>
        <p:spPr>
          <a:xfrm>
            <a:off x="2478350" y="3284984"/>
            <a:ext cx="288032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11" name="Flowchart: Magnetic Disk 10">
            <a:extLst>
              <a:ext uri="{FF2B5EF4-FFF2-40B4-BE49-F238E27FC236}">
                <a16:creationId xmlns:a16="http://schemas.microsoft.com/office/drawing/2014/main" id="{A87B6C12-11AA-468C-BF8A-4E19F1DF0490}"/>
              </a:ext>
            </a:extLst>
          </p:cNvPr>
          <p:cNvSpPr/>
          <p:nvPr/>
        </p:nvSpPr>
        <p:spPr>
          <a:xfrm>
            <a:off x="4849196" y="3140968"/>
            <a:ext cx="1038698" cy="936104"/>
          </a:xfrm>
          <a:prstGeom prst="flowChartMagneticDisk">
            <a:avLst/>
          </a:prstGeom>
          <a:solidFill>
            <a:schemeClr val="tx2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73 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D27240-F4D3-45D4-AEFC-F492A2C7ABE0}"/>
              </a:ext>
            </a:extLst>
          </p:cNvPr>
          <p:cNvSpPr txBox="1"/>
          <p:nvPr/>
        </p:nvSpPr>
        <p:spPr>
          <a:xfrm>
            <a:off x="4699762" y="2468362"/>
            <a:ext cx="13375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Airport per Month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AD3C3D1B-7C73-462C-977C-4FBCCA3A050A}"/>
              </a:ext>
            </a:extLst>
          </p:cNvPr>
          <p:cNvSpPr/>
          <p:nvPr/>
        </p:nvSpPr>
        <p:spPr>
          <a:xfrm>
            <a:off x="4309136" y="3284984"/>
            <a:ext cx="288032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14" name="Flowchart: Magnetic Disk 13">
            <a:extLst>
              <a:ext uri="{FF2B5EF4-FFF2-40B4-BE49-F238E27FC236}">
                <a16:creationId xmlns:a16="http://schemas.microsoft.com/office/drawing/2014/main" id="{E94D7AC9-A344-49B5-A039-6DED48AFE5CB}"/>
              </a:ext>
            </a:extLst>
          </p:cNvPr>
          <p:cNvSpPr/>
          <p:nvPr/>
        </p:nvSpPr>
        <p:spPr>
          <a:xfrm>
            <a:off x="6679982" y="3143467"/>
            <a:ext cx="1038698" cy="936104"/>
          </a:xfrm>
          <a:prstGeom prst="flowChartMagneticDisk">
            <a:avLst/>
          </a:prstGeom>
          <a:solidFill>
            <a:schemeClr val="tx2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650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7705737-44C1-403E-8F76-0DFD66BF8813}"/>
              </a:ext>
            </a:extLst>
          </p:cNvPr>
          <p:cNvSpPr txBox="1"/>
          <p:nvPr/>
        </p:nvSpPr>
        <p:spPr>
          <a:xfrm>
            <a:off x="6530548" y="2636912"/>
            <a:ext cx="13375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Airport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F6C13E61-6BD7-403A-8010-5179A4553363}"/>
              </a:ext>
            </a:extLst>
          </p:cNvPr>
          <p:cNvSpPr/>
          <p:nvPr/>
        </p:nvSpPr>
        <p:spPr>
          <a:xfrm>
            <a:off x="6139922" y="3287483"/>
            <a:ext cx="288032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32B122A5-AAF8-4ABA-9304-261B700EA6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721" y="4365103"/>
            <a:ext cx="6923112" cy="15121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C788E"/>
              </a:buClr>
              <a:buFont typeface="+mj-lt"/>
              <a:buAutoNum type="arabicPeriod"/>
            </a:pPr>
            <a:r>
              <a:rPr lang="en-US" altLang="en-US" sz="1400" dirty="0"/>
              <a:t>Removal of duplicates, flights with origin equal to destination and summarized information at monthly level.</a:t>
            </a:r>
          </a:p>
          <a:p>
            <a:pPr>
              <a:buClr>
                <a:srgbClr val="0C788E"/>
              </a:buClr>
              <a:buFont typeface="+mj-lt"/>
              <a:buAutoNum type="arabicPeriod"/>
            </a:pPr>
            <a:r>
              <a:rPr lang="en-US" altLang="en-US" sz="1400" dirty="0"/>
              <a:t>Summarized airport information by month and year so to be used in some of the visualizations.</a:t>
            </a:r>
          </a:p>
          <a:p>
            <a:pPr>
              <a:buClr>
                <a:srgbClr val="0C788E"/>
              </a:buClr>
              <a:buFont typeface="+mj-lt"/>
              <a:buAutoNum type="arabicPeriod"/>
            </a:pPr>
            <a:r>
              <a:rPr lang="en-US" altLang="en-US" sz="1400" dirty="0"/>
              <a:t>Summarized airport information, used to collect latitude and longitude from google maps API.</a:t>
            </a:r>
          </a:p>
          <a:p>
            <a:pPr marL="0" indent="0">
              <a:buClr>
                <a:srgbClr val="0C788E"/>
              </a:buClr>
              <a:buNone/>
            </a:pPr>
            <a:endParaRPr lang="en-US" altLang="en-US" sz="1400" dirty="0"/>
          </a:p>
          <a:p>
            <a:pPr marL="0" indent="0">
              <a:buClr>
                <a:srgbClr val="0C788E"/>
              </a:buClr>
              <a:buNone/>
            </a:pPr>
            <a:endParaRPr lang="en-US" alt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68DC68-7D0E-42E7-9629-08E5AC2523A0}"/>
              </a:ext>
            </a:extLst>
          </p:cNvPr>
          <p:cNvSpPr txBox="1"/>
          <p:nvPr/>
        </p:nvSpPr>
        <p:spPr>
          <a:xfrm>
            <a:off x="251520" y="6162805"/>
            <a:ext cx="53399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000" dirty="0"/>
              <a:t>Source: </a:t>
            </a:r>
            <a:r>
              <a:rPr lang="en-US" sz="1000" u="sng" dirty="0">
                <a:hlinkClick r:id="rId2"/>
              </a:rPr>
              <a:t>http://academictorrents.com/details/a2ccf94bbb4af222bf8e69dad60a68a29f310d9a</a:t>
            </a:r>
            <a:endParaRPr lang="en-US" sz="1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>
            <a:extLst>
              <a:ext uri="{FF2B5EF4-FFF2-40B4-BE49-F238E27FC236}">
                <a16:creationId xmlns:a16="http://schemas.microsoft.com/office/drawing/2014/main" id="{4EEC594D-3A26-40CD-A5C4-5936C245EF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chemeClr val="tx1"/>
                </a:solidFill>
              </a:rPr>
              <a:t>The Tools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F2131EE-2780-4418-927D-AD8C1D2C81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8811" y="3805909"/>
            <a:ext cx="1224136" cy="1224136"/>
          </a:xfrm>
          <a:prstGeom prst="rect">
            <a:avLst/>
          </a:prstGeom>
        </p:spPr>
      </p:pic>
      <p:pic>
        <p:nvPicPr>
          <p:cNvPr id="8" name="Picture 2" descr="https://upload.wikimedia.org/wikipedia/commons/thumb/6/61/HTML5_logo_and_wordmark.svg/2000px-HTML5_logo_and_wordmark.svg.png">
            <a:extLst>
              <a:ext uri="{FF2B5EF4-FFF2-40B4-BE49-F238E27FC236}">
                <a16:creationId xmlns:a16="http://schemas.microsoft.com/office/drawing/2014/main" id="{105B7FF3-0A17-4310-9E8E-9A72A61A9A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74709" y="2093778"/>
            <a:ext cx="1245341" cy="1245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9D27E72F-4303-414D-BAD9-A92ED93F6E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2861" y="2393656"/>
            <a:ext cx="1032633" cy="1438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92CF8871-578B-4F48-8E18-503E5B3F34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1990199"/>
            <a:ext cx="1124580" cy="1438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8552E00-9325-4841-BE7E-B24EA1B355B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5373216"/>
            <a:ext cx="2768717" cy="73371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1A688FC6-1A24-4052-8FD4-ED15D07051F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04624" y="4315137"/>
            <a:ext cx="2727216" cy="80552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0BD2598-60E4-48F9-B0C6-B77A366DE25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5299" y="5373216"/>
            <a:ext cx="2184759" cy="85496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7E58C9C-4C31-4C97-9636-EA6986D7C35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7582" y="2103764"/>
            <a:ext cx="1676400" cy="113347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AF9CB1C-FFE1-44FE-8F2C-6067D8EEF76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0058" y="3903436"/>
            <a:ext cx="995345" cy="995345"/>
          </a:xfrm>
          <a:prstGeom prst="rect">
            <a:avLst/>
          </a:prstGeom>
        </p:spPr>
      </p:pic>
      <p:pic>
        <p:nvPicPr>
          <p:cNvPr id="146434" name="Picture 2" descr="Related image">
            <a:extLst>
              <a:ext uri="{FF2B5EF4-FFF2-40B4-BE49-F238E27FC236}">
                <a16:creationId xmlns:a16="http://schemas.microsoft.com/office/drawing/2014/main" id="{C2F14795-1941-4CB4-BFD3-80F7ACA341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7146" y="2560453"/>
            <a:ext cx="1032632" cy="1045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6958523"/>
      </p:ext>
    </p:extLst>
  </p:cSld>
  <p:clrMapOvr>
    <a:masterClrMapping/>
  </p:clrMapOvr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12123</TotalTime>
  <Words>105</Words>
  <Application>Microsoft Office PowerPoint</Application>
  <PresentationFormat>On-screen Show (4:3)</PresentationFormat>
  <Paragraphs>22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Arial</vt:lpstr>
      <vt:lpstr>Diseño predeterminado</vt:lpstr>
      <vt:lpstr>Flight Dashboard</vt:lpstr>
      <vt:lpstr>The Data</vt:lpstr>
      <vt:lpstr>The Tools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Mariajose</dc:creator>
  <cp:lastModifiedBy>Marcelo Troiani</cp:lastModifiedBy>
  <cp:revision>878</cp:revision>
  <dcterms:created xsi:type="dcterms:W3CDTF">2010-05-23T14:28:12Z</dcterms:created>
  <dcterms:modified xsi:type="dcterms:W3CDTF">2018-11-30T22:31:30Z</dcterms:modified>
</cp:coreProperties>
</file>