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2" r:id="rId3"/>
    <p:sldId id="268" r:id="rId4"/>
    <p:sldId id="270" r:id="rId5"/>
    <p:sldId id="257" r:id="rId6"/>
    <p:sldId id="271" r:id="rId7"/>
    <p:sldId id="275" r:id="rId8"/>
    <p:sldId id="272" r:id="rId9"/>
    <p:sldId id="277" r:id="rId10"/>
    <p:sldId id="274" r:id="rId11"/>
    <p:sldId id="259" r:id="rId12"/>
    <p:sldId id="258" r:id="rId13"/>
    <p:sldId id="276" r:id="rId14"/>
    <p:sldId id="269" r:id="rId15"/>
    <p:sldId id="260" r:id="rId16"/>
    <p:sldId id="263"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68501B-D8DB-654F-868D-1F8A35BAD7C2}" v="4" dt="2021-01-14T03:54:07.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51"/>
    <p:restoredTop sz="84087"/>
  </p:normalViewPr>
  <p:slideViewPr>
    <p:cSldViewPr>
      <p:cViewPr varScale="1">
        <p:scale>
          <a:sx n="81" d="100"/>
          <a:sy n="81" d="100"/>
        </p:scale>
        <p:origin x="48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文婷 柴" userId="cc3e45de-2f49-4c89-aeff-00e7b5b5da7e" providerId="ADAL" clId="{5C68501B-D8DB-654F-868D-1F8A35BAD7C2}"/>
    <pc:docChg chg="modSld">
      <pc:chgData name="文婷 柴" userId="cc3e45de-2f49-4c89-aeff-00e7b5b5da7e" providerId="ADAL" clId="{5C68501B-D8DB-654F-868D-1F8A35BAD7C2}" dt="2021-01-14T03:54:23.468" v="22" actId="1076"/>
      <pc:docMkLst>
        <pc:docMk/>
      </pc:docMkLst>
      <pc:sldChg chg="addSp modSp mod modNotesTx">
        <pc:chgData name="文婷 柴" userId="cc3e45de-2f49-4c89-aeff-00e7b5b5da7e" providerId="ADAL" clId="{5C68501B-D8DB-654F-868D-1F8A35BAD7C2}" dt="2021-01-14T03:54:23.468" v="22" actId="1076"/>
        <pc:sldMkLst>
          <pc:docMk/>
          <pc:sldMk cId="0" sldId="258"/>
        </pc:sldMkLst>
        <pc:spChg chg="add mod">
          <ac:chgData name="文婷 柴" userId="cc3e45de-2f49-4c89-aeff-00e7b5b5da7e" providerId="ADAL" clId="{5C68501B-D8DB-654F-868D-1F8A35BAD7C2}" dt="2021-01-14T03:53:55.308" v="15"/>
          <ac:spMkLst>
            <pc:docMk/>
            <pc:sldMk cId="0" sldId="258"/>
            <ac:spMk id="3" creationId="{45384842-AF3B-B947-93FD-C83FD5A9F262}"/>
          </ac:spMkLst>
        </pc:spChg>
        <pc:spChg chg="add mod">
          <ac:chgData name="文婷 柴" userId="cc3e45de-2f49-4c89-aeff-00e7b5b5da7e" providerId="ADAL" clId="{5C68501B-D8DB-654F-868D-1F8A35BAD7C2}" dt="2021-01-14T03:54:23.468" v="22" actId="1076"/>
          <ac:spMkLst>
            <pc:docMk/>
            <pc:sldMk cId="0" sldId="258"/>
            <ac:spMk id="5" creationId="{16FCF9BA-816E-644C-ADEA-7622500E4AEE}"/>
          </ac:spMkLst>
        </pc:spChg>
        <pc:graphicFrameChg chg="mod">
          <ac:chgData name="文婷 柴" userId="cc3e45de-2f49-4c89-aeff-00e7b5b5da7e" providerId="ADAL" clId="{5C68501B-D8DB-654F-868D-1F8A35BAD7C2}" dt="2021-01-14T03:54:12.098" v="19" actId="1076"/>
          <ac:graphicFrameMkLst>
            <pc:docMk/>
            <pc:sldMk cId="0" sldId="258"/>
            <ac:graphicFrameMk id="4" creationId="{00000000-0000-0000-0000-000000000000}"/>
          </ac:graphicFrameMkLst>
        </pc:graphicFrameChg>
      </pc:sldChg>
    </pc:docChg>
  </pc:docChgLst>
  <pc:docChgLst>
    <pc:chgData name="文婷 柴" userId="cc3e45de-2f49-4c89-aeff-00e7b5b5da7e" providerId="ADAL" clId="{8D9A8BAC-6494-484C-9AE9-8266B1F061E1}"/>
    <pc:docChg chg="custSel addSld modSld">
      <pc:chgData name="文婷 柴" userId="cc3e45de-2f49-4c89-aeff-00e7b5b5da7e" providerId="ADAL" clId="{8D9A8BAC-6494-484C-9AE9-8266B1F061E1}" dt="2020-10-14T16:10:49.158" v="23" actId="1076"/>
      <pc:docMkLst>
        <pc:docMk/>
      </pc:docMkLst>
      <pc:sldChg chg="modSp mod">
        <pc:chgData name="文婷 柴" userId="cc3e45de-2f49-4c89-aeff-00e7b5b5da7e" providerId="ADAL" clId="{8D9A8BAC-6494-484C-9AE9-8266B1F061E1}" dt="2020-10-14T16:10:49.158" v="23" actId="1076"/>
        <pc:sldMkLst>
          <pc:docMk/>
          <pc:sldMk cId="0" sldId="256"/>
        </pc:sldMkLst>
        <pc:spChg chg="mod">
          <ac:chgData name="文婷 柴" userId="cc3e45de-2f49-4c89-aeff-00e7b5b5da7e" providerId="ADAL" clId="{8D9A8BAC-6494-484C-9AE9-8266B1F061E1}" dt="2020-10-14T16:10:49.158" v="23" actId="1076"/>
          <ac:spMkLst>
            <pc:docMk/>
            <pc:sldMk cId="0" sldId="256"/>
            <ac:spMk id="5" creationId="{7F7978D2-2F94-384B-AFD8-30152D50F3D2}"/>
          </ac:spMkLst>
        </pc:spChg>
      </pc:sldChg>
      <pc:sldChg chg="modSp mod">
        <pc:chgData name="文婷 柴" userId="cc3e45de-2f49-4c89-aeff-00e7b5b5da7e" providerId="ADAL" clId="{8D9A8BAC-6494-484C-9AE9-8266B1F061E1}" dt="2020-10-14T16:06:03.958" v="14" actId="113"/>
        <pc:sldMkLst>
          <pc:docMk/>
          <pc:sldMk cId="4281479933" sldId="272"/>
        </pc:sldMkLst>
        <pc:spChg chg="mod">
          <ac:chgData name="文婷 柴" userId="cc3e45de-2f49-4c89-aeff-00e7b5b5da7e" providerId="ADAL" clId="{8D9A8BAC-6494-484C-9AE9-8266B1F061E1}" dt="2020-10-14T16:06:03.958" v="14" actId="113"/>
          <ac:spMkLst>
            <pc:docMk/>
            <pc:sldMk cId="4281479933" sldId="272"/>
            <ac:spMk id="3" creationId="{623CF8CC-B8AF-0B4B-80F7-651C9721C3BB}"/>
          </ac:spMkLst>
        </pc:spChg>
      </pc:sldChg>
      <pc:sldChg chg="modSp add mod">
        <pc:chgData name="文婷 柴" userId="cc3e45de-2f49-4c89-aeff-00e7b5b5da7e" providerId="ADAL" clId="{8D9A8BAC-6494-484C-9AE9-8266B1F061E1}" dt="2020-10-14T16:06:43.822" v="17"/>
        <pc:sldMkLst>
          <pc:docMk/>
          <pc:sldMk cId="520932223" sldId="277"/>
        </pc:sldMkLst>
        <pc:spChg chg="mod">
          <ac:chgData name="文婷 柴" userId="cc3e45de-2f49-4c89-aeff-00e7b5b5da7e" providerId="ADAL" clId="{8D9A8BAC-6494-484C-9AE9-8266B1F061E1}" dt="2020-10-14T16:06:43.822" v="17"/>
          <ac:spMkLst>
            <pc:docMk/>
            <pc:sldMk cId="520932223" sldId="277"/>
            <ac:spMk id="2" creationId="{93554BA2-C2D4-4A4D-AF57-73DD787C6DB5}"/>
          </ac:spMkLst>
        </pc:spChg>
        <pc:spChg chg="mod">
          <ac:chgData name="文婷 柴" userId="cc3e45de-2f49-4c89-aeff-00e7b5b5da7e" providerId="ADAL" clId="{8D9A8BAC-6494-484C-9AE9-8266B1F061E1}" dt="2020-10-14T16:06:33.004" v="16" actId="27636"/>
          <ac:spMkLst>
            <pc:docMk/>
            <pc:sldMk cId="520932223" sldId="277"/>
            <ac:spMk id="3" creationId="{F51A7B82-9079-EB4A-A7A6-E7CB7C2DEE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D520B-C854-8548-9BA5-63CDC74F8B86}" type="datetimeFigureOut">
              <a:rPr kumimoji="1" lang="zh-CN" altLang="en-US" smtClean="0"/>
              <a:t>2021/1/14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C54C1-A55A-1541-880C-1AF6AF59ED05}" type="slidenum">
              <a:rPr kumimoji="1" lang="zh-CN" altLang="en-US" smtClean="0"/>
              <a:t>‹#›</a:t>
            </a:fld>
            <a:endParaRPr kumimoji="1" lang="zh-CN" altLang="en-US"/>
          </a:p>
        </p:txBody>
      </p:sp>
    </p:spTree>
    <p:extLst>
      <p:ext uri="{BB962C8B-B14F-4D97-AF65-F5344CB8AC3E}">
        <p14:creationId xmlns:p14="http://schemas.microsoft.com/office/powerpoint/2010/main" val="334743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n-lt"/>
                <a:ea typeface="+mn-ea"/>
                <a:cs typeface="+mn-cs"/>
              </a:rPr>
              <a:t>Hormones</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can be proteins, single polypeptides, amines, or steroids or other lipids. Hormones travel to their place of action via the circulatory system and then match their particular configuration with a specific receptor molecule attached to a cell </a:t>
            </a:r>
            <a:r>
              <a:rPr lang="en-US" altLang="zh-CN" sz="1200" b="0" i="0" u="none" strike="noStrike" kern="1200" dirty="0" err="1">
                <a:solidFill>
                  <a:schemeClr val="tx1"/>
                </a:solidFill>
                <a:effectLst/>
                <a:latin typeface="+mn-lt"/>
                <a:ea typeface="+mn-ea"/>
                <a:cs typeface="+mn-cs"/>
              </a:rPr>
              <a:t>membraneor</a:t>
            </a:r>
            <a:r>
              <a:rPr lang="en-US" altLang="zh-CN" sz="1200" b="0" i="0" u="none" strike="noStrike" kern="1200" dirty="0">
                <a:solidFill>
                  <a:schemeClr val="tx1"/>
                </a:solidFill>
                <a:effectLst/>
                <a:latin typeface="+mn-lt"/>
                <a:ea typeface="+mn-ea"/>
                <a:cs typeface="+mn-cs"/>
              </a:rPr>
              <a:t>, more usually, located within the cell.</a:t>
            </a:r>
            <a:endParaRPr kumimoji="1" lang="zh-CN" altLang="en-US" dirty="0"/>
          </a:p>
        </p:txBody>
      </p:sp>
      <p:sp>
        <p:nvSpPr>
          <p:cNvPr id="4" name="灯片编号占位符 3"/>
          <p:cNvSpPr>
            <a:spLocks noGrp="1"/>
          </p:cNvSpPr>
          <p:nvPr>
            <p:ph type="sldNum" sz="quarter" idx="5"/>
          </p:nvPr>
        </p:nvSpPr>
        <p:spPr/>
        <p:txBody>
          <a:bodyPr/>
          <a:lstStyle/>
          <a:p>
            <a:fld id="{063C54C1-A55A-1541-880C-1AF6AF59ED05}" type="slidenum">
              <a:rPr kumimoji="1" lang="zh-CN" altLang="en-US" smtClean="0"/>
              <a:t>2</a:t>
            </a:fld>
            <a:endParaRPr kumimoji="1" lang="zh-CN" altLang="en-US"/>
          </a:p>
        </p:txBody>
      </p:sp>
    </p:spTree>
    <p:extLst>
      <p:ext uri="{BB962C8B-B14F-4D97-AF65-F5344CB8AC3E}">
        <p14:creationId xmlns:p14="http://schemas.microsoft.com/office/powerpoint/2010/main" val="92614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These hormones (thyroxine and triiodothyronine) control the rate at which cells burn fuels from food to make energy. The more thyroid hormone there is in the bloodstream, the faster chemical reactions happen in the body.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Thyroid hormones are important because they help kids' and teens' bones grow and develop, and they also play a role in the development of the brain and nervous system.</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063C54C1-A55A-1541-880C-1AF6AF59ED05}" type="slidenum">
              <a:rPr kumimoji="1" lang="zh-CN" altLang="en-US" smtClean="0"/>
              <a:t>8</a:t>
            </a:fld>
            <a:endParaRPr kumimoji="1" lang="zh-CN" altLang="en-US"/>
          </a:p>
        </p:txBody>
      </p:sp>
    </p:spTree>
    <p:extLst>
      <p:ext uri="{BB962C8B-B14F-4D97-AF65-F5344CB8AC3E}">
        <p14:creationId xmlns:p14="http://schemas.microsoft.com/office/powerpoint/2010/main" val="371724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Testosterone.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In men, this hormone is primarily produced in the testes, while in women it is produced in the ovaries, adrenal glands, and elsewhere in the body. Glands in your brain – such as the pituitary gland – supervise production of testosterone.</a:t>
            </a:r>
            <a:endParaRPr kumimoji="1" lang="zh-CN" altLang="en-US" dirty="0"/>
          </a:p>
        </p:txBody>
      </p:sp>
      <p:sp>
        <p:nvSpPr>
          <p:cNvPr id="4" name="灯片编号占位符 3"/>
          <p:cNvSpPr>
            <a:spLocks noGrp="1"/>
          </p:cNvSpPr>
          <p:nvPr>
            <p:ph type="sldNum" sz="quarter" idx="5"/>
          </p:nvPr>
        </p:nvSpPr>
        <p:spPr/>
        <p:txBody>
          <a:bodyPr/>
          <a:lstStyle/>
          <a:p>
            <a:fld id="{063C54C1-A55A-1541-880C-1AF6AF59ED05}" type="slidenum">
              <a:rPr kumimoji="1" lang="zh-CN" altLang="en-US" smtClean="0"/>
              <a:t>12</a:t>
            </a:fld>
            <a:endParaRPr kumimoji="1" lang="zh-CN" altLang="en-US"/>
          </a:p>
        </p:txBody>
      </p:sp>
    </p:spTree>
    <p:extLst>
      <p:ext uri="{BB962C8B-B14F-4D97-AF65-F5344CB8AC3E}">
        <p14:creationId xmlns:p14="http://schemas.microsoft.com/office/powerpoint/2010/main" val="347285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60E6E03-DD1D-44E2-AC26-4F2E987AF20F}" type="datetimeFigureOut">
              <a:rPr lang="en-US" smtClean="0"/>
              <a:pPr/>
              <a:t>1/14/21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0E6E03-DD1D-44E2-AC26-4F2E987AF20F}" type="datetimeFigureOut">
              <a:rPr lang="en-US" smtClean="0"/>
              <a:pPr/>
              <a:t>1/14/21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0E6E03-DD1D-44E2-AC26-4F2E987AF20F}" type="datetimeFigureOut">
              <a:rPr lang="en-US" smtClean="0"/>
              <a:pPr/>
              <a:t>1/14/21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0E6E03-DD1D-44E2-AC26-4F2E987AF20F}" type="datetimeFigureOut">
              <a:rPr lang="en-US" smtClean="0"/>
              <a:pPr/>
              <a:t>1/14/21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E6E03-DD1D-44E2-AC26-4F2E987AF20F}" type="datetimeFigureOut">
              <a:rPr lang="en-US" smtClean="0"/>
              <a:pPr/>
              <a:t>1/14/21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60E6E03-DD1D-44E2-AC26-4F2E987AF20F}" type="datetimeFigureOut">
              <a:rPr lang="en-US" smtClean="0"/>
              <a:pPr/>
              <a:t>1/14/21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60E6E03-DD1D-44E2-AC26-4F2E987AF20F}" type="datetimeFigureOut">
              <a:rPr lang="en-US" smtClean="0"/>
              <a:pPr/>
              <a:t>1/14/21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60E6E03-DD1D-44E2-AC26-4F2E987AF20F}" type="datetimeFigureOut">
              <a:rPr lang="en-US" smtClean="0"/>
              <a:pPr/>
              <a:t>1/14/21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E6E03-DD1D-44E2-AC26-4F2E987AF20F}" type="datetimeFigureOut">
              <a:rPr lang="en-US" smtClean="0"/>
              <a:pPr/>
              <a:t>1/14/21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0E6E03-DD1D-44E2-AC26-4F2E987AF20F}" type="datetimeFigureOut">
              <a:rPr lang="en-US" smtClean="0"/>
              <a:pPr/>
              <a:t>1/14/21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0E6E03-DD1D-44E2-AC26-4F2E987AF20F}" type="datetimeFigureOut">
              <a:rPr lang="en-US" smtClean="0"/>
              <a:pPr/>
              <a:t>1/14/21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9C81F8-D7D9-4BD0-A272-8738F39D437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E6E03-DD1D-44E2-AC26-4F2E987AF20F}" type="datetimeFigureOut">
              <a:rPr lang="en-US" smtClean="0"/>
              <a:pPr/>
              <a:t>1/14/21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C81F8-D7D9-4BD0-A272-8738F39D437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idshealth.org/en/parents/endocrine.html" TargetMode="External"/><Relationship Id="rId2" Type="http://schemas.openxmlformats.org/officeDocument/2006/relationships/hyperlink" Target="https://biologydictionary.net/endocrine-system/" TargetMode="External"/><Relationship Id="rId1" Type="http://schemas.openxmlformats.org/officeDocument/2006/relationships/slideLayout" Target="../slideLayouts/slideLayout1.xml"/><Relationship Id="rId5" Type="http://schemas.openxmlformats.org/officeDocument/2006/relationships/hyperlink" Target="https://www.innerbody.com/image/endoov.html" TargetMode="External"/><Relationship Id="rId4" Type="http://schemas.openxmlformats.org/officeDocument/2006/relationships/hyperlink" Target="https://www.britannica.com/science/human-endocrine-system/Traditional-endocrinolog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verlywell.com/blog/testosterone/how-testosterone-levels-impact-your-metabolism-and-your-healt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animal/animal/Hormones#ref40526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yjus.com/biology/endocrine-glands-and-hormone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Hormones</a:t>
            </a:r>
          </a:p>
        </p:txBody>
      </p:sp>
      <p:sp>
        <p:nvSpPr>
          <p:cNvPr id="3" name="Subtitle 2"/>
          <p:cNvSpPr>
            <a:spLocks noGrp="1"/>
          </p:cNvSpPr>
          <p:nvPr>
            <p:ph type="subTitle" idx="1"/>
          </p:nvPr>
        </p:nvSpPr>
        <p:spPr/>
        <p:txBody>
          <a:bodyPr/>
          <a:lstStyle/>
          <a:p>
            <a:r>
              <a:rPr lang="en-GB" dirty="0"/>
              <a:t>IGCSE Biology</a:t>
            </a:r>
          </a:p>
          <a:p>
            <a:r>
              <a:rPr lang="en-GB" dirty="0"/>
              <a:t>Coordination and response</a:t>
            </a:r>
          </a:p>
        </p:txBody>
      </p:sp>
      <p:sp>
        <p:nvSpPr>
          <p:cNvPr id="5" name="矩形 4">
            <a:extLst>
              <a:ext uri="{FF2B5EF4-FFF2-40B4-BE49-F238E27FC236}">
                <a16:creationId xmlns:a16="http://schemas.microsoft.com/office/drawing/2014/main" id="{7F7978D2-2F94-384B-AFD8-30152D50F3D2}"/>
              </a:ext>
            </a:extLst>
          </p:cNvPr>
          <p:cNvSpPr/>
          <p:nvPr/>
        </p:nvSpPr>
        <p:spPr>
          <a:xfrm>
            <a:off x="114300" y="187057"/>
            <a:ext cx="8915400" cy="1200329"/>
          </a:xfrm>
          <a:prstGeom prst="rect">
            <a:avLst/>
          </a:prstGeom>
        </p:spPr>
        <p:txBody>
          <a:bodyPr wrap="square">
            <a:spAutoFit/>
          </a:bodyPr>
          <a:lstStyle/>
          <a:p>
            <a:r>
              <a:rPr lang="zh-CN" altLang="en-US" dirty="0">
                <a:hlinkClick r:id="rId2"/>
              </a:rPr>
              <a:t>https://biologydictionary.net/endocrine-system/</a:t>
            </a:r>
            <a:endParaRPr lang="en-US" altLang="zh-CN" dirty="0"/>
          </a:p>
          <a:p>
            <a:r>
              <a:rPr lang="en-US" altLang="zh-CN" dirty="0">
                <a:hlinkClick r:id="rId3"/>
              </a:rPr>
              <a:t>https://kidshealth.org/en/parents/endocrine.html</a:t>
            </a:r>
            <a:r>
              <a:rPr lang="zh-CN" altLang="en-US" dirty="0"/>
              <a:t> </a:t>
            </a:r>
            <a:endParaRPr lang="en-US" altLang="zh-CN" dirty="0"/>
          </a:p>
          <a:p>
            <a:r>
              <a:rPr lang="en-US" altLang="zh-CN" dirty="0">
                <a:hlinkClick r:id="rId4"/>
              </a:rPr>
              <a:t>https://www.britannica.com/science/human-endocrine-system/Traditional-endocrinology</a:t>
            </a:r>
            <a:endParaRPr lang="en-US" altLang="zh-CN" dirty="0"/>
          </a:p>
          <a:p>
            <a:r>
              <a:rPr lang="en-US" altLang="zh-CN" dirty="0">
                <a:hlinkClick r:id="rId5"/>
              </a:rPr>
              <a:t>https://www.innerbody.com/image/endoov.html</a:t>
            </a:r>
            <a:r>
              <a:rPr lang="zh-CN" alt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07568-1AD8-404D-8EC7-81BB025F1889}"/>
              </a:ext>
            </a:extLst>
          </p:cNvPr>
          <p:cNvSpPr>
            <a:spLocks noGrp="1"/>
          </p:cNvSpPr>
          <p:nvPr>
            <p:ph type="title"/>
          </p:nvPr>
        </p:nvSpPr>
        <p:spPr/>
        <p:txBody>
          <a:bodyPr/>
          <a:lstStyle/>
          <a:p>
            <a:r>
              <a:rPr kumimoji="1" lang="en-US" altLang="zh-CN" dirty="0"/>
              <a:t>The</a:t>
            </a:r>
            <a:r>
              <a:rPr kumimoji="1" lang="zh-CN" altLang="en-US" dirty="0"/>
              <a:t> </a:t>
            </a:r>
            <a:r>
              <a:rPr kumimoji="1" lang="en-US" altLang="zh-CN" dirty="0"/>
              <a:t>glandular</a:t>
            </a:r>
            <a:r>
              <a:rPr kumimoji="1" lang="zh-CN" altLang="en-US" dirty="0"/>
              <a:t> </a:t>
            </a:r>
            <a:r>
              <a:rPr kumimoji="1" lang="en-US" altLang="zh-CN" dirty="0"/>
              <a:t>pancreas</a:t>
            </a:r>
            <a:endParaRPr kumimoji="1" lang="zh-CN" altLang="en-US" dirty="0"/>
          </a:p>
        </p:txBody>
      </p:sp>
      <p:sp>
        <p:nvSpPr>
          <p:cNvPr id="3" name="内容占位符 2">
            <a:extLst>
              <a:ext uri="{FF2B5EF4-FFF2-40B4-BE49-F238E27FC236}">
                <a16:creationId xmlns:a16="http://schemas.microsoft.com/office/drawing/2014/main" id="{CE6E1C9F-E556-5844-8161-7F5C26FFEFBE}"/>
              </a:ext>
            </a:extLst>
          </p:cNvPr>
          <p:cNvSpPr>
            <a:spLocks noGrp="1"/>
          </p:cNvSpPr>
          <p:nvPr>
            <p:ph idx="1"/>
          </p:nvPr>
        </p:nvSpPr>
        <p:spPr/>
        <p:txBody>
          <a:bodyPr>
            <a:noAutofit/>
          </a:bodyPr>
          <a:lstStyle/>
          <a:p>
            <a:pPr>
              <a:spcBef>
                <a:spcPts val="1000"/>
              </a:spcBef>
            </a:pPr>
            <a:r>
              <a:rPr kumimoji="1" lang="en-US" altLang="zh-CN" sz="2400" dirty="0"/>
              <a:t>The pancreas plays a dual role, being an integral and important part of both the digestive and endocrine systems. </a:t>
            </a:r>
          </a:p>
          <a:p>
            <a:pPr>
              <a:spcBef>
                <a:spcPts val="1000"/>
              </a:spcBef>
            </a:pPr>
            <a:r>
              <a:rPr kumimoji="1" lang="en-US" altLang="zh-CN" sz="2400" dirty="0"/>
              <a:t>The glandular organ located close to the C-shaped bend of the duodenum, and it can be seen behind the stomach. </a:t>
            </a:r>
          </a:p>
          <a:p>
            <a:pPr>
              <a:spcBef>
                <a:spcPts val="1000"/>
              </a:spcBef>
            </a:pPr>
            <a:r>
              <a:rPr kumimoji="1" lang="en-US" altLang="zh-CN" sz="2400" dirty="0"/>
              <a:t>It contains cells with an </a:t>
            </a:r>
            <a:r>
              <a:rPr kumimoji="1" lang="en-US" altLang="zh-CN" sz="2400" b="1" dirty="0"/>
              <a:t>exocrine</a:t>
            </a:r>
            <a:r>
              <a:rPr kumimoji="1" lang="en-US" altLang="zh-CN" sz="2400" dirty="0"/>
              <a:t> function that produce digestive enzymes as well as </a:t>
            </a:r>
            <a:r>
              <a:rPr kumimoji="1" lang="en-US" altLang="zh-CN" sz="2400" b="1" dirty="0"/>
              <a:t>endocrine</a:t>
            </a:r>
            <a:r>
              <a:rPr kumimoji="1" lang="en-US" altLang="zh-CN" sz="2400" dirty="0"/>
              <a:t> cells in the islets of Langerhans that produce </a:t>
            </a:r>
            <a:r>
              <a:rPr kumimoji="1" lang="en-US" altLang="zh-CN" sz="2400" b="1" dirty="0"/>
              <a:t>insulin</a:t>
            </a:r>
            <a:r>
              <a:rPr kumimoji="1" lang="en-US" altLang="zh-CN" sz="2400" dirty="0"/>
              <a:t> and </a:t>
            </a:r>
            <a:r>
              <a:rPr kumimoji="1" lang="en-US" altLang="zh-CN" sz="2400" b="1" dirty="0"/>
              <a:t>glucagon</a:t>
            </a:r>
            <a:r>
              <a:rPr kumimoji="1" lang="en-US" altLang="zh-CN" sz="2400" dirty="0"/>
              <a:t>. </a:t>
            </a:r>
          </a:p>
          <a:p>
            <a:pPr>
              <a:spcBef>
                <a:spcPts val="1000"/>
              </a:spcBef>
            </a:pPr>
            <a:r>
              <a:rPr kumimoji="1" lang="en-US" altLang="zh-CN" sz="2400" dirty="0"/>
              <a:t>The hormones play a role in the metabolism and storage of </a:t>
            </a:r>
            <a:r>
              <a:rPr kumimoji="1" lang="en-US" altLang="zh-CN" sz="2400" b="1" dirty="0"/>
              <a:t>blood glucose </a:t>
            </a:r>
            <a:r>
              <a:rPr kumimoji="1" lang="en-US" altLang="zh-CN" sz="2400" dirty="0"/>
              <a:t>and thus the two different functions of the organ are integrated at a certain level.</a:t>
            </a:r>
            <a:endParaRPr kumimoji="1" lang="zh-CN" altLang="en-US" sz="2400" dirty="0"/>
          </a:p>
        </p:txBody>
      </p:sp>
    </p:spTree>
    <p:extLst>
      <p:ext uri="{BB962C8B-B14F-4D97-AF65-F5344CB8AC3E}">
        <p14:creationId xmlns:p14="http://schemas.microsoft.com/office/powerpoint/2010/main" val="237808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a:t>
            </a:r>
            <a:r>
              <a:rPr lang="zh-CN" altLang="en-US" dirty="0"/>
              <a:t> </a:t>
            </a:r>
            <a:r>
              <a:rPr lang="en-US" altLang="zh-CN" dirty="0"/>
              <a:t>adrenals</a:t>
            </a:r>
            <a:endParaRPr lang="en-GB" dirty="0"/>
          </a:p>
        </p:txBody>
      </p:sp>
      <p:sp>
        <p:nvSpPr>
          <p:cNvPr id="4" name="Content Placeholder 3"/>
          <p:cNvSpPr>
            <a:spLocks noGrp="1"/>
          </p:cNvSpPr>
          <p:nvPr>
            <p:ph idx="1"/>
          </p:nvPr>
        </p:nvSpPr>
        <p:spPr>
          <a:xfrm>
            <a:off x="477456" y="1566441"/>
            <a:ext cx="7848600" cy="5150484"/>
          </a:xfrm>
        </p:spPr>
        <p:txBody>
          <a:bodyPr>
            <a:noAutofit/>
          </a:bodyPr>
          <a:lstStyle/>
          <a:p>
            <a:r>
              <a:rPr lang="en-GB" sz="2400" dirty="0"/>
              <a:t>The adrenals are placed above the kidney and therefore also known as suprarenal glands</a:t>
            </a:r>
            <a:r>
              <a:rPr lang="en-US" altLang="zh-CN" sz="2400" dirty="0"/>
              <a:t>.</a:t>
            </a:r>
            <a:endParaRPr lang="en-GB" sz="2400" dirty="0"/>
          </a:p>
          <a:p>
            <a:r>
              <a:rPr lang="en-US" altLang="zh-CN" sz="2400" dirty="0"/>
              <a:t>Adrenaline</a:t>
            </a:r>
            <a:r>
              <a:rPr lang="zh-CN" altLang="en-US" sz="2400" dirty="0"/>
              <a:t> </a:t>
            </a:r>
            <a:r>
              <a:rPr lang="en-US" altLang="zh-CN" sz="2400" dirty="0"/>
              <a:t>is</a:t>
            </a:r>
            <a:r>
              <a:rPr lang="zh-CN" altLang="en-US" sz="2400" dirty="0"/>
              <a:t> </a:t>
            </a:r>
            <a:r>
              <a:rPr lang="en-US" altLang="zh-CN" sz="2400" dirty="0"/>
              <a:t>responsible</a:t>
            </a:r>
            <a:r>
              <a:rPr lang="zh-CN" altLang="en-US" sz="2400" dirty="0"/>
              <a:t> </a:t>
            </a:r>
            <a:r>
              <a:rPr lang="en-US" altLang="zh-CN" sz="2400" dirty="0"/>
              <a:t>for</a:t>
            </a:r>
            <a:r>
              <a:rPr lang="zh-CN" altLang="en-US" sz="2400" dirty="0"/>
              <a:t> </a:t>
            </a:r>
            <a:r>
              <a:rPr lang="en-US" altLang="zh-CN" sz="2400" dirty="0"/>
              <a:t>the</a:t>
            </a:r>
            <a:r>
              <a:rPr lang="zh-CN" altLang="en-US" sz="2400" dirty="0"/>
              <a:t> </a:t>
            </a:r>
            <a:r>
              <a:rPr lang="en-US" altLang="zh-CN" sz="2400" dirty="0"/>
              <a:t>‘</a:t>
            </a:r>
            <a:r>
              <a:rPr lang="en-GB" sz="2400" b="1" dirty="0"/>
              <a:t>fight or flight</a:t>
            </a:r>
            <a:r>
              <a:rPr lang="en-US" altLang="zh-CN" sz="2400" b="1" dirty="0"/>
              <a:t>’</a:t>
            </a:r>
            <a:r>
              <a:rPr lang="en-GB" sz="2400" b="1" dirty="0"/>
              <a:t> response</a:t>
            </a:r>
            <a:r>
              <a:rPr lang="en-GB" sz="2400" dirty="0"/>
              <a:t>, when you are excited or frightened</a:t>
            </a:r>
            <a:r>
              <a:rPr lang="zh-CN" altLang="en-US" sz="2400" dirty="0"/>
              <a:t> </a:t>
            </a:r>
            <a:r>
              <a:rPr lang="en-US" altLang="zh-CN" sz="2400" dirty="0"/>
              <a:t>or</a:t>
            </a:r>
            <a:r>
              <a:rPr lang="zh-CN" altLang="en-US" sz="2400" dirty="0"/>
              <a:t> </a:t>
            </a:r>
            <a:r>
              <a:rPr lang="en-US" altLang="zh-CN" sz="2400" dirty="0"/>
              <a:t>mentally</a:t>
            </a:r>
            <a:r>
              <a:rPr lang="zh-CN" altLang="en-US" sz="2400" dirty="0"/>
              <a:t> </a:t>
            </a:r>
            <a:r>
              <a:rPr lang="en-US" altLang="zh-CN" sz="2400" dirty="0"/>
              <a:t>disturbed.</a:t>
            </a:r>
            <a:endParaRPr lang="en-GB" sz="2400" dirty="0"/>
          </a:p>
          <a:p>
            <a:pPr>
              <a:buFont typeface="Wingdings" pitchFamily="2" charset="2"/>
              <a:buChar char="Ø"/>
            </a:pPr>
            <a:r>
              <a:rPr lang="en-GB" sz="2400" dirty="0"/>
              <a:t>How does our body respond when adrenaline is secreted into the blood?</a:t>
            </a:r>
          </a:p>
          <a:p>
            <a:pPr marL="800100" indent="-434975"/>
            <a:r>
              <a:rPr lang="en-US" altLang="zh-CN" sz="2400" dirty="0"/>
              <a:t>Heart</a:t>
            </a:r>
            <a:r>
              <a:rPr lang="zh-CN" altLang="en-US" sz="2400" dirty="0"/>
              <a:t> </a:t>
            </a:r>
            <a:r>
              <a:rPr lang="en-US" altLang="zh-CN" sz="2400" dirty="0"/>
              <a:t>beats</a:t>
            </a:r>
            <a:r>
              <a:rPr lang="zh-CN" altLang="en-US" sz="2400" dirty="0"/>
              <a:t> </a:t>
            </a:r>
            <a:r>
              <a:rPr lang="en-US" altLang="zh-CN" sz="2400" dirty="0"/>
              <a:t>faster</a:t>
            </a:r>
          </a:p>
          <a:p>
            <a:pPr marL="800100" indent="-434975"/>
            <a:r>
              <a:rPr lang="en-US" altLang="zh-CN" sz="2400" dirty="0"/>
              <a:t>Breathe</a:t>
            </a:r>
            <a:r>
              <a:rPr lang="zh-CN" altLang="en-US" sz="2400" dirty="0"/>
              <a:t> </a:t>
            </a:r>
            <a:r>
              <a:rPr lang="en-US" altLang="zh-CN" sz="2400" dirty="0"/>
              <a:t>faster</a:t>
            </a:r>
          </a:p>
          <a:p>
            <a:pPr marL="800100" indent="-434975"/>
            <a:r>
              <a:rPr lang="en-US" altLang="zh-CN" sz="2400" dirty="0"/>
              <a:t>Increase</a:t>
            </a:r>
            <a:r>
              <a:rPr lang="zh-CN" altLang="en-US" sz="2400" dirty="0"/>
              <a:t> </a:t>
            </a:r>
            <a:r>
              <a:rPr lang="en-US" altLang="zh-CN" sz="2400" dirty="0"/>
              <a:t>glucose</a:t>
            </a:r>
            <a:r>
              <a:rPr lang="zh-CN" altLang="en-US" sz="2400" dirty="0"/>
              <a:t> </a:t>
            </a:r>
            <a:r>
              <a:rPr lang="en-US" altLang="zh-CN" sz="2400" dirty="0"/>
              <a:t>in</a:t>
            </a:r>
            <a:r>
              <a:rPr lang="zh-CN" altLang="en-US" sz="2400" dirty="0"/>
              <a:t> </a:t>
            </a:r>
            <a:r>
              <a:rPr lang="en-US" altLang="zh-CN" sz="2400" dirty="0"/>
              <a:t>blood</a:t>
            </a:r>
          </a:p>
          <a:p>
            <a:pPr marL="800100" indent="-434975"/>
            <a:r>
              <a:rPr lang="en-US" altLang="zh-CN" sz="2400" dirty="0"/>
              <a:t>More</a:t>
            </a:r>
            <a:r>
              <a:rPr lang="zh-CN" altLang="en-US" sz="2400" dirty="0"/>
              <a:t> </a:t>
            </a:r>
            <a:r>
              <a:rPr lang="en-US" altLang="zh-CN" sz="2400" dirty="0"/>
              <a:t>blood</a:t>
            </a:r>
            <a:r>
              <a:rPr lang="zh-CN" altLang="en-US" sz="2400" dirty="0"/>
              <a:t> </a:t>
            </a:r>
            <a:r>
              <a:rPr lang="en-US" altLang="zh-CN" sz="2400" dirty="0"/>
              <a:t>diverted</a:t>
            </a:r>
            <a:r>
              <a:rPr lang="zh-CN" altLang="en-US" sz="2400" dirty="0"/>
              <a:t> </a:t>
            </a:r>
            <a:r>
              <a:rPr lang="en-US" altLang="zh-CN" sz="2400" dirty="0"/>
              <a:t>to</a:t>
            </a:r>
            <a:r>
              <a:rPr lang="zh-CN" altLang="en-US" sz="2400" dirty="0"/>
              <a:t> </a:t>
            </a:r>
            <a:r>
              <a:rPr lang="en-US" altLang="zh-CN" sz="2400" dirty="0"/>
              <a:t>muscle</a:t>
            </a:r>
            <a:r>
              <a:rPr lang="zh-CN" altLang="en-US" sz="2400" dirty="0"/>
              <a:t> </a:t>
            </a:r>
            <a:r>
              <a:rPr lang="en-US" altLang="zh-CN" sz="2400" dirty="0"/>
              <a:t>and</a:t>
            </a:r>
            <a:r>
              <a:rPr lang="zh-CN" altLang="en-US" sz="2400" dirty="0"/>
              <a:t> </a:t>
            </a:r>
            <a:r>
              <a:rPr lang="en-US" altLang="zh-CN" sz="2400" dirty="0"/>
              <a:t>brain</a:t>
            </a:r>
          </a:p>
          <a:p>
            <a:pPr marL="800100" indent="-434975"/>
            <a:r>
              <a:rPr lang="en-US" altLang="zh-CN" sz="2400" dirty="0"/>
              <a:t>Less</a:t>
            </a:r>
            <a:r>
              <a:rPr lang="zh-CN" altLang="en-US" sz="2400" dirty="0"/>
              <a:t> </a:t>
            </a:r>
            <a:r>
              <a:rPr lang="en-US" altLang="zh-CN" sz="2400" dirty="0"/>
              <a:t>blood</a:t>
            </a:r>
            <a:r>
              <a:rPr lang="zh-CN" altLang="en-US" sz="2400" dirty="0"/>
              <a:t> </a:t>
            </a:r>
            <a:r>
              <a:rPr lang="en-US" altLang="zh-CN" sz="2400" dirty="0"/>
              <a:t>flow</a:t>
            </a:r>
            <a:r>
              <a:rPr lang="zh-CN" altLang="en-US" sz="2400" dirty="0"/>
              <a:t> </a:t>
            </a:r>
            <a:r>
              <a:rPr lang="en-US" altLang="zh-CN" sz="2400" dirty="0"/>
              <a:t>to</a:t>
            </a:r>
            <a:r>
              <a:rPr lang="zh-CN" altLang="en-US" sz="2400" dirty="0"/>
              <a:t> </a:t>
            </a:r>
            <a:r>
              <a:rPr lang="en-US" altLang="zh-CN" sz="2400" dirty="0"/>
              <a:t>digestive</a:t>
            </a:r>
            <a:r>
              <a:rPr lang="zh-CN" altLang="en-US" sz="2400" dirty="0"/>
              <a:t> </a:t>
            </a:r>
            <a:r>
              <a:rPr lang="en-US" altLang="zh-CN" sz="2400" dirty="0"/>
              <a:t>system</a:t>
            </a:r>
            <a:r>
              <a:rPr lang="zh-CN" altLang="en-US" sz="2400" dirty="0"/>
              <a:t> </a:t>
            </a:r>
            <a:r>
              <a:rPr lang="en-US" altLang="zh-CN" sz="2400" dirty="0"/>
              <a:t>and</a:t>
            </a:r>
            <a:r>
              <a:rPr lang="zh-CN" altLang="en-US" sz="2400" dirty="0"/>
              <a:t> </a:t>
            </a:r>
            <a:r>
              <a:rPr lang="en-US" altLang="zh-CN" sz="2400" dirty="0"/>
              <a:t>skin</a:t>
            </a:r>
          </a:p>
          <a:p>
            <a:pPr marL="800100" indent="-434975"/>
            <a:r>
              <a:rPr lang="en-US" altLang="zh-CN" sz="2400" dirty="0"/>
              <a:t>Pupil</a:t>
            </a:r>
            <a:r>
              <a:rPr lang="zh-CN" altLang="en-US" sz="2400" dirty="0"/>
              <a:t> </a:t>
            </a:r>
            <a:r>
              <a:rPr lang="en-US" altLang="zh-CN" sz="2400" dirty="0"/>
              <a:t>enlarge</a:t>
            </a:r>
            <a:r>
              <a:rPr lang="zh-CN" altLang="en-US" sz="2400" dirty="0"/>
              <a:t> </a:t>
            </a:r>
            <a:r>
              <a:rPr lang="en-US" altLang="zh-CN" sz="2400" dirty="0"/>
              <a:t>or</a:t>
            </a:r>
            <a:r>
              <a:rPr lang="zh-CN" altLang="en-US" sz="2400" dirty="0"/>
              <a:t> </a:t>
            </a:r>
            <a:r>
              <a:rPr lang="en-US" altLang="zh-CN" sz="2400" dirty="0"/>
              <a:t>dilate</a:t>
            </a:r>
            <a:endParaRPr lang="en-GB" sz="2400" dirty="0"/>
          </a:p>
          <a:p>
            <a:endParaRPr lang="en-GB" sz="2400" dirty="0"/>
          </a:p>
        </p:txBody>
      </p:sp>
      <p:pic>
        <p:nvPicPr>
          <p:cNvPr id="5" name="Picture 4" descr="Illu_adrenal_gland.jpg"/>
          <p:cNvPicPr>
            <a:picLocks noChangeAspect="1"/>
          </p:cNvPicPr>
          <p:nvPr/>
        </p:nvPicPr>
        <p:blipFill>
          <a:blip r:embed="rId2" cstate="print"/>
          <a:srcRect l="3883"/>
          <a:stretch>
            <a:fillRect/>
          </a:stretch>
        </p:blipFill>
        <p:spPr>
          <a:xfrm>
            <a:off x="6976872" y="4644285"/>
            <a:ext cx="1709928" cy="2072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Hormones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0196841"/>
              </p:ext>
            </p:extLst>
          </p:nvPr>
        </p:nvGraphicFramePr>
        <p:xfrm>
          <a:off x="304800" y="1437347"/>
          <a:ext cx="8610600" cy="4693920"/>
        </p:xfrm>
        <a:graphic>
          <a:graphicData uri="http://schemas.openxmlformats.org/drawingml/2006/table">
            <a:tbl>
              <a:tblPr firstRow="1" bandRow="1">
                <a:tableStyleId>{5940675A-B579-460E-94D1-54222C63F5DA}</a:tableStyleId>
              </a:tblPr>
              <a:tblGrid>
                <a:gridCol w="1913467">
                  <a:extLst>
                    <a:ext uri="{9D8B030D-6E8A-4147-A177-3AD203B41FA5}">
                      <a16:colId xmlns:a16="http://schemas.microsoft.com/office/drawing/2014/main" val="20000"/>
                    </a:ext>
                  </a:extLst>
                </a:gridCol>
                <a:gridCol w="2232378">
                  <a:extLst>
                    <a:ext uri="{9D8B030D-6E8A-4147-A177-3AD203B41FA5}">
                      <a16:colId xmlns:a16="http://schemas.microsoft.com/office/drawing/2014/main" val="20001"/>
                    </a:ext>
                  </a:extLst>
                </a:gridCol>
                <a:gridCol w="4464755">
                  <a:extLst>
                    <a:ext uri="{9D8B030D-6E8A-4147-A177-3AD203B41FA5}">
                      <a16:colId xmlns:a16="http://schemas.microsoft.com/office/drawing/2014/main" val="20002"/>
                    </a:ext>
                  </a:extLst>
                </a:gridCol>
              </a:tblGrid>
              <a:tr h="370840">
                <a:tc>
                  <a:txBody>
                    <a:bodyPr/>
                    <a:lstStyle/>
                    <a:p>
                      <a:r>
                        <a:rPr lang="en-GB" sz="2000" b="1" dirty="0"/>
                        <a:t>Hormone</a:t>
                      </a:r>
                    </a:p>
                  </a:txBody>
                  <a:tcPr>
                    <a:solidFill>
                      <a:schemeClr val="accent1">
                        <a:lumMod val="60000"/>
                        <a:lumOff val="40000"/>
                      </a:schemeClr>
                    </a:solidFill>
                  </a:tcPr>
                </a:tc>
                <a:tc>
                  <a:txBody>
                    <a:bodyPr/>
                    <a:lstStyle/>
                    <a:p>
                      <a:r>
                        <a:rPr lang="en-GB" sz="2000" b="1" dirty="0"/>
                        <a:t>Where produced?</a:t>
                      </a:r>
                    </a:p>
                  </a:txBody>
                  <a:tcPr>
                    <a:solidFill>
                      <a:schemeClr val="accent1">
                        <a:lumMod val="60000"/>
                        <a:lumOff val="40000"/>
                      </a:schemeClr>
                    </a:solidFill>
                  </a:tcPr>
                </a:tc>
                <a:tc>
                  <a:txBody>
                    <a:bodyPr/>
                    <a:lstStyle/>
                    <a:p>
                      <a:r>
                        <a:rPr lang="en-GB" sz="2000" b="1" dirty="0"/>
                        <a:t>Effects</a:t>
                      </a:r>
                    </a:p>
                  </a:txBody>
                  <a:tcPr>
                    <a:solidFill>
                      <a:schemeClr val="accent1">
                        <a:lumMod val="60000"/>
                        <a:lumOff val="40000"/>
                      </a:schemeClr>
                    </a:solidFill>
                  </a:tcPr>
                </a:tc>
                <a:extLst>
                  <a:ext uri="{0D108BD9-81ED-4DB2-BD59-A6C34878D82A}">
                    <a16:rowId xmlns:a16="http://schemas.microsoft.com/office/drawing/2014/main" val="10000"/>
                  </a:ext>
                </a:extLst>
              </a:tr>
              <a:tr h="370840">
                <a:tc>
                  <a:txBody>
                    <a:bodyPr/>
                    <a:lstStyle/>
                    <a:p>
                      <a:r>
                        <a:rPr lang="en-GB" sz="2000" dirty="0"/>
                        <a:t>Growth hormone</a:t>
                      </a:r>
                    </a:p>
                  </a:txBody>
                  <a:tcPr/>
                </a:tc>
                <a:tc>
                  <a:txBody>
                    <a:bodyPr/>
                    <a:lstStyle/>
                    <a:p>
                      <a:r>
                        <a:rPr lang="en-GB" sz="2000" dirty="0"/>
                        <a:t>Pituitary gland</a:t>
                      </a:r>
                    </a:p>
                  </a:txBody>
                  <a:tcPr/>
                </a:tc>
                <a:tc>
                  <a:txBody>
                    <a:bodyPr/>
                    <a:lstStyle/>
                    <a:p>
                      <a:r>
                        <a:rPr lang="en-GB" sz="2000" dirty="0"/>
                        <a:t>Controls the growth of your body.</a:t>
                      </a:r>
                    </a:p>
                  </a:txBody>
                  <a:tcPr/>
                </a:tc>
                <a:extLst>
                  <a:ext uri="{0D108BD9-81ED-4DB2-BD59-A6C34878D82A}">
                    <a16:rowId xmlns:a16="http://schemas.microsoft.com/office/drawing/2014/main" val="10001"/>
                  </a:ext>
                </a:extLst>
              </a:tr>
              <a:tr h="370840">
                <a:tc>
                  <a:txBody>
                    <a:bodyPr/>
                    <a:lstStyle/>
                    <a:p>
                      <a:r>
                        <a:rPr lang="en-GB" sz="2000" dirty="0"/>
                        <a:t>Thyroxine</a:t>
                      </a:r>
                    </a:p>
                  </a:txBody>
                  <a:tcPr/>
                </a:tc>
                <a:tc>
                  <a:txBody>
                    <a:bodyPr/>
                    <a:lstStyle/>
                    <a:p>
                      <a:r>
                        <a:rPr lang="en-GB" sz="2000" dirty="0"/>
                        <a:t>Thyroid gland</a:t>
                      </a:r>
                    </a:p>
                  </a:txBody>
                  <a:tcPr/>
                </a:tc>
                <a:tc>
                  <a:txBody>
                    <a:bodyPr/>
                    <a:lstStyle/>
                    <a:p>
                      <a:r>
                        <a:rPr lang="en-GB" sz="2000" dirty="0"/>
                        <a:t>Controls metabolic rate, and growth and development.</a:t>
                      </a:r>
                    </a:p>
                  </a:txBody>
                  <a:tcPr/>
                </a:tc>
                <a:extLst>
                  <a:ext uri="{0D108BD9-81ED-4DB2-BD59-A6C34878D82A}">
                    <a16:rowId xmlns:a16="http://schemas.microsoft.com/office/drawing/2014/main" val="10002"/>
                  </a:ext>
                </a:extLst>
              </a:tr>
              <a:tr h="370840">
                <a:tc>
                  <a:txBody>
                    <a:bodyPr/>
                    <a:lstStyle/>
                    <a:p>
                      <a:r>
                        <a:rPr lang="en-GB" sz="2000" b="1" dirty="0"/>
                        <a:t>Adrenaline</a:t>
                      </a:r>
                    </a:p>
                  </a:txBody>
                  <a:tcPr/>
                </a:tc>
                <a:tc>
                  <a:txBody>
                    <a:bodyPr/>
                    <a:lstStyle/>
                    <a:p>
                      <a:r>
                        <a:rPr lang="en-GB" sz="2000" dirty="0"/>
                        <a:t>Adrenal glands</a:t>
                      </a:r>
                    </a:p>
                  </a:txBody>
                  <a:tcPr/>
                </a:tc>
                <a:tc>
                  <a:txBody>
                    <a:bodyPr/>
                    <a:lstStyle/>
                    <a:p>
                      <a:r>
                        <a:rPr lang="en-GB" sz="2000" dirty="0"/>
                        <a:t>Gets your body ready for action b</a:t>
                      </a:r>
                      <a:r>
                        <a:rPr lang="en-US" altLang="zh-CN" sz="2000" dirty="0"/>
                        <a:t>y</a:t>
                      </a:r>
                      <a:r>
                        <a:rPr lang="en-GB" sz="2000" dirty="0"/>
                        <a:t> increasing breathing and heart rates.</a:t>
                      </a:r>
                    </a:p>
                  </a:txBody>
                  <a:tcPr/>
                </a:tc>
                <a:extLst>
                  <a:ext uri="{0D108BD9-81ED-4DB2-BD59-A6C34878D82A}">
                    <a16:rowId xmlns:a16="http://schemas.microsoft.com/office/drawing/2014/main" val="10003"/>
                  </a:ext>
                </a:extLst>
              </a:tr>
              <a:tr h="370840">
                <a:tc>
                  <a:txBody>
                    <a:bodyPr/>
                    <a:lstStyle/>
                    <a:p>
                      <a:r>
                        <a:rPr lang="en-GB" sz="2000" b="1" dirty="0"/>
                        <a:t>Insulin</a:t>
                      </a:r>
                    </a:p>
                  </a:txBody>
                  <a:tcPr/>
                </a:tc>
                <a:tc>
                  <a:txBody>
                    <a:bodyPr/>
                    <a:lstStyle/>
                    <a:p>
                      <a:r>
                        <a:rPr lang="en-GB" sz="2000" dirty="0"/>
                        <a:t>Pancreas</a:t>
                      </a:r>
                    </a:p>
                  </a:txBody>
                  <a:tcPr/>
                </a:tc>
                <a:tc>
                  <a:txBody>
                    <a:bodyPr/>
                    <a:lstStyle/>
                    <a:p>
                      <a:r>
                        <a:rPr lang="en-GB" sz="2000" dirty="0"/>
                        <a:t>Decreases blood glucose concentrations.</a:t>
                      </a:r>
                    </a:p>
                  </a:txBody>
                  <a:tcPr/>
                </a:tc>
                <a:extLst>
                  <a:ext uri="{0D108BD9-81ED-4DB2-BD59-A6C34878D82A}">
                    <a16:rowId xmlns:a16="http://schemas.microsoft.com/office/drawing/2014/main" val="10004"/>
                  </a:ext>
                </a:extLst>
              </a:tr>
              <a:tr h="370840">
                <a:tc>
                  <a:txBody>
                    <a:bodyPr/>
                    <a:lstStyle/>
                    <a:p>
                      <a:r>
                        <a:rPr lang="en-GB" sz="2000" b="1" dirty="0"/>
                        <a:t>Glucagon</a:t>
                      </a:r>
                    </a:p>
                  </a:txBody>
                  <a:tcPr/>
                </a:tc>
                <a:tc>
                  <a:txBody>
                    <a:bodyPr/>
                    <a:lstStyle/>
                    <a:p>
                      <a:r>
                        <a:rPr lang="en-GB" sz="2000" dirty="0"/>
                        <a:t>Pancreas</a:t>
                      </a:r>
                    </a:p>
                  </a:txBody>
                  <a:tcPr/>
                </a:tc>
                <a:tc>
                  <a:txBody>
                    <a:bodyPr/>
                    <a:lstStyle/>
                    <a:p>
                      <a:r>
                        <a:rPr lang="en-GB" sz="2000" dirty="0"/>
                        <a:t>Increases blood glucose concentrations.</a:t>
                      </a:r>
                    </a:p>
                  </a:txBody>
                  <a:tcPr/>
                </a:tc>
                <a:extLst>
                  <a:ext uri="{0D108BD9-81ED-4DB2-BD59-A6C34878D82A}">
                    <a16:rowId xmlns:a16="http://schemas.microsoft.com/office/drawing/2014/main" val="10005"/>
                  </a:ext>
                </a:extLst>
              </a:tr>
              <a:tr h="370840">
                <a:tc>
                  <a:txBody>
                    <a:bodyPr/>
                    <a:lstStyle/>
                    <a:p>
                      <a:r>
                        <a:rPr lang="en-GB" sz="2000" b="1" dirty="0"/>
                        <a:t>Oestrogen</a:t>
                      </a:r>
                    </a:p>
                  </a:txBody>
                  <a:tcPr/>
                </a:tc>
                <a:tc>
                  <a:txBody>
                    <a:bodyPr/>
                    <a:lstStyle/>
                    <a:p>
                      <a:r>
                        <a:rPr lang="en-GB" sz="2000" dirty="0"/>
                        <a:t>Ovaries</a:t>
                      </a:r>
                    </a:p>
                  </a:txBody>
                  <a:tcPr/>
                </a:tc>
                <a:tc>
                  <a:txBody>
                    <a:bodyPr/>
                    <a:lstStyle/>
                    <a:p>
                      <a:r>
                        <a:rPr lang="en-GB" sz="2000" dirty="0"/>
                        <a:t>Control female secondary sexual characteristics.</a:t>
                      </a:r>
                    </a:p>
                  </a:txBody>
                  <a:tcPr/>
                </a:tc>
                <a:extLst>
                  <a:ext uri="{0D108BD9-81ED-4DB2-BD59-A6C34878D82A}">
                    <a16:rowId xmlns:a16="http://schemas.microsoft.com/office/drawing/2014/main" val="10006"/>
                  </a:ext>
                </a:extLst>
              </a:tr>
              <a:tr h="370840">
                <a:tc>
                  <a:txBody>
                    <a:bodyPr/>
                    <a:lstStyle/>
                    <a:p>
                      <a:r>
                        <a:rPr lang="en-GB" sz="2000" b="1" dirty="0"/>
                        <a:t>Testosterone</a:t>
                      </a:r>
                    </a:p>
                  </a:txBody>
                  <a:tcPr/>
                </a:tc>
                <a:tc>
                  <a:txBody>
                    <a:bodyPr/>
                    <a:lstStyle/>
                    <a:p>
                      <a:r>
                        <a:rPr lang="en-GB" sz="2000" dirty="0"/>
                        <a:t>Testes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t>Control male secondary sexual characteristics.</a:t>
                      </a:r>
                    </a:p>
                  </a:txBody>
                  <a:tcPr/>
                </a:tc>
                <a:extLst>
                  <a:ext uri="{0D108BD9-81ED-4DB2-BD59-A6C34878D82A}">
                    <a16:rowId xmlns:a16="http://schemas.microsoft.com/office/drawing/2014/main" val="10007"/>
                  </a:ext>
                </a:extLst>
              </a:tr>
            </a:tbl>
          </a:graphicData>
        </a:graphic>
      </p:graphicFrame>
      <p:sp>
        <p:nvSpPr>
          <p:cNvPr id="3" name="矩形 2">
            <a:extLst>
              <a:ext uri="{FF2B5EF4-FFF2-40B4-BE49-F238E27FC236}">
                <a16:creationId xmlns:a16="http://schemas.microsoft.com/office/drawing/2014/main" id="{45384842-AF3B-B947-93FD-C83FD5A9F262}"/>
              </a:ext>
            </a:extLst>
          </p:cNvPr>
          <p:cNvSpPr/>
          <p:nvPr/>
        </p:nvSpPr>
        <p:spPr>
          <a:xfrm>
            <a:off x="2286000" y="2967335"/>
            <a:ext cx="4572000" cy="923330"/>
          </a:xfrm>
          <a:prstGeom prst="rect">
            <a:avLst/>
          </a:prstGeom>
        </p:spPr>
        <p:txBody>
          <a:bodyPr>
            <a:spAutoFit/>
          </a:bodyPr>
          <a:lstStyle/>
          <a:p>
            <a:r>
              <a:rPr lang="zh-CN" altLang="en-US" dirty="0"/>
              <a:t>https://www.everlywell.com/blog/testosterone/how-testosterone-levels-impact-your-metabolism-and-your-health/</a:t>
            </a:r>
          </a:p>
        </p:txBody>
      </p:sp>
      <p:sp>
        <p:nvSpPr>
          <p:cNvPr id="5" name="矩形 4">
            <a:extLst>
              <a:ext uri="{FF2B5EF4-FFF2-40B4-BE49-F238E27FC236}">
                <a16:creationId xmlns:a16="http://schemas.microsoft.com/office/drawing/2014/main" id="{16FCF9BA-816E-644C-ADEA-7622500E4AEE}"/>
              </a:ext>
            </a:extLst>
          </p:cNvPr>
          <p:cNvSpPr/>
          <p:nvPr/>
        </p:nvSpPr>
        <p:spPr>
          <a:xfrm>
            <a:off x="2133600" y="6162853"/>
            <a:ext cx="6781800" cy="646331"/>
          </a:xfrm>
          <a:prstGeom prst="rect">
            <a:avLst/>
          </a:prstGeom>
        </p:spPr>
        <p:txBody>
          <a:bodyPr wrap="square">
            <a:spAutoFit/>
          </a:bodyPr>
          <a:lstStyle/>
          <a:p>
            <a:r>
              <a:rPr lang="zh-CN" altLang="en-US" dirty="0">
                <a:hlinkClick r:id="rId3"/>
              </a:rPr>
              <a:t>https://www.everlywell.com/blog/testosterone/how-testosterone-levels-impact-your-metabolism-and-your-health/</a:t>
            </a:r>
            <a:r>
              <a:rPr lang="zh-CN" alt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A10D7-CF3E-9443-B13E-10DBB26E9438}"/>
              </a:ext>
            </a:extLst>
          </p:cNvPr>
          <p:cNvSpPr>
            <a:spLocks noGrp="1"/>
          </p:cNvSpPr>
          <p:nvPr>
            <p:ph type="title"/>
          </p:nvPr>
        </p:nvSpPr>
        <p:spPr/>
        <p:txBody>
          <a:bodyPr/>
          <a:lstStyle/>
          <a:p>
            <a:r>
              <a:rPr kumimoji="1" lang="en-US" altLang="zh-CN" dirty="0"/>
              <a:t>Endocrine system diseases</a:t>
            </a:r>
            <a:endParaRPr kumimoji="1" lang="zh-CN" altLang="en-US" dirty="0"/>
          </a:p>
        </p:txBody>
      </p:sp>
      <p:sp>
        <p:nvSpPr>
          <p:cNvPr id="3" name="内容占位符 2">
            <a:extLst>
              <a:ext uri="{FF2B5EF4-FFF2-40B4-BE49-F238E27FC236}">
                <a16:creationId xmlns:a16="http://schemas.microsoft.com/office/drawing/2014/main" id="{209B3A11-3501-1D4B-BDFB-C0BD2EF75F55}"/>
              </a:ext>
            </a:extLst>
          </p:cNvPr>
          <p:cNvSpPr>
            <a:spLocks noGrp="1"/>
          </p:cNvSpPr>
          <p:nvPr>
            <p:ph idx="1"/>
          </p:nvPr>
        </p:nvSpPr>
        <p:spPr>
          <a:xfrm>
            <a:off x="468775" y="1524000"/>
            <a:ext cx="8382000" cy="5181600"/>
          </a:xfrm>
        </p:spPr>
        <p:txBody>
          <a:bodyPr>
            <a:normAutofit fontScale="62500" lnSpcReduction="20000"/>
          </a:bodyPr>
          <a:lstStyle/>
          <a:p>
            <a:pPr>
              <a:lnSpc>
                <a:spcPct val="120000"/>
              </a:lnSpc>
              <a:spcBef>
                <a:spcPts val="1500"/>
              </a:spcBef>
            </a:pPr>
            <a:r>
              <a:rPr kumimoji="1" lang="en-US" altLang="zh-CN" dirty="0"/>
              <a:t>Endocrine system diseases primarily arise from </a:t>
            </a:r>
            <a:r>
              <a:rPr kumimoji="1" lang="en-US" altLang="zh-CN" b="1" dirty="0"/>
              <a:t>two causes </a:t>
            </a:r>
            <a:r>
              <a:rPr kumimoji="1" lang="en-US" altLang="zh-CN" dirty="0"/>
              <a:t>– either a </a:t>
            </a:r>
            <a:r>
              <a:rPr kumimoji="1" lang="en-US" altLang="zh-CN" dirty="0">
                <a:solidFill>
                  <a:srgbClr val="00B050"/>
                </a:solidFill>
              </a:rPr>
              <a:t>change in the level of hormone secreted by a gland</a:t>
            </a:r>
            <a:r>
              <a:rPr kumimoji="1" lang="en-US" altLang="zh-CN" dirty="0"/>
              <a:t>, or </a:t>
            </a:r>
            <a:r>
              <a:rPr kumimoji="1" lang="en-US" altLang="zh-CN" dirty="0">
                <a:solidFill>
                  <a:srgbClr val="00B050"/>
                </a:solidFill>
              </a:rPr>
              <a:t>a change in the sensitivity of the receptors in various cells of the body</a:t>
            </a:r>
            <a:r>
              <a:rPr kumimoji="1" lang="en-US" altLang="zh-CN" dirty="0"/>
              <a:t>. Therefore, the body fails to respond in an appropriate manner to messenger signals. </a:t>
            </a:r>
          </a:p>
          <a:p>
            <a:pPr>
              <a:lnSpc>
                <a:spcPct val="120000"/>
              </a:lnSpc>
              <a:spcBef>
                <a:spcPts val="1500"/>
              </a:spcBef>
            </a:pPr>
            <a:r>
              <a:rPr kumimoji="1" lang="en-US" altLang="zh-CN" dirty="0"/>
              <a:t>Q:</a:t>
            </a:r>
            <a:r>
              <a:rPr kumimoji="1" lang="zh-CN" altLang="en-US" dirty="0"/>
              <a:t> </a:t>
            </a:r>
            <a:r>
              <a:rPr kumimoji="1" lang="en-US" altLang="zh-CN" dirty="0"/>
              <a:t>Can</a:t>
            </a:r>
            <a:r>
              <a:rPr kumimoji="1" lang="zh-CN" altLang="en-US" dirty="0"/>
              <a:t> </a:t>
            </a:r>
            <a:r>
              <a:rPr kumimoji="1" lang="en-US" altLang="zh-CN" dirty="0"/>
              <a:t>you</a:t>
            </a:r>
            <a:r>
              <a:rPr kumimoji="1" lang="zh-CN" altLang="en-US" dirty="0"/>
              <a:t> </a:t>
            </a:r>
            <a:r>
              <a:rPr kumimoji="1" lang="en-US" altLang="zh-CN" dirty="0"/>
              <a:t>think</a:t>
            </a:r>
            <a:r>
              <a:rPr kumimoji="1" lang="zh-CN" altLang="en-US" dirty="0"/>
              <a:t> </a:t>
            </a:r>
            <a:r>
              <a:rPr kumimoji="1" lang="en-US" altLang="zh-CN" dirty="0"/>
              <a:t>of</a:t>
            </a:r>
            <a:r>
              <a:rPr kumimoji="1" lang="zh-CN" altLang="en-US" dirty="0"/>
              <a:t> </a:t>
            </a:r>
            <a:r>
              <a:rPr kumimoji="1" lang="en-US" altLang="zh-CN" dirty="0"/>
              <a:t>a</a:t>
            </a:r>
            <a:r>
              <a:rPr kumimoji="1" lang="zh-CN" altLang="en-US" dirty="0"/>
              <a:t> </a:t>
            </a:r>
            <a:r>
              <a:rPr kumimoji="1" lang="en-US" altLang="zh-CN" dirty="0"/>
              <a:t>disease</a:t>
            </a:r>
            <a:r>
              <a:rPr kumimoji="1" lang="zh-CN" altLang="en-US" dirty="0"/>
              <a:t> </a:t>
            </a:r>
            <a:r>
              <a:rPr kumimoji="1" lang="en-US" altLang="zh-CN" dirty="0"/>
              <a:t>resulting</a:t>
            </a:r>
            <a:r>
              <a:rPr kumimoji="1" lang="zh-CN" altLang="en-US" dirty="0"/>
              <a:t> </a:t>
            </a:r>
            <a:r>
              <a:rPr kumimoji="1" lang="en-US" altLang="zh-CN" dirty="0"/>
              <a:t>from</a:t>
            </a:r>
            <a:r>
              <a:rPr kumimoji="1" lang="zh-CN" altLang="en-US" dirty="0"/>
              <a:t> </a:t>
            </a:r>
            <a:r>
              <a:rPr kumimoji="1" lang="en-US" altLang="zh-CN" dirty="0"/>
              <a:t>a</a:t>
            </a:r>
            <a:r>
              <a:rPr kumimoji="1" lang="zh-CN" altLang="en-US" dirty="0"/>
              <a:t> </a:t>
            </a:r>
            <a:r>
              <a:rPr kumimoji="1" lang="en-US" altLang="zh-CN" dirty="0"/>
              <a:t>hormone</a:t>
            </a:r>
            <a:r>
              <a:rPr kumimoji="1" lang="zh-CN" altLang="en-US" dirty="0"/>
              <a:t> </a:t>
            </a:r>
            <a:r>
              <a:rPr kumimoji="1" lang="en-US" altLang="zh-CN" dirty="0"/>
              <a:t>disorder?</a:t>
            </a:r>
          </a:p>
          <a:p>
            <a:pPr>
              <a:lnSpc>
                <a:spcPct val="120000"/>
              </a:lnSpc>
              <a:spcBef>
                <a:spcPts val="1500"/>
              </a:spcBef>
            </a:pPr>
            <a:r>
              <a:rPr kumimoji="1" lang="en-US" altLang="zh-CN" dirty="0"/>
              <a:t>Among the most common endocrine diseases is </a:t>
            </a:r>
            <a:r>
              <a:rPr kumimoji="1" lang="en-US" altLang="zh-CN" b="1" dirty="0"/>
              <a:t>diabetes</a:t>
            </a:r>
            <a:r>
              <a:rPr kumimoji="1" lang="en-US" altLang="zh-CN" dirty="0"/>
              <a:t>, which hampers the metabolism of glucose. </a:t>
            </a:r>
          </a:p>
          <a:p>
            <a:pPr>
              <a:lnSpc>
                <a:spcPct val="120000"/>
              </a:lnSpc>
              <a:spcBef>
                <a:spcPts val="1500"/>
              </a:spcBef>
            </a:pPr>
            <a:r>
              <a:rPr lang="en-US" altLang="zh-CN" dirty="0"/>
              <a:t>Diabetes mellitus could either arise from a low level of insulin production from the pancreas</a:t>
            </a:r>
            <a:r>
              <a:rPr lang="zh-CN" altLang="en-US" dirty="0"/>
              <a:t> </a:t>
            </a:r>
            <a:r>
              <a:rPr lang="en-US" altLang="zh-CN" dirty="0"/>
              <a:t>(</a:t>
            </a:r>
            <a:r>
              <a:rPr lang="en-US" altLang="zh-CN" b="1" dirty="0"/>
              <a:t>type</a:t>
            </a:r>
            <a:r>
              <a:rPr lang="zh-CN" altLang="en-US" b="1" dirty="0"/>
              <a:t> </a:t>
            </a:r>
            <a:r>
              <a:rPr lang="en-US" altLang="zh-CN" b="1" dirty="0"/>
              <a:t>1</a:t>
            </a:r>
            <a:r>
              <a:rPr lang="en-US" altLang="zh-CN" dirty="0"/>
              <a:t>) or an insensitivity of insulin receptors among the cells of the body</a:t>
            </a:r>
            <a:r>
              <a:rPr lang="zh-CN" altLang="en-US" dirty="0"/>
              <a:t> </a:t>
            </a:r>
            <a:r>
              <a:rPr lang="en-US" altLang="zh-CN" dirty="0"/>
              <a:t>(</a:t>
            </a:r>
            <a:r>
              <a:rPr lang="en-US" altLang="zh-CN" b="1" dirty="0"/>
              <a:t>type</a:t>
            </a:r>
            <a:r>
              <a:rPr lang="zh-CN" altLang="en-US" b="1" dirty="0"/>
              <a:t> </a:t>
            </a:r>
            <a:r>
              <a:rPr lang="en-US" altLang="zh-CN" b="1" dirty="0"/>
              <a:t>2</a:t>
            </a:r>
            <a:r>
              <a:rPr lang="en-US" altLang="zh-CN" dirty="0"/>
              <a:t>). </a:t>
            </a:r>
            <a:endParaRPr kumimoji="1" lang="en-US" altLang="zh-CN" dirty="0"/>
          </a:p>
          <a:p>
            <a:pPr>
              <a:lnSpc>
                <a:spcPct val="120000"/>
              </a:lnSpc>
              <a:spcBef>
                <a:spcPts val="1500"/>
              </a:spcBef>
            </a:pPr>
            <a:r>
              <a:rPr kumimoji="1" lang="en-US" altLang="zh-CN" dirty="0"/>
              <a:t>This has an enormous impact on the quality of life since adequate glucose is not only important for fueling the body, but it is also important in maintaining glucose at an appropriate level to discourages the growth of microorganisms or cancerous cells.</a:t>
            </a:r>
          </a:p>
        </p:txBody>
      </p:sp>
    </p:spTree>
    <p:extLst>
      <p:ext uri="{BB962C8B-B14F-4D97-AF65-F5344CB8AC3E}">
        <p14:creationId xmlns:p14="http://schemas.microsoft.com/office/powerpoint/2010/main" val="8784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C52837-F87E-794B-AEF6-E12AF5517E05}"/>
              </a:ext>
            </a:extLst>
          </p:cNvPr>
          <p:cNvSpPr>
            <a:spLocks noGrp="1"/>
          </p:cNvSpPr>
          <p:nvPr>
            <p:ph idx="1"/>
          </p:nvPr>
        </p:nvSpPr>
        <p:spPr/>
        <p:txBody>
          <a:bodyPr>
            <a:noAutofit/>
          </a:bodyPr>
          <a:lstStyle/>
          <a:p>
            <a:pPr>
              <a:spcBef>
                <a:spcPts val="1000"/>
              </a:spcBef>
            </a:pPr>
            <a:r>
              <a:rPr lang="en-US" altLang="zh-CN" sz="2000" dirty="0"/>
              <a:t>Another important endocrine gland is the </a:t>
            </a:r>
            <a:r>
              <a:rPr lang="en-US" altLang="zh-CN" sz="2000" b="1" dirty="0"/>
              <a:t>thyroid</a:t>
            </a:r>
            <a:r>
              <a:rPr lang="en-US" altLang="zh-CN" sz="2000" dirty="0"/>
              <a:t>, with both high and low levels of secretion affecting a person’s capacity to function optimally, even affecting fertility in women. The thyroid also needs a crucial micronutrient, </a:t>
            </a:r>
            <a:r>
              <a:rPr lang="en-US" altLang="zh-CN" sz="2000" b="1" dirty="0"/>
              <a:t>iodine</a:t>
            </a:r>
            <a:r>
              <a:rPr lang="en-US" altLang="zh-CN" sz="2000" dirty="0"/>
              <a:t>, in order to produce its hormone. Dietary deficiency of this mineral can lead to an enlargement of the thyroid gland</a:t>
            </a:r>
            <a:r>
              <a:rPr lang="zh-CN" altLang="en-US" sz="2000" dirty="0"/>
              <a:t> </a:t>
            </a:r>
            <a:r>
              <a:rPr lang="en-US" altLang="zh-CN" sz="2000" dirty="0"/>
              <a:t>(</a:t>
            </a:r>
            <a:r>
              <a:rPr lang="en-US" altLang="zh-CN" sz="2000" b="1" dirty="0" err="1"/>
              <a:t>goitre</a:t>
            </a:r>
            <a:r>
              <a:rPr lang="en-US" altLang="zh-CN" sz="2000" dirty="0"/>
              <a:t>) as the body tries to compensate for low levels of thyroid hormones.</a:t>
            </a:r>
            <a:endParaRPr lang="en-US" altLang="zh-CN" sz="2000" b="1" dirty="0"/>
          </a:p>
          <a:p>
            <a:pPr>
              <a:spcBef>
                <a:spcPts val="1000"/>
              </a:spcBef>
            </a:pPr>
            <a:r>
              <a:rPr lang="en-US" altLang="zh-CN" sz="2000" b="1" dirty="0"/>
              <a:t>Why is the use of iodized salt advisable?</a:t>
            </a:r>
          </a:p>
          <a:p>
            <a:pPr>
              <a:spcBef>
                <a:spcPts val="1000"/>
              </a:spcBef>
            </a:pPr>
            <a:r>
              <a:rPr lang="en-US" altLang="zh-CN" sz="2000" dirty="0"/>
              <a:t>Usage of Iodized salt is advisable to avoid the deficiency of Iodine.</a:t>
            </a:r>
            <a:r>
              <a:rPr lang="en-US" altLang="zh-CN" sz="2000" b="1" dirty="0"/>
              <a:t> </a:t>
            </a:r>
            <a:r>
              <a:rPr lang="en-US" altLang="zh-CN" sz="2000" dirty="0"/>
              <a:t>If the intake of iodine is low, the release of </a:t>
            </a:r>
            <a:r>
              <a:rPr lang="en-US" altLang="zh-CN" sz="2000" b="1" dirty="0"/>
              <a:t>thyroxine</a:t>
            </a:r>
            <a:r>
              <a:rPr lang="en-US" altLang="zh-CN" sz="2000" dirty="0"/>
              <a:t> from the </a:t>
            </a:r>
            <a:r>
              <a:rPr lang="en-US" altLang="zh-CN" sz="2000" b="1" dirty="0"/>
              <a:t>thyroid gland</a:t>
            </a:r>
            <a:r>
              <a:rPr lang="en-US" altLang="zh-CN" sz="2000" dirty="0"/>
              <a:t> will be decreased. This affects fat, carbohydrate and protein </a:t>
            </a:r>
            <a:r>
              <a:rPr lang="en-US" altLang="zh-CN" sz="2000" b="1" dirty="0"/>
              <a:t>metabolism</a:t>
            </a:r>
          </a:p>
          <a:p>
            <a:pPr>
              <a:spcBef>
                <a:spcPts val="1000"/>
              </a:spcBef>
            </a:pPr>
            <a:r>
              <a:rPr lang="en-US" altLang="zh-CN" sz="2000" dirty="0"/>
              <a:t>Thus a person may have </a:t>
            </a:r>
            <a:r>
              <a:rPr lang="en-US" altLang="zh-CN" sz="2000" b="1" dirty="0" err="1"/>
              <a:t>goitre</a:t>
            </a:r>
            <a:r>
              <a:rPr lang="en-US" altLang="zh-CN" sz="2000" dirty="0"/>
              <a:t> problem if the intake of iodine is lowered.</a:t>
            </a:r>
          </a:p>
        </p:txBody>
      </p:sp>
      <p:sp>
        <p:nvSpPr>
          <p:cNvPr id="4" name="标题 1">
            <a:extLst>
              <a:ext uri="{FF2B5EF4-FFF2-40B4-BE49-F238E27FC236}">
                <a16:creationId xmlns:a16="http://schemas.microsoft.com/office/drawing/2014/main" id="{A86D2D9D-AFC0-F146-A135-5B3FF687663A}"/>
              </a:ext>
            </a:extLst>
          </p:cNvPr>
          <p:cNvSpPr>
            <a:spLocks noGrp="1"/>
          </p:cNvSpPr>
          <p:nvPr>
            <p:ph type="title"/>
          </p:nvPr>
        </p:nvSpPr>
        <p:spPr/>
        <p:txBody>
          <a:bodyPr/>
          <a:lstStyle/>
          <a:p>
            <a:r>
              <a:rPr kumimoji="1" lang="en-US" altLang="zh-CN" dirty="0"/>
              <a:t>Endocrine system diseases</a:t>
            </a:r>
            <a:endParaRPr kumimoji="1" lang="zh-CN" altLang="en-US" dirty="0"/>
          </a:p>
        </p:txBody>
      </p:sp>
    </p:spTree>
    <p:extLst>
      <p:ext uri="{BB962C8B-B14F-4D97-AF65-F5344CB8AC3E}">
        <p14:creationId xmlns:p14="http://schemas.microsoft.com/office/powerpoint/2010/main" val="417645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a:t>Comparison: nerves and hormones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7821306"/>
              </p:ext>
            </p:extLst>
          </p:nvPr>
        </p:nvGraphicFramePr>
        <p:xfrm>
          <a:off x="290813" y="961279"/>
          <a:ext cx="8853187" cy="4448330"/>
        </p:xfrm>
        <a:graphic>
          <a:graphicData uri="http://schemas.openxmlformats.org/drawingml/2006/table">
            <a:tbl>
              <a:tblPr firstRow="1" bandRow="1">
                <a:tableStyleId>{5940675A-B579-460E-94D1-54222C63F5DA}</a:tableStyleId>
              </a:tblPr>
              <a:tblGrid>
                <a:gridCol w="3366787">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512308">
                <a:tc>
                  <a:txBody>
                    <a:bodyPr/>
                    <a:lstStyle/>
                    <a:p>
                      <a:r>
                        <a:rPr lang="en-US" altLang="zh-CN" sz="2000" dirty="0"/>
                        <a:t>Features</a:t>
                      </a:r>
                      <a:endParaRPr lang="en-GB" sz="2000" dirty="0"/>
                    </a:p>
                  </a:txBody>
                  <a:tcPr>
                    <a:solidFill>
                      <a:schemeClr val="accent1">
                        <a:lumMod val="60000"/>
                        <a:lumOff val="40000"/>
                      </a:schemeClr>
                    </a:solidFill>
                  </a:tcPr>
                </a:tc>
                <a:tc>
                  <a:txBody>
                    <a:bodyPr/>
                    <a:lstStyle/>
                    <a:p>
                      <a:r>
                        <a:rPr lang="en-GB" sz="2000" b="1" dirty="0"/>
                        <a:t>Nervous</a:t>
                      </a:r>
                    </a:p>
                  </a:txBody>
                  <a:tcPr>
                    <a:solidFill>
                      <a:schemeClr val="accent1">
                        <a:lumMod val="60000"/>
                        <a:lumOff val="40000"/>
                      </a:schemeClr>
                    </a:solidFill>
                  </a:tcPr>
                </a:tc>
                <a:tc>
                  <a:txBody>
                    <a:bodyPr/>
                    <a:lstStyle/>
                    <a:p>
                      <a:r>
                        <a:rPr lang="en-GB" sz="2000" b="1" dirty="0"/>
                        <a:t>Endocrine</a:t>
                      </a:r>
                    </a:p>
                  </a:txBody>
                  <a:tcPr>
                    <a:solidFill>
                      <a:schemeClr val="accent1">
                        <a:lumMod val="60000"/>
                        <a:lumOff val="40000"/>
                      </a:schemeClr>
                    </a:solidFill>
                  </a:tcPr>
                </a:tc>
                <a:extLst>
                  <a:ext uri="{0D108BD9-81ED-4DB2-BD59-A6C34878D82A}">
                    <a16:rowId xmlns:a16="http://schemas.microsoft.com/office/drawing/2014/main" val="10000"/>
                  </a:ext>
                </a:extLst>
              </a:tr>
              <a:tr h="458381">
                <a:tc>
                  <a:txBody>
                    <a:bodyPr/>
                    <a:lstStyle/>
                    <a:p>
                      <a:r>
                        <a:rPr lang="en-US" altLang="zh-CN" sz="2000" dirty="0"/>
                        <a:t>S</a:t>
                      </a:r>
                      <a:r>
                        <a:rPr lang="en-GB" sz="2000" dirty="0" err="1"/>
                        <a:t>tructure</a:t>
                      </a:r>
                      <a:r>
                        <a:rPr lang="en-US" altLang="zh-CN" sz="2000" dirty="0"/>
                        <a:t>/</a:t>
                      </a:r>
                      <a:r>
                        <a:rPr lang="zh-CN" altLang="en-US" sz="2000" dirty="0"/>
                        <a:t> </a:t>
                      </a:r>
                      <a:r>
                        <a:rPr lang="en-US" altLang="zh-CN" sz="2000" dirty="0"/>
                        <a:t>Made</a:t>
                      </a:r>
                      <a:r>
                        <a:rPr lang="zh-CN" altLang="en-US" sz="2000" dirty="0"/>
                        <a:t> </a:t>
                      </a:r>
                      <a:r>
                        <a:rPr lang="en-US" altLang="zh-CN" sz="2000" dirty="0"/>
                        <a:t>of</a:t>
                      </a:r>
                      <a:endParaRPr lang="en-GB" sz="2000" dirty="0"/>
                    </a:p>
                  </a:txBody>
                  <a:tcPr>
                    <a:solidFill>
                      <a:schemeClr val="accent1">
                        <a:lumMod val="20000"/>
                        <a:lumOff val="80000"/>
                      </a:schemeClr>
                    </a:solidFill>
                  </a:tcPr>
                </a:tc>
                <a:tc>
                  <a:txBody>
                    <a:bodyPr/>
                    <a:lstStyle/>
                    <a:p>
                      <a:r>
                        <a:rPr lang="en-GB" sz="2000" dirty="0"/>
                        <a:t>Neurones/ nerves</a:t>
                      </a:r>
                    </a:p>
                  </a:txBody>
                  <a:tcPr/>
                </a:tc>
                <a:tc>
                  <a:txBody>
                    <a:bodyPr/>
                    <a:lstStyle/>
                    <a:p>
                      <a:r>
                        <a:rPr lang="en-GB" sz="2000" b="1" dirty="0"/>
                        <a:t>Secretory cells/</a:t>
                      </a:r>
                      <a:r>
                        <a:rPr lang="en-GB" sz="2000" b="1" baseline="0" dirty="0"/>
                        <a:t> glands</a:t>
                      </a:r>
                      <a:endParaRPr lang="en-GB" sz="2000" b="1" dirty="0"/>
                    </a:p>
                  </a:txBody>
                  <a:tcPr/>
                </a:tc>
                <a:extLst>
                  <a:ext uri="{0D108BD9-81ED-4DB2-BD59-A6C34878D82A}">
                    <a16:rowId xmlns:a16="http://schemas.microsoft.com/office/drawing/2014/main" val="10001"/>
                  </a:ext>
                </a:extLst>
              </a:tr>
              <a:tr h="458381">
                <a:tc>
                  <a:txBody>
                    <a:bodyPr/>
                    <a:lstStyle/>
                    <a:p>
                      <a:r>
                        <a:rPr lang="en-US" altLang="zh-CN" sz="2000" dirty="0"/>
                        <a:t>Form</a:t>
                      </a:r>
                      <a:r>
                        <a:rPr lang="zh-CN" altLang="en-US" sz="2000" dirty="0"/>
                        <a:t> </a:t>
                      </a:r>
                      <a:r>
                        <a:rPr lang="en-US" altLang="zh-CN" sz="2000" dirty="0"/>
                        <a:t>of</a:t>
                      </a:r>
                      <a:r>
                        <a:rPr lang="zh-CN" altLang="en-US" sz="2000" dirty="0"/>
                        <a:t> </a:t>
                      </a:r>
                      <a:r>
                        <a:rPr lang="en-GB" sz="2000" dirty="0"/>
                        <a:t>Information</a:t>
                      </a:r>
                      <a:r>
                        <a:rPr lang="en-US" altLang="zh-CN" sz="2000" dirty="0"/>
                        <a:t>/</a:t>
                      </a:r>
                      <a:r>
                        <a:rPr lang="zh-CN" altLang="en-US" sz="2000" dirty="0"/>
                        <a:t> </a:t>
                      </a:r>
                      <a:r>
                        <a:rPr lang="en-US" altLang="zh-CN" sz="2000" dirty="0"/>
                        <a:t>electrical</a:t>
                      </a:r>
                      <a:r>
                        <a:rPr lang="zh-CN" altLang="en-US" sz="2000" dirty="0"/>
                        <a:t> </a:t>
                      </a:r>
                      <a:r>
                        <a:rPr lang="en-US" altLang="zh-CN" sz="2000" dirty="0"/>
                        <a:t>or</a:t>
                      </a:r>
                      <a:r>
                        <a:rPr lang="zh-CN" altLang="en-US" sz="2000" dirty="0"/>
                        <a:t> </a:t>
                      </a:r>
                      <a:r>
                        <a:rPr lang="en-US" altLang="zh-CN" sz="2000" dirty="0"/>
                        <a:t>chemical</a:t>
                      </a:r>
                      <a:endParaRPr lang="en-GB" sz="2000" dirty="0"/>
                    </a:p>
                  </a:txBody>
                  <a:tcPr>
                    <a:solidFill>
                      <a:schemeClr val="accent1">
                        <a:lumMod val="20000"/>
                        <a:lumOff val="80000"/>
                      </a:schemeClr>
                    </a:solidFill>
                  </a:tcPr>
                </a:tc>
                <a:tc>
                  <a:txBody>
                    <a:bodyPr/>
                    <a:lstStyle/>
                    <a:p>
                      <a:r>
                        <a:rPr lang="en-GB" sz="2000" b="1" dirty="0"/>
                        <a:t>Electrical</a:t>
                      </a:r>
                      <a:r>
                        <a:rPr lang="en-GB" sz="2000" dirty="0"/>
                        <a:t> impulses</a:t>
                      </a:r>
                    </a:p>
                  </a:txBody>
                  <a:tcPr/>
                </a:tc>
                <a:tc>
                  <a:txBody>
                    <a:bodyPr/>
                    <a:lstStyle/>
                    <a:p>
                      <a:r>
                        <a:rPr lang="en-GB" sz="2000" b="1" dirty="0"/>
                        <a:t>Chemicals</a:t>
                      </a:r>
                    </a:p>
                  </a:txBody>
                  <a:tcPr/>
                </a:tc>
                <a:extLst>
                  <a:ext uri="{0D108BD9-81ED-4DB2-BD59-A6C34878D82A}">
                    <a16:rowId xmlns:a16="http://schemas.microsoft.com/office/drawing/2014/main" val="10002"/>
                  </a:ext>
                </a:extLst>
              </a:tr>
              <a:tr h="512307">
                <a:tc>
                  <a:txBody>
                    <a:bodyPr/>
                    <a:lstStyle/>
                    <a:p>
                      <a:r>
                        <a:rPr lang="en-GB" sz="2000" dirty="0"/>
                        <a:t>Speed of action</a:t>
                      </a:r>
                    </a:p>
                  </a:txBody>
                  <a:tcPr>
                    <a:solidFill>
                      <a:schemeClr val="accent1">
                        <a:lumMod val="20000"/>
                        <a:lumOff val="80000"/>
                      </a:schemeClr>
                    </a:solidFill>
                  </a:tcPr>
                </a:tc>
                <a:tc>
                  <a:txBody>
                    <a:bodyPr/>
                    <a:lstStyle/>
                    <a:p>
                      <a:r>
                        <a:rPr lang="en-GB" sz="2000" dirty="0"/>
                        <a:t>Very </a:t>
                      </a:r>
                      <a:r>
                        <a:rPr lang="en-GB" sz="2000" b="1" dirty="0"/>
                        <a:t>fast</a:t>
                      </a:r>
                      <a:endParaRPr lang="en-GB" sz="2000" dirty="0"/>
                    </a:p>
                  </a:txBody>
                  <a:tcPr/>
                </a:tc>
                <a:tc>
                  <a:txBody>
                    <a:bodyPr/>
                    <a:lstStyle/>
                    <a:p>
                      <a:r>
                        <a:rPr lang="en-GB" sz="2000" b="1" dirty="0"/>
                        <a:t>Slower</a:t>
                      </a:r>
                    </a:p>
                  </a:txBody>
                  <a:tcPr/>
                </a:tc>
                <a:extLst>
                  <a:ext uri="{0D108BD9-81ED-4DB2-BD59-A6C34878D82A}">
                    <a16:rowId xmlns:a16="http://schemas.microsoft.com/office/drawing/2014/main" val="10003"/>
                  </a:ext>
                </a:extLst>
              </a:tr>
              <a:tr h="1074737">
                <a:tc>
                  <a:txBody>
                    <a:bodyPr/>
                    <a:lstStyle/>
                    <a:p>
                      <a:r>
                        <a:rPr lang="en-GB" sz="2000" dirty="0"/>
                        <a:t>Transmission</a:t>
                      </a:r>
                      <a:r>
                        <a:rPr lang="en-GB" sz="2000" baseline="0" dirty="0"/>
                        <a:t> means</a:t>
                      </a:r>
                      <a:r>
                        <a:rPr lang="en-US" altLang="zh-CN" sz="2000" baseline="0" dirty="0"/>
                        <a:t>/</a:t>
                      </a:r>
                      <a:r>
                        <a:rPr lang="zh-CN" altLang="en-US" sz="2000" baseline="0" dirty="0"/>
                        <a:t> </a:t>
                      </a:r>
                      <a:r>
                        <a:rPr lang="en-US" altLang="zh-CN" sz="2000" baseline="0" dirty="0"/>
                        <a:t>how</a:t>
                      </a:r>
                      <a:r>
                        <a:rPr lang="zh-CN" altLang="en-US" sz="2000" baseline="0" dirty="0"/>
                        <a:t> </a:t>
                      </a:r>
                      <a:r>
                        <a:rPr lang="en-US" altLang="zh-CN" sz="2000" baseline="0" dirty="0"/>
                        <a:t>is</a:t>
                      </a:r>
                      <a:r>
                        <a:rPr lang="zh-CN" altLang="en-US" sz="2000" baseline="0" dirty="0"/>
                        <a:t> </a:t>
                      </a:r>
                      <a:r>
                        <a:rPr lang="en-US" altLang="zh-CN" sz="2000" baseline="0" dirty="0"/>
                        <a:t>the</a:t>
                      </a:r>
                      <a:r>
                        <a:rPr lang="zh-CN" altLang="en-US" sz="2000" baseline="0" dirty="0"/>
                        <a:t> </a:t>
                      </a:r>
                      <a:r>
                        <a:rPr lang="en-US" altLang="zh-CN" sz="2000" baseline="0" dirty="0"/>
                        <a:t>message</a:t>
                      </a:r>
                      <a:r>
                        <a:rPr lang="zh-CN" altLang="en-US" sz="2000" baseline="0" dirty="0"/>
                        <a:t> </a:t>
                      </a:r>
                      <a:r>
                        <a:rPr lang="en-US" altLang="zh-CN" sz="2000" baseline="0" dirty="0"/>
                        <a:t>transported</a:t>
                      </a:r>
                      <a:r>
                        <a:rPr lang="zh-CN" altLang="en-US" sz="2000" baseline="0" dirty="0"/>
                        <a:t> </a:t>
                      </a:r>
                      <a:r>
                        <a:rPr lang="en-US" altLang="zh-CN" sz="2000" baseline="0" dirty="0"/>
                        <a:t>in</a:t>
                      </a:r>
                      <a:r>
                        <a:rPr lang="zh-CN" altLang="en-US" sz="2000" baseline="0" dirty="0"/>
                        <a:t> </a:t>
                      </a:r>
                      <a:r>
                        <a:rPr lang="en-US" altLang="zh-CN" sz="2000" baseline="0" dirty="0"/>
                        <a:t>body?</a:t>
                      </a:r>
                      <a:endParaRPr lang="en-GB" sz="2000" dirty="0"/>
                    </a:p>
                  </a:txBody>
                  <a:tcPr>
                    <a:solidFill>
                      <a:schemeClr val="accent1">
                        <a:lumMod val="20000"/>
                        <a:lumOff val="80000"/>
                      </a:schemeClr>
                    </a:solidFill>
                  </a:tcPr>
                </a:tc>
                <a:tc>
                  <a:txBody>
                    <a:bodyPr/>
                    <a:lstStyle/>
                    <a:p>
                      <a:r>
                        <a:rPr lang="en-GB" sz="2000" dirty="0"/>
                        <a:t>Via nerves</a:t>
                      </a:r>
                    </a:p>
                  </a:txBody>
                  <a:tcPr/>
                </a:tc>
                <a:tc>
                  <a:txBody>
                    <a:bodyPr/>
                    <a:lstStyle/>
                    <a:p>
                      <a:r>
                        <a:rPr lang="en-GB" sz="2000" dirty="0"/>
                        <a:t>Via blood</a:t>
                      </a:r>
                    </a:p>
                  </a:txBody>
                  <a:tcPr/>
                </a:tc>
                <a:extLst>
                  <a:ext uri="{0D108BD9-81ED-4DB2-BD59-A6C34878D82A}">
                    <a16:rowId xmlns:a16="http://schemas.microsoft.com/office/drawing/2014/main" val="10004"/>
                  </a:ext>
                </a:extLst>
              </a:tr>
              <a:tr h="531872">
                <a:tc>
                  <a:txBody>
                    <a:bodyPr/>
                    <a:lstStyle/>
                    <a:p>
                      <a:r>
                        <a:rPr lang="en-GB" sz="2000" b="0" dirty="0"/>
                        <a:t>Area of response</a:t>
                      </a:r>
                    </a:p>
                  </a:txBody>
                  <a:tcPr>
                    <a:solidFill>
                      <a:schemeClr val="accent1">
                        <a:lumMod val="20000"/>
                        <a:lumOff val="80000"/>
                      </a:schemeClr>
                    </a:solidFill>
                  </a:tcPr>
                </a:tc>
                <a:tc>
                  <a:txBody>
                    <a:bodyPr/>
                    <a:lstStyle/>
                    <a:p>
                      <a:r>
                        <a:rPr lang="en-GB" sz="2000" dirty="0"/>
                        <a:t>Act on a very </a:t>
                      </a:r>
                      <a:r>
                        <a:rPr lang="en-GB" sz="2000" b="1" dirty="0"/>
                        <a:t>precise</a:t>
                      </a:r>
                      <a:r>
                        <a:rPr lang="en-GB" sz="2000" dirty="0"/>
                        <a:t> area</a:t>
                      </a:r>
                    </a:p>
                  </a:txBody>
                  <a:tcPr/>
                </a:tc>
                <a:tc>
                  <a:txBody>
                    <a:bodyPr/>
                    <a:lstStyle/>
                    <a:p>
                      <a:r>
                        <a:rPr lang="en-GB" sz="2000" dirty="0"/>
                        <a:t>Act on a more </a:t>
                      </a:r>
                      <a:r>
                        <a:rPr lang="en-GB" sz="2000" b="1" dirty="0"/>
                        <a:t>general</a:t>
                      </a:r>
                      <a:r>
                        <a:rPr lang="en-GB" sz="2000" dirty="0"/>
                        <a:t> area</a:t>
                      </a:r>
                    </a:p>
                  </a:txBody>
                  <a:tcPr/>
                </a:tc>
                <a:extLst>
                  <a:ext uri="{0D108BD9-81ED-4DB2-BD59-A6C34878D82A}">
                    <a16:rowId xmlns:a16="http://schemas.microsoft.com/office/drawing/2014/main" val="10005"/>
                  </a:ext>
                </a:extLst>
              </a:tr>
              <a:tr h="488517">
                <a:tc>
                  <a:txBody>
                    <a:bodyPr/>
                    <a:lstStyle/>
                    <a:p>
                      <a:r>
                        <a:rPr lang="en-GB" sz="2000" dirty="0"/>
                        <a:t>Longevity</a:t>
                      </a:r>
                      <a:r>
                        <a:rPr lang="en-US" altLang="zh-CN" sz="2000" dirty="0"/>
                        <a:t>/</a:t>
                      </a:r>
                      <a:r>
                        <a:rPr lang="zh-CN" altLang="en-US" sz="2000" dirty="0"/>
                        <a:t> </a:t>
                      </a:r>
                      <a:r>
                        <a:rPr lang="en-US" altLang="zh-CN" sz="2000" dirty="0"/>
                        <a:t>duration</a:t>
                      </a:r>
                      <a:r>
                        <a:rPr lang="en-GB" sz="2000" dirty="0"/>
                        <a:t> of action</a:t>
                      </a:r>
                    </a:p>
                  </a:txBody>
                  <a:tcPr>
                    <a:solidFill>
                      <a:schemeClr val="accent1">
                        <a:lumMod val="20000"/>
                        <a:lumOff val="80000"/>
                      </a:schemeClr>
                    </a:solidFill>
                  </a:tcPr>
                </a:tc>
                <a:tc>
                  <a:txBody>
                    <a:bodyPr/>
                    <a:lstStyle/>
                    <a:p>
                      <a:r>
                        <a:rPr lang="en-GB" sz="2000" dirty="0"/>
                        <a:t>Short-lived</a:t>
                      </a:r>
                    </a:p>
                  </a:txBody>
                  <a:tcPr/>
                </a:tc>
                <a:tc>
                  <a:txBody>
                    <a:bodyPr/>
                    <a:lstStyle/>
                    <a:p>
                      <a:r>
                        <a:rPr lang="en-GB" sz="2000" b="1" dirty="0"/>
                        <a:t>long-term</a:t>
                      </a:r>
                      <a:endParaRPr lang="en-GB" sz="2000" dirty="0"/>
                    </a:p>
                  </a:txBody>
                  <a:tcPr/>
                </a:tc>
                <a:extLst>
                  <a:ext uri="{0D108BD9-81ED-4DB2-BD59-A6C34878D82A}">
                    <a16:rowId xmlns:a16="http://schemas.microsoft.com/office/drawing/2014/main" val="10006"/>
                  </a:ext>
                </a:extLst>
              </a:tr>
            </a:tbl>
          </a:graphicData>
        </a:graphic>
      </p:graphicFrame>
      <p:sp>
        <p:nvSpPr>
          <p:cNvPr id="5" name="圆角矩形 4">
            <a:extLst>
              <a:ext uri="{FF2B5EF4-FFF2-40B4-BE49-F238E27FC236}">
                <a16:creationId xmlns:a16="http://schemas.microsoft.com/office/drawing/2014/main" id="{661D12BE-7A7D-6A4C-920D-F883296DF57D}"/>
              </a:ext>
            </a:extLst>
          </p:cNvPr>
          <p:cNvSpPr/>
          <p:nvPr/>
        </p:nvSpPr>
        <p:spPr>
          <a:xfrm>
            <a:off x="3543300" y="1494407"/>
            <a:ext cx="5410200" cy="3987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5">
            <a:extLst>
              <a:ext uri="{FF2B5EF4-FFF2-40B4-BE49-F238E27FC236}">
                <a16:creationId xmlns:a16="http://schemas.microsoft.com/office/drawing/2014/main" id="{A7C19D76-E7AC-0D47-AC65-8EAA75BA7184}"/>
              </a:ext>
            </a:extLst>
          </p:cNvPr>
          <p:cNvSpPr txBox="1"/>
          <p:nvPr/>
        </p:nvSpPr>
        <p:spPr>
          <a:xfrm>
            <a:off x="304800" y="5372956"/>
            <a:ext cx="8534400" cy="1477328"/>
          </a:xfrm>
          <a:prstGeom prst="rect">
            <a:avLst/>
          </a:prstGeom>
          <a:noFill/>
        </p:spPr>
        <p:txBody>
          <a:bodyPr wrap="square" rtlCol="0">
            <a:spAutoFit/>
          </a:bodyPr>
          <a:lstStyle/>
          <a:p>
            <a:pPr marL="285750" indent="-285750">
              <a:buFont typeface="Wingdings" pitchFamily="2" charset="2"/>
              <a:buChar char="p"/>
            </a:pPr>
            <a:r>
              <a:rPr kumimoji="1" lang="en-US" altLang="zh-CN" dirty="0"/>
              <a:t>The endocrine system provides relatively slow and long-lasting regulation, whereas the nervous system responds rapidly, but briefly.</a:t>
            </a:r>
          </a:p>
          <a:p>
            <a:pPr marL="285750" indent="-285750">
              <a:buFont typeface="Wingdings" pitchFamily="2" charset="2"/>
              <a:buChar char="p"/>
            </a:pPr>
            <a:r>
              <a:rPr kumimoji="1" lang="en-US" altLang="zh-CN" dirty="0"/>
              <a:t>As an example, the long-term secretion of </a:t>
            </a:r>
            <a:r>
              <a:rPr kumimoji="1" lang="en-US" altLang="zh-CN" b="1" dirty="0"/>
              <a:t>growth hormone</a:t>
            </a:r>
            <a:r>
              <a:rPr kumimoji="1" lang="en-US" altLang="zh-CN" dirty="0"/>
              <a:t> in the body influences the development of bones and muscles to increase height and also induces the growth of every internal organ. This happens over the course of many years.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xit" presetSubtype="0" fill="hold" grpId="0" nodeType="clickEffect">
                                  <p:stCondLst>
                                    <p:cond delay="0"/>
                                  </p:stCondLst>
                                  <p:childTnLst>
                                    <p:animEffect transition="out" filter="wedg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Hormones in food production</a:t>
            </a:r>
          </a:p>
        </p:txBody>
      </p:sp>
      <p:pic>
        <p:nvPicPr>
          <p:cNvPr id="4" name="Content Placeholder 3" descr="Hormone-Treated-Beef-May-Pose-Health-Risks.gif"/>
          <p:cNvPicPr>
            <a:picLocks noGrp="1" noChangeAspect="1"/>
          </p:cNvPicPr>
          <p:nvPr>
            <p:ph idx="1"/>
          </p:nvPr>
        </p:nvPicPr>
        <p:blipFill>
          <a:blip r:embed="rId2" cstate="print"/>
          <a:stretch>
            <a:fillRect/>
          </a:stretch>
        </p:blipFill>
        <p:spPr>
          <a:xfrm>
            <a:off x="3344813" y="1219200"/>
            <a:ext cx="5799187" cy="3595496"/>
          </a:xfrm>
        </p:spPr>
      </p:pic>
      <p:pic>
        <p:nvPicPr>
          <p:cNvPr id="5" name="Picture 4" descr="1110260.png"/>
          <p:cNvPicPr>
            <a:picLocks noChangeAspect="1"/>
          </p:cNvPicPr>
          <p:nvPr/>
        </p:nvPicPr>
        <p:blipFill>
          <a:blip r:embed="rId3" cstate="print"/>
          <a:stretch>
            <a:fillRect/>
          </a:stretch>
        </p:blipFill>
        <p:spPr>
          <a:xfrm>
            <a:off x="0" y="3695700"/>
            <a:ext cx="5095875" cy="3162300"/>
          </a:xfrm>
          <a:prstGeom prst="rect">
            <a:avLst/>
          </a:prstGeom>
        </p:spPr>
      </p:pic>
      <p:sp>
        <p:nvSpPr>
          <p:cNvPr id="6" name="TextBox 5"/>
          <p:cNvSpPr txBox="1"/>
          <p:nvPr/>
        </p:nvSpPr>
        <p:spPr>
          <a:xfrm>
            <a:off x="0" y="1752600"/>
            <a:ext cx="3581400" cy="1938992"/>
          </a:xfrm>
          <a:prstGeom prst="rect">
            <a:avLst/>
          </a:prstGeom>
          <a:noFill/>
        </p:spPr>
        <p:txBody>
          <a:bodyPr wrap="square" rtlCol="0">
            <a:spAutoFit/>
          </a:bodyPr>
          <a:lstStyle/>
          <a:p>
            <a:r>
              <a:rPr lang="en-GB" sz="2400" dirty="0"/>
              <a:t>Producing very large amounts of </a:t>
            </a:r>
            <a:r>
              <a:rPr lang="en-GB" sz="2400" b="1" dirty="0"/>
              <a:t>milk</a:t>
            </a:r>
            <a:r>
              <a:rPr lang="en-GB" sz="2400" dirty="0"/>
              <a:t> makes cows more likely to suffer from infections of their udders.</a:t>
            </a:r>
          </a:p>
        </p:txBody>
      </p:sp>
      <p:sp>
        <p:nvSpPr>
          <p:cNvPr id="7" name="TextBox 6"/>
          <p:cNvSpPr txBox="1"/>
          <p:nvPr/>
        </p:nvSpPr>
        <p:spPr>
          <a:xfrm>
            <a:off x="5410200" y="5029200"/>
            <a:ext cx="3581400" cy="1569660"/>
          </a:xfrm>
          <a:prstGeom prst="rect">
            <a:avLst/>
          </a:prstGeom>
          <a:noFill/>
        </p:spPr>
        <p:txBody>
          <a:bodyPr wrap="square" rtlCol="0">
            <a:spAutoFit/>
          </a:bodyPr>
          <a:lstStyle/>
          <a:p>
            <a:r>
              <a:rPr lang="en-GB" sz="2400" dirty="0"/>
              <a:t>Hormones have also been used in some animals to produce greater muscle volume in a shorter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Hormones in food production</a:t>
            </a:r>
          </a:p>
        </p:txBody>
      </p:sp>
      <p:pic>
        <p:nvPicPr>
          <p:cNvPr id="4" name="Content Placeholder 3" descr="hormones_milk.jpg"/>
          <p:cNvPicPr>
            <a:picLocks noGrp="1" noChangeAspect="1"/>
          </p:cNvPicPr>
          <p:nvPr>
            <p:ph idx="1"/>
          </p:nvPr>
        </p:nvPicPr>
        <p:blipFill>
          <a:blip r:embed="rId2" cstate="print"/>
          <a:stretch>
            <a:fillRect/>
          </a:stretch>
        </p:blipFill>
        <p:spPr>
          <a:xfrm>
            <a:off x="0" y="1219200"/>
            <a:ext cx="3810000" cy="3429000"/>
          </a:xfrm>
        </p:spPr>
      </p:pic>
      <p:pic>
        <p:nvPicPr>
          <p:cNvPr id="5" name="Picture 4" descr="chickens_hormones.jpg"/>
          <p:cNvPicPr>
            <a:picLocks noChangeAspect="1"/>
          </p:cNvPicPr>
          <p:nvPr/>
        </p:nvPicPr>
        <p:blipFill>
          <a:blip r:embed="rId3" cstate="print"/>
          <a:stretch>
            <a:fillRect/>
          </a:stretch>
        </p:blipFill>
        <p:spPr>
          <a:xfrm>
            <a:off x="3809999" y="1219200"/>
            <a:ext cx="3607711" cy="2681732"/>
          </a:xfrm>
          <a:prstGeom prst="rect">
            <a:avLst/>
          </a:prstGeom>
        </p:spPr>
      </p:pic>
      <p:pic>
        <p:nvPicPr>
          <p:cNvPr id="6" name="Picture 5" descr="SpecialReport_HormonesMeatDairy_CBP0017949_main_V2.jpg"/>
          <p:cNvPicPr>
            <a:picLocks noChangeAspect="1"/>
          </p:cNvPicPr>
          <p:nvPr/>
        </p:nvPicPr>
        <p:blipFill>
          <a:blip r:embed="rId4" cstate="print"/>
          <a:stretch>
            <a:fillRect/>
          </a:stretch>
        </p:blipFill>
        <p:spPr>
          <a:xfrm>
            <a:off x="4495801" y="3883984"/>
            <a:ext cx="4648200" cy="2974016"/>
          </a:xfrm>
          <a:prstGeom prst="rect">
            <a:avLst/>
          </a:prstGeom>
        </p:spPr>
      </p:pic>
      <p:pic>
        <p:nvPicPr>
          <p:cNvPr id="8" name="Picture 7" descr="hormones_no.jpg"/>
          <p:cNvPicPr>
            <a:picLocks noChangeAspect="1"/>
          </p:cNvPicPr>
          <p:nvPr/>
        </p:nvPicPr>
        <p:blipFill>
          <a:blip r:embed="rId5" cstate="print"/>
          <a:stretch>
            <a:fillRect/>
          </a:stretch>
        </p:blipFill>
        <p:spPr>
          <a:xfrm>
            <a:off x="0" y="4640072"/>
            <a:ext cx="4495800" cy="22179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Hormones</a:t>
            </a:r>
          </a:p>
        </p:txBody>
      </p:sp>
      <p:sp>
        <p:nvSpPr>
          <p:cNvPr id="3" name="Content Placeholder 2"/>
          <p:cNvSpPr>
            <a:spLocks noGrp="1"/>
          </p:cNvSpPr>
          <p:nvPr>
            <p:ph idx="1"/>
          </p:nvPr>
        </p:nvSpPr>
        <p:spPr/>
        <p:txBody>
          <a:bodyPr>
            <a:normAutofit fontScale="92500" lnSpcReduction="20000"/>
          </a:bodyPr>
          <a:lstStyle/>
          <a:p>
            <a:pPr>
              <a:lnSpc>
                <a:spcPct val="110000"/>
              </a:lnSpc>
              <a:spcBef>
                <a:spcPts val="1500"/>
              </a:spcBef>
            </a:pPr>
            <a:r>
              <a:rPr lang="en-GB" sz="2400" b="1" dirty="0"/>
              <a:t>Definition:</a:t>
            </a:r>
          </a:p>
          <a:p>
            <a:pPr marL="361950" indent="0">
              <a:lnSpc>
                <a:spcPct val="110000"/>
              </a:lnSpc>
              <a:spcBef>
                <a:spcPts val="1500"/>
              </a:spcBef>
              <a:buNone/>
            </a:pPr>
            <a:r>
              <a:rPr lang="en-GB" sz="2400" dirty="0"/>
              <a:t>A hormone is a </a:t>
            </a:r>
            <a:r>
              <a:rPr lang="en-GB" sz="2400" b="1" dirty="0"/>
              <a:t>chemical</a:t>
            </a:r>
            <a:r>
              <a:rPr lang="en-GB" sz="2400" dirty="0"/>
              <a:t> substance, produced by a </a:t>
            </a:r>
            <a:r>
              <a:rPr lang="en-GB" sz="2400" b="1" dirty="0"/>
              <a:t>gland</a:t>
            </a:r>
            <a:r>
              <a:rPr lang="en-GB" sz="2400" dirty="0"/>
              <a:t>,</a:t>
            </a:r>
            <a:r>
              <a:rPr lang="zh-CN" altLang="en-US" sz="2400" dirty="0"/>
              <a:t> </a:t>
            </a:r>
            <a:r>
              <a:rPr lang="en-GB" sz="2400" dirty="0"/>
              <a:t>carried by the </a:t>
            </a:r>
            <a:r>
              <a:rPr lang="en-GB" sz="2400" b="1" dirty="0"/>
              <a:t>blood</a:t>
            </a:r>
            <a:r>
              <a:rPr lang="en-GB" sz="2400" dirty="0"/>
              <a:t>, which alters the activity of one or more specific </a:t>
            </a:r>
            <a:r>
              <a:rPr lang="en-GB" sz="2400" b="1" dirty="0"/>
              <a:t>target organs</a:t>
            </a:r>
            <a:r>
              <a:rPr lang="en-GB" sz="2400" dirty="0"/>
              <a:t> and is then </a:t>
            </a:r>
            <a:r>
              <a:rPr lang="en-GB" sz="2400" b="1" dirty="0"/>
              <a:t>destroyed</a:t>
            </a:r>
            <a:r>
              <a:rPr lang="en-GB" sz="2400" dirty="0"/>
              <a:t> by the liver.</a:t>
            </a:r>
          </a:p>
          <a:p>
            <a:pPr>
              <a:lnSpc>
                <a:spcPct val="110000"/>
              </a:lnSpc>
              <a:spcBef>
                <a:spcPts val="1500"/>
              </a:spcBef>
            </a:pPr>
            <a:r>
              <a:rPr lang="en-GB" sz="2400" dirty="0"/>
              <a:t>Endocrine glands are also called </a:t>
            </a:r>
            <a:r>
              <a:rPr lang="en-GB" sz="2400" b="1" dirty="0"/>
              <a:t>ductless</a:t>
            </a:r>
            <a:r>
              <a:rPr lang="en-GB" sz="2400" dirty="0"/>
              <a:t> glands.</a:t>
            </a:r>
            <a:r>
              <a:rPr lang="zh-CN" altLang="en-US" sz="2400" dirty="0"/>
              <a:t> </a:t>
            </a:r>
            <a:r>
              <a:rPr lang="en-US" altLang="zh-CN" sz="2400" dirty="0"/>
              <a:t>Endocrine glands are usually heavily vascularized, containing a dense network of blood vessels.</a:t>
            </a:r>
            <a:endParaRPr lang="en-GB" sz="2400" dirty="0"/>
          </a:p>
          <a:p>
            <a:pPr>
              <a:lnSpc>
                <a:spcPct val="110000"/>
              </a:lnSpc>
              <a:spcBef>
                <a:spcPts val="1500"/>
              </a:spcBef>
            </a:pPr>
            <a:r>
              <a:rPr lang="en-GB" sz="2400" dirty="0"/>
              <a:t>Endocrine glands in animals are the </a:t>
            </a:r>
            <a:r>
              <a:rPr lang="en-GB" sz="2400" dirty="0">
                <a:solidFill>
                  <a:srgbClr val="92D050"/>
                </a:solidFill>
              </a:rPr>
              <a:t>hypothalamus</a:t>
            </a:r>
            <a:r>
              <a:rPr lang="en-GB" sz="2400" dirty="0"/>
              <a:t>, the</a:t>
            </a:r>
            <a:r>
              <a:rPr lang="en-GB" sz="2400" dirty="0">
                <a:solidFill>
                  <a:srgbClr val="92D050"/>
                </a:solidFill>
              </a:rPr>
              <a:t> pituitary gland</a:t>
            </a:r>
            <a:r>
              <a:rPr lang="en-GB" sz="2400" dirty="0"/>
              <a:t>, the pineal gland, the thyroid, the parathyroid, the thymus, the </a:t>
            </a:r>
            <a:r>
              <a:rPr lang="en-GB" sz="2400" dirty="0">
                <a:solidFill>
                  <a:srgbClr val="92D050"/>
                </a:solidFill>
              </a:rPr>
              <a:t>pancreas</a:t>
            </a:r>
            <a:r>
              <a:rPr lang="en-GB" sz="2400" dirty="0"/>
              <a:t>, the </a:t>
            </a:r>
            <a:r>
              <a:rPr lang="en-GB" sz="2400" dirty="0">
                <a:solidFill>
                  <a:srgbClr val="92D050"/>
                </a:solidFill>
              </a:rPr>
              <a:t>adrenal gland </a:t>
            </a:r>
            <a:r>
              <a:rPr lang="en-GB" sz="2400" dirty="0"/>
              <a:t>and the </a:t>
            </a:r>
            <a:r>
              <a:rPr lang="en-GB" sz="2400" dirty="0">
                <a:solidFill>
                  <a:srgbClr val="92D050"/>
                </a:solidFill>
              </a:rPr>
              <a:t>gonads</a:t>
            </a:r>
            <a:r>
              <a:rPr lang="zh-CN" altLang="en-US" sz="2400" dirty="0"/>
              <a:t> </a:t>
            </a:r>
            <a:r>
              <a:rPr lang="en-US" altLang="zh-CN" sz="2400" dirty="0"/>
              <a:t>(</a:t>
            </a:r>
            <a:r>
              <a:rPr lang="en-US" altLang="zh-CN" sz="2400" b="1" dirty="0"/>
              <a:t>9</a:t>
            </a:r>
            <a:r>
              <a:rPr lang="zh-CN" altLang="en-US" sz="2400" dirty="0"/>
              <a:t> </a:t>
            </a:r>
            <a:r>
              <a:rPr lang="en-US" altLang="zh-CN" sz="2400" dirty="0"/>
              <a:t>in</a:t>
            </a:r>
            <a:r>
              <a:rPr lang="zh-CN" altLang="en-US" sz="2400" dirty="0"/>
              <a:t> </a:t>
            </a:r>
            <a:r>
              <a:rPr lang="en-US" altLang="zh-CN" sz="2400" dirty="0"/>
              <a:t>total)</a:t>
            </a:r>
            <a:r>
              <a:rPr lang="en-GB" sz="2400" dirty="0"/>
              <a:t>.</a:t>
            </a:r>
          </a:p>
          <a:p>
            <a:pPr>
              <a:lnSpc>
                <a:spcPct val="110000"/>
              </a:lnSpc>
              <a:spcBef>
                <a:spcPts val="1500"/>
              </a:spcBef>
            </a:pPr>
            <a:r>
              <a:rPr lang="en-GB" sz="2400" dirty="0"/>
              <a:t>Not all cells in the body react to hormones, the cells who react are called </a:t>
            </a:r>
            <a:r>
              <a:rPr lang="en-GB" sz="2400" b="1" dirty="0"/>
              <a:t>target cells</a:t>
            </a:r>
            <a:r>
              <a:rPr lang="en-GB" sz="2400" dirty="0"/>
              <a:t>.</a:t>
            </a:r>
          </a:p>
        </p:txBody>
      </p:sp>
      <p:sp>
        <p:nvSpPr>
          <p:cNvPr id="4" name="矩形 3">
            <a:extLst>
              <a:ext uri="{FF2B5EF4-FFF2-40B4-BE49-F238E27FC236}">
                <a16:creationId xmlns:a16="http://schemas.microsoft.com/office/drawing/2014/main" id="{CB4DBF42-1323-3B40-9EC0-F08F40BBE2B7}"/>
              </a:ext>
            </a:extLst>
          </p:cNvPr>
          <p:cNvSpPr/>
          <p:nvPr/>
        </p:nvSpPr>
        <p:spPr>
          <a:xfrm>
            <a:off x="14377" y="18691"/>
            <a:ext cx="4572000" cy="646331"/>
          </a:xfrm>
          <a:prstGeom prst="rect">
            <a:avLst/>
          </a:prstGeom>
        </p:spPr>
        <p:txBody>
          <a:bodyPr>
            <a:spAutoFit/>
          </a:bodyPr>
          <a:lstStyle/>
          <a:p>
            <a:r>
              <a:rPr lang="zh-CN" altLang="en-US" dirty="0">
                <a:hlinkClick r:id="rId3"/>
              </a:rPr>
              <a:t>https://www.britannica.com/animal/animal/Hormones#ref405262</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4632E-7992-0B4E-B028-5730229F13C5}"/>
              </a:ext>
            </a:extLst>
          </p:cNvPr>
          <p:cNvSpPr>
            <a:spLocks noGrp="1"/>
          </p:cNvSpPr>
          <p:nvPr>
            <p:ph type="title"/>
          </p:nvPr>
        </p:nvSpPr>
        <p:spPr/>
        <p:txBody>
          <a:bodyPr/>
          <a:lstStyle/>
          <a:p>
            <a:r>
              <a:rPr kumimoji="1" lang="en-US" altLang="zh-CN" dirty="0"/>
              <a:t>Functions</a:t>
            </a:r>
            <a:r>
              <a:rPr kumimoji="1" lang="zh-CN" altLang="en-US" dirty="0"/>
              <a:t> </a:t>
            </a:r>
            <a:r>
              <a:rPr kumimoji="1" lang="en-US" altLang="zh-CN" dirty="0"/>
              <a:t>of</a:t>
            </a:r>
            <a:r>
              <a:rPr kumimoji="1" lang="zh-CN" altLang="en-US" dirty="0"/>
              <a:t> </a:t>
            </a:r>
            <a:r>
              <a:rPr kumimoji="1" lang="en-US" altLang="zh-CN" dirty="0"/>
              <a:t>hormones</a:t>
            </a:r>
            <a:endParaRPr kumimoji="1" lang="zh-CN" altLang="en-US" dirty="0"/>
          </a:p>
        </p:txBody>
      </p:sp>
      <p:sp>
        <p:nvSpPr>
          <p:cNvPr id="3" name="内容占位符 2">
            <a:extLst>
              <a:ext uri="{FF2B5EF4-FFF2-40B4-BE49-F238E27FC236}">
                <a16:creationId xmlns:a16="http://schemas.microsoft.com/office/drawing/2014/main" id="{23B59B01-AE1C-D642-8F34-8D06BC7BD738}"/>
              </a:ext>
            </a:extLst>
          </p:cNvPr>
          <p:cNvSpPr>
            <a:spLocks noGrp="1"/>
          </p:cNvSpPr>
          <p:nvPr>
            <p:ph idx="1"/>
          </p:nvPr>
        </p:nvSpPr>
        <p:spPr/>
        <p:txBody>
          <a:bodyPr>
            <a:normAutofit/>
          </a:bodyPr>
          <a:lstStyle/>
          <a:p>
            <a:pPr marL="0" indent="0">
              <a:buNone/>
            </a:pPr>
            <a:r>
              <a:rPr lang="en-US" altLang="zh-CN" sz="2400" dirty="0"/>
              <a:t>Functions of hormones in Animals</a:t>
            </a:r>
          </a:p>
          <a:p>
            <a:r>
              <a:rPr lang="en-US" altLang="zh-CN" sz="2400" dirty="0"/>
              <a:t>Ensures proper </a:t>
            </a:r>
            <a:r>
              <a:rPr lang="en-US" altLang="zh-CN" sz="2400" b="1" dirty="0"/>
              <a:t>growth</a:t>
            </a:r>
          </a:p>
          <a:p>
            <a:r>
              <a:rPr lang="en-US" altLang="zh-CN" sz="2400" dirty="0"/>
              <a:t>Responsible to look after the maturing and </a:t>
            </a:r>
            <a:r>
              <a:rPr lang="en-US" altLang="zh-CN" sz="2400" b="1" dirty="0"/>
              <a:t>development</a:t>
            </a:r>
            <a:r>
              <a:rPr lang="en-US" altLang="zh-CN" sz="2400" dirty="0"/>
              <a:t> in a proper time frame</a:t>
            </a:r>
          </a:p>
          <a:p>
            <a:r>
              <a:rPr lang="en-US" altLang="zh-CN" sz="2400" dirty="0"/>
              <a:t>Makes sure </a:t>
            </a:r>
            <a:r>
              <a:rPr lang="en-US" altLang="zh-CN" sz="2400" b="1" dirty="0"/>
              <a:t>reproduction</a:t>
            </a:r>
            <a:r>
              <a:rPr lang="en-US" altLang="zh-CN" sz="2400" dirty="0"/>
              <a:t> happens at the right time</a:t>
            </a:r>
          </a:p>
          <a:p>
            <a:r>
              <a:rPr lang="en-US" altLang="zh-CN" sz="2400" dirty="0"/>
              <a:t>For instance, Thyroid secretes two hormones: Thyroxine (T4) and Thyronine (T3) which affects everyday metabolism.</a:t>
            </a:r>
          </a:p>
        </p:txBody>
      </p:sp>
    </p:spTree>
    <p:extLst>
      <p:ext uri="{BB962C8B-B14F-4D97-AF65-F5344CB8AC3E}">
        <p14:creationId xmlns:p14="http://schemas.microsoft.com/office/powerpoint/2010/main" val="184869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9BAE4F0-F648-6946-8E67-CC943EC12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91" y="0"/>
            <a:ext cx="8174017" cy="6858000"/>
          </a:xfrm>
          <a:prstGeom prst="rect">
            <a:avLst/>
          </a:prstGeom>
        </p:spPr>
      </p:pic>
    </p:spTree>
    <p:extLst>
      <p:ext uri="{BB962C8B-B14F-4D97-AF65-F5344CB8AC3E}">
        <p14:creationId xmlns:p14="http://schemas.microsoft.com/office/powerpoint/2010/main" val="239921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Hormones</a:t>
            </a:r>
          </a:p>
        </p:txBody>
      </p:sp>
      <p:pic>
        <p:nvPicPr>
          <p:cNvPr id="4" name="Content Placeholder 3" descr="bfy_human_08_40_hormsdiag.jpg"/>
          <p:cNvPicPr>
            <a:picLocks noGrp="1" noChangeAspect="1"/>
          </p:cNvPicPr>
          <p:nvPr>
            <p:ph idx="1"/>
          </p:nvPr>
        </p:nvPicPr>
        <p:blipFill>
          <a:blip r:embed="rId2" cstate="print"/>
          <a:stretch>
            <a:fillRect/>
          </a:stretch>
        </p:blipFill>
        <p:spPr>
          <a:xfrm>
            <a:off x="1" y="1605755"/>
            <a:ext cx="9144000" cy="5016500"/>
          </a:xfrm>
        </p:spPr>
      </p:pic>
      <p:sp>
        <p:nvSpPr>
          <p:cNvPr id="3" name="矩形 2">
            <a:extLst>
              <a:ext uri="{FF2B5EF4-FFF2-40B4-BE49-F238E27FC236}">
                <a16:creationId xmlns:a16="http://schemas.microsoft.com/office/drawing/2014/main" id="{6AC66506-1092-F74E-85F9-94823F262AA9}"/>
              </a:ext>
            </a:extLst>
          </p:cNvPr>
          <p:cNvSpPr/>
          <p:nvPr/>
        </p:nvSpPr>
        <p:spPr>
          <a:xfrm>
            <a:off x="1" y="15240"/>
            <a:ext cx="4572000" cy="646331"/>
          </a:xfrm>
          <a:prstGeom prst="rect">
            <a:avLst/>
          </a:prstGeom>
        </p:spPr>
        <p:txBody>
          <a:bodyPr>
            <a:spAutoFit/>
          </a:bodyPr>
          <a:lstStyle/>
          <a:p>
            <a:r>
              <a:rPr lang="zh-CN" altLang="en-US" dirty="0">
                <a:hlinkClick r:id="rId3"/>
              </a:rPr>
              <a:t>https://byjus.com/biology/endocrine-glands-and-hormones/</a:t>
            </a:r>
            <a:r>
              <a:rPr lang="zh-CN" alt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7F6B5D-ABEF-E94B-8E83-C55374B2E1FA}"/>
              </a:ext>
            </a:extLst>
          </p:cNvPr>
          <p:cNvSpPr>
            <a:spLocks noGrp="1"/>
          </p:cNvSpPr>
          <p:nvPr>
            <p:ph type="title"/>
          </p:nvPr>
        </p:nvSpPr>
        <p:spPr/>
        <p:txBody>
          <a:bodyPr/>
          <a:lstStyle/>
          <a:p>
            <a:pPr marL="571500" indent="-571500">
              <a:buBlip>
                <a:blip r:embed="rId2"/>
              </a:buBlip>
            </a:pPr>
            <a:r>
              <a:rPr kumimoji="1" lang="en-US" altLang="zh-CN" dirty="0"/>
              <a:t>The endocrine glands</a:t>
            </a:r>
            <a:endParaRPr kumimoji="1" lang="zh-CN" altLang="en-US" dirty="0"/>
          </a:p>
        </p:txBody>
      </p:sp>
      <p:sp>
        <p:nvSpPr>
          <p:cNvPr id="4" name="内容占位符 3">
            <a:extLst>
              <a:ext uri="{FF2B5EF4-FFF2-40B4-BE49-F238E27FC236}">
                <a16:creationId xmlns:a16="http://schemas.microsoft.com/office/drawing/2014/main" id="{2274E911-E132-0D45-AE2F-BB5B942AD070}"/>
              </a:ext>
            </a:extLst>
          </p:cNvPr>
          <p:cNvSpPr>
            <a:spLocks noGrp="1"/>
          </p:cNvSpPr>
          <p:nvPr>
            <p:ph idx="1"/>
          </p:nvPr>
        </p:nvSpPr>
        <p:spPr>
          <a:xfrm>
            <a:off x="387723" y="1600200"/>
            <a:ext cx="8368553" cy="5029200"/>
          </a:xfrm>
        </p:spPr>
        <p:txBody>
          <a:bodyPr>
            <a:noAutofit/>
          </a:bodyPr>
          <a:lstStyle/>
          <a:p>
            <a:pPr>
              <a:spcBef>
                <a:spcPts val="1000"/>
              </a:spcBef>
            </a:pPr>
            <a:r>
              <a:rPr lang="en-US" altLang="zh-CN" sz="2400" b="1" dirty="0"/>
              <a:t>Hypothalamus</a:t>
            </a:r>
          </a:p>
          <a:p>
            <a:pPr>
              <a:spcBef>
                <a:spcPts val="1000"/>
              </a:spcBef>
            </a:pPr>
            <a:r>
              <a:rPr lang="en-US" altLang="zh-CN" sz="2400" dirty="0"/>
              <a:t>This gland is a part of the brain that consists of neurosecretory cells. They connect both nervous and endocrine systems. The hypothalamus secretes</a:t>
            </a:r>
            <a:r>
              <a:rPr lang="zh-CN" altLang="en-US" sz="2400" dirty="0"/>
              <a:t> </a:t>
            </a:r>
            <a:r>
              <a:rPr lang="en-US" altLang="zh-CN" sz="2400" b="1" dirty="0"/>
              <a:t>ADH</a:t>
            </a:r>
            <a:r>
              <a:rPr lang="zh-CN" altLang="en-US" sz="2400" dirty="0"/>
              <a:t> </a:t>
            </a:r>
            <a:r>
              <a:rPr lang="en-US" altLang="zh-CN" sz="2400" dirty="0"/>
              <a:t>and</a:t>
            </a:r>
            <a:r>
              <a:rPr lang="zh-CN" altLang="en-US" sz="2400" dirty="0"/>
              <a:t> </a:t>
            </a:r>
            <a:r>
              <a:rPr lang="en-US" altLang="zh-CN" sz="2400" dirty="0"/>
              <a:t> </a:t>
            </a:r>
            <a:r>
              <a:rPr lang="en-US" altLang="zh-CN" sz="2400" b="1" dirty="0"/>
              <a:t>various releasing hormones</a:t>
            </a:r>
            <a:r>
              <a:rPr lang="zh-CN" altLang="en-US" sz="2400" b="1" dirty="0"/>
              <a:t> </a:t>
            </a:r>
            <a:r>
              <a:rPr lang="en-US" altLang="zh-CN" sz="2400" b="1" dirty="0"/>
              <a:t>(RH) </a:t>
            </a:r>
            <a:r>
              <a:rPr lang="en-US" altLang="zh-CN" sz="2400" dirty="0"/>
              <a:t>like gonadotropin-releasing hormones, growth hormone-releasing hormones. These hormones </a:t>
            </a:r>
            <a:r>
              <a:rPr lang="en-US" altLang="zh-CN" sz="2400" dirty="0">
                <a:solidFill>
                  <a:srgbClr val="00B050"/>
                </a:solidFill>
              </a:rPr>
              <a:t>act on pituitary glands</a:t>
            </a:r>
            <a:r>
              <a:rPr lang="en-US" altLang="zh-CN" sz="2400" dirty="0"/>
              <a:t> to stimulate other glands.</a:t>
            </a:r>
            <a:endParaRPr lang="en-US" altLang="zh-CN" sz="2400" b="1" dirty="0"/>
          </a:p>
          <a:p>
            <a:pPr>
              <a:spcBef>
                <a:spcPts val="1000"/>
              </a:spcBef>
            </a:pPr>
            <a:r>
              <a:rPr lang="en-US" altLang="zh-CN" sz="2400" b="1" dirty="0"/>
              <a:t>Pituitary Gland</a:t>
            </a:r>
            <a:endParaRPr lang="en-US" altLang="zh-CN" sz="2400" dirty="0"/>
          </a:p>
          <a:p>
            <a:pPr>
              <a:spcBef>
                <a:spcPts val="1000"/>
              </a:spcBef>
            </a:pPr>
            <a:r>
              <a:rPr lang="en-US" altLang="zh-CN" sz="2400" dirty="0"/>
              <a:t>The pituitary gland is the master gland. This is pea-sized and is located at the bottom of the brain. They control and regulate other glands in the body. Hormones released by this gland are </a:t>
            </a:r>
            <a:r>
              <a:rPr lang="en-US" altLang="zh-CN" sz="2400" dirty="0">
                <a:solidFill>
                  <a:srgbClr val="00B050"/>
                </a:solidFill>
              </a:rPr>
              <a:t>growth hormone</a:t>
            </a:r>
            <a:r>
              <a:rPr lang="en-US" altLang="zh-CN" sz="2400" dirty="0"/>
              <a:t>, </a:t>
            </a:r>
            <a:r>
              <a:rPr lang="en-US" altLang="zh-CN" sz="2400" dirty="0">
                <a:solidFill>
                  <a:srgbClr val="00B050"/>
                </a:solidFill>
              </a:rPr>
              <a:t>thyroid-stimulating hormone</a:t>
            </a:r>
            <a:r>
              <a:rPr lang="en-US" altLang="zh-CN" sz="2400" dirty="0"/>
              <a:t>, </a:t>
            </a:r>
            <a:r>
              <a:rPr lang="en-US" altLang="zh-CN" sz="2400" dirty="0">
                <a:solidFill>
                  <a:srgbClr val="00B050"/>
                </a:solidFill>
              </a:rPr>
              <a:t>LH, FSH </a:t>
            </a:r>
            <a:r>
              <a:rPr lang="en-US" altLang="zh-CN" sz="2400" dirty="0"/>
              <a:t>etc.</a:t>
            </a:r>
          </a:p>
        </p:txBody>
      </p:sp>
    </p:spTree>
    <p:extLst>
      <p:ext uri="{BB962C8B-B14F-4D97-AF65-F5344CB8AC3E}">
        <p14:creationId xmlns:p14="http://schemas.microsoft.com/office/powerpoint/2010/main" val="95048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C9C7E6-F1DA-0A47-8D57-B0ADC9664E5E}"/>
              </a:ext>
            </a:extLst>
          </p:cNvPr>
          <p:cNvSpPr>
            <a:spLocks noGrp="1"/>
          </p:cNvSpPr>
          <p:nvPr>
            <p:ph idx="1"/>
          </p:nvPr>
        </p:nvSpPr>
        <p:spPr/>
        <p:txBody>
          <a:bodyPr>
            <a:normAutofit/>
          </a:bodyPr>
          <a:lstStyle/>
          <a:p>
            <a:pPr>
              <a:spcBef>
                <a:spcPts val="1000"/>
              </a:spcBef>
            </a:pPr>
            <a:r>
              <a:rPr lang="en-US" altLang="zh-CN" sz="2400" b="1" dirty="0"/>
              <a:t>Pineal Gland</a:t>
            </a:r>
            <a:endParaRPr lang="en-US" altLang="zh-CN" sz="2400" dirty="0"/>
          </a:p>
          <a:p>
            <a:pPr>
              <a:spcBef>
                <a:spcPts val="1000"/>
              </a:spcBef>
            </a:pPr>
            <a:r>
              <a:rPr lang="en-US" altLang="zh-CN" sz="2400" dirty="0"/>
              <a:t>This is also a gland located in the brain. It releases the hormone called melatonin which regulates the wake-up and sleep clock and helps in immunity etc.</a:t>
            </a:r>
            <a:r>
              <a:rPr lang="zh-CN" altLang="en-US" sz="2400" dirty="0"/>
              <a:t> </a:t>
            </a:r>
            <a:r>
              <a:rPr lang="en-US" altLang="zh-CN" sz="2400" dirty="0"/>
              <a:t>the pineal gland in the brain responds to light received in the eyes, which causes it to release the hormone melatonin.</a:t>
            </a:r>
          </a:p>
          <a:p>
            <a:endParaRPr kumimoji="1" lang="zh-CN" altLang="en-US" sz="2400" dirty="0"/>
          </a:p>
        </p:txBody>
      </p:sp>
      <p:sp>
        <p:nvSpPr>
          <p:cNvPr id="4" name="标题 2">
            <a:extLst>
              <a:ext uri="{FF2B5EF4-FFF2-40B4-BE49-F238E27FC236}">
                <a16:creationId xmlns:a16="http://schemas.microsoft.com/office/drawing/2014/main" id="{585F273A-821C-EE4E-B602-1D28F3501FCC}"/>
              </a:ext>
            </a:extLst>
          </p:cNvPr>
          <p:cNvSpPr>
            <a:spLocks noGrp="1"/>
          </p:cNvSpPr>
          <p:nvPr>
            <p:ph type="title"/>
          </p:nvPr>
        </p:nvSpPr>
        <p:spPr/>
        <p:txBody>
          <a:bodyPr/>
          <a:lstStyle/>
          <a:p>
            <a:pPr marL="571500" indent="-571500">
              <a:buBlip>
                <a:blip r:embed="rId2"/>
              </a:buBlip>
            </a:pPr>
            <a:r>
              <a:rPr kumimoji="1" lang="en-US" altLang="zh-CN" dirty="0"/>
              <a:t>The endocrine glands</a:t>
            </a:r>
            <a:endParaRPr kumimoji="1" lang="zh-CN" altLang="en-US" dirty="0"/>
          </a:p>
        </p:txBody>
      </p:sp>
    </p:spTree>
    <p:extLst>
      <p:ext uri="{BB962C8B-B14F-4D97-AF65-F5344CB8AC3E}">
        <p14:creationId xmlns:p14="http://schemas.microsoft.com/office/powerpoint/2010/main" val="68644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EBA00-6CBB-0441-A0F3-D732517C801D}"/>
              </a:ext>
            </a:extLst>
          </p:cNvPr>
          <p:cNvSpPr>
            <a:spLocks noGrp="1"/>
          </p:cNvSpPr>
          <p:nvPr>
            <p:ph type="title"/>
          </p:nvPr>
        </p:nvSpPr>
        <p:spPr/>
        <p:txBody>
          <a:bodyPr/>
          <a:lstStyle/>
          <a:p>
            <a:r>
              <a:rPr kumimoji="1" lang="en-US" altLang="zh-CN" dirty="0"/>
              <a:t>The endocrine glands</a:t>
            </a:r>
            <a:endParaRPr kumimoji="1" lang="zh-CN" altLang="en-US" dirty="0"/>
          </a:p>
        </p:txBody>
      </p:sp>
      <p:sp>
        <p:nvSpPr>
          <p:cNvPr id="3" name="内容占位符 2">
            <a:extLst>
              <a:ext uri="{FF2B5EF4-FFF2-40B4-BE49-F238E27FC236}">
                <a16:creationId xmlns:a16="http://schemas.microsoft.com/office/drawing/2014/main" id="{623CF8CC-B8AF-0B4B-80F7-651C9721C3BB}"/>
              </a:ext>
            </a:extLst>
          </p:cNvPr>
          <p:cNvSpPr>
            <a:spLocks noGrp="1"/>
          </p:cNvSpPr>
          <p:nvPr>
            <p:ph idx="1"/>
          </p:nvPr>
        </p:nvSpPr>
        <p:spPr>
          <a:xfrm>
            <a:off x="457200" y="1417638"/>
            <a:ext cx="8229600" cy="5257800"/>
          </a:xfrm>
        </p:spPr>
        <p:txBody>
          <a:bodyPr>
            <a:noAutofit/>
          </a:bodyPr>
          <a:lstStyle/>
          <a:p>
            <a:pPr>
              <a:spcBef>
                <a:spcPts val="1000"/>
              </a:spcBef>
            </a:pPr>
            <a:r>
              <a:rPr lang="en-US" altLang="zh-CN" sz="2000" b="1" dirty="0"/>
              <a:t>Thyroid Gland</a:t>
            </a:r>
            <a:endParaRPr lang="en-US" altLang="zh-CN" sz="2000" dirty="0"/>
          </a:p>
          <a:p>
            <a:pPr>
              <a:spcBef>
                <a:spcPts val="1000"/>
              </a:spcBef>
            </a:pPr>
            <a:r>
              <a:rPr lang="en-US" altLang="zh-CN" sz="2000" dirty="0"/>
              <a:t>This is present in front of the neck. It releases the hormones triiodothyronine (T3) and thyroxine (T4). They </a:t>
            </a:r>
            <a:r>
              <a:rPr lang="en-US" altLang="zh-CN" sz="2000" b="1" dirty="0"/>
              <a:t>regulate body metabolism</a:t>
            </a:r>
            <a:r>
              <a:rPr lang="en-US" altLang="zh-CN" sz="2000" dirty="0"/>
              <a:t>. </a:t>
            </a:r>
            <a:r>
              <a:rPr lang="en-US" altLang="zh-CN" sz="2000" dirty="0">
                <a:solidFill>
                  <a:srgbClr val="00B050"/>
                </a:solidFill>
              </a:rPr>
              <a:t>Iodine</a:t>
            </a:r>
            <a:r>
              <a:rPr lang="en-US" altLang="zh-CN" sz="2000" dirty="0"/>
              <a:t> is vital for thyroxine synthesis. Its deficiency leads to a disease called </a:t>
            </a:r>
            <a:r>
              <a:rPr lang="en-US" altLang="zh-CN" sz="2000" dirty="0" err="1">
                <a:solidFill>
                  <a:srgbClr val="00B050"/>
                </a:solidFill>
              </a:rPr>
              <a:t>goitre</a:t>
            </a:r>
            <a:r>
              <a:rPr lang="en-US" altLang="zh-CN" sz="2000" dirty="0"/>
              <a:t>.</a:t>
            </a:r>
          </a:p>
          <a:p>
            <a:pPr>
              <a:spcBef>
                <a:spcPts val="1000"/>
              </a:spcBef>
            </a:pPr>
            <a:r>
              <a:rPr lang="en-US" altLang="zh-CN" sz="2000" dirty="0"/>
              <a:t>These hormones (thyroxine and triiodothyronine) control the rate at which cells burn fuels from food to make energy. The more thyroid hormone there is in the bloodstream, the </a:t>
            </a:r>
            <a:r>
              <a:rPr lang="en-US" altLang="zh-CN" sz="2000" b="1" dirty="0"/>
              <a:t>faster chemical reactions </a:t>
            </a:r>
            <a:r>
              <a:rPr lang="en-US" altLang="zh-CN" sz="2000" dirty="0"/>
              <a:t>happen in the body.</a:t>
            </a:r>
          </a:p>
          <a:p>
            <a:pPr>
              <a:spcBef>
                <a:spcPts val="1000"/>
              </a:spcBef>
            </a:pPr>
            <a:r>
              <a:rPr lang="en-US" altLang="zh-CN" sz="2000" dirty="0"/>
              <a:t>Thyroid hormones are important because they help kids' and teens' bones grow and develop, and they also play a role in the development of the brain and nervous system.</a:t>
            </a:r>
          </a:p>
          <a:p>
            <a:pPr>
              <a:spcBef>
                <a:spcPts val="1000"/>
              </a:spcBef>
            </a:pPr>
            <a:endParaRPr lang="en-US" altLang="zh-CN" sz="2000" dirty="0"/>
          </a:p>
        </p:txBody>
      </p:sp>
    </p:spTree>
    <p:extLst>
      <p:ext uri="{BB962C8B-B14F-4D97-AF65-F5344CB8AC3E}">
        <p14:creationId xmlns:p14="http://schemas.microsoft.com/office/powerpoint/2010/main" val="428147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54BA2-C2D4-4A4D-AF57-73DD787C6DB5}"/>
              </a:ext>
            </a:extLst>
          </p:cNvPr>
          <p:cNvSpPr>
            <a:spLocks noGrp="1"/>
          </p:cNvSpPr>
          <p:nvPr>
            <p:ph type="title"/>
          </p:nvPr>
        </p:nvSpPr>
        <p:spPr/>
        <p:txBody>
          <a:bodyPr/>
          <a:lstStyle/>
          <a:p>
            <a:r>
              <a:rPr kumimoji="1" lang="en-US" altLang="zh-CN" dirty="0"/>
              <a:t>The endocrine glands</a:t>
            </a:r>
            <a:endParaRPr kumimoji="1" lang="zh-CN" altLang="en-US" dirty="0"/>
          </a:p>
        </p:txBody>
      </p:sp>
      <p:sp>
        <p:nvSpPr>
          <p:cNvPr id="3" name="内容占位符 2">
            <a:extLst>
              <a:ext uri="{FF2B5EF4-FFF2-40B4-BE49-F238E27FC236}">
                <a16:creationId xmlns:a16="http://schemas.microsoft.com/office/drawing/2014/main" id="{F51A7B82-9079-EB4A-A7A6-E7CB7C2DEE6C}"/>
              </a:ext>
            </a:extLst>
          </p:cNvPr>
          <p:cNvSpPr>
            <a:spLocks noGrp="1"/>
          </p:cNvSpPr>
          <p:nvPr>
            <p:ph idx="1"/>
          </p:nvPr>
        </p:nvSpPr>
        <p:spPr/>
        <p:txBody>
          <a:bodyPr>
            <a:normAutofit fontScale="70000" lnSpcReduction="20000"/>
          </a:bodyPr>
          <a:lstStyle/>
          <a:p>
            <a:pPr>
              <a:lnSpc>
                <a:spcPct val="120000"/>
              </a:lnSpc>
              <a:spcBef>
                <a:spcPts val="1000"/>
              </a:spcBef>
            </a:pPr>
            <a:r>
              <a:rPr lang="en-US" altLang="zh-CN" b="1" dirty="0"/>
              <a:t>Gonads</a:t>
            </a:r>
            <a:endParaRPr lang="en-US" altLang="zh-CN" dirty="0"/>
          </a:p>
          <a:p>
            <a:pPr>
              <a:lnSpc>
                <a:spcPct val="120000"/>
              </a:lnSpc>
              <a:spcBef>
                <a:spcPts val="1000"/>
              </a:spcBef>
            </a:pPr>
            <a:r>
              <a:rPr lang="en-US" altLang="zh-CN" dirty="0"/>
              <a:t>Gonads are </a:t>
            </a:r>
            <a:r>
              <a:rPr lang="en-US" altLang="zh-CN" dirty="0">
                <a:solidFill>
                  <a:srgbClr val="00B050"/>
                </a:solidFill>
              </a:rPr>
              <a:t>reproductive</a:t>
            </a:r>
            <a:r>
              <a:rPr lang="en-US" altLang="zh-CN" dirty="0"/>
              <a:t> glands present in male and female. Male gonad is the pair of </a:t>
            </a:r>
            <a:r>
              <a:rPr lang="en-US" altLang="zh-CN" dirty="0">
                <a:solidFill>
                  <a:srgbClr val="00B050"/>
                </a:solidFill>
              </a:rPr>
              <a:t>testes</a:t>
            </a:r>
            <a:r>
              <a:rPr lang="en-US" altLang="zh-CN" dirty="0"/>
              <a:t> which secretes the hormone </a:t>
            </a:r>
            <a:r>
              <a:rPr lang="en-US" altLang="zh-CN" dirty="0">
                <a:solidFill>
                  <a:srgbClr val="00B050"/>
                </a:solidFill>
              </a:rPr>
              <a:t>testosterone</a:t>
            </a:r>
            <a:r>
              <a:rPr lang="en-US" altLang="zh-CN" dirty="0"/>
              <a:t>. This is responsible for the secondary sexual characteristics in males. </a:t>
            </a:r>
          </a:p>
          <a:p>
            <a:pPr>
              <a:lnSpc>
                <a:spcPct val="120000"/>
              </a:lnSpc>
              <a:spcBef>
                <a:spcPts val="1000"/>
              </a:spcBef>
            </a:pPr>
            <a:r>
              <a:rPr lang="en-US" altLang="zh-CN" dirty="0"/>
              <a:t>Female gonad consists of a pair of </a:t>
            </a:r>
            <a:r>
              <a:rPr lang="en-US" altLang="zh-CN" dirty="0">
                <a:solidFill>
                  <a:schemeClr val="accent6">
                    <a:lumMod val="75000"/>
                  </a:schemeClr>
                </a:solidFill>
              </a:rPr>
              <a:t>ovaries</a:t>
            </a:r>
            <a:r>
              <a:rPr lang="en-US" altLang="zh-CN" dirty="0"/>
              <a:t>. They secrete two hormones </a:t>
            </a:r>
            <a:r>
              <a:rPr lang="en-US" altLang="zh-CN" dirty="0">
                <a:solidFill>
                  <a:schemeClr val="accent6">
                    <a:lumMod val="75000"/>
                  </a:schemeClr>
                </a:solidFill>
              </a:rPr>
              <a:t>(o)estrogen</a:t>
            </a:r>
            <a:r>
              <a:rPr lang="en-US" altLang="zh-CN" dirty="0"/>
              <a:t> and </a:t>
            </a:r>
            <a:r>
              <a:rPr lang="en-US" altLang="zh-CN" dirty="0">
                <a:solidFill>
                  <a:schemeClr val="accent6">
                    <a:lumMod val="75000"/>
                  </a:schemeClr>
                </a:solidFill>
              </a:rPr>
              <a:t>progesterone</a:t>
            </a:r>
            <a:r>
              <a:rPr lang="en-US" altLang="zh-CN" dirty="0"/>
              <a:t>. Both of these regulate the secondary sexual characteristics in females.</a:t>
            </a:r>
          </a:p>
          <a:p>
            <a:pPr>
              <a:lnSpc>
                <a:spcPct val="120000"/>
              </a:lnSpc>
              <a:spcBef>
                <a:spcPts val="1000"/>
              </a:spcBef>
            </a:pPr>
            <a:r>
              <a:rPr lang="en-US" altLang="zh-CN" dirty="0"/>
              <a:t>These</a:t>
            </a:r>
            <a:r>
              <a:rPr lang="zh-CN" altLang="en-US" dirty="0"/>
              <a:t> </a:t>
            </a:r>
            <a:r>
              <a:rPr lang="en-US" altLang="zh-CN" dirty="0"/>
              <a:t>sex</a:t>
            </a:r>
            <a:r>
              <a:rPr lang="zh-CN" altLang="en-US" dirty="0"/>
              <a:t> </a:t>
            </a:r>
            <a:r>
              <a:rPr lang="en-US" altLang="zh-CN" dirty="0"/>
              <a:t>hormones</a:t>
            </a:r>
            <a:r>
              <a:rPr lang="zh-CN" altLang="en-US" dirty="0"/>
              <a:t> </a:t>
            </a:r>
            <a:r>
              <a:rPr lang="en-US" altLang="zh-CN" dirty="0"/>
              <a:t>affect the </a:t>
            </a:r>
            <a:r>
              <a:rPr lang="en-US" altLang="zh-CN" b="1" dirty="0"/>
              <a:t>development</a:t>
            </a:r>
            <a:r>
              <a:rPr lang="en-US" altLang="zh-CN" dirty="0"/>
              <a:t>, </a:t>
            </a:r>
            <a:r>
              <a:rPr lang="en-US" altLang="zh-CN" b="1" dirty="0"/>
              <a:t>maturation,</a:t>
            </a:r>
            <a:r>
              <a:rPr lang="en-US" altLang="zh-CN" dirty="0"/>
              <a:t> and </a:t>
            </a:r>
            <a:r>
              <a:rPr lang="en-US" altLang="zh-CN" b="1" dirty="0"/>
              <a:t>functioning</a:t>
            </a:r>
            <a:r>
              <a:rPr lang="en-US" altLang="zh-CN" dirty="0"/>
              <a:t> </a:t>
            </a:r>
            <a:r>
              <a:rPr lang="en-US" altLang="zh-CN" b="1" dirty="0"/>
              <a:t>of</a:t>
            </a:r>
            <a:r>
              <a:rPr lang="en-US" altLang="zh-CN" dirty="0"/>
              <a:t> </a:t>
            </a:r>
            <a:r>
              <a:rPr lang="en-US" altLang="zh-CN" b="1" dirty="0"/>
              <a:t>sex organs </a:t>
            </a:r>
            <a:r>
              <a:rPr lang="en-US" altLang="zh-CN" dirty="0"/>
              <a:t>and </a:t>
            </a:r>
            <a:r>
              <a:rPr lang="en-US" altLang="zh-CN" b="1" dirty="0"/>
              <a:t>the appearance of secondary sexual characteristics</a:t>
            </a:r>
            <a:r>
              <a:rPr lang="en-US" altLang="zh-CN" dirty="0"/>
              <a:t>.</a:t>
            </a:r>
          </a:p>
          <a:p>
            <a:pPr>
              <a:lnSpc>
                <a:spcPct val="120000"/>
              </a:lnSpc>
            </a:pPr>
            <a:endParaRPr kumimoji="1" lang="zh-CN" altLang="en-US" dirty="0"/>
          </a:p>
        </p:txBody>
      </p:sp>
    </p:spTree>
    <p:extLst>
      <p:ext uri="{BB962C8B-B14F-4D97-AF65-F5344CB8AC3E}">
        <p14:creationId xmlns:p14="http://schemas.microsoft.com/office/powerpoint/2010/main" val="52093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FBD0BF5A998E4FBF3D7F1E0E7141BA" ma:contentTypeVersion="11" ma:contentTypeDescription="Create a new document." ma:contentTypeScope="" ma:versionID="2900167372ef891b9543ccdbe48d3a46">
  <xsd:schema xmlns:xsd="http://www.w3.org/2001/XMLSchema" xmlns:xs="http://www.w3.org/2001/XMLSchema" xmlns:p="http://schemas.microsoft.com/office/2006/metadata/properties" xmlns:ns2="638b3d8b-b976-4de6-b921-0ae678ab4705" xmlns:ns3="dae67ecd-5e24-42a2-8771-e1145e54c48e" targetNamespace="http://schemas.microsoft.com/office/2006/metadata/properties" ma:root="true" ma:fieldsID="c6d5648b3e5fdd31bca91684134b5e19" ns2:_="" ns3:_="">
    <xsd:import namespace="638b3d8b-b976-4de6-b921-0ae678ab4705"/>
    <xsd:import namespace="dae67ecd-5e24-42a2-8771-e1145e54c48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b3d8b-b976-4de6-b921-0ae678ab47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e67ecd-5e24-42a2-8771-e1145e54c48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9D13B7-D6F7-4385-A11C-40630AE5AFC1}"/>
</file>

<file path=customXml/itemProps2.xml><?xml version="1.0" encoding="utf-8"?>
<ds:datastoreItem xmlns:ds="http://schemas.openxmlformats.org/officeDocument/2006/customXml" ds:itemID="{78B2B785-12C6-4939-9674-2715DFEEB201}"/>
</file>

<file path=customXml/itemProps3.xml><?xml version="1.0" encoding="utf-8"?>
<ds:datastoreItem xmlns:ds="http://schemas.openxmlformats.org/officeDocument/2006/customXml" ds:itemID="{C9A8F9C1-10B9-4223-B939-3FFA164BAD6D}"/>
</file>

<file path=docProps/app.xml><?xml version="1.0" encoding="utf-8"?>
<Properties xmlns="http://schemas.openxmlformats.org/officeDocument/2006/extended-properties" xmlns:vt="http://schemas.openxmlformats.org/officeDocument/2006/docPropsVTypes">
  <TotalTime>11747</TotalTime>
  <Words>1615</Words>
  <Application>Microsoft Macintosh PowerPoint</Application>
  <PresentationFormat>全屏显示(4:3)</PresentationFormat>
  <Paragraphs>128</Paragraphs>
  <Slides>17</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Arial</vt:lpstr>
      <vt:lpstr>Calibri</vt:lpstr>
      <vt:lpstr>Wingdings</vt:lpstr>
      <vt:lpstr>Office Theme</vt:lpstr>
      <vt:lpstr>Hormones</vt:lpstr>
      <vt:lpstr>Hormones</vt:lpstr>
      <vt:lpstr>Functions of hormones</vt:lpstr>
      <vt:lpstr>PowerPoint 演示文稿</vt:lpstr>
      <vt:lpstr>Hormones</vt:lpstr>
      <vt:lpstr>The endocrine glands</vt:lpstr>
      <vt:lpstr>The endocrine glands</vt:lpstr>
      <vt:lpstr>The endocrine glands</vt:lpstr>
      <vt:lpstr>The endocrine glands</vt:lpstr>
      <vt:lpstr>The glandular pancreas</vt:lpstr>
      <vt:lpstr>The adrenals</vt:lpstr>
      <vt:lpstr>Hormones</vt:lpstr>
      <vt:lpstr>Endocrine system diseases</vt:lpstr>
      <vt:lpstr>Endocrine system diseases</vt:lpstr>
      <vt:lpstr>Comparison: nerves and hormones</vt:lpstr>
      <vt:lpstr>Hormones in food production</vt:lpstr>
      <vt:lpstr>Hormones in food production</vt:lpstr>
    </vt:vector>
  </TitlesOfParts>
  <Company>MICROSFOT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Hormones</dc:title>
  <dc:creator>USERS</dc:creator>
  <cp:lastModifiedBy>柴 文婷</cp:lastModifiedBy>
  <cp:revision>80</cp:revision>
  <dcterms:created xsi:type="dcterms:W3CDTF">2014-11-27T05:43:03Z</dcterms:created>
  <dcterms:modified xsi:type="dcterms:W3CDTF">2021-01-14T03:54:25Z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0x01010002FBD0BF5A998E4FBF3D7F1E0E7141BA</vt:lpwstr>
  </property>
</Properties>
</file>