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7" r:id="rId4"/>
    <p:sldId id="259" r:id="rId5"/>
    <p:sldId id="279" r:id="rId6"/>
    <p:sldId id="260" r:id="rId7"/>
    <p:sldId id="263" r:id="rId8"/>
    <p:sldId id="270" r:id="rId9"/>
    <p:sldId id="272" r:id="rId10"/>
    <p:sldId id="273" r:id="rId11"/>
    <p:sldId id="271" r:id="rId12"/>
    <p:sldId id="268" r:id="rId13"/>
    <p:sldId id="262" r:id="rId14"/>
    <p:sldId id="265" r:id="rId15"/>
    <p:sldId id="274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1"/>
    <p:restoredTop sz="91592"/>
  </p:normalViewPr>
  <p:slideViewPr>
    <p:cSldViewPr>
      <p:cViewPr varScale="1">
        <p:scale>
          <a:sx n="111" d="100"/>
          <a:sy n="111" d="100"/>
        </p:scale>
        <p:origin x="15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BCC4-DCCA-4904-A8F0-7B94618A74FE}" type="datetimeFigureOut">
              <a:rPr lang="en-US" smtClean="0"/>
              <a:pPr/>
              <a:t>5/20/20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1B5-056E-46F2-8BFA-1CBC3DDFF0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BCC4-DCCA-4904-A8F0-7B94618A74FE}" type="datetimeFigureOut">
              <a:rPr lang="en-US" smtClean="0"/>
              <a:pPr/>
              <a:t>5/20/20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1B5-056E-46F2-8BFA-1CBC3DDFF0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BCC4-DCCA-4904-A8F0-7B94618A74FE}" type="datetimeFigureOut">
              <a:rPr lang="en-US" smtClean="0"/>
              <a:pPr/>
              <a:t>5/20/20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1B5-056E-46F2-8BFA-1CBC3DDFF0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BCC4-DCCA-4904-A8F0-7B94618A74FE}" type="datetimeFigureOut">
              <a:rPr lang="en-US" smtClean="0"/>
              <a:pPr/>
              <a:t>5/20/20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1B5-056E-46F2-8BFA-1CBC3DDFF0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BCC4-DCCA-4904-A8F0-7B94618A74FE}" type="datetimeFigureOut">
              <a:rPr lang="en-US" smtClean="0"/>
              <a:pPr/>
              <a:t>5/20/20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1B5-056E-46F2-8BFA-1CBC3DDFF0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BCC4-DCCA-4904-A8F0-7B94618A74FE}" type="datetimeFigureOut">
              <a:rPr lang="en-US" smtClean="0"/>
              <a:pPr/>
              <a:t>5/20/20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1B5-056E-46F2-8BFA-1CBC3DDFF0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BCC4-DCCA-4904-A8F0-7B94618A74FE}" type="datetimeFigureOut">
              <a:rPr lang="en-US" smtClean="0"/>
              <a:pPr/>
              <a:t>5/20/20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1B5-056E-46F2-8BFA-1CBC3DDFF0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BCC4-DCCA-4904-A8F0-7B94618A74FE}" type="datetimeFigureOut">
              <a:rPr lang="en-US" smtClean="0"/>
              <a:pPr/>
              <a:t>5/20/20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1B5-056E-46F2-8BFA-1CBC3DDFF0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BCC4-DCCA-4904-A8F0-7B94618A74FE}" type="datetimeFigureOut">
              <a:rPr lang="en-US" smtClean="0"/>
              <a:pPr/>
              <a:t>5/20/20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1B5-056E-46F2-8BFA-1CBC3DDFF0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BCC4-DCCA-4904-A8F0-7B94618A74FE}" type="datetimeFigureOut">
              <a:rPr lang="en-US" smtClean="0"/>
              <a:pPr/>
              <a:t>5/20/20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1B5-056E-46F2-8BFA-1CBC3DDFF0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BCC4-DCCA-4904-A8F0-7B94618A74FE}" type="datetimeFigureOut">
              <a:rPr lang="en-US" smtClean="0"/>
              <a:pPr/>
              <a:t>5/20/20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1B5-056E-46F2-8BFA-1CBC3DDFF0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BBCC4-DCCA-4904-A8F0-7B94618A74FE}" type="datetimeFigureOut">
              <a:rPr lang="en-US" smtClean="0"/>
              <a:pPr/>
              <a:t>5/20/20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111B5-056E-46F2-8BFA-1CBC3DDFF0B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eye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IGCSE Biology</a:t>
            </a:r>
          </a:p>
        </p:txBody>
      </p:sp>
      <p:pic>
        <p:nvPicPr>
          <p:cNvPr id="4" name="Picture 3" descr="eye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0"/>
            <a:ext cx="3505200" cy="3505200"/>
          </a:xfrm>
          <a:prstGeom prst="rect">
            <a:avLst/>
          </a:prstGeom>
        </p:spPr>
      </p:pic>
      <p:pic>
        <p:nvPicPr>
          <p:cNvPr id="5" name="Picture 4" descr="eye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0" y="0"/>
            <a:ext cx="350520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34084"/>
            <a:ext cx="3352800" cy="18288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GB" dirty="0"/>
              <a:t>Light sensitive cells</a:t>
            </a:r>
          </a:p>
        </p:txBody>
      </p:sp>
      <p:pic>
        <p:nvPicPr>
          <p:cNvPr id="4" name="Content Placeholder 3" descr="thIS98SOTC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24400" y="4038600"/>
            <a:ext cx="4412408" cy="2250328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5CB23A3-3AEB-F443-9A26-691C7F14DD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9" r="45973" b="6456"/>
          <a:stretch/>
        </p:blipFill>
        <p:spPr>
          <a:xfrm>
            <a:off x="0" y="2929395"/>
            <a:ext cx="4724400" cy="37635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0F2D84-8DC3-7D48-916C-105AC4AB2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347" y="7620"/>
            <a:ext cx="4061460" cy="3281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Pupil/ Iris reflex</a:t>
            </a:r>
          </a:p>
        </p:txBody>
      </p:sp>
      <p:pic>
        <p:nvPicPr>
          <p:cNvPr id="4" name="Content Placeholder 3" descr="pupil_reflex_m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518355"/>
            <a:ext cx="8502619" cy="533964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Pupil</a:t>
            </a:r>
            <a:r>
              <a:rPr lang="en-GB" altLang="zh-CN" dirty="0"/>
              <a:t>/ Iris</a:t>
            </a:r>
            <a:r>
              <a:rPr lang="en-GB" dirty="0"/>
              <a:t> reflex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Calibri"/>
                          <a:ea typeface="Times New Roman"/>
                        </a:rPr>
                        <a:t>Conditions</a:t>
                      </a:r>
                      <a:endParaRPr lang="en-US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Calibri"/>
                          <a:ea typeface="Times New Roman"/>
                        </a:rPr>
                        <a:t>Circular muscles</a:t>
                      </a:r>
                      <a:endParaRPr lang="en-US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Calibri"/>
                          <a:ea typeface="Times New Roman"/>
                        </a:rPr>
                        <a:t>Radial muscles</a:t>
                      </a:r>
                      <a:endParaRPr lang="en-US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Calibri"/>
                          <a:ea typeface="Times New Roman"/>
                        </a:rPr>
                        <a:t>Pupil diameter</a:t>
                      </a:r>
                      <a:endParaRPr lang="en-US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Calibri"/>
                          <a:ea typeface="Times New Roman"/>
                        </a:rPr>
                        <a:t>Effect</a:t>
                      </a:r>
                      <a:endParaRPr lang="en-US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Calibri"/>
                          <a:ea typeface="Times New Roman"/>
                        </a:rPr>
                        <a:t>Bright</a:t>
                      </a:r>
                      <a:endParaRPr lang="en-US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alibri"/>
                          <a:ea typeface="Times New Roman"/>
                        </a:rPr>
                        <a:t>Contract</a:t>
                      </a:r>
                      <a:endParaRPr lang="en-US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alibri"/>
                          <a:ea typeface="Times New Roman"/>
                        </a:rPr>
                        <a:t>Relax</a:t>
                      </a:r>
                      <a:endParaRPr lang="en-US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alibri"/>
                          <a:ea typeface="Times New Roman"/>
                        </a:rPr>
                        <a:t>Narrower</a:t>
                      </a:r>
                      <a:endParaRPr lang="en-US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alibri"/>
                          <a:ea typeface="Times New Roman"/>
                        </a:rPr>
                        <a:t>Less light enters the eye.</a:t>
                      </a:r>
                      <a:endParaRPr lang="en-US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Calibri"/>
                          <a:ea typeface="Times New Roman"/>
                        </a:rPr>
                        <a:t>Dim</a:t>
                      </a:r>
                      <a:endParaRPr lang="en-US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alibri"/>
                          <a:ea typeface="Times New Roman"/>
                        </a:rPr>
                        <a:t>Relax</a:t>
                      </a:r>
                      <a:endParaRPr lang="en-US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alibri"/>
                          <a:ea typeface="Times New Roman"/>
                        </a:rPr>
                        <a:t>Contract</a:t>
                      </a:r>
                      <a:endParaRPr lang="en-US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alibri"/>
                          <a:ea typeface="Times New Roman"/>
                        </a:rPr>
                        <a:t>Wider</a:t>
                      </a:r>
                      <a:endParaRPr lang="en-US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alibri"/>
                          <a:ea typeface="Times New Roman"/>
                        </a:rPr>
                        <a:t>More light enters the eye.</a:t>
                      </a:r>
                      <a:endParaRPr lang="en-US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Accommodation</a:t>
            </a:r>
            <a:endParaRPr lang="en-GB" dirty="0"/>
          </a:p>
        </p:txBody>
      </p:sp>
      <p:pic>
        <p:nvPicPr>
          <p:cNvPr id="4" name="Content Placeholder 3" descr="bfy_human_08_39_focusdia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6177" b="61273"/>
          <a:stretch>
            <a:fillRect/>
          </a:stretch>
        </p:blipFill>
        <p:spPr>
          <a:xfrm>
            <a:off x="424543" y="1498033"/>
            <a:ext cx="5105400" cy="2444074"/>
          </a:xfrm>
        </p:spPr>
      </p:pic>
      <p:pic>
        <p:nvPicPr>
          <p:cNvPr id="5" name="Content Placeholder 3" descr="bfy_human_08_39_focusdiag.jpg"/>
          <p:cNvPicPr>
            <a:picLocks noChangeAspect="1"/>
          </p:cNvPicPr>
          <p:nvPr/>
        </p:nvPicPr>
        <p:blipFill>
          <a:blip r:embed="rId2" cstate="print"/>
          <a:srcRect t="43774" r="5941" b="10981"/>
          <a:stretch>
            <a:fillRect/>
          </a:stretch>
        </p:blipFill>
        <p:spPr>
          <a:xfrm>
            <a:off x="3543300" y="4044274"/>
            <a:ext cx="4800600" cy="267822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90600" y="6096000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/>
              <a:t>CCC-Mnemonic</a:t>
            </a:r>
            <a:endParaRPr kumimoji="1"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Accommodation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176451"/>
              </p:ext>
            </p:extLst>
          </p:nvPr>
        </p:nvGraphicFramePr>
        <p:xfrm>
          <a:off x="457200" y="1600200"/>
          <a:ext cx="8229600" cy="390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latin typeface="Calibri"/>
                          <a:ea typeface="Times New Roman"/>
                        </a:rPr>
                        <a:t>Object</a:t>
                      </a:r>
                      <a:endParaRPr lang="en-US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latin typeface="Calibri"/>
                          <a:ea typeface="Times New Roman"/>
                        </a:rPr>
                        <a:t>Ciliary muscles</a:t>
                      </a:r>
                      <a:endParaRPr lang="en-US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latin typeface="Calibri"/>
                          <a:ea typeface="Times New Roman"/>
                        </a:rPr>
                        <a:t>Suspensory ligaments</a:t>
                      </a:r>
                      <a:endParaRPr lang="en-US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latin typeface="Calibri"/>
                          <a:ea typeface="Times New Roman"/>
                        </a:rPr>
                        <a:t>Lens shape</a:t>
                      </a:r>
                      <a:endParaRPr lang="en-US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latin typeface="Calibri"/>
                          <a:ea typeface="Times New Roman"/>
                        </a:rPr>
                        <a:t>Close </a:t>
                      </a:r>
                      <a:endParaRPr lang="en-US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Calibri"/>
                          <a:ea typeface="Times New Roman"/>
                        </a:rPr>
                        <a:t>Contract</a:t>
                      </a:r>
                      <a:endParaRPr lang="en-US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Calibri"/>
                          <a:ea typeface="Times New Roman"/>
                        </a:rPr>
                        <a:t>Slacken</a:t>
                      </a:r>
                      <a:endParaRPr lang="en-US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Calibri"/>
                          <a:ea typeface="Times New Roman"/>
                        </a:rPr>
                        <a:t>Becomes shorter </a:t>
                      </a:r>
                      <a:r>
                        <a:rPr lang="en-US" sz="3200">
                          <a:latin typeface="Calibri"/>
                          <a:ea typeface="Times New Roman"/>
                        </a:rPr>
                        <a:t>and fatter/</a:t>
                      </a:r>
                      <a:r>
                        <a:rPr lang="en-US" sz="3200" baseline="0">
                          <a:latin typeface="Calibri"/>
                          <a:ea typeface="Times New Roman"/>
                        </a:rPr>
                        <a:t> thicker</a:t>
                      </a:r>
                      <a:endParaRPr lang="en-US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latin typeface="Calibri"/>
                          <a:ea typeface="Times New Roman"/>
                        </a:rPr>
                        <a:t>Distant</a:t>
                      </a:r>
                      <a:endParaRPr lang="en-US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Calibri"/>
                          <a:ea typeface="Times New Roman"/>
                        </a:rPr>
                        <a:t>Relax</a:t>
                      </a:r>
                      <a:endParaRPr lang="en-US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Calibri"/>
                          <a:ea typeface="Times New Roman"/>
                        </a:rPr>
                        <a:t>Tighten</a:t>
                      </a:r>
                      <a:endParaRPr lang="en-US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Calibri"/>
                          <a:ea typeface="Times New Roman"/>
                        </a:rPr>
                        <a:t>Becomes longer and thinner.</a:t>
                      </a:r>
                      <a:endParaRPr lang="en-US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6220067-6CA3-0242-A51F-C13EE5D7A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37929"/>
            <a:ext cx="2870200" cy="2882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73C2B54-6E97-A043-B259-F4D51DAB2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1" y="0"/>
            <a:ext cx="6019800" cy="2908300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3008520C-5EB4-5B4C-B505-AC16CEB8C55E}"/>
              </a:ext>
            </a:extLst>
          </p:cNvPr>
          <p:cNvSpPr txBox="1">
            <a:spLocks/>
          </p:cNvSpPr>
          <p:nvPr/>
        </p:nvSpPr>
        <p:spPr>
          <a:xfrm>
            <a:off x="6248400" y="274638"/>
            <a:ext cx="2590800" cy="15541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Blind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spot test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3598E2-17E5-2845-8427-516F503CD066}"/>
              </a:ext>
            </a:extLst>
          </p:cNvPr>
          <p:cNvSpPr txBox="1"/>
          <p:nvPr/>
        </p:nvSpPr>
        <p:spPr>
          <a:xfrm>
            <a:off x="190500" y="2743200"/>
            <a:ext cx="5334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kumimoji="1" lang="en-US" altLang="zh-CN" dirty="0"/>
              <a:t>Step 1. Put your face about 40cm from this image.</a:t>
            </a:r>
          </a:p>
          <a:p>
            <a:pPr>
              <a:spcBef>
                <a:spcPts val="1000"/>
              </a:spcBef>
            </a:pPr>
            <a:r>
              <a:rPr kumimoji="1" lang="en-US" altLang="zh-CN" dirty="0"/>
              <a:t>Step 2. Close your left eye, and look at the cross with your right eye.</a:t>
            </a:r>
          </a:p>
          <a:p>
            <a:pPr>
              <a:spcBef>
                <a:spcPts val="1000"/>
              </a:spcBef>
            </a:pPr>
            <a:r>
              <a:rPr kumimoji="1" lang="en-US" altLang="zh-CN" dirty="0"/>
              <a:t>Step 3. Gradually move your face closer to the image.</a:t>
            </a:r>
          </a:p>
          <a:p>
            <a:pPr>
              <a:spcBef>
                <a:spcPts val="1000"/>
              </a:spcBef>
            </a:pPr>
            <a:r>
              <a:rPr kumimoji="1" lang="en-US" altLang="zh-CN" dirty="0"/>
              <a:t>Q: What happens? Can you explain it? </a:t>
            </a:r>
          </a:p>
          <a:p>
            <a:pPr>
              <a:spcBef>
                <a:spcPts val="1000"/>
              </a:spcBef>
            </a:pPr>
            <a:r>
              <a:rPr kumimoji="1" lang="en-US" altLang="zh-CN" dirty="0"/>
              <a:t>Q: Which eye’s blind spot did you just find out?</a:t>
            </a:r>
          </a:p>
          <a:p>
            <a:pPr>
              <a:spcBef>
                <a:spcPts val="1000"/>
              </a:spcBef>
            </a:pPr>
            <a:r>
              <a:rPr kumimoji="1" lang="en-US" altLang="zh-CN" dirty="0"/>
              <a:t>What is its position relative to the fovea?</a:t>
            </a:r>
          </a:p>
          <a:p>
            <a:pPr>
              <a:spcBef>
                <a:spcPts val="1000"/>
              </a:spcBef>
            </a:pPr>
            <a:r>
              <a:rPr kumimoji="1" lang="en-US" altLang="zh-CN" dirty="0"/>
              <a:t>Step 4. repeat step 1-3, but this time, close your right eye, and look at the dot with your left eye.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A404E1-2121-3740-BACF-0B3CB77D1713}"/>
              </a:ext>
            </a:extLst>
          </p:cNvPr>
          <p:cNvSpPr txBox="1"/>
          <p:nvPr/>
        </p:nvSpPr>
        <p:spPr>
          <a:xfrm>
            <a:off x="5524500" y="1853025"/>
            <a:ext cx="3490951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kumimoji="1" lang="en-US" altLang="zh-CN" dirty="0"/>
              <a:t>Extension-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 can also try:</a:t>
            </a:r>
          </a:p>
          <a:p>
            <a:pPr>
              <a:spcBef>
                <a:spcPts val="1000"/>
              </a:spcBef>
            </a:pPr>
            <a:r>
              <a:rPr kumimoji="1" lang="en-US" altLang="zh-CN" dirty="0"/>
              <a:t>Step 5. repeat step 1-3, but this time, close your right eye, and look at the cross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</a:t>
            </a:r>
            <a:r>
              <a:rPr kumimoji="1" lang="zh-CN" altLang="en-US" dirty="0"/>
              <a:t> </a:t>
            </a:r>
            <a:r>
              <a:rPr kumimoji="1" lang="en-US" altLang="zh-CN" dirty="0"/>
              <a:t>eye.</a:t>
            </a:r>
          </a:p>
          <a:p>
            <a:pPr>
              <a:spcBef>
                <a:spcPts val="1000"/>
              </a:spcBef>
            </a:pPr>
            <a:r>
              <a:rPr kumimoji="1" lang="en-US" altLang="zh-CN" dirty="0"/>
              <a:t>Q: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dot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disappear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time?</a:t>
            </a:r>
            <a:r>
              <a:rPr kumimoji="1" lang="zh-CN" altLang="en-US" dirty="0"/>
              <a:t> </a:t>
            </a:r>
            <a:r>
              <a:rPr kumimoji="1" lang="en-US" altLang="zh-CN" dirty="0"/>
              <a:t>Why?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DA0E22-808D-3246-B6C1-CB21E4B36A97}"/>
              </a:ext>
            </a:extLst>
          </p:cNvPr>
          <p:cNvSpPr txBox="1"/>
          <p:nvPr/>
        </p:nvSpPr>
        <p:spPr>
          <a:xfrm>
            <a:off x="223954" y="6248400"/>
            <a:ext cx="521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But why did not we realize we have blind spots?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48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EBD268F-67C7-CA4A-B948-AEDE340CA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8720022" cy="654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A64F96-0FAF-B74C-A3BA-772A706DF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4191000" cy="27232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BB5E79-5E5A-A448-8601-78E17169A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124200"/>
            <a:ext cx="5638800" cy="349748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AB555EA-7843-E34B-A2FA-03FCF7DB9DBC}"/>
              </a:ext>
            </a:extLst>
          </p:cNvPr>
          <p:cNvSpPr txBox="1"/>
          <p:nvPr/>
        </p:nvSpPr>
        <p:spPr>
          <a:xfrm>
            <a:off x="381000" y="47244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(</a:t>
            </a:r>
            <a:r>
              <a:rPr kumimoji="1" lang="en-US" altLang="zh-CN" b="1" dirty="0"/>
              <a:t>NOT</a:t>
            </a:r>
            <a:r>
              <a:rPr kumimoji="1" lang="en-US" altLang="zh-CN" dirty="0"/>
              <a:t> required) Limbus: </a:t>
            </a:r>
            <a:r>
              <a:rPr lang="en-US" altLang="zh-CN" dirty="0"/>
              <a:t>the junction of the opaque sclera and transparent cornea.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2FABCC-3724-9D45-A399-7AC4ABDC8A84}"/>
              </a:ext>
            </a:extLst>
          </p:cNvPr>
          <p:cNvSpPr txBox="1"/>
          <p:nvPr/>
        </p:nvSpPr>
        <p:spPr>
          <a:xfrm>
            <a:off x="3680460" y="626570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Eyebrow </a:t>
            </a:r>
            <a:endParaRPr kumimoji="1"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FCDA6D-D7C5-7D48-94DB-5DAFD12D6108}"/>
              </a:ext>
            </a:extLst>
          </p:cNvPr>
          <p:cNvSpPr txBox="1"/>
          <p:nvPr/>
        </p:nvSpPr>
        <p:spPr>
          <a:xfrm>
            <a:off x="3905250" y="1819369"/>
            <a:ext cx="102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Eyelid</a:t>
            </a:r>
            <a:endParaRPr kumimoji="1"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C9BE98D-0061-6241-8AE3-19E58833CE02}"/>
              </a:ext>
            </a:extLst>
          </p:cNvPr>
          <p:cNvSpPr txBox="1"/>
          <p:nvPr/>
        </p:nvSpPr>
        <p:spPr>
          <a:xfrm>
            <a:off x="3680460" y="1086982"/>
            <a:ext cx="962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Eyelash</a:t>
            </a:r>
            <a:endParaRPr kumimoji="1" lang="zh-CN" altLang="en-US" sz="2000" dirty="0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05571784-47EA-7F41-9861-55C816026D5D}"/>
              </a:ext>
            </a:extLst>
          </p:cNvPr>
          <p:cNvCxnSpPr/>
          <p:nvPr/>
        </p:nvCxnSpPr>
        <p:spPr>
          <a:xfrm>
            <a:off x="3009900" y="813554"/>
            <a:ext cx="6858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6927329-EB49-494F-913B-4DB5D90ACD32}"/>
              </a:ext>
            </a:extLst>
          </p:cNvPr>
          <p:cNvCxnSpPr>
            <a:cxnSpLocks/>
          </p:cNvCxnSpPr>
          <p:nvPr/>
        </p:nvCxnSpPr>
        <p:spPr>
          <a:xfrm>
            <a:off x="2465070" y="1295400"/>
            <a:ext cx="123063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CAD8F87E-2E4E-6D43-BAA9-72F8CC0C89CF}"/>
              </a:ext>
            </a:extLst>
          </p:cNvPr>
          <p:cNvCxnSpPr>
            <a:cxnSpLocks/>
          </p:cNvCxnSpPr>
          <p:nvPr/>
        </p:nvCxnSpPr>
        <p:spPr>
          <a:xfrm flipV="1">
            <a:off x="2819400" y="1788978"/>
            <a:ext cx="876300" cy="20911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4D0BF855-4569-5445-B680-D515BF829C59}"/>
              </a:ext>
            </a:extLst>
          </p:cNvPr>
          <p:cNvCxnSpPr>
            <a:cxnSpLocks/>
          </p:cNvCxnSpPr>
          <p:nvPr/>
        </p:nvCxnSpPr>
        <p:spPr>
          <a:xfrm>
            <a:off x="3181350" y="1388867"/>
            <a:ext cx="781050" cy="58007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6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B06EDC5-A532-5947-BA1C-7644502A0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05000"/>
            <a:ext cx="6032500" cy="4826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1CD3BB1-435F-9C4C-8CC1-D54141847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2743200" cy="1752600"/>
          </a:xfrm>
          <a:prstGeom prst="rect">
            <a:avLst/>
          </a:prstGeom>
        </p:spPr>
      </p:pic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76FE2E2E-7D40-EF48-9A98-C653C281EAF7}"/>
              </a:ext>
            </a:extLst>
          </p:cNvPr>
          <p:cNvCxnSpPr>
            <a:cxnSpLocks/>
          </p:cNvCxnSpPr>
          <p:nvPr/>
        </p:nvCxnSpPr>
        <p:spPr>
          <a:xfrm flipH="1" flipV="1">
            <a:off x="4616450" y="2781300"/>
            <a:ext cx="132715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3995890C-8580-5F4C-AE4E-A089FF4117A0}"/>
              </a:ext>
            </a:extLst>
          </p:cNvPr>
          <p:cNvCxnSpPr>
            <a:cxnSpLocks/>
          </p:cNvCxnSpPr>
          <p:nvPr/>
        </p:nvCxnSpPr>
        <p:spPr>
          <a:xfrm flipH="1" flipV="1">
            <a:off x="4616450" y="3124200"/>
            <a:ext cx="106680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929E47EC-44E1-D44E-9385-5969C248B114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4079418" y="3493770"/>
            <a:ext cx="1070432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DB9A584-ECD9-A847-BD25-B0BD05832F3C}"/>
              </a:ext>
            </a:extLst>
          </p:cNvPr>
          <p:cNvSpPr txBox="1"/>
          <p:nvPr/>
        </p:nvSpPr>
        <p:spPr>
          <a:xfrm>
            <a:off x="3810000" y="256270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Retina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FA508C-7B7C-F844-BBC2-306FE8D2E39E}"/>
              </a:ext>
            </a:extLst>
          </p:cNvPr>
          <p:cNvSpPr txBox="1"/>
          <p:nvPr/>
        </p:nvSpPr>
        <p:spPr>
          <a:xfrm>
            <a:off x="3708130" y="2907268"/>
            <a:ext cx="92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Choroid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D1003B5-7A6F-4B46-A2CD-F543EE8C0B9E}"/>
              </a:ext>
            </a:extLst>
          </p:cNvPr>
          <p:cNvSpPr txBox="1"/>
          <p:nvPr/>
        </p:nvSpPr>
        <p:spPr>
          <a:xfrm>
            <a:off x="3336842" y="3309104"/>
            <a:ext cx="74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Sclera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01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3474"/>
            <a:ext cx="5410200" cy="1143000"/>
          </a:xfrm>
        </p:spPr>
        <p:txBody>
          <a:bodyPr/>
          <a:lstStyle/>
          <a:p>
            <a:r>
              <a:rPr lang="en-GB" dirty="0"/>
              <a:t>Structure of the eye</a:t>
            </a:r>
          </a:p>
        </p:txBody>
      </p:sp>
      <p:pic>
        <p:nvPicPr>
          <p:cNvPr id="4" name="Content Placeholder 3" descr="bfy_human_08_38_eyesdiag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b="8014"/>
          <a:stretch/>
        </p:blipFill>
        <p:spPr>
          <a:xfrm>
            <a:off x="152400" y="1609839"/>
            <a:ext cx="8875007" cy="5248161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2AAACEB-284D-D343-B326-558FD56A5DD3}"/>
              </a:ext>
            </a:extLst>
          </p:cNvPr>
          <p:cNvSpPr txBox="1"/>
          <p:nvPr/>
        </p:nvSpPr>
        <p:spPr>
          <a:xfrm>
            <a:off x="0" y="186950"/>
            <a:ext cx="35814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kumimoji="1" lang="en-US" altLang="zh-CN" dirty="0"/>
              <a:t>Challenging:</a:t>
            </a:r>
          </a:p>
          <a:p>
            <a:pPr>
              <a:spcBef>
                <a:spcPts val="1000"/>
              </a:spcBef>
            </a:pP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</a:t>
            </a:r>
            <a:r>
              <a:rPr kumimoji="1" lang="zh-CN" altLang="en-US" dirty="0"/>
              <a:t> 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eye?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>
              <a:spcBef>
                <a:spcPts val="1000"/>
              </a:spcBef>
            </a:pP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</a:t>
            </a:r>
            <a:r>
              <a:rPr kumimoji="1" lang="zh-CN" altLang="en-US" dirty="0"/>
              <a:t> </a:t>
            </a:r>
            <a:r>
              <a:rPr kumimoji="1" lang="en-US" altLang="zh-CN" dirty="0"/>
              <a:t>eye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eye?</a:t>
            </a:r>
          </a:p>
          <a:p>
            <a:pPr>
              <a:spcBef>
                <a:spcPts val="1000"/>
              </a:spcBef>
            </a:pPr>
            <a:r>
              <a:rPr kumimoji="1" lang="en-US" altLang="zh-CN" dirty="0"/>
              <a:t>Hint: position of fovea and blind spot.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9719B21-840B-8D44-9472-99F83F1D4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645400" cy="3302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0240386-B7D2-544B-AB63-888F8A5A849D}"/>
              </a:ext>
            </a:extLst>
          </p:cNvPr>
          <p:cNvSpPr txBox="1"/>
          <p:nvPr/>
        </p:nvSpPr>
        <p:spPr>
          <a:xfrm>
            <a:off x="762000" y="50292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 we look at an object, light reflected from it enters the eye and is </a:t>
            </a:r>
            <a:r>
              <a:rPr lang="en-US" altLang="zh-CN" b="1" dirty="0"/>
              <a:t>refracted</a:t>
            </a:r>
            <a:r>
              <a:rPr lang="en-US" altLang="zh-CN" dirty="0"/>
              <a:t>, or bent. This creates a focused, upside-down image of the object that the brain will have to interpret and turn in the correct direction.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34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the eye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742944"/>
              </p:ext>
            </p:extLst>
          </p:nvPr>
        </p:nvGraphicFramePr>
        <p:xfrm>
          <a:off x="76200" y="1455738"/>
          <a:ext cx="8991600" cy="5417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0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1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>
                          <a:latin typeface="Calibri"/>
                          <a:ea typeface="Calibri"/>
                          <a:cs typeface="Times New Roman"/>
                        </a:rPr>
                        <a:t>Part of the eye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>
                          <a:latin typeface="Calibri"/>
                          <a:ea typeface="Calibri"/>
                          <a:cs typeface="Times New Roman"/>
                        </a:rPr>
                        <a:t>Function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latin typeface="Calibri"/>
                          <a:ea typeface="Calibri"/>
                          <a:cs typeface="Times New Roman"/>
                        </a:rPr>
                        <a:t>Conjunctiva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GB" sz="1800" dirty="0" err="1">
                          <a:latin typeface="+mn-lt"/>
                          <a:ea typeface="Calibri"/>
                          <a:cs typeface="Times New Roman"/>
                        </a:rPr>
                        <a:t>ighly</a:t>
                      </a:r>
                      <a:r>
                        <a:rPr lang="en-GB" sz="18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GB" sz="1800" b="1" dirty="0">
                          <a:latin typeface="+mn-lt"/>
                          <a:ea typeface="Calibri"/>
                          <a:cs typeface="Times New Roman"/>
                        </a:rPr>
                        <a:t>vascularised</a:t>
                      </a:r>
                      <a:r>
                        <a:rPr lang="en-US" altLang="zh-CN" sz="1800" dirty="0">
                          <a:latin typeface="+mn-lt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en-GB" sz="1800" dirty="0">
                          <a:latin typeface="+mn-lt"/>
                          <a:ea typeface="Calibri"/>
                          <a:cs typeface="Times New Roman"/>
                        </a:rPr>
                        <a:t> Thin </a:t>
                      </a:r>
                      <a:r>
                        <a:rPr lang="en-GB" sz="1800" dirty="0">
                          <a:latin typeface="Calibri"/>
                          <a:ea typeface="Calibri"/>
                          <a:cs typeface="Times New Roman"/>
                        </a:rPr>
                        <a:t>layer of clear mucous </a:t>
                      </a:r>
                      <a:r>
                        <a:rPr lang="en-GB" sz="1800" dirty="0">
                          <a:latin typeface="+mn-lt"/>
                          <a:ea typeface="Calibri"/>
                          <a:cs typeface="Times New Roman"/>
                        </a:rPr>
                        <a:t>membrane that helps lubricate the eye, covering the anterior sclera (and lining the inner surface of eyelids).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>
                          <a:latin typeface="Calibri"/>
                          <a:ea typeface="Calibri"/>
                          <a:cs typeface="Times New Roman"/>
                        </a:rPr>
                        <a:t>Cornea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Calibri"/>
                          <a:ea typeface="Calibri"/>
                          <a:cs typeface="Times New Roman"/>
                        </a:rPr>
                        <a:t>Transparent, </a:t>
                      </a:r>
                      <a:r>
                        <a:rPr lang="en-GB" altLang="zh-CN" sz="1800" b="1" dirty="0">
                          <a:latin typeface="+mn-lt"/>
                          <a:ea typeface="Calibri"/>
                          <a:cs typeface="Times New Roman"/>
                        </a:rPr>
                        <a:t>avascular</a:t>
                      </a:r>
                      <a:r>
                        <a:rPr lang="en-GB" altLang="zh-CN" sz="1800" dirty="0">
                          <a:latin typeface="+mn-lt"/>
                          <a:ea typeface="Calibri"/>
                          <a:cs typeface="Times New Roman"/>
                        </a:rPr>
                        <a:t> connective tissue</a:t>
                      </a:r>
                      <a:r>
                        <a:rPr lang="en-GB" sz="1800" dirty="0">
                          <a:latin typeface="Calibri"/>
                          <a:ea typeface="Calibri"/>
                          <a:cs typeface="Times New Roman"/>
                        </a:rPr>
                        <a:t> at the front of the eye where light enters and is bent (</a:t>
                      </a:r>
                      <a:r>
                        <a:rPr lang="en-GB" sz="1800" b="1" dirty="0">
                          <a:latin typeface="Calibri"/>
                          <a:ea typeface="Calibri"/>
                          <a:cs typeface="Times New Roman"/>
                        </a:rPr>
                        <a:t>refracted</a:t>
                      </a:r>
                      <a:r>
                        <a:rPr lang="en-GB" sz="1800" dirty="0">
                          <a:latin typeface="+mn-lt"/>
                          <a:ea typeface="Calibri"/>
                          <a:cs typeface="Times New Roman"/>
                        </a:rPr>
                        <a:t>). transparent, covering the anterior 1/6th of the eye.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latin typeface="Calibri"/>
                          <a:ea typeface="Calibri"/>
                          <a:cs typeface="Times New Roman"/>
                        </a:rPr>
                        <a:t>Aqueous humour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latin typeface="Calibri"/>
                          <a:ea typeface="Calibri"/>
                          <a:cs typeface="Times New Roman"/>
                        </a:rPr>
                        <a:t>Watery liquid filling the front of the eye.</a:t>
                      </a:r>
                      <a:r>
                        <a:rPr lang="zh-CN" altLang="en-US" sz="18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altLang="zh-CN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responsible for the nourishment of both the lens and the cornea.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>
                          <a:latin typeface="Calibri"/>
                          <a:ea typeface="Calibri"/>
                          <a:cs typeface="Times New Roman"/>
                        </a:rPr>
                        <a:t>Iris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Calibri"/>
                          <a:ea typeface="Calibri"/>
                          <a:cs typeface="Times New Roman"/>
                        </a:rPr>
                        <a:t>Control</a:t>
                      </a:r>
                      <a:r>
                        <a:rPr lang="en-GB" sz="1800" dirty="0">
                          <a:latin typeface="Calibri"/>
                          <a:ea typeface="Calibri"/>
                          <a:cs typeface="Times New Roman"/>
                        </a:rPr>
                        <a:t>s the amount of light entering the eye</a:t>
                      </a:r>
                      <a:r>
                        <a:rPr lang="en-GB" sz="1800" dirty="0">
                          <a:latin typeface="+mn-lt"/>
                          <a:ea typeface="Calibri"/>
                          <a:cs typeface="Times New Roman"/>
                        </a:rPr>
                        <a:t>. Most anterior extension of the choroid and separates the anterior and the posterior chambers.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>
                          <a:latin typeface="Calibri"/>
                          <a:ea typeface="Calibri"/>
                          <a:cs typeface="Times New Roman"/>
                        </a:rPr>
                        <a:t>Pupil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latin typeface="Calibri"/>
                          <a:ea typeface="Calibri"/>
                          <a:cs typeface="Times New Roman"/>
                        </a:rPr>
                        <a:t>Hole/ Opening in the iris that allows light to enter the eye.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latin typeface="Calibri"/>
                          <a:ea typeface="Calibri"/>
                          <a:cs typeface="Times New Roman"/>
                        </a:rPr>
                        <a:t>Lens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+mn-lt"/>
                          <a:ea typeface="Calibri"/>
                          <a:cs typeface="Times New Roman"/>
                        </a:rPr>
                        <a:t>A transparent bi-convex disk, can </a:t>
                      </a:r>
                      <a:r>
                        <a:rPr lang="en-GB" sz="1800" dirty="0">
                          <a:latin typeface="Calibri"/>
                          <a:ea typeface="Calibri"/>
                          <a:cs typeface="Times New Roman"/>
                        </a:rPr>
                        <a:t>change shape to focus light onto the retina.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latin typeface="Calibri"/>
                          <a:ea typeface="Calibri"/>
                          <a:cs typeface="Times New Roman"/>
                        </a:rPr>
                        <a:t>Ciliary muscles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ttached to sclera and ciliary body and control the shape of the lens </a:t>
                      </a:r>
                      <a:r>
                        <a:rPr lang="en-GB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by c</a:t>
                      </a:r>
                      <a:r>
                        <a:rPr lang="en-GB" altLang="zh-CN" sz="1800" dirty="0">
                          <a:latin typeface="+mn-lt"/>
                          <a:ea typeface="Calibri"/>
                          <a:cs typeface="Times New Roman"/>
                        </a:rPr>
                        <a:t>hanging the thickness of the lens when focusing.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latin typeface="Calibri"/>
                          <a:ea typeface="Calibri"/>
                          <a:cs typeface="Times New Roman"/>
                        </a:rPr>
                        <a:t>Suspensory ligaments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latin typeface="Calibri"/>
                          <a:ea typeface="Calibri"/>
                          <a:cs typeface="Times New Roman"/>
                        </a:rPr>
                        <a:t>Hold the lens in place.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695043"/>
              </p:ext>
            </p:extLst>
          </p:nvPr>
        </p:nvGraphicFramePr>
        <p:xfrm>
          <a:off x="152400" y="914400"/>
          <a:ext cx="8915400" cy="52000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dirty="0">
                          <a:latin typeface="Calibri"/>
                          <a:ea typeface="Calibri"/>
                          <a:cs typeface="Times New Roman"/>
                        </a:rPr>
                        <a:t>Part of the eye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dirty="0">
                          <a:latin typeface="Calibri"/>
                          <a:ea typeface="Calibri"/>
                          <a:cs typeface="Times New Roman"/>
                        </a:rPr>
                        <a:t>Function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>
                          <a:latin typeface="Calibri"/>
                          <a:ea typeface="Calibri"/>
                          <a:cs typeface="Times New Roman"/>
                        </a:rPr>
                        <a:t>Vitreous humour</a:t>
                      </a:r>
                      <a:endParaRPr lang="en-US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latin typeface="Calibri"/>
                          <a:ea typeface="Calibri"/>
                          <a:cs typeface="Times New Roman"/>
                        </a:rPr>
                        <a:t>Transparent jelly-like substance which supports the back of the eye.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>
                          <a:latin typeface="Calibri"/>
                          <a:ea typeface="Calibri"/>
                          <a:cs typeface="Times New Roman"/>
                        </a:rPr>
                        <a:t>Sclera</a:t>
                      </a:r>
                      <a:endParaRPr lang="en-US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latin typeface="Calibri"/>
                          <a:ea typeface="Calibri"/>
                          <a:cs typeface="Times New Roman"/>
                        </a:rPr>
                        <a:t>Tough, white/ opaque, protective outer layer </a:t>
                      </a:r>
                      <a:r>
                        <a:rPr lang="en-GB" sz="2000" dirty="0">
                          <a:latin typeface="+mn-lt"/>
                          <a:ea typeface="Calibri"/>
                          <a:cs typeface="Times New Roman"/>
                        </a:rPr>
                        <a:t>that is heavily </a:t>
                      </a:r>
                      <a:r>
                        <a:rPr lang="en-GB" sz="2000" b="1" dirty="0">
                          <a:latin typeface="+mn-lt"/>
                          <a:ea typeface="Calibri"/>
                          <a:cs typeface="Times New Roman"/>
                        </a:rPr>
                        <a:t>vascularized</a:t>
                      </a:r>
                      <a:r>
                        <a:rPr lang="en-GB" sz="2000" dirty="0">
                          <a:latin typeface="+mn-lt"/>
                          <a:ea typeface="Calibri"/>
                          <a:cs typeface="Times New Roman"/>
                        </a:rPr>
                        <a:t> connective tissue and covers the posterior 5/6th of the eye. It 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continuous with the clear cornea.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>
                          <a:latin typeface="Calibri"/>
                          <a:ea typeface="Calibri"/>
                          <a:cs typeface="Times New Roman"/>
                        </a:rPr>
                        <a:t>Choroid</a:t>
                      </a:r>
                      <a:endParaRPr lang="en-US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latin typeface="+mn-lt"/>
                          <a:ea typeface="Calibri"/>
                          <a:cs typeface="Times New Roman"/>
                        </a:rPr>
                        <a:t>Highly vascular</a:t>
                      </a:r>
                      <a:r>
                        <a:rPr lang="en-GB" sz="2000" dirty="0">
                          <a:latin typeface="+mn-lt"/>
                          <a:ea typeface="Calibri"/>
                          <a:cs typeface="Times New Roman"/>
                        </a:rPr>
                        <a:t>, pigmented layer in the posterior 2/3rd of the eye, meaning b</a:t>
                      </a:r>
                      <a:r>
                        <a:rPr lang="en-GB" altLang="zh-CN" sz="2000" dirty="0">
                          <a:latin typeface="+mn-lt"/>
                          <a:ea typeface="Calibri"/>
                          <a:cs typeface="Times New Roman"/>
                        </a:rPr>
                        <a:t>lack layer that contains many blood vessels. 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Calibri"/>
                          <a:ea typeface="Calibri"/>
                          <a:cs typeface="Times New Roman"/>
                        </a:rPr>
                        <a:t>Retina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latin typeface="Calibri"/>
                          <a:ea typeface="Calibri"/>
                          <a:cs typeface="Times New Roman"/>
                        </a:rPr>
                        <a:t>Light sensitive layer.  It contains </a:t>
                      </a:r>
                      <a:r>
                        <a:rPr lang="en-GB" sz="2000" b="1" dirty="0">
                          <a:latin typeface="Calibri"/>
                          <a:ea typeface="Calibri"/>
                          <a:cs typeface="Times New Roman"/>
                        </a:rPr>
                        <a:t>rod cells</a:t>
                      </a:r>
                      <a:r>
                        <a:rPr lang="en-GB" sz="2000" dirty="0">
                          <a:latin typeface="Calibri"/>
                          <a:ea typeface="Calibri"/>
                          <a:cs typeface="Times New Roman"/>
                        </a:rPr>
                        <a:t> that work in dim light and </a:t>
                      </a:r>
                      <a:r>
                        <a:rPr lang="en-GB" sz="2000" b="1" dirty="0">
                          <a:latin typeface="Calibri"/>
                          <a:ea typeface="Calibri"/>
                          <a:cs typeface="Times New Roman"/>
                        </a:rPr>
                        <a:t>cone cells</a:t>
                      </a:r>
                      <a:r>
                        <a:rPr lang="en-GB" sz="2000" dirty="0">
                          <a:latin typeface="Calibri"/>
                          <a:ea typeface="Calibri"/>
                          <a:cs typeface="Times New Roman"/>
                        </a:rPr>
                        <a:t> that detect light of different colours, and details.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>
                          <a:latin typeface="Calibri"/>
                          <a:ea typeface="Calibri"/>
                          <a:cs typeface="Times New Roman"/>
                        </a:rPr>
                        <a:t>Fovea (Yellow spot)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latin typeface="Calibri"/>
                          <a:ea typeface="Calibri"/>
                          <a:cs typeface="Times New Roman"/>
                        </a:rPr>
                        <a:t>The most sensitive part of the retina.  Contains mostly </a:t>
                      </a:r>
                      <a:r>
                        <a:rPr lang="en-GB" sz="2000" b="1" dirty="0">
                          <a:latin typeface="Calibri"/>
                          <a:ea typeface="Calibri"/>
                          <a:cs typeface="Times New Roman"/>
                        </a:rPr>
                        <a:t>cone</a:t>
                      </a:r>
                      <a:r>
                        <a:rPr lang="en-GB" sz="2000" dirty="0">
                          <a:latin typeface="Calibri"/>
                          <a:ea typeface="Calibri"/>
                          <a:cs typeface="Times New Roman"/>
                        </a:rPr>
                        <a:t> cells.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>
                          <a:latin typeface="Calibri"/>
                          <a:ea typeface="Calibri"/>
                          <a:cs typeface="Times New Roman"/>
                        </a:rPr>
                        <a:t>Blind spot</a:t>
                      </a:r>
                      <a:endParaRPr lang="en-US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latin typeface="Calibri"/>
                          <a:ea typeface="Calibri"/>
                          <a:cs typeface="Times New Roman"/>
                        </a:rPr>
                        <a:t>The point where the optic nerve attaches to the eye.  There are no light sensitive cells here.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Calibri"/>
                          <a:ea typeface="Calibri"/>
                          <a:cs typeface="Times New Roman"/>
                        </a:rPr>
                        <a:t>Optic nerve.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latin typeface="Calibri"/>
                          <a:ea typeface="Calibri"/>
                          <a:cs typeface="Times New Roman"/>
                        </a:rPr>
                        <a:t>Carries nerve impulses away to the brain.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Light sensitive cells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DB23B4B-4215-6949-BC1D-8B123BED7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" y="1905000"/>
            <a:ext cx="4525963" cy="4525963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F87AC6-993C-DB43-9D86-6B225AA0D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12" y="1417638"/>
            <a:ext cx="4433888" cy="372506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403164D-A8F5-754B-8945-335D038CC1D5}"/>
              </a:ext>
            </a:extLst>
          </p:cNvPr>
          <p:cNvSpPr txBox="1"/>
          <p:nvPr/>
        </p:nvSpPr>
        <p:spPr>
          <a:xfrm>
            <a:off x="4869656" y="5257800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Inside the eye are </a:t>
            </a:r>
            <a:r>
              <a:rPr lang="en-US" altLang="zh-CN" b="1" dirty="0"/>
              <a:t>photoreceptors</a:t>
            </a:r>
            <a:r>
              <a:rPr lang="en-US" altLang="zh-CN" dirty="0"/>
              <a:t>, which create nerve impulses when struck by light. There are two types: </a:t>
            </a:r>
            <a:r>
              <a:rPr lang="en-US" altLang="zh-CN" b="1" dirty="0"/>
              <a:t>cones</a:t>
            </a:r>
            <a:r>
              <a:rPr lang="en-US" altLang="zh-CN" dirty="0"/>
              <a:t> make color vision possible, and </a:t>
            </a:r>
            <a:r>
              <a:rPr lang="en-US" altLang="zh-CN" b="1" dirty="0"/>
              <a:t>rods</a:t>
            </a:r>
            <a:r>
              <a:rPr lang="en-US" altLang="zh-CN" dirty="0"/>
              <a:t> specialize in black-and-white images.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Light sensitive cells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1" dirty="0"/>
                        <a:t>Type of cell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What do they detect?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Light conditions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Information.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/>
                        <a:t>Cones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Colour</a:t>
                      </a:r>
                    </a:p>
                    <a:p>
                      <a:r>
                        <a:rPr lang="en-GB" sz="2400" dirty="0"/>
                        <a:t>(three </a:t>
                      </a:r>
                      <a:r>
                        <a:rPr lang="en-GB" sz="2400"/>
                        <a:t>different colours)</a:t>
                      </a:r>
                      <a:endParaRPr lang="en-GB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Bright light (high intensity)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Most are found  tightly packed around the </a:t>
                      </a:r>
                      <a:r>
                        <a:rPr lang="en-GB" sz="2400" b="1" dirty="0"/>
                        <a:t>fovea</a:t>
                      </a:r>
                      <a:r>
                        <a:rPr lang="en-GB" sz="2400" b="0" dirty="0"/>
                        <a:t> in the centre of the retina.  They produce a sharp image.</a:t>
                      </a:r>
                      <a:endParaRPr lang="en-GB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/>
                        <a:t>Rods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Black and white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Dim light</a:t>
                      </a:r>
                      <a:r>
                        <a:rPr lang="en-GB" sz="2400" baseline="0" dirty="0"/>
                        <a:t>  (low intensity)</a:t>
                      </a:r>
                      <a:endParaRPr lang="en-GB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Most are found around the outside of the retina.  They show a less detailed image.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FBD0BF5A998E4FBF3D7F1E0E7141BA" ma:contentTypeVersion="11" ma:contentTypeDescription="Create a new document." ma:contentTypeScope="" ma:versionID="2900167372ef891b9543ccdbe48d3a46">
  <xsd:schema xmlns:xsd="http://www.w3.org/2001/XMLSchema" xmlns:xs="http://www.w3.org/2001/XMLSchema" xmlns:p="http://schemas.microsoft.com/office/2006/metadata/properties" xmlns:ns2="638b3d8b-b976-4de6-b921-0ae678ab4705" xmlns:ns3="dae67ecd-5e24-42a2-8771-e1145e54c48e" targetNamespace="http://schemas.microsoft.com/office/2006/metadata/properties" ma:root="true" ma:fieldsID="c6d5648b3e5fdd31bca91684134b5e19" ns2:_="" ns3:_="">
    <xsd:import namespace="638b3d8b-b976-4de6-b921-0ae678ab4705"/>
    <xsd:import namespace="dae67ecd-5e24-42a2-8771-e1145e54c4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8b3d8b-b976-4de6-b921-0ae678ab47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e67ecd-5e24-42a2-8771-e1145e54c48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E46DE6-0796-4461-8A16-8F7EF1CC0D48}"/>
</file>

<file path=customXml/itemProps2.xml><?xml version="1.0" encoding="utf-8"?>
<ds:datastoreItem xmlns:ds="http://schemas.openxmlformats.org/officeDocument/2006/customXml" ds:itemID="{255BCF96-15D0-4934-8CFC-4028FA39E31F}"/>
</file>

<file path=customXml/itemProps3.xml><?xml version="1.0" encoding="utf-8"?>
<ds:datastoreItem xmlns:ds="http://schemas.openxmlformats.org/officeDocument/2006/customXml" ds:itemID="{5FA060EE-0DE2-42FE-AC88-255C7D2A00FB}"/>
</file>

<file path=docProps/app.xml><?xml version="1.0" encoding="utf-8"?>
<Properties xmlns="http://schemas.openxmlformats.org/officeDocument/2006/extended-properties" xmlns:vt="http://schemas.openxmlformats.org/officeDocument/2006/docPropsVTypes">
  <TotalTime>18354</TotalTime>
  <Words>784</Words>
  <Application>Microsoft Macintosh PowerPoint</Application>
  <PresentationFormat>全屏显示(4:3)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Times New Roman</vt:lpstr>
      <vt:lpstr>Office Theme</vt:lpstr>
      <vt:lpstr>The eye</vt:lpstr>
      <vt:lpstr>PowerPoint 演示文稿</vt:lpstr>
      <vt:lpstr>PowerPoint 演示文稿</vt:lpstr>
      <vt:lpstr>Structure of the eye</vt:lpstr>
      <vt:lpstr>PowerPoint 演示文稿</vt:lpstr>
      <vt:lpstr>Structure of the eye</vt:lpstr>
      <vt:lpstr>PowerPoint 演示文稿</vt:lpstr>
      <vt:lpstr>Light sensitive cells</vt:lpstr>
      <vt:lpstr>Light sensitive cells</vt:lpstr>
      <vt:lpstr>Distribution of Light sensitive cells</vt:lpstr>
      <vt:lpstr>Pupil/ Iris reflex</vt:lpstr>
      <vt:lpstr>Pupil/ Iris reflex</vt:lpstr>
      <vt:lpstr>Accommodation</vt:lpstr>
      <vt:lpstr>Accommodation</vt:lpstr>
      <vt:lpstr>PowerPoint 演示文稿</vt:lpstr>
      <vt:lpstr>PowerPoint 演示文稿</vt:lpstr>
    </vt:vector>
  </TitlesOfParts>
  <Company>MICROSFOT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eye</dc:title>
  <dc:creator>USERS</dc:creator>
  <cp:lastModifiedBy>柴 文婷</cp:lastModifiedBy>
  <cp:revision>54</cp:revision>
  <dcterms:created xsi:type="dcterms:W3CDTF">2014-11-13T07:52:03Z</dcterms:created>
  <dcterms:modified xsi:type="dcterms:W3CDTF">2020-05-21T08:38:31Z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0x01010002FBD0BF5A998E4FBF3D7F1E0E7141BA</vt:lpwstr>
  </property>
</Properties>
</file>