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8" r:id="rId3"/>
    <p:sldId id="297" r:id="rId4"/>
    <p:sldId id="261" r:id="rId5"/>
    <p:sldId id="295" r:id="rId6"/>
    <p:sldId id="269" r:id="rId7"/>
    <p:sldId id="265" r:id="rId8"/>
    <p:sldId id="264" r:id="rId9"/>
    <p:sldId id="262" r:id="rId10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FEC57-9616-3746-A5A6-DF54468CEDC1}" v="16" dt="2020-11-27T02:42:5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3"/>
    <p:restoredTop sz="92275"/>
  </p:normalViewPr>
  <p:slideViewPr>
    <p:cSldViewPr>
      <p:cViewPr varScale="1">
        <p:scale>
          <a:sx n="109" d="100"/>
          <a:sy n="109" d="100"/>
        </p:scale>
        <p:origin x="12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A7CFEC57-9616-3746-A5A6-DF54468CEDC1}"/>
    <pc:docChg chg="custSel addSld delSld modSld">
      <pc:chgData name="文婷 柴" userId="cc3e45de-2f49-4c89-aeff-00e7b5b5da7e" providerId="ADAL" clId="{A7CFEC57-9616-3746-A5A6-DF54468CEDC1}" dt="2020-11-27T02:43:56.313" v="567" actId="948"/>
      <pc:docMkLst>
        <pc:docMk/>
      </pc:docMkLst>
      <pc:sldChg chg="addSp modSp mod">
        <pc:chgData name="文婷 柴" userId="cc3e45de-2f49-4c89-aeff-00e7b5b5da7e" providerId="ADAL" clId="{A7CFEC57-9616-3746-A5A6-DF54468CEDC1}" dt="2020-11-24T13:44:10.295" v="47" actId="1076"/>
        <pc:sldMkLst>
          <pc:docMk/>
          <pc:sldMk cId="0" sldId="261"/>
        </pc:sldMkLst>
        <pc:spChg chg="add mod">
          <ac:chgData name="文婷 柴" userId="cc3e45de-2f49-4c89-aeff-00e7b5b5da7e" providerId="ADAL" clId="{A7CFEC57-9616-3746-A5A6-DF54468CEDC1}" dt="2020-11-24T13:44:10.295" v="47" actId="1076"/>
          <ac:spMkLst>
            <pc:docMk/>
            <pc:sldMk cId="0" sldId="261"/>
            <ac:spMk id="2" creationId="{89ADC030-1ECD-A147-ABF0-949BDB33CBE5}"/>
          </ac:spMkLst>
        </pc:spChg>
        <pc:picChg chg="mod modCrop">
          <ac:chgData name="文婷 柴" userId="cc3e45de-2f49-4c89-aeff-00e7b5b5da7e" providerId="ADAL" clId="{A7CFEC57-9616-3746-A5A6-DF54468CEDC1}" dt="2020-11-24T13:44:03.619" v="46" actId="1076"/>
          <ac:picMkLst>
            <pc:docMk/>
            <pc:sldMk cId="0" sldId="261"/>
            <ac:picMk id="36868" creationId="{00000000-0000-0000-0000-000000000000}"/>
          </ac:picMkLst>
        </pc:picChg>
      </pc:sldChg>
      <pc:sldChg chg="modSp mod">
        <pc:chgData name="文婷 柴" userId="cc3e45de-2f49-4c89-aeff-00e7b5b5da7e" providerId="ADAL" clId="{A7CFEC57-9616-3746-A5A6-DF54468CEDC1}" dt="2020-11-24T13:42:54.105" v="25" actId="20577"/>
        <pc:sldMkLst>
          <pc:docMk/>
          <pc:sldMk cId="0" sldId="262"/>
        </pc:sldMkLst>
        <pc:spChg chg="mod">
          <ac:chgData name="文婷 柴" userId="cc3e45de-2f49-4c89-aeff-00e7b5b5da7e" providerId="ADAL" clId="{A7CFEC57-9616-3746-A5A6-DF54468CEDC1}" dt="2020-11-24T13:42:54.105" v="25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new mod">
        <pc:chgData name="文婷 柴" userId="cc3e45de-2f49-4c89-aeff-00e7b5b5da7e" providerId="ADAL" clId="{A7CFEC57-9616-3746-A5A6-DF54468CEDC1}" dt="2020-11-27T02:43:56.313" v="567" actId="948"/>
        <pc:sldMkLst>
          <pc:docMk/>
          <pc:sldMk cId="1793998948" sldId="298"/>
        </pc:sldMkLst>
        <pc:spChg chg="mod">
          <ac:chgData name="文婷 柴" userId="cc3e45de-2f49-4c89-aeff-00e7b5b5da7e" providerId="ADAL" clId="{A7CFEC57-9616-3746-A5A6-DF54468CEDC1}" dt="2020-11-24T09:18:01.720" v="10"/>
          <ac:spMkLst>
            <pc:docMk/>
            <pc:sldMk cId="1793998948" sldId="298"/>
            <ac:spMk id="2" creationId="{792437D9-ED51-B243-A418-30289D2EBB58}"/>
          </ac:spMkLst>
        </pc:spChg>
        <pc:spChg chg="mod">
          <ac:chgData name="文婷 柴" userId="cc3e45de-2f49-4c89-aeff-00e7b5b5da7e" providerId="ADAL" clId="{A7CFEC57-9616-3746-A5A6-DF54468CEDC1}" dt="2020-11-27T02:43:56.313" v="567" actId="948"/>
          <ac:spMkLst>
            <pc:docMk/>
            <pc:sldMk cId="1793998948" sldId="298"/>
            <ac:spMk id="3" creationId="{1C160807-B2B0-5A43-8717-D9E13920F49E}"/>
          </ac:spMkLst>
        </pc:spChg>
      </pc:sldChg>
      <pc:sldChg chg="addSp modSp new del mod">
        <pc:chgData name="文婷 柴" userId="cc3e45de-2f49-4c89-aeff-00e7b5b5da7e" providerId="ADAL" clId="{A7CFEC57-9616-3746-A5A6-DF54468CEDC1}" dt="2020-11-24T14:35:01.935" v="264" actId="2696"/>
        <pc:sldMkLst>
          <pc:docMk/>
          <pc:sldMk cId="4172213044" sldId="299"/>
        </pc:sldMkLst>
        <pc:spChg chg="add mod">
          <ac:chgData name="文婷 柴" userId="cc3e45de-2f49-4c89-aeff-00e7b5b5da7e" providerId="ADAL" clId="{A7CFEC57-9616-3746-A5A6-DF54468CEDC1}" dt="2020-11-24T14:33:34.249" v="247" actId="1076"/>
          <ac:spMkLst>
            <pc:docMk/>
            <pc:sldMk cId="4172213044" sldId="299"/>
            <ac:spMk id="6" creationId="{9E87EB7E-EDC5-B94E-ADC0-C7B957054857}"/>
          </ac:spMkLst>
        </pc:spChg>
        <pc:spChg chg="add mod">
          <ac:chgData name="文婷 柴" userId="cc3e45de-2f49-4c89-aeff-00e7b5b5da7e" providerId="ADAL" clId="{A7CFEC57-9616-3746-A5A6-DF54468CEDC1}" dt="2020-11-24T14:33:34.249" v="247" actId="1076"/>
          <ac:spMkLst>
            <pc:docMk/>
            <pc:sldMk cId="4172213044" sldId="299"/>
            <ac:spMk id="7" creationId="{C0C50EBE-FE5C-CC4F-A9B8-5311B00AC2C6}"/>
          </ac:spMkLst>
        </pc:spChg>
        <pc:spChg chg="add mod">
          <ac:chgData name="文婷 柴" userId="cc3e45de-2f49-4c89-aeff-00e7b5b5da7e" providerId="ADAL" clId="{A7CFEC57-9616-3746-A5A6-DF54468CEDC1}" dt="2020-11-24T14:33:34.249" v="247" actId="1076"/>
          <ac:spMkLst>
            <pc:docMk/>
            <pc:sldMk cId="4172213044" sldId="299"/>
            <ac:spMk id="8" creationId="{C27A7408-BF97-1E4C-ABED-97A1D6308BF0}"/>
          </ac:spMkLst>
        </pc:spChg>
        <pc:spChg chg="add mod">
          <ac:chgData name="文婷 柴" userId="cc3e45de-2f49-4c89-aeff-00e7b5b5da7e" providerId="ADAL" clId="{A7CFEC57-9616-3746-A5A6-DF54468CEDC1}" dt="2020-11-24T14:33:34.249" v="247" actId="1076"/>
          <ac:spMkLst>
            <pc:docMk/>
            <pc:sldMk cId="4172213044" sldId="299"/>
            <ac:spMk id="10" creationId="{837C7BEC-D7CD-E14A-9383-97ABE135F6CA}"/>
          </ac:spMkLst>
        </pc:spChg>
        <pc:spChg chg="add mod">
          <ac:chgData name="文婷 柴" userId="cc3e45de-2f49-4c89-aeff-00e7b5b5da7e" providerId="ADAL" clId="{A7CFEC57-9616-3746-A5A6-DF54468CEDC1}" dt="2020-11-24T14:33:34.249" v="247" actId="1076"/>
          <ac:spMkLst>
            <pc:docMk/>
            <pc:sldMk cId="4172213044" sldId="299"/>
            <ac:spMk id="11" creationId="{E0C4D5A4-8554-6E4E-8293-09B46C31EEA4}"/>
          </ac:spMkLst>
        </pc:spChg>
        <pc:spChg chg="add mod">
          <ac:chgData name="文婷 柴" userId="cc3e45de-2f49-4c89-aeff-00e7b5b5da7e" providerId="ADAL" clId="{A7CFEC57-9616-3746-A5A6-DF54468CEDC1}" dt="2020-11-24T14:33:34.249" v="247" actId="1076"/>
          <ac:spMkLst>
            <pc:docMk/>
            <pc:sldMk cId="4172213044" sldId="299"/>
            <ac:spMk id="14" creationId="{A20D3EF6-8E7B-2D4E-A61E-259DD89FF2A9}"/>
          </ac:spMkLst>
        </pc:spChg>
        <pc:spChg chg="add mod">
          <ac:chgData name="文婷 柴" userId="cc3e45de-2f49-4c89-aeff-00e7b5b5da7e" providerId="ADAL" clId="{A7CFEC57-9616-3746-A5A6-DF54468CEDC1}" dt="2020-11-24T14:33:34.249" v="247" actId="1076"/>
          <ac:spMkLst>
            <pc:docMk/>
            <pc:sldMk cId="4172213044" sldId="299"/>
            <ac:spMk id="15" creationId="{BF3BF427-0587-7241-B620-237298377974}"/>
          </ac:spMkLst>
        </pc:spChg>
        <pc:spChg chg="add mod">
          <ac:chgData name="文婷 柴" userId="cc3e45de-2f49-4c89-aeff-00e7b5b5da7e" providerId="ADAL" clId="{A7CFEC57-9616-3746-A5A6-DF54468CEDC1}" dt="2020-11-24T14:33:47.103" v="249" actId="1076"/>
          <ac:spMkLst>
            <pc:docMk/>
            <pc:sldMk cId="4172213044" sldId="299"/>
            <ac:spMk id="17" creationId="{5680137F-6C76-BB46-B697-EC5BA1BF2814}"/>
          </ac:spMkLst>
        </pc:spChg>
        <pc:spChg chg="add mod">
          <ac:chgData name="文婷 柴" userId="cc3e45de-2f49-4c89-aeff-00e7b5b5da7e" providerId="ADAL" clId="{A7CFEC57-9616-3746-A5A6-DF54468CEDC1}" dt="2020-11-24T14:33:34.249" v="247" actId="1076"/>
          <ac:spMkLst>
            <pc:docMk/>
            <pc:sldMk cId="4172213044" sldId="299"/>
            <ac:spMk id="18" creationId="{C69FE1A6-477E-6947-84F1-400BEAA74A50}"/>
          </ac:spMkLst>
        </pc:spChg>
        <pc:spChg chg="add mod">
          <ac:chgData name="文婷 柴" userId="cc3e45de-2f49-4c89-aeff-00e7b5b5da7e" providerId="ADAL" clId="{A7CFEC57-9616-3746-A5A6-DF54468CEDC1}" dt="2020-11-24T14:34:12.802" v="263" actId="20577"/>
          <ac:spMkLst>
            <pc:docMk/>
            <pc:sldMk cId="4172213044" sldId="299"/>
            <ac:spMk id="22" creationId="{F6623956-A4E4-7B44-9F45-1D55A1A8EA75}"/>
          </ac:spMkLst>
        </pc:spChg>
        <pc:picChg chg="add mod">
          <ac:chgData name="文婷 柴" userId="cc3e45de-2f49-4c89-aeff-00e7b5b5da7e" providerId="ADAL" clId="{A7CFEC57-9616-3746-A5A6-DF54468CEDC1}" dt="2020-11-24T14:33:34.249" v="247" actId="1076"/>
          <ac:picMkLst>
            <pc:docMk/>
            <pc:sldMk cId="4172213044" sldId="299"/>
            <ac:picMk id="3" creationId="{81ADF784-DBE2-A041-881B-BF8B31EEE8ED}"/>
          </ac:picMkLst>
        </pc:picChg>
        <pc:cxnChg chg="add mod">
          <ac:chgData name="文婷 柴" userId="cc3e45de-2f49-4c89-aeff-00e7b5b5da7e" providerId="ADAL" clId="{A7CFEC57-9616-3746-A5A6-DF54468CEDC1}" dt="2020-11-24T14:33:34.249" v="247" actId="1076"/>
          <ac:cxnSpMkLst>
            <pc:docMk/>
            <pc:sldMk cId="4172213044" sldId="299"/>
            <ac:cxnSpMk id="5" creationId="{52715652-F4AC-6744-BAFA-DD3141F4CC00}"/>
          </ac:cxnSpMkLst>
        </pc:cxnChg>
        <pc:cxnChg chg="add mod">
          <ac:chgData name="文婷 柴" userId="cc3e45de-2f49-4c89-aeff-00e7b5b5da7e" providerId="ADAL" clId="{A7CFEC57-9616-3746-A5A6-DF54468CEDC1}" dt="2020-11-24T14:33:34.249" v="247" actId="1076"/>
          <ac:cxnSpMkLst>
            <pc:docMk/>
            <pc:sldMk cId="4172213044" sldId="299"/>
            <ac:cxnSpMk id="9" creationId="{6EDFA44F-69DF-7344-8C78-751FCAE51A78}"/>
          </ac:cxnSpMkLst>
        </pc:cxnChg>
        <pc:cxnChg chg="add mod">
          <ac:chgData name="文婷 柴" userId="cc3e45de-2f49-4c89-aeff-00e7b5b5da7e" providerId="ADAL" clId="{A7CFEC57-9616-3746-A5A6-DF54468CEDC1}" dt="2020-11-24T14:33:34.249" v="247" actId="1076"/>
          <ac:cxnSpMkLst>
            <pc:docMk/>
            <pc:sldMk cId="4172213044" sldId="299"/>
            <ac:cxnSpMk id="12" creationId="{71CEEAC7-2661-7845-BECF-54EB6DB9CC8A}"/>
          </ac:cxnSpMkLst>
        </pc:cxnChg>
        <pc:cxnChg chg="add mod">
          <ac:chgData name="文婷 柴" userId="cc3e45de-2f49-4c89-aeff-00e7b5b5da7e" providerId="ADAL" clId="{A7CFEC57-9616-3746-A5A6-DF54468CEDC1}" dt="2020-11-24T14:33:34.249" v="247" actId="1076"/>
          <ac:cxnSpMkLst>
            <pc:docMk/>
            <pc:sldMk cId="4172213044" sldId="299"/>
            <ac:cxnSpMk id="16" creationId="{BF2604D5-D2DE-454B-8224-1E33B3DFFF0D}"/>
          </ac:cxnSpMkLst>
        </pc:cxnChg>
        <pc:cxnChg chg="add mod">
          <ac:chgData name="文婷 柴" userId="cc3e45de-2f49-4c89-aeff-00e7b5b5da7e" providerId="ADAL" clId="{A7CFEC57-9616-3746-A5A6-DF54468CEDC1}" dt="2020-11-24T14:33:34.249" v="247" actId="1076"/>
          <ac:cxnSpMkLst>
            <pc:docMk/>
            <pc:sldMk cId="4172213044" sldId="299"/>
            <ac:cxnSpMk id="19" creationId="{232CEEFA-A500-FF48-A9C6-975C91F98BC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E658A-9BD9-47DF-B47B-D02ED7CBBC42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4BDBA-C21F-4E10-B2F4-668E729FF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14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B525-5C41-4A5D-A835-B1086847805C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F7214-36AB-4FAC-AEAE-123ECF51CA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4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74A8D5DE-A5B3-3342-9366-181073E7AE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16E30E0C-7E6A-3A40-A85D-1E67D3127D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EC1976B3-8AD7-D74B-B0AB-3BAB7E6D5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856556-9201-2C42-93D0-546EAFA222CF}" type="slidenum">
              <a:rPr lang="en-GB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GB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5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D081-5515-445B-8E81-8A5DEEA5AB95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263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D492E482-76C6-E64B-8054-871789BF49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5EDFB263-88D7-B145-8808-43717CD618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636489C-FD55-F444-97C4-D229EE8D7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E81A58-8A96-D845-A8E5-AA013A6D6FFA}" type="slidenum">
              <a:rPr lang="en-GB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GB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E48F-212A-4D9D-BC0A-A694B399B6A5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CD86A-B11B-4F77-BD60-F37096A8F1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5124935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C3 topic3- Active transport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Wenting Chai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437D9-ED51-B243-A418-30289D2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objectives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0807-B2B0-5A43-8717-D9E13920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kumimoji="1" lang="en-US" altLang="zh-CN" sz="2400" dirty="0"/>
              <a:t>You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should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to:</a:t>
            </a:r>
          </a:p>
          <a:p>
            <a:pPr>
              <a:spcBef>
                <a:spcPts val="1500"/>
              </a:spcBef>
            </a:pPr>
            <a:r>
              <a:rPr kumimoji="1" lang="en-US" altLang="zh-CN" sz="2400" dirty="0"/>
              <a:t>Define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active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transport.</a:t>
            </a:r>
          </a:p>
          <a:p>
            <a:pPr>
              <a:spcBef>
                <a:spcPts val="1500"/>
              </a:spcBef>
            </a:pPr>
            <a:r>
              <a:rPr kumimoji="1" lang="en-US" altLang="zh-CN" sz="2400" dirty="0"/>
              <a:t>Contrast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differences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between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diffusion,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osmosis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active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transport,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limited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energy,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direction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movement,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molecules/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moved,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specific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carrier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protein.</a:t>
            </a:r>
          </a:p>
          <a:p>
            <a:pPr>
              <a:spcBef>
                <a:spcPts val="1500"/>
              </a:spcBef>
            </a:pPr>
            <a:r>
              <a:rPr kumimoji="1" lang="en-US" altLang="zh-CN" sz="2400" dirty="0"/>
              <a:t>Give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2-3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examples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active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transport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organisms,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e.g. ion uptake by root hairs,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uptake 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glucose by epithelial cells of villi/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small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intestine.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39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4C03-E5A2-7D4D-9FD6-DFCFDA7440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bg1"/>
                </a:solidFill>
                <a:latin typeface="Arial Black" pitchFamily="34" charset="0"/>
              </a:rPr>
              <a:t> moving UP or against a concentration gradient </a:t>
            </a:r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8DEE347A-72BB-804F-B18F-1793D33430FA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214563"/>
            <a:ext cx="6429375" cy="1857375"/>
            <a:chOff x="1285852" y="2214554"/>
            <a:chExt cx="6429420" cy="1857388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C4854C00-429C-C947-BAAC-459CC6270753}"/>
                </a:ext>
              </a:extLst>
            </p:cNvPr>
            <p:cNvSpPr/>
            <p:nvPr/>
          </p:nvSpPr>
          <p:spPr>
            <a:xfrm>
              <a:off x="3000364" y="2285991"/>
              <a:ext cx="3143272" cy="1285884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grpSp>
          <p:nvGrpSpPr>
            <p:cNvPr id="17418" name="Group 29">
              <a:extLst>
                <a:ext uri="{FF2B5EF4-FFF2-40B4-BE49-F238E27FC236}">
                  <a16:creationId xmlns:a16="http://schemas.microsoft.com/office/drawing/2014/main" id="{755C9B7B-27D4-0246-B2EE-0A572E125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852" y="2214554"/>
              <a:ext cx="1500198" cy="1643074"/>
              <a:chOff x="1285852" y="2214554"/>
              <a:chExt cx="1500198" cy="164307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57EEEB-222B-A740-9A74-1386A233BCF5}"/>
                  </a:ext>
                </a:extLst>
              </p:cNvPr>
              <p:cNvSpPr/>
              <p:nvPr/>
            </p:nvSpPr>
            <p:spPr>
              <a:xfrm>
                <a:off x="1428728" y="2214554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1218B34-7D3C-C642-8BB9-961699832E33}"/>
                  </a:ext>
                </a:extLst>
              </p:cNvPr>
              <p:cNvSpPr/>
              <p:nvPr/>
            </p:nvSpPr>
            <p:spPr>
              <a:xfrm>
                <a:off x="1928794" y="2214554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FEC2E8-5942-9A44-A35B-52C664E746AD}"/>
                  </a:ext>
                </a:extLst>
              </p:cNvPr>
              <p:cNvSpPr/>
              <p:nvPr/>
            </p:nvSpPr>
            <p:spPr>
              <a:xfrm>
                <a:off x="1285852" y="2571743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2AFE16D-BFE6-774B-B414-DB5536CD5A5C}"/>
                  </a:ext>
                </a:extLst>
              </p:cNvPr>
              <p:cNvSpPr/>
              <p:nvPr/>
            </p:nvSpPr>
            <p:spPr>
              <a:xfrm>
                <a:off x="1714480" y="2714619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9EF709-A7D2-F243-8B21-79E51970E400}"/>
                  </a:ext>
                </a:extLst>
              </p:cNvPr>
              <p:cNvSpPr/>
              <p:nvPr/>
            </p:nvSpPr>
            <p:spPr>
              <a:xfrm>
                <a:off x="1785918" y="3214686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FAA305D-28AF-164C-AAAF-F4AB1A138DF8}"/>
                  </a:ext>
                </a:extLst>
              </p:cNvPr>
              <p:cNvSpPr/>
              <p:nvPr/>
            </p:nvSpPr>
            <p:spPr>
              <a:xfrm>
                <a:off x="2071670" y="2571743"/>
                <a:ext cx="214313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A2EC465-6AF7-C246-AD3D-D4301E7857F0}"/>
                  </a:ext>
                </a:extLst>
              </p:cNvPr>
              <p:cNvSpPr/>
              <p:nvPr/>
            </p:nvSpPr>
            <p:spPr>
              <a:xfrm>
                <a:off x="2571736" y="2571743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18C4DA-5EE6-CC44-BEC4-C28E08E0270D}"/>
                  </a:ext>
                </a:extLst>
              </p:cNvPr>
              <p:cNvSpPr/>
              <p:nvPr/>
            </p:nvSpPr>
            <p:spPr>
              <a:xfrm>
                <a:off x="1928794" y="2928934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CD6548E-315B-C34B-9C9A-AF36788E4501}"/>
                  </a:ext>
                </a:extLst>
              </p:cNvPr>
              <p:cNvSpPr/>
              <p:nvPr/>
            </p:nvSpPr>
            <p:spPr>
              <a:xfrm>
                <a:off x="2357422" y="3071810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B05663-69A1-0D43-870C-E8DF7BE4C7AA}"/>
                  </a:ext>
                </a:extLst>
              </p:cNvPr>
              <p:cNvSpPr/>
              <p:nvPr/>
            </p:nvSpPr>
            <p:spPr>
              <a:xfrm>
                <a:off x="1428728" y="3000371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1BF03A0-9B44-9449-AC46-BECB02D817CC}"/>
                  </a:ext>
                </a:extLst>
              </p:cNvPr>
              <p:cNvSpPr/>
              <p:nvPr/>
            </p:nvSpPr>
            <p:spPr>
              <a:xfrm>
                <a:off x="2071670" y="3357562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890EF94-69D2-4045-AE98-5D5023919377}"/>
                  </a:ext>
                </a:extLst>
              </p:cNvPr>
              <p:cNvSpPr/>
              <p:nvPr/>
            </p:nvSpPr>
            <p:spPr>
              <a:xfrm>
                <a:off x="2143108" y="3643314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9F2C390-7F5C-724B-AE53-1FFAA8924DC0}"/>
                  </a:ext>
                </a:extLst>
              </p:cNvPr>
              <p:cNvSpPr/>
              <p:nvPr/>
            </p:nvSpPr>
            <p:spPr>
              <a:xfrm>
                <a:off x="1357290" y="3428999"/>
                <a:ext cx="214313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A00FA7-28A3-344F-8596-6EFADC3295C4}"/>
                  </a:ext>
                </a:extLst>
              </p:cNvPr>
              <p:cNvSpPr/>
              <p:nvPr/>
            </p:nvSpPr>
            <p:spPr>
              <a:xfrm>
                <a:off x="1643042" y="3643314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19" name="Group 28">
              <a:extLst>
                <a:ext uri="{FF2B5EF4-FFF2-40B4-BE49-F238E27FC236}">
                  <a16:creationId xmlns:a16="http://schemas.microsoft.com/office/drawing/2014/main" id="{51C115ED-2701-5C4B-ACED-48E26ABF83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9388" y="2500306"/>
              <a:ext cx="1285884" cy="1571636"/>
              <a:chOff x="6429388" y="2500306"/>
              <a:chExt cx="1285884" cy="157163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E9E6CD3-09C8-EA4E-998F-77FCD43B1B1B}"/>
                  </a:ext>
                </a:extLst>
              </p:cNvPr>
              <p:cNvSpPr/>
              <p:nvPr/>
            </p:nvSpPr>
            <p:spPr>
              <a:xfrm>
                <a:off x="6929455" y="2928934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658101F-9866-EF4F-925A-5A3C6EC471EE}"/>
                  </a:ext>
                </a:extLst>
              </p:cNvPr>
              <p:cNvSpPr/>
              <p:nvPr/>
            </p:nvSpPr>
            <p:spPr>
              <a:xfrm>
                <a:off x="7286644" y="2500306"/>
                <a:ext cx="214315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BB56B27-CFF1-8E46-BD5A-0A1558A1CEDB}"/>
                  </a:ext>
                </a:extLst>
              </p:cNvPr>
              <p:cNvSpPr/>
              <p:nvPr/>
            </p:nvSpPr>
            <p:spPr>
              <a:xfrm>
                <a:off x="7500959" y="3071810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EEB7A84-5D44-9E4A-B3A5-2B60D1D9EFFD}"/>
                  </a:ext>
                </a:extLst>
              </p:cNvPr>
              <p:cNvSpPr/>
              <p:nvPr/>
            </p:nvSpPr>
            <p:spPr>
              <a:xfrm>
                <a:off x="6429388" y="2714619"/>
                <a:ext cx="214315" cy="2143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ADDA66C-CEC0-744F-B1E5-5E919F9396D8}"/>
                  </a:ext>
                </a:extLst>
              </p:cNvPr>
              <p:cNvSpPr/>
              <p:nvPr/>
            </p:nvSpPr>
            <p:spPr>
              <a:xfrm>
                <a:off x="6500827" y="3428999"/>
                <a:ext cx="214313" cy="2143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2E5EB15-D2F6-0A40-8BC5-5B51CB7F80E5}"/>
                  </a:ext>
                </a:extLst>
              </p:cNvPr>
              <p:cNvSpPr/>
              <p:nvPr/>
            </p:nvSpPr>
            <p:spPr>
              <a:xfrm>
                <a:off x="6929455" y="3857627"/>
                <a:ext cx="214313" cy="2143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6-Point Star 27">
            <a:extLst>
              <a:ext uri="{FF2B5EF4-FFF2-40B4-BE49-F238E27FC236}">
                <a16:creationId xmlns:a16="http://schemas.microsoft.com/office/drawing/2014/main" id="{3AC2D56B-78FC-4A41-82AA-235C8742085E}"/>
              </a:ext>
            </a:extLst>
          </p:cNvPr>
          <p:cNvSpPr/>
          <p:nvPr/>
        </p:nvSpPr>
        <p:spPr>
          <a:xfrm>
            <a:off x="4214813" y="1214438"/>
            <a:ext cx="2071687" cy="200025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prstClr val="black"/>
                </a:solidFill>
              </a:rPr>
              <a:t>ENERGY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3C6D0E-100C-2B4D-AD34-CAD622CC7C15}"/>
              </a:ext>
            </a:extLst>
          </p:cNvPr>
          <p:cNvCxnSpPr/>
          <p:nvPr/>
        </p:nvCxnSpPr>
        <p:spPr>
          <a:xfrm rot="10800000">
            <a:off x="3214688" y="4071938"/>
            <a:ext cx="3071812" cy="158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Rectangle 22">
            <a:extLst>
              <a:ext uri="{FF2B5EF4-FFF2-40B4-BE49-F238E27FC236}">
                <a16:creationId xmlns:a16="http://schemas.microsoft.com/office/drawing/2014/main" id="{BA5F5566-77CF-4C4D-96B2-62B4781CD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41888"/>
            <a:ext cx="78486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>
                <a:latin typeface="Comic Sans MS" panose="030F0902030302020204" pitchFamily="66" charset="0"/>
              </a:rPr>
              <a:t>Active transport occurs across semi permeable membranes and moves particles </a:t>
            </a:r>
            <a:r>
              <a:rPr lang="en-GB" altLang="zh-CN" sz="2400" b="1">
                <a:solidFill>
                  <a:srgbClr val="00B050"/>
                </a:solidFill>
                <a:latin typeface="Comic Sans MS" panose="030F0902030302020204" pitchFamily="66" charset="0"/>
              </a:rPr>
              <a:t>from a low concentration to a higher concentration.</a:t>
            </a:r>
            <a:r>
              <a:rPr lang="en-GB" altLang="zh-CN" sz="2400">
                <a:latin typeface="Comic Sans MS" panose="030F0902030302020204" pitchFamily="66" charset="0"/>
              </a:rPr>
              <a:t> This is against the concentration gradient.</a:t>
            </a:r>
          </a:p>
        </p:txBody>
      </p:sp>
      <p:sp>
        <p:nvSpPr>
          <p:cNvPr id="17415" name="TextBox 23">
            <a:extLst>
              <a:ext uri="{FF2B5EF4-FFF2-40B4-BE49-F238E27FC236}">
                <a16:creationId xmlns:a16="http://schemas.microsoft.com/office/drawing/2014/main" id="{B1583F7B-AD8E-A948-8C15-33E1DFEBD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3860800"/>
            <a:ext cx="1908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rgbClr val="FF0000"/>
                </a:solidFill>
                <a:latin typeface="Comic Sans MS" panose="030F0902030302020204" pitchFamily="66" charset="0"/>
              </a:rPr>
              <a:t>Low concentration </a:t>
            </a:r>
          </a:p>
        </p:txBody>
      </p:sp>
      <p:sp>
        <p:nvSpPr>
          <p:cNvPr id="17416" name="TextBox 28">
            <a:extLst>
              <a:ext uri="{FF2B5EF4-FFF2-40B4-BE49-F238E27FC236}">
                <a16:creationId xmlns:a16="http://schemas.microsoft.com/office/drawing/2014/main" id="{B62575E9-E755-464E-BAE8-F89C8C1F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73463"/>
            <a:ext cx="1887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rgbClr val="7030A0"/>
                </a:solidFill>
                <a:latin typeface="Comic Sans MS" panose="030F0902030302020204" pitchFamily="66" charset="0"/>
              </a:rPr>
              <a:t>High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33712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transport</a:t>
            </a:r>
          </a:p>
        </p:txBody>
      </p:sp>
      <p:pic>
        <p:nvPicPr>
          <p:cNvPr id="36868" name="Picture 4" descr="slide2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t="10090"/>
          <a:stretch/>
        </p:blipFill>
        <p:spPr>
          <a:xfrm>
            <a:off x="1241630" y="2091863"/>
            <a:ext cx="6660740" cy="4491499"/>
          </a:xfrm>
          <a:noFill/>
          <a:ln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ADC030-1ECD-A147-ABF0-949BDB33CBE5}"/>
              </a:ext>
            </a:extLst>
          </p:cNvPr>
          <p:cNvSpPr txBox="1"/>
          <p:nvPr/>
        </p:nvSpPr>
        <p:spPr>
          <a:xfrm>
            <a:off x="1043608" y="1417638"/>
            <a:ext cx="148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35377A9-FAB7-7D4E-9089-F630B4AF0D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eaLnBrk="1" hangingPunct="1"/>
            <a:r>
              <a:rPr lang="en-GB" altLang="zh-CN">
                <a:solidFill>
                  <a:schemeClr val="bg1"/>
                </a:solidFill>
                <a:latin typeface="Arial Black" panose="020B0604020202020204" pitchFamily="34" charset="0"/>
              </a:rPr>
              <a:t>Minerals in plants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B6F1-44F0-5D49-AEA9-2A3698BA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1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>
                <a:latin typeface="Comic Sans MS" pitchFamily="66" charset="0"/>
              </a:rPr>
              <a:t>Plants make proteins using nitrates they get from the soil .Nitrates are dissolved in water in soil </a:t>
            </a:r>
            <a:r>
              <a:rPr lang="en-GB" dirty="0"/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A8E429FD-4D97-EE4E-A0B2-7AFE884FF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2686050"/>
            <a:ext cx="3590925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3">
            <a:extLst>
              <a:ext uri="{FF2B5EF4-FFF2-40B4-BE49-F238E27FC236}">
                <a16:creationId xmlns:a16="http://schemas.microsoft.com/office/drawing/2014/main" id="{79BA1A3C-C977-874B-9A7B-F67125A73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941888"/>
            <a:ext cx="29511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000">
                <a:latin typeface="Comic Sans MS" panose="030F0902030302020204" pitchFamily="66" charset="0"/>
              </a:rPr>
              <a:t>nitrates and other minerals are taken in via the root cell by a process called </a:t>
            </a:r>
            <a:r>
              <a:rPr lang="en-GB" altLang="zh-CN" sz="2000" b="1">
                <a:solidFill>
                  <a:srgbClr val="00B050"/>
                </a:solidFill>
                <a:latin typeface="Comic Sans MS" panose="030F0902030302020204" pitchFamily="66" charset="0"/>
              </a:rPr>
              <a:t>Active transport</a:t>
            </a:r>
          </a:p>
        </p:txBody>
      </p:sp>
      <p:sp>
        <p:nvSpPr>
          <p:cNvPr id="11270" name="TextBox 4">
            <a:extLst>
              <a:ext uri="{FF2B5EF4-FFF2-40B4-BE49-F238E27FC236}">
                <a16:creationId xmlns:a16="http://schemas.microsoft.com/office/drawing/2014/main" id="{A3365C3E-DCF1-B24F-8E1D-817EA06E5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681288"/>
            <a:ext cx="280828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000">
                <a:latin typeface="Comic Sans MS" panose="030F0902030302020204" pitchFamily="66" charset="0"/>
              </a:rPr>
              <a:t>the root cell has a higher concentration of Nitrates than the surrounding  soil  so </a:t>
            </a:r>
            <a:r>
              <a:rPr lang="en-GB" altLang="zh-CN" sz="2000">
                <a:solidFill>
                  <a:srgbClr val="00B050"/>
                </a:solidFill>
                <a:latin typeface="Comic Sans MS" panose="030F0902030302020204" pitchFamily="66" charset="0"/>
              </a:rPr>
              <a:t>diffusion </a:t>
            </a:r>
            <a:r>
              <a:rPr lang="en-GB" altLang="zh-CN" sz="2000">
                <a:latin typeface="Comic Sans MS" panose="030F0902030302020204" pitchFamily="66" charset="0"/>
              </a:rPr>
              <a:t>is not possible </a:t>
            </a:r>
          </a:p>
        </p:txBody>
      </p:sp>
    </p:spTree>
    <p:extLst>
      <p:ext uri="{BB962C8B-B14F-4D97-AF65-F5344CB8AC3E}">
        <p14:creationId xmlns:p14="http://schemas.microsoft.com/office/powerpoint/2010/main" val="371296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Definition</a:t>
            </a:r>
          </a:p>
          <a:p>
            <a:r>
              <a:rPr kumimoji="1" lang="en-US" altLang="zh-CN" dirty="0"/>
              <a:t>The movement of molecules and ions in or out of a cell through the cell membrane,</a:t>
            </a:r>
          </a:p>
          <a:p>
            <a:r>
              <a:rPr kumimoji="1" lang="en-US" altLang="zh-CN" dirty="0"/>
              <a:t>against a concentration gradient,</a:t>
            </a:r>
          </a:p>
          <a:p>
            <a:r>
              <a:rPr kumimoji="1" lang="en-US" altLang="zh-CN" dirty="0"/>
              <a:t>using energy from respiration,</a:t>
            </a:r>
          </a:p>
          <a:p>
            <a:r>
              <a:rPr kumimoji="1" lang="en-US" altLang="zh-CN" dirty="0"/>
              <a:t>with help from specific transport proteins.</a:t>
            </a:r>
            <a:endParaRPr kumimoji="1"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9552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Active 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6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appdata\roaming\360se6\User Data\temp\membranetransp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44000" cy="6542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Active transport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30120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Very often, the concentration of </a:t>
            </a:r>
            <a:r>
              <a:rPr lang="en-US" altLang="zh-CN" sz="2800" b="1" dirty="0"/>
              <a:t>nitrate ions </a:t>
            </a:r>
            <a:r>
              <a:rPr lang="en-US" altLang="zh-CN" sz="2800" dirty="0"/>
              <a:t>inside </a:t>
            </a:r>
            <a:r>
              <a:rPr lang="en-US" altLang="zh-CN" sz="2800" b="1" dirty="0"/>
              <a:t>the root hair cell </a:t>
            </a:r>
            <a:r>
              <a:rPr lang="en-US" altLang="zh-CN" sz="2800" dirty="0"/>
              <a:t>is higher than the concentration in the soil.</a:t>
            </a:r>
          </a:p>
          <a:p>
            <a:r>
              <a:rPr lang="en-US" altLang="zh-CN" sz="2800" dirty="0"/>
              <a:t>Despite this, the root hair cells still need to take in nitrate ions </a:t>
            </a:r>
            <a:r>
              <a:rPr lang="en-US" altLang="zh-CN" sz="2800" b="1" dirty="0"/>
              <a:t>against their concentration gradient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Special </a:t>
            </a:r>
            <a:r>
              <a:rPr lang="en-US" altLang="zh-CN" sz="2800" b="1" dirty="0"/>
              <a:t>transport proteins </a:t>
            </a:r>
            <a:r>
              <a:rPr lang="en-US" altLang="zh-CN" sz="2800" dirty="0"/>
              <a:t>for nitrate ions are needed to push them through the cell membrane by changing shape, which need </a:t>
            </a:r>
            <a:r>
              <a:rPr lang="en-US" altLang="zh-CN" sz="2800" b="1" dirty="0"/>
              <a:t>energy </a:t>
            </a:r>
            <a:r>
              <a:rPr lang="en-US" altLang="zh-CN" sz="2800" dirty="0"/>
              <a:t>(energy-consuming process).</a:t>
            </a:r>
          </a:p>
          <a:p>
            <a:r>
              <a:rPr lang="en-US" altLang="zh-CN" sz="2800" dirty="0"/>
              <a:t>E.g. ion uptake by root hairs and uptake of glucose by epithelial cells of villi and kidney tubules.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video- transport across cell membrane</a:t>
            </a:r>
            <a:r>
              <a:rPr lang="zh-CN" altLang="en-US" dirty="0"/>
              <a:t> </a:t>
            </a:r>
            <a:r>
              <a:rPr lang="en-US" altLang="zh-CN" dirty="0"/>
              <a:t>(VPN)</a:t>
            </a:r>
            <a:endParaRPr lang="zh-CN" altLang="en-US" dirty="0"/>
          </a:p>
          <a:p>
            <a:r>
              <a:rPr lang="en-US" altLang="zh-CN" u="sng" dirty="0">
                <a:hlinkClick r:id="rId2"/>
              </a:rPr>
              <a:t>https://vimeo.com/51249354</a:t>
            </a:r>
            <a:endParaRPr lang="zh-CN" altLang="en-US" u="sng" dirty="0">
              <a:hlinkClick r:id="rId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F5A4D7-7405-4720-B26B-20560E9A8DC0}"/>
</file>

<file path=customXml/itemProps2.xml><?xml version="1.0" encoding="utf-8"?>
<ds:datastoreItem xmlns:ds="http://schemas.openxmlformats.org/officeDocument/2006/customXml" ds:itemID="{19902E8C-EAE7-406C-8A47-2C5B98A17C49}"/>
</file>

<file path=customXml/itemProps3.xml><?xml version="1.0" encoding="utf-8"?>
<ds:datastoreItem xmlns:ds="http://schemas.openxmlformats.org/officeDocument/2006/customXml" ds:itemID="{C8BEBE12-F6D1-450A-A9F9-28A25BBB92C3}"/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328</Words>
  <Application>Microsoft Macintosh PowerPoint</Application>
  <PresentationFormat>全屏显示(4:3)</PresentationFormat>
  <Paragraphs>35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Comic Sans MS</vt:lpstr>
      <vt:lpstr>Times New Roman</vt:lpstr>
      <vt:lpstr>Office 主题</vt:lpstr>
      <vt:lpstr>C3 topic3- Active transport</vt:lpstr>
      <vt:lpstr>Learning objectives</vt:lpstr>
      <vt:lpstr> moving UP or against a concentration gradient </vt:lpstr>
      <vt:lpstr>Active transport</vt:lpstr>
      <vt:lpstr>Minerals in plants </vt:lpstr>
      <vt:lpstr>PowerPoint 演示文稿</vt:lpstr>
      <vt:lpstr>PowerPoint 演示文稿</vt:lpstr>
      <vt:lpstr>Active transport</vt:lpstr>
      <vt:lpstr>Video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 topic3- Active transport</dc:title>
  <dc:creator>Windows7</dc:creator>
  <cp:lastModifiedBy>柴 文婷</cp:lastModifiedBy>
  <cp:revision>55</cp:revision>
  <dcterms:created xsi:type="dcterms:W3CDTF">2015-11-06T01:26:47Z</dcterms:created>
  <dcterms:modified xsi:type="dcterms:W3CDTF">2020-11-27T02:44:01Z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