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95" r:id="rId4"/>
    <p:sldId id="270" r:id="rId5"/>
    <p:sldId id="279" r:id="rId6"/>
    <p:sldId id="284" r:id="rId7"/>
    <p:sldId id="280" r:id="rId8"/>
    <p:sldId id="278" r:id="rId9"/>
    <p:sldId id="291" r:id="rId10"/>
    <p:sldId id="285" r:id="rId11"/>
    <p:sldId id="277" r:id="rId12"/>
    <p:sldId id="272" r:id="rId13"/>
    <p:sldId id="274" r:id="rId14"/>
    <p:sldId id="268" r:id="rId15"/>
    <p:sldId id="269" r:id="rId16"/>
    <p:sldId id="281" r:id="rId17"/>
    <p:sldId id="292" r:id="rId18"/>
    <p:sldId id="283" r:id="rId19"/>
    <p:sldId id="263" r:id="rId20"/>
    <p:sldId id="276" r:id="rId21"/>
    <p:sldId id="260" r:id="rId22"/>
    <p:sldId id="282" r:id="rId23"/>
    <p:sldId id="286" r:id="rId24"/>
    <p:sldId id="288" r:id="rId25"/>
    <p:sldId id="289" r:id="rId26"/>
    <p:sldId id="29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43FD7F-0B2A-054C-A463-43E41B46CFB5}" v="62" dt="2021-03-11T04:07:05.7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59"/>
    <p:restoredTop sz="92318"/>
  </p:normalViewPr>
  <p:slideViewPr>
    <p:cSldViewPr>
      <p:cViewPr varScale="1">
        <p:scale>
          <a:sx n="109" d="100"/>
          <a:sy n="109" d="100"/>
        </p:scale>
        <p:origin x="152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文婷 柴" userId="cc3e45de-2f49-4c89-aeff-00e7b5b5da7e" providerId="ADAL" clId="{8DF02FD8-4BC6-2646-BA0F-442845FFC454}"/>
    <pc:docChg chg="custSel addSld modSld">
      <pc:chgData name="文婷 柴" userId="cc3e45de-2f49-4c89-aeff-00e7b5b5da7e" providerId="ADAL" clId="{8DF02FD8-4BC6-2646-BA0F-442845FFC454}" dt="2021-01-26T19:00:02.634" v="159" actId="255"/>
      <pc:docMkLst>
        <pc:docMk/>
      </pc:docMkLst>
      <pc:sldChg chg="modSp mod">
        <pc:chgData name="文婷 柴" userId="cc3e45de-2f49-4c89-aeff-00e7b5b5da7e" providerId="ADAL" clId="{8DF02FD8-4BC6-2646-BA0F-442845FFC454}" dt="2021-01-26T18:59:16.527" v="121" actId="20577"/>
        <pc:sldMkLst>
          <pc:docMk/>
          <pc:sldMk cId="3447269402" sldId="281"/>
        </pc:sldMkLst>
        <pc:spChg chg="mod">
          <ac:chgData name="文婷 柴" userId="cc3e45de-2f49-4c89-aeff-00e7b5b5da7e" providerId="ADAL" clId="{8DF02FD8-4BC6-2646-BA0F-442845FFC454}" dt="2021-01-26T18:59:16.527" v="121" actId="20577"/>
          <ac:spMkLst>
            <pc:docMk/>
            <pc:sldMk cId="3447269402" sldId="281"/>
            <ac:spMk id="2" creationId="{B86A3EA3-976D-CC4D-9E2B-2F1D267A1049}"/>
          </ac:spMkLst>
        </pc:spChg>
      </pc:sldChg>
      <pc:sldChg chg="modSp new mod">
        <pc:chgData name="文婷 柴" userId="cc3e45de-2f49-4c89-aeff-00e7b5b5da7e" providerId="ADAL" clId="{8DF02FD8-4BC6-2646-BA0F-442845FFC454}" dt="2021-01-26T18:57:30.913" v="91" actId="20577"/>
        <pc:sldMkLst>
          <pc:docMk/>
          <pc:sldMk cId="2440402983" sldId="291"/>
        </pc:sldMkLst>
        <pc:spChg chg="mod">
          <ac:chgData name="文婷 柴" userId="cc3e45de-2f49-4c89-aeff-00e7b5b5da7e" providerId="ADAL" clId="{8DF02FD8-4BC6-2646-BA0F-442845FFC454}" dt="2021-01-26T18:57:15.551" v="45" actId="20577"/>
          <ac:spMkLst>
            <pc:docMk/>
            <pc:sldMk cId="2440402983" sldId="291"/>
            <ac:spMk id="2" creationId="{0AF0EF93-7D9A-F54C-8168-554805291349}"/>
          </ac:spMkLst>
        </pc:spChg>
        <pc:spChg chg="mod">
          <ac:chgData name="文婷 柴" userId="cc3e45de-2f49-4c89-aeff-00e7b5b5da7e" providerId="ADAL" clId="{8DF02FD8-4BC6-2646-BA0F-442845FFC454}" dt="2021-01-26T18:57:30.913" v="91" actId="20577"/>
          <ac:spMkLst>
            <pc:docMk/>
            <pc:sldMk cId="2440402983" sldId="291"/>
            <ac:spMk id="3" creationId="{4B41EC2B-5681-E541-ABDB-A40824B982B4}"/>
          </ac:spMkLst>
        </pc:spChg>
      </pc:sldChg>
      <pc:sldChg chg="addSp modSp new mod">
        <pc:chgData name="文婷 柴" userId="cc3e45de-2f49-4c89-aeff-00e7b5b5da7e" providerId="ADAL" clId="{8DF02FD8-4BC6-2646-BA0F-442845FFC454}" dt="2021-01-26T19:00:02.634" v="159" actId="255"/>
        <pc:sldMkLst>
          <pc:docMk/>
          <pc:sldMk cId="160255184" sldId="292"/>
        </pc:sldMkLst>
        <pc:spChg chg="mod">
          <ac:chgData name="文婷 柴" userId="cc3e45de-2f49-4c89-aeff-00e7b5b5da7e" providerId="ADAL" clId="{8DF02FD8-4BC6-2646-BA0F-442845FFC454}" dt="2021-01-26T18:59:28.465" v="134" actId="20577"/>
          <ac:spMkLst>
            <pc:docMk/>
            <pc:sldMk cId="160255184" sldId="292"/>
            <ac:spMk id="2" creationId="{40410EBA-A065-004A-87C4-AEE85ADF12BB}"/>
          </ac:spMkLst>
        </pc:spChg>
        <pc:spChg chg="add mod">
          <ac:chgData name="文婷 柴" userId="cc3e45de-2f49-4c89-aeff-00e7b5b5da7e" providerId="ADAL" clId="{8DF02FD8-4BC6-2646-BA0F-442845FFC454}" dt="2021-01-26T19:00:02.634" v="159" actId="255"/>
          <ac:spMkLst>
            <pc:docMk/>
            <pc:sldMk cId="160255184" sldId="292"/>
            <ac:spMk id="3" creationId="{E0C1AAB2-7EEE-364F-B976-354080B30607}"/>
          </ac:spMkLst>
        </pc:spChg>
      </pc:sldChg>
    </pc:docChg>
  </pc:docChgLst>
  <pc:docChgLst>
    <pc:chgData name="文婷 柴" userId="cc3e45de-2f49-4c89-aeff-00e7b5b5da7e" providerId="ADAL" clId="{9C43FD7F-0B2A-054C-A463-43E41B46CFB5}"/>
    <pc:docChg chg="custSel modSld">
      <pc:chgData name="文婷 柴" userId="cc3e45de-2f49-4c89-aeff-00e7b5b5da7e" providerId="ADAL" clId="{9C43FD7F-0B2A-054C-A463-43E41B46CFB5}" dt="2021-03-11T04:07:50.446" v="63" actId="1036"/>
      <pc:docMkLst>
        <pc:docMk/>
      </pc:docMkLst>
      <pc:sldChg chg="modSp mod">
        <pc:chgData name="文婷 柴" userId="cc3e45de-2f49-4c89-aeff-00e7b5b5da7e" providerId="ADAL" clId="{9C43FD7F-0B2A-054C-A463-43E41B46CFB5}" dt="2021-03-11T04:07:50.446" v="63" actId="1036"/>
        <pc:sldMkLst>
          <pc:docMk/>
          <pc:sldMk cId="773332013" sldId="279"/>
        </pc:sldMkLst>
        <pc:picChg chg="mod">
          <ac:chgData name="文婷 柴" userId="cc3e45de-2f49-4c89-aeff-00e7b5b5da7e" providerId="ADAL" clId="{9C43FD7F-0B2A-054C-A463-43E41B46CFB5}" dt="2021-03-11T04:07:50.446" v="63" actId="1036"/>
          <ac:picMkLst>
            <pc:docMk/>
            <pc:sldMk cId="773332013" sldId="279"/>
            <ac:picMk id="3" creationId="{00000000-0000-0000-0000-000000000000}"/>
          </ac:picMkLst>
        </pc:picChg>
      </pc:sldChg>
      <pc:sldChg chg="modSp mod">
        <pc:chgData name="文婷 柴" userId="cc3e45de-2f49-4c89-aeff-00e7b5b5da7e" providerId="ADAL" clId="{9C43FD7F-0B2A-054C-A463-43E41B46CFB5}" dt="2021-03-11T04:07:05.720" v="62" actId="20577"/>
        <pc:sldMkLst>
          <pc:docMk/>
          <pc:sldMk cId="87317528" sldId="294"/>
        </pc:sldMkLst>
        <pc:spChg chg="mod">
          <ac:chgData name="文婷 柴" userId="cc3e45de-2f49-4c89-aeff-00e7b5b5da7e" providerId="ADAL" clId="{9C43FD7F-0B2A-054C-A463-43E41B46CFB5}" dt="2021-03-11T04:07:05.720" v="62" actId="20577"/>
          <ac:spMkLst>
            <pc:docMk/>
            <pc:sldMk cId="87317528" sldId="294"/>
            <ac:spMk id="3" creationId="{4CB92FC3-EDD6-BB43-880F-173A0FB6802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47A0C-E002-41D8-A32E-C87F19C4CECB}" type="datetimeFigureOut">
              <a:rPr lang="en-US" smtClean="0"/>
              <a:pPr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EF89-E5A0-4F6D-85D7-45E496467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47A0C-E002-41D8-A32E-C87F19C4CECB}" type="datetimeFigureOut">
              <a:rPr lang="en-US" smtClean="0"/>
              <a:pPr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EF89-E5A0-4F6D-85D7-45E496467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47A0C-E002-41D8-A32E-C87F19C4CECB}" type="datetimeFigureOut">
              <a:rPr lang="en-US" smtClean="0"/>
              <a:pPr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EF89-E5A0-4F6D-85D7-45E496467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47A0C-E002-41D8-A32E-C87F19C4CECB}" type="datetimeFigureOut">
              <a:rPr lang="en-US" smtClean="0"/>
              <a:pPr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EF89-E5A0-4F6D-85D7-45E496467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47A0C-E002-41D8-A32E-C87F19C4CECB}" type="datetimeFigureOut">
              <a:rPr lang="en-US" smtClean="0"/>
              <a:pPr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EF89-E5A0-4F6D-85D7-45E496467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47A0C-E002-41D8-A32E-C87F19C4CECB}" type="datetimeFigureOut">
              <a:rPr lang="en-US" smtClean="0"/>
              <a:pPr/>
              <a:t>3/10/21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EF89-E5A0-4F6D-85D7-45E496467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47A0C-E002-41D8-A32E-C87F19C4CECB}" type="datetimeFigureOut">
              <a:rPr lang="en-US" smtClean="0"/>
              <a:pPr/>
              <a:t>3/10/21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EF89-E5A0-4F6D-85D7-45E496467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47A0C-E002-41D8-A32E-C87F19C4CECB}" type="datetimeFigureOut">
              <a:rPr lang="en-US" smtClean="0"/>
              <a:pPr/>
              <a:t>3/10/21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EF89-E5A0-4F6D-85D7-45E496467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47A0C-E002-41D8-A32E-C87F19C4CECB}" type="datetimeFigureOut">
              <a:rPr lang="en-US" smtClean="0"/>
              <a:pPr/>
              <a:t>3/10/21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EF89-E5A0-4F6D-85D7-45E496467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47A0C-E002-41D8-A32E-C87F19C4CECB}" type="datetimeFigureOut">
              <a:rPr lang="en-US" smtClean="0"/>
              <a:pPr/>
              <a:t>3/10/21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EF89-E5A0-4F6D-85D7-45E496467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47A0C-E002-41D8-A32E-C87F19C4CECB}" type="datetimeFigureOut">
              <a:rPr lang="en-US" smtClean="0"/>
              <a:pPr/>
              <a:t>3/10/21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EF89-E5A0-4F6D-85D7-45E496467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47A0C-E002-41D8-A32E-C87F19C4CECB}" type="datetimeFigureOut">
              <a:rPr lang="en-US" smtClean="0"/>
              <a:pPr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2EF89-E5A0-4F6D-85D7-45E496467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g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Digestion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 breakdown of large, insoluble food molecules into small, water-soluble molecules using mechanical and chemical processes.</a:t>
            </a:r>
            <a:endParaRPr lang="en-US" dirty="0"/>
          </a:p>
        </p:txBody>
      </p:sp>
      <p:pic>
        <p:nvPicPr>
          <p:cNvPr id="4" name="Picture 3" descr="eat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304800"/>
            <a:ext cx="2857500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D7D15-E828-F749-BDB9-AD0CA6C6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Mouth/ Teeth vocabulary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969061-36A3-674F-9DEE-027929A75D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Milk teeth</a:t>
            </a:r>
          </a:p>
          <a:p>
            <a:r>
              <a:rPr kumimoji="1" lang="en-US" altLang="zh-CN" dirty="0"/>
              <a:t>Deciduous teeth</a:t>
            </a:r>
          </a:p>
          <a:p>
            <a:r>
              <a:rPr kumimoji="1" lang="en-US" altLang="zh-CN" dirty="0"/>
              <a:t>Permanent teeth</a:t>
            </a:r>
          </a:p>
          <a:p>
            <a:r>
              <a:rPr kumimoji="1" lang="en-US" altLang="zh-CN" dirty="0"/>
              <a:t>Incisor</a:t>
            </a:r>
          </a:p>
          <a:p>
            <a:r>
              <a:rPr kumimoji="1" lang="en-US" altLang="zh-CN" dirty="0"/>
              <a:t>Canine</a:t>
            </a:r>
          </a:p>
          <a:p>
            <a:r>
              <a:rPr kumimoji="1" lang="en-US" altLang="zh-CN" dirty="0"/>
              <a:t>Premolar</a:t>
            </a:r>
          </a:p>
          <a:p>
            <a:r>
              <a:rPr kumimoji="1" lang="en-US" altLang="zh-CN" dirty="0"/>
              <a:t>Molar</a:t>
            </a:r>
          </a:p>
          <a:p>
            <a:r>
              <a:rPr kumimoji="1" lang="en-US" altLang="zh-CN" dirty="0"/>
              <a:t>Piece, tear, grind, chew</a:t>
            </a:r>
          </a:p>
          <a:p>
            <a:r>
              <a:rPr kumimoji="1" lang="en-US" altLang="zh-CN" dirty="0"/>
              <a:t>Chisel-shaped</a:t>
            </a: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6764D0-3DF1-694C-8761-E55C21A59D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Gum, jawbone</a:t>
            </a:r>
          </a:p>
          <a:p>
            <a:r>
              <a:rPr kumimoji="1" lang="en-US" altLang="zh-CN" dirty="0"/>
              <a:t>Crown, root, cement</a:t>
            </a:r>
          </a:p>
          <a:p>
            <a:r>
              <a:rPr kumimoji="1" lang="en-US" altLang="zh-CN" dirty="0"/>
              <a:t>Pulp cavity</a:t>
            </a:r>
          </a:p>
          <a:p>
            <a:r>
              <a:rPr kumimoji="1" lang="en-US" altLang="zh-CN" dirty="0"/>
              <a:t>Enamel</a:t>
            </a:r>
          </a:p>
          <a:p>
            <a:r>
              <a:rPr kumimoji="1" lang="en-US" altLang="zh-CN" dirty="0"/>
              <a:t>Dentine</a:t>
            </a:r>
          </a:p>
          <a:p>
            <a:r>
              <a:rPr kumimoji="1" lang="en-US" altLang="zh-CN" dirty="0"/>
              <a:t>Plaque, tartar</a:t>
            </a:r>
          </a:p>
          <a:p>
            <a:r>
              <a:rPr kumimoji="1" lang="en-US" altLang="zh-CN" dirty="0"/>
              <a:t>Tooth decay</a:t>
            </a:r>
          </a:p>
          <a:p>
            <a:r>
              <a:rPr kumimoji="1" lang="en-US" altLang="zh-CN" dirty="0"/>
              <a:t>Fluoride toothpaste</a:t>
            </a:r>
          </a:p>
          <a:p>
            <a:r>
              <a:rPr kumimoji="1" lang="en-US" altLang="zh-CN" dirty="0"/>
              <a:t>Oral hygiene</a:t>
            </a:r>
          </a:p>
          <a:p>
            <a:r>
              <a:rPr kumimoji="1" lang="en-US" altLang="zh-CN" dirty="0"/>
              <a:t>Oral cavity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9292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4551137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5E84861-ACED-0949-B973-5970E558B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336" y="381000"/>
            <a:ext cx="3983263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Alimentary canal</a:t>
            </a:r>
            <a:endParaRPr kumimoji="1" lang="zh-CN" altLang="en-US" dirty="0"/>
          </a:p>
        </p:txBody>
      </p:sp>
      <p:pic>
        <p:nvPicPr>
          <p:cNvPr id="4" name="Picture 3" descr="peristalsis.jpg">
            <a:extLst>
              <a:ext uri="{FF2B5EF4-FFF2-40B4-BE49-F238E27FC236}">
                <a16:creationId xmlns:a16="http://schemas.microsoft.com/office/drawing/2014/main" id="{865ED3E4-0AB5-0F4E-88FA-AF5918E766F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t="6061" b="9091"/>
          <a:stretch>
            <a:fillRect/>
          </a:stretch>
        </p:blipFill>
        <p:spPr>
          <a:xfrm>
            <a:off x="5116285" y="1491343"/>
            <a:ext cx="3886200" cy="290169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E93FBF7-8DF1-034A-956D-700C131CA3A0}"/>
              </a:ext>
            </a:extLst>
          </p:cNvPr>
          <p:cNvSpPr txBox="1"/>
          <p:nvPr/>
        </p:nvSpPr>
        <p:spPr>
          <a:xfrm>
            <a:off x="5532588" y="4487719"/>
            <a:ext cx="30535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Key words:</a:t>
            </a:r>
          </a:p>
          <a:p>
            <a:r>
              <a:rPr kumimoji="1" lang="en-US" altLang="zh-CN" dirty="0"/>
              <a:t>Peristalsis</a:t>
            </a:r>
          </a:p>
          <a:p>
            <a:r>
              <a:rPr kumimoji="1" lang="en-US" altLang="zh-CN" dirty="0"/>
              <a:t>Lubrication (of food by mucus)</a:t>
            </a:r>
          </a:p>
          <a:p>
            <a:r>
              <a:rPr kumimoji="1" lang="en-US" altLang="zh-CN" dirty="0"/>
              <a:t>lubricant</a:t>
            </a:r>
          </a:p>
          <a:p>
            <a:r>
              <a:rPr kumimoji="1" lang="en-US" altLang="zh-CN" dirty="0"/>
              <a:t>Goblet cells</a:t>
            </a:r>
          </a:p>
          <a:p>
            <a:r>
              <a:rPr kumimoji="1" lang="en-US" altLang="zh-CN" dirty="0"/>
              <a:t>Bolus</a:t>
            </a:r>
          </a:p>
          <a:p>
            <a:r>
              <a:rPr kumimoji="1" lang="en-US" altLang="zh-CN" dirty="0"/>
              <a:t>Salivary glands, saliva</a:t>
            </a:r>
          </a:p>
          <a:p>
            <a:r>
              <a:rPr kumimoji="1" lang="en-US" altLang="zh-CN" dirty="0"/>
              <a:t>epiglottis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29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74638"/>
            <a:ext cx="4953000" cy="1143000"/>
          </a:xfrm>
        </p:spPr>
        <p:txBody>
          <a:bodyPr/>
          <a:lstStyle/>
          <a:p>
            <a:r>
              <a:rPr lang="en-US" dirty="0"/>
              <a:t>Oesophagus</a:t>
            </a:r>
            <a:endParaRPr lang="en-GB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119" y="1843419"/>
            <a:ext cx="6738110" cy="501458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F9F66B5-0D30-5243-AF94-22C68163A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3048000" cy="369746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5115B90-BC32-D142-8644-CF7173C8D069}"/>
              </a:ext>
            </a:extLst>
          </p:cNvPr>
          <p:cNvSpPr txBox="1"/>
          <p:nvPr/>
        </p:nvSpPr>
        <p:spPr>
          <a:xfrm>
            <a:off x="228600" y="4495800"/>
            <a:ext cx="11557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Keywords:</a:t>
            </a:r>
          </a:p>
          <a:p>
            <a:r>
              <a:rPr kumimoji="1" lang="en-US" altLang="zh-CN" dirty="0"/>
              <a:t>Peristalsis</a:t>
            </a:r>
          </a:p>
          <a:p>
            <a:r>
              <a:rPr kumimoji="1" lang="en-US" altLang="zh-CN" dirty="0"/>
              <a:t>trachea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Stomach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r>
              <a:rPr lang="en-GB" dirty="0"/>
              <a:t>The muscular wall of the stomach help to mix the contents, which helps with digestion.</a:t>
            </a:r>
          </a:p>
          <a:p>
            <a:endParaRPr lang="en-GB" dirty="0"/>
          </a:p>
        </p:txBody>
      </p:sp>
      <p:pic>
        <p:nvPicPr>
          <p:cNvPr id="4" name="Picture 3" descr="stomach-picture-low-ac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2819401"/>
            <a:ext cx="5979190" cy="3962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76CA9C6-F295-8343-A13F-23983E256EEE}"/>
              </a:ext>
            </a:extLst>
          </p:cNvPr>
          <p:cNvSpPr txBox="1"/>
          <p:nvPr/>
        </p:nvSpPr>
        <p:spPr>
          <a:xfrm>
            <a:off x="6400800" y="3200400"/>
            <a:ext cx="18117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Keywords:</a:t>
            </a:r>
          </a:p>
          <a:p>
            <a:r>
              <a:rPr kumimoji="1" lang="en-US" altLang="zh-CN" dirty="0"/>
              <a:t>Gastric</a:t>
            </a:r>
          </a:p>
          <a:p>
            <a:r>
              <a:rPr kumimoji="1" lang="en-US" altLang="zh-CN" dirty="0"/>
              <a:t>Hydrochloric acid</a:t>
            </a:r>
          </a:p>
          <a:p>
            <a:r>
              <a:rPr kumimoji="1" lang="en-US" altLang="zh-CN" dirty="0"/>
              <a:t>Chyme</a:t>
            </a:r>
          </a:p>
          <a:p>
            <a:r>
              <a:rPr kumimoji="1" lang="en-US" altLang="zh-CN" dirty="0"/>
              <a:t>Pepsin</a:t>
            </a:r>
          </a:p>
          <a:p>
            <a:r>
              <a:rPr kumimoji="1" lang="en-US" altLang="zh-CN" dirty="0"/>
              <a:t>Rennin</a:t>
            </a:r>
          </a:p>
          <a:p>
            <a:r>
              <a:rPr kumimoji="1" lang="en-US" altLang="zh-CN" dirty="0"/>
              <a:t>Sphincter muscle</a:t>
            </a:r>
          </a:p>
          <a:p>
            <a:r>
              <a:rPr kumimoji="1" lang="en-US" altLang="zh-CN" dirty="0"/>
              <a:t>Muscular wall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35052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Small intestine</a:t>
            </a:r>
            <a:endParaRPr lang="en-GB" dirty="0"/>
          </a:p>
        </p:txBody>
      </p:sp>
      <p:pic>
        <p:nvPicPr>
          <p:cNvPr id="5" name="Picture 5" descr="villi_3.jpg">
            <a:extLst>
              <a:ext uri="{FF2B5EF4-FFF2-40B4-BE49-F238E27FC236}">
                <a16:creationId xmlns:a16="http://schemas.microsoft.com/office/drawing/2014/main" id="{33E260C9-5D8A-454B-9495-D0BF909AB93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l="6667" t="4444" r="8889" b="6667"/>
          <a:stretch>
            <a:fillRect/>
          </a:stretch>
        </p:blipFill>
        <p:spPr>
          <a:xfrm>
            <a:off x="5486400" y="2169695"/>
            <a:ext cx="3657600" cy="3850105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6647D8CF-4A53-5345-8758-64A9FFF447CA}"/>
              </a:ext>
            </a:extLst>
          </p:cNvPr>
          <p:cNvSpPr txBox="1"/>
          <p:nvPr/>
        </p:nvSpPr>
        <p:spPr>
          <a:xfrm>
            <a:off x="5791200" y="381000"/>
            <a:ext cx="327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section through the small intestine showing the large number of villi present.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AC675DD-0B3F-0D47-865E-CEAA054A7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8809"/>
            <a:ext cx="5121050" cy="38448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intestine</a:t>
            </a:r>
            <a:endParaRPr lang="en-GB" dirty="0"/>
          </a:p>
        </p:txBody>
      </p:sp>
      <p:pic>
        <p:nvPicPr>
          <p:cNvPr id="4" name="Content Placeholder 3" descr="bfy_human_04_15_villusdia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15819"/>
          <a:stretch>
            <a:fillRect/>
          </a:stretch>
        </p:blipFill>
        <p:spPr>
          <a:xfrm>
            <a:off x="152400" y="1086271"/>
            <a:ext cx="5134631" cy="577172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86BA5C6-74CF-A14D-AD3A-DE4759357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17638"/>
            <a:ext cx="2790169" cy="1855463"/>
          </a:xfrm>
          <a:prstGeom prst="rect">
            <a:avLst/>
          </a:prstGeom>
        </p:spPr>
      </p:pic>
      <p:pic>
        <p:nvPicPr>
          <p:cNvPr id="8" name="Picture 3" descr="villi-e-microvilli.jpg">
            <a:extLst>
              <a:ext uri="{FF2B5EF4-FFF2-40B4-BE49-F238E27FC236}">
                <a16:creationId xmlns:a16="http://schemas.microsoft.com/office/drawing/2014/main" id="{2539FF48-8C05-EE44-88CC-307A049CF0B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01896" y="3460073"/>
            <a:ext cx="1905907" cy="1912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A3EA3-976D-CC4D-9E2B-2F1D267A1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0" y="381000"/>
            <a:ext cx="5344886" cy="1143000"/>
          </a:xfrm>
        </p:spPr>
        <p:txBody>
          <a:bodyPr/>
          <a:lstStyle/>
          <a:p>
            <a:r>
              <a:rPr kumimoji="1" lang="en-US" altLang="zh-CN" dirty="0"/>
              <a:t>Villi VS Microvilli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F34249-4333-014C-913C-A30BD1D8E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8382000" cy="4711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0EC37EC-4950-9A4F-8A77-A3B3F6E7C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75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6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10EBA-A065-004A-87C4-AEE85ADF1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Microvilli</a:t>
            </a:r>
            <a:r>
              <a:rPr kumimoji="1" lang="zh-CN" altLang="en-US" dirty="0"/>
              <a:t> </a:t>
            </a:r>
            <a:r>
              <a:rPr kumimoji="1" lang="en-US" altLang="zh-CN" dirty="0"/>
              <a:t>VS</a:t>
            </a:r>
            <a:r>
              <a:rPr kumimoji="1" lang="zh-CN" altLang="en-US" dirty="0"/>
              <a:t> </a:t>
            </a:r>
            <a:r>
              <a:rPr kumimoji="1" lang="en-US" altLang="zh-CN" dirty="0"/>
              <a:t>Cilia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0C1AAB2-7EEE-364F-B976-354080B30607}"/>
              </a:ext>
            </a:extLst>
          </p:cNvPr>
          <p:cNvSpPr txBox="1"/>
          <p:nvPr/>
        </p:nvSpPr>
        <p:spPr>
          <a:xfrm>
            <a:off x="914400" y="1676400"/>
            <a:ext cx="2612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What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difference?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0255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8F02D93-6D05-3242-83E8-4D58DAB89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Small intestine vocab</a:t>
            </a: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970BA2-01F7-674B-9942-97B996440C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Villi</a:t>
            </a:r>
          </a:p>
          <a:p>
            <a:r>
              <a:rPr kumimoji="1" lang="en-US" altLang="zh-CN" dirty="0"/>
              <a:t>Microvilli</a:t>
            </a:r>
          </a:p>
          <a:p>
            <a:r>
              <a:rPr kumimoji="1" lang="en-US" altLang="zh-CN" dirty="0"/>
              <a:t>Capillary</a:t>
            </a:r>
          </a:p>
          <a:p>
            <a:r>
              <a:rPr kumimoji="1" lang="en-US" altLang="zh-CN" dirty="0"/>
              <a:t>Lacteal</a:t>
            </a:r>
          </a:p>
          <a:p>
            <a:r>
              <a:rPr kumimoji="1" lang="en-US" altLang="zh-CN" dirty="0"/>
              <a:t>Digestion</a:t>
            </a:r>
          </a:p>
          <a:p>
            <a:r>
              <a:rPr kumimoji="1" lang="en-US" altLang="zh-CN" dirty="0"/>
              <a:t>Absorption</a:t>
            </a:r>
          </a:p>
          <a:p>
            <a:r>
              <a:rPr kumimoji="1" lang="en-US" altLang="zh-CN" dirty="0"/>
              <a:t>Hepatic portal vein</a:t>
            </a:r>
          </a:p>
          <a:p>
            <a:r>
              <a:rPr kumimoji="1" lang="en-US" altLang="zh-CN" dirty="0"/>
              <a:t>Duodenum</a:t>
            </a:r>
          </a:p>
          <a:p>
            <a:r>
              <a:rPr kumimoji="1" lang="en-US" altLang="zh-CN" dirty="0"/>
              <a:t>ileum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687C36E-8C0D-F641-AE92-C35159AB77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Maltase</a:t>
            </a:r>
          </a:p>
          <a:p>
            <a:r>
              <a:rPr kumimoji="1" lang="en-US" altLang="zh-CN" dirty="0"/>
              <a:t>Sucrase</a:t>
            </a:r>
          </a:p>
          <a:p>
            <a:r>
              <a:rPr kumimoji="1" lang="en-US" altLang="zh-CN" dirty="0"/>
              <a:t>Lactase</a:t>
            </a:r>
          </a:p>
          <a:p>
            <a:r>
              <a:rPr kumimoji="1" lang="en-US" altLang="zh-CN" dirty="0"/>
              <a:t>Peptidase</a:t>
            </a:r>
          </a:p>
          <a:p>
            <a:r>
              <a:rPr kumimoji="1" lang="en-US" altLang="zh-CN" dirty="0"/>
              <a:t>lipase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4184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intestine</a:t>
            </a:r>
          </a:p>
        </p:txBody>
      </p:sp>
      <p:pic>
        <p:nvPicPr>
          <p:cNvPr id="4" name="Picture 3" descr="large intestine_1.png"/>
          <p:cNvPicPr>
            <a:picLocks noChangeAspect="1"/>
          </p:cNvPicPr>
          <p:nvPr/>
        </p:nvPicPr>
        <p:blipFill>
          <a:blip r:embed="rId2" cstate="print"/>
          <a:srcRect l="19067" t="6800" r="22267" b="19600"/>
          <a:stretch>
            <a:fillRect/>
          </a:stretch>
        </p:blipFill>
        <p:spPr>
          <a:xfrm>
            <a:off x="4465982" y="1752600"/>
            <a:ext cx="4678018" cy="39125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0" y="5791200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lower part of the small intestine, the </a:t>
            </a:r>
            <a:r>
              <a:rPr lang="en-GB" sz="2400" b="1" dirty="0"/>
              <a:t>ileum</a:t>
            </a:r>
            <a:r>
              <a:rPr lang="en-GB" sz="2400" dirty="0"/>
              <a:t>, enters here.</a:t>
            </a: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6096000" y="4343400"/>
            <a:ext cx="0" cy="1447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9A5CB57-3F98-EB4D-B032-B84CC987D170}"/>
              </a:ext>
            </a:extLst>
          </p:cNvPr>
          <p:cNvSpPr txBox="1"/>
          <p:nvPr/>
        </p:nvSpPr>
        <p:spPr>
          <a:xfrm>
            <a:off x="685800" y="1828800"/>
            <a:ext cx="169790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Keywords:</a:t>
            </a:r>
          </a:p>
          <a:p>
            <a:r>
              <a:rPr kumimoji="1" lang="en-US" altLang="zh-CN" dirty="0"/>
              <a:t>Caecum/ cecum</a:t>
            </a:r>
          </a:p>
          <a:p>
            <a:r>
              <a:rPr kumimoji="1" lang="en-US" altLang="zh-CN" dirty="0"/>
              <a:t>appendix</a:t>
            </a:r>
          </a:p>
          <a:p>
            <a:r>
              <a:rPr kumimoji="1" lang="en-US" altLang="zh-CN" dirty="0"/>
              <a:t>Colon</a:t>
            </a:r>
          </a:p>
          <a:p>
            <a:r>
              <a:rPr kumimoji="1" lang="en-US" altLang="zh-CN" dirty="0"/>
              <a:t>Rectum</a:t>
            </a:r>
          </a:p>
          <a:p>
            <a:r>
              <a:rPr kumimoji="1" lang="en-US" altLang="zh-CN" dirty="0"/>
              <a:t>anus</a:t>
            </a:r>
          </a:p>
          <a:p>
            <a:r>
              <a:rPr kumimoji="1" lang="en-US" altLang="zh-CN" dirty="0"/>
              <a:t>Indigestible</a:t>
            </a:r>
          </a:p>
          <a:p>
            <a:r>
              <a:rPr kumimoji="1" lang="en-US" altLang="zh-CN" dirty="0"/>
              <a:t>Faeces/ feces</a:t>
            </a:r>
          </a:p>
          <a:p>
            <a:r>
              <a:rPr kumimoji="1" lang="en-US" altLang="zh-CN" dirty="0"/>
              <a:t>egestion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43E1B-E370-BE4E-8C90-E0C3D0C1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 list part II -</a:t>
            </a:r>
            <a:r>
              <a:rPr kumimoji="1" lang="zh-CN" altLang="en-US" dirty="0"/>
              <a:t> </a:t>
            </a:r>
            <a:r>
              <a:rPr kumimoji="1" lang="en-US" altLang="zh-CN" dirty="0"/>
              <a:t>Digestion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B92FC3-EDD6-BB43-880F-173A0FB68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1054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a)</a:t>
            </a:r>
            <a:r>
              <a:rPr kumimoji="1" lang="zh-CN" altLang="en-US" dirty="0"/>
              <a:t> </a:t>
            </a:r>
            <a:r>
              <a:rPr kumimoji="1" lang="en-US" altLang="zh-CN" dirty="0"/>
              <a:t>digestion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b)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absorption?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physical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digestion?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several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examples.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/>
              <a:t>3.</a:t>
            </a:r>
            <a:r>
              <a:rPr kumimoji="1" lang="zh-CN" altLang="en-US" dirty="0"/>
              <a:t> </a:t>
            </a:r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does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chemical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digestion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mean?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several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examples.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/>
              <a:t>4.</a:t>
            </a:r>
            <a:r>
              <a:rPr kumimoji="1" lang="zh-CN" altLang="en-US" dirty="0"/>
              <a:t> </a:t>
            </a:r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a)</a:t>
            </a:r>
            <a:r>
              <a:rPr kumimoji="1" lang="zh-CN" altLang="en-US" dirty="0"/>
              <a:t> </a:t>
            </a:r>
            <a:r>
              <a:rPr kumimoji="1" lang="en-US" altLang="zh-CN" dirty="0"/>
              <a:t>ingestion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b)</a:t>
            </a:r>
            <a:r>
              <a:rPr kumimoji="1" lang="zh-CN" altLang="en-US" dirty="0"/>
              <a:t> </a:t>
            </a:r>
            <a:r>
              <a:rPr kumimoji="1" lang="en-US" altLang="zh-CN" dirty="0"/>
              <a:t>egestion?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/>
              <a:t>5.</a:t>
            </a:r>
            <a:r>
              <a:rPr kumimoji="1" lang="zh-CN" altLang="en-US" dirty="0"/>
              <a:t> </a:t>
            </a:r>
            <a:r>
              <a:rPr kumimoji="1" lang="en-US" altLang="zh-CN" dirty="0"/>
              <a:t>a)</a:t>
            </a:r>
            <a:r>
              <a:rPr kumimoji="1" lang="zh-CN" altLang="en-US" dirty="0"/>
              <a:t> </a:t>
            </a:r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tooth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know,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top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bottom,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outside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inside?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en-US" altLang="zh-CN" dirty="0"/>
              <a:t>b)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describe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their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features?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/>
              <a:t>6.</a:t>
            </a:r>
            <a:r>
              <a:rPr kumimoji="1" lang="zh-CN" altLang="en-US" dirty="0"/>
              <a:t> </a:t>
            </a:r>
            <a:r>
              <a:rPr kumimoji="1" lang="en-US" altLang="zh-CN" dirty="0"/>
              <a:t>a)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teeth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have?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en-US" altLang="zh-CN" dirty="0"/>
              <a:t>b)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teeth</a:t>
            </a:r>
            <a:r>
              <a:rPr kumimoji="1" lang="zh-CN" altLang="en-US" dirty="0"/>
              <a:t> </a:t>
            </a:r>
            <a:r>
              <a:rPr kumimoji="1" lang="en-US" altLang="zh-CN" dirty="0"/>
              <a:t>usually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have?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/>
              <a:t>c)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their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assists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(adaptations)?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/>
              <a:t>7.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Describe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tooth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decay</a:t>
            </a:r>
            <a:r>
              <a:rPr kumimoji="1" lang="zh-CN" altLang="en-US" dirty="0"/>
              <a:t> </a:t>
            </a:r>
            <a:r>
              <a:rPr kumimoji="1" lang="en-US" altLang="zh-CN" dirty="0"/>
              <a:t>develops.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/>
              <a:t>8.</a:t>
            </a:r>
            <a:r>
              <a:rPr kumimoji="1" lang="zh-CN" altLang="en-US" dirty="0"/>
              <a:t> </a:t>
            </a:r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means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enhance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health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teeth?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1" lang="en-US" altLang="zh-CN" dirty="0"/>
              <a:t>9.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food</a:t>
            </a:r>
            <a:r>
              <a:rPr kumimoji="1" lang="zh-CN" altLang="en-US" dirty="0"/>
              <a:t> </a:t>
            </a:r>
            <a:r>
              <a:rPr kumimoji="1" lang="en-US" altLang="zh-CN" dirty="0"/>
              <a:t>move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alimentary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canal?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1" lang="en-US" altLang="zh-CN" dirty="0"/>
              <a:t>10.</a:t>
            </a:r>
            <a:r>
              <a:rPr kumimoji="1" lang="zh-CN" altLang="en-US" dirty="0"/>
              <a:t> </a:t>
            </a:r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specific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increase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food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remaining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stomach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small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intestine?</a:t>
            </a:r>
          </a:p>
          <a:p>
            <a:pPr>
              <a:lnSpc>
                <a:spcPct val="120000"/>
              </a:lnSpc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1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581400" cy="1143000"/>
          </a:xfrm>
        </p:spPr>
        <p:txBody>
          <a:bodyPr/>
          <a:lstStyle/>
          <a:p>
            <a:r>
              <a:rPr lang="en-GB" dirty="0"/>
              <a:t>Liver</a:t>
            </a:r>
          </a:p>
        </p:txBody>
      </p:sp>
      <p:pic>
        <p:nvPicPr>
          <p:cNvPr id="6" name="Content Placeholder 5" descr="liver_large_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1385" t="13981" r="8921" b="2530"/>
          <a:stretch>
            <a:fillRect/>
          </a:stretch>
        </p:blipFill>
        <p:spPr>
          <a:xfrm>
            <a:off x="3713018" y="274638"/>
            <a:ext cx="5430982" cy="4267200"/>
          </a:xfrm>
        </p:spPr>
      </p:pic>
      <p:sp>
        <p:nvSpPr>
          <p:cNvPr id="7" name="TextBox 6"/>
          <p:cNvSpPr txBox="1"/>
          <p:nvPr/>
        </p:nvSpPr>
        <p:spPr>
          <a:xfrm>
            <a:off x="5562600" y="474617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The liver receives digested food molecules from the small intestine in the </a:t>
            </a:r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hepatic portal vein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V="1">
            <a:off x="6324600" y="3581400"/>
            <a:ext cx="0" cy="1142999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3" descr="bfy_human_04_13_stomacdiag.jpg">
            <a:extLst>
              <a:ext uri="{FF2B5EF4-FFF2-40B4-BE49-F238E27FC236}">
                <a16:creationId xmlns:a16="http://schemas.microsoft.com/office/drawing/2014/main" id="{1CEEA941-5F9B-514B-ADC2-1C929AB8B09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b="12452"/>
          <a:stretch>
            <a:fillRect/>
          </a:stretch>
        </p:blipFill>
        <p:spPr>
          <a:xfrm>
            <a:off x="21771" y="3272135"/>
            <a:ext cx="3830036" cy="3585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038600" cy="1143000"/>
          </a:xfrm>
        </p:spPr>
        <p:txBody>
          <a:bodyPr/>
          <a:lstStyle/>
          <a:p>
            <a:r>
              <a:rPr lang="en-US" dirty="0"/>
              <a:t>Liver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238" y="3200400"/>
            <a:ext cx="6172200" cy="2895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/>
              <a:t>Also:</a:t>
            </a:r>
          </a:p>
          <a:p>
            <a:r>
              <a:rPr lang="en-US" sz="2400" dirty="0"/>
              <a:t>Stores excess glucose as </a:t>
            </a:r>
            <a:r>
              <a:rPr lang="en-US" sz="2400" b="1" dirty="0"/>
              <a:t>glycogen </a:t>
            </a:r>
            <a:r>
              <a:rPr lang="en-US" sz="2400" dirty="0"/>
              <a:t>(regulate blood glucose concentration)</a:t>
            </a:r>
          </a:p>
          <a:p>
            <a:r>
              <a:rPr lang="en-US" sz="2400" dirty="0"/>
              <a:t>Breaks down </a:t>
            </a:r>
            <a:r>
              <a:rPr lang="en-US" altLang="zh-CN" sz="2400" dirty="0"/>
              <a:t>old red blood cells, s</a:t>
            </a:r>
            <a:r>
              <a:rPr lang="en-US" sz="2400" dirty="0"/>
              <a:t>tores </a:t>
            </a:r>
            <a:r>
              <a:rPr lang="en-US" sz="2400" b="1" dirty="0"/>
              <a:t>iron</a:t>
            </a:r>
            <a:r>
              <a:rPr lang="en-US" sz="2400" dirty="0"/>
              <a:t> from them</a:t>
            </a:r>
          </a:p>
          <a:p>
            <a:r>
              <a:rPr lang="en-US" sz="2400" dirty="0"/>
              <a:t>Breaks down drugs, hormones, alcohol and other toxins.</a:t>
            </a:r>
          </a:p>
          <a:p>
            <a:r>
              <a:rPr lang="en-US" altLang="zh-CN" sz="2400" dirty="0"/>
              <a:t>Breaks down </a:t>
            </a:r>
            <a:r>
              <a:rPr lang="en-US" altLang="zh-CN" sz="2400" b="1" dirty="0"/>
              <a:t>excess amino acids</a:t>
            </a:r>
            <a:r>
              <a:rPr lang="en-US" altLang="zh-CN" sz="2400" dirty="0"/>
              <a:t> to form </a:t>
            </a:r>
            <a:r>
              <a:rPr lang="en-US" altLang="zh-CN" sz="2400" b="1" dirty="0"/>
              <a:t>urea </a:t>
            </a:r>
            <a:r>
              <a:rPr lang="en-US" altLang="zh-CN" sz="2400" dirty="0"/>
              <a:t>(a waste product needs removal)</a:t>
            </a:r>
          </a:p>
        </p:txBody>
      </p:sp>
      <p:pic>
        <p:nvPicPr>
          <p:cNvPr id="4" name="Picture 3" descr="bile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5794" y="304800"/>
            <a:ext cx="4160006" cy="193417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0AF05EB-76BC-4749-94E5-55D278896A45}"/>
              </a:ext>
            </a:extLst>
          </p:cNvPr>
          <p:cNvSpPr txBox="1"/>
          <p:nvPr/>
        </p:nvSpPr>
        <p:spPr>
          <a:xfrm>
            <a:off x="5715000" y="714973"/>
            <a:ext cx="1503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emulsification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30EF4C-B653-1F41-9076-D499CB1D878B}"/>
              </a:ext>
            </a:extLst>
          </p:cNvPr>
          <p:cNvSpPr txBox="1"/>
          <p:nvPr/>
        </p:nvSpPr>
        <p:spPr>
          <a:xfrm>
            <a:off x="5257800" y="1869641"/>
            <a:ext cx="2739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No chemical reaction occur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26D1A0-5C35-CB45-A2CB-C5CD4F3691E3}"/>
              </a:ext>
            </a:extLst>
          </p:cNvPr>
          <p:cNvSpPr txBox="1"/>
          <p:nvPr/>
        </p:nvSpPr>
        <p:spPr>
          <a:xfrm>
            <a:off x="762614" y="1929068"/>
            <a:ext cx="15388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Makes </a:t>
            </a:r>
            <a:r>
              <a:rPr lang="en-US" altLang="zh-CN" sz="2400" b="1" dirty="0"/>
              <a:t>bile</a:t>
            </a:r>
          </a:p>
          <a:p>
            <a:endParaRPr kumimoji="1"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C80AFA-4DDC-B54B-A127-7422F93210B5}"/>
              </a:ext>
            </a:extLst>
          </p:cNvPr>
          <p:cNvSpPr txBox="1"/>
          <p:nvPr/>
        </p:nvSpPr>
        <p:spPr>
          <a:xfrm>
            <a:off x="7016710" y="3505200"/>
            <a:ext cx="19616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Keywords:</a:t>
            </a:r>
          </a:p>
          <a:p>
            <a:r>
              <a:rPr kumimoji="1" lang="en-US" altLang="zh-CN" dirty="0"/>
              <a:t>Gall bladder</a:t>
            </a:r>
          </a:p>
          <a:p>
            <a:r>
              <a:rPr kumimoji="1" lang="en-US" altLang="zh-CN" dirty="0"/>
              <a:t>Bile, bile salts</a:t>
            </a:r>
          </a:p>
          <a:p>
            <a:r>
              <a:rPr kumimoji="1" lang="en-US" altLang="zh-CN" dirty="0"/>
              <a:t>Bile pigment</a:t>
            </a:r>
          </a:p>
          <a:p>
            <a:r>
              <a:rPr kumimoji="1" lang="en-US" altLang="zh-CN" dirty="0"/>
              <a:t>Emulsification</a:t>
            </a:r>
          </a:p>
          <a:p>
            <a:r>
              <a:rPr kumimoji="1" lang="en-US" altLang="zh-CN" dirty="0"/>
              <a:t>Hepatic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portal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vein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D6CE9-3C45-4042-AB5D-1C63D7490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Pancreas</a:t>
            </a:r>
            <a:endParaRPr kumimoji="1" lang="zh-CN" altLang="en-US" dirty="0"/>
          </a:p>
        </p:txBody>
      </p:sp>
      <p:pic>
        <p:nvPicPr>
          <p:cNvPr id="3" name="Content Placeholder 3" descr="bfy_human_04_13_stomacdiag.jpg">
            <a:extLst>
              <a:ext uri="{FF2B5EF4-FFF2-40B4-BE49-F238E27FC236}">
                <a16:creationId xmlns:a16="http://schemas.microsoft.com/office/drawing/2014/main" id="{12CA97EB-9CBB-FC4E-8A25-9CB3618079B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b="12452"/>
          <a:stretch>
            <a:fillRect/>
          </a:stretch>
        </p:blipFill>
        <p:spPr>
          <a:xfrm>
            <a:off x="228600" y="1676400"/>
            <a:ext cx="4650675" cy="435418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4953357-B5B2-714F-81A5-E8AF0A9EB886}"/>
              </a:ext>
            </a:extLst>
          </p:cNvPr>
          <p:cNvSpPr txBox="1"/>
          <p:nvPr/>
        </p:nvSpPr>
        <p:spPr>
          <a:xfrm>
            <a:off x="5410200" y="2057400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Vocab:</a:t>
            </a:r>
          </a:p>
          <a:p>
            <a:r>
              <a:rPr kumimoji="1" lang="en-US" altLang="zh-CN" dirty="0"/>
              <a:t>Pancreas</a:t>
            </a:r>
          </a:p>
          <a:p>
            <a:r>
              <a:rPr kumimoji="1" lang="en-US" altLang="zh-CN" dirty="0"/>
              <a:t>Pancreatic juice</a:t>
            </a:r>
          </a:p>
          <a:p>
            <a:r>
              <a:rPr kumimoji="1" lang="en-US" altLang="zh-CN" dirty="0"/>
              <a:t>Pancreatic duct</a:t>
            </a:r>
          </a:p>
          <a:p>
            <a:r>
              <a:rPr kumimoji="1" lang="en-US" altLang="zh-CN" dirty="0"/>
              <a:t>Regulate blood glucose concentration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74217E-FB81-F948-BD90-8FFF1A2F42E4}"/>
              </a:ext>
            </a:extLst>
          </p:cNvPr>
          <p:cNvSpPr txBox="1"/>
          <p:nvPr/>
        </p:nvSpPr>
        <p:spPr>
          <a:xfrm>
            <a:off x="5410200" y="3886200"/>
            <a:ext cx="358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Functions:</a:t>
            </a:r>
          </a:p>
          <a:p>
            <a:pPr marL="342900" indent="-342900">
              <a:buAutoNum type="arabicParenR"/>
            </a:pPr>
            <a:r>
              <a:rPr kumimoji="1" lang="en-US" altLang="zh-CN" dirty="0"/>
              <a:t>Secrete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pancreatic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juice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assists</a:t>
            </a:r>
            <a:r>
              <a:rPr kumimoji="1" lang="zh-CN" altLang="en-US" dirty="0"/>
              <a:t> </a:t>
            </a:r>
            <a:r>
              <a:rPr kumimoji="1" lang="en-US" altLang="zh-CN" dirty="0"/>
              <a:t>digestion.</a:t>
            </a:r>
          </a:p>
          <a:p>
            <a:pPr marL="342900" indent="-342900">
              <a:buAutoNum type="arabicParenR"/>
            </a:pPr>
            <a:r>
              <a:rPr kumimoji="1" lang="en-US" altLang="zh-CN" dirty="0"/>
              <a:t>Maintain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blood</a:t>
            </a:r>
            <a:r>
              <a:rPr kumimoji="1" lang="zh-CN" altLang="en-US" dirty="0"/>
              <a:t> </a:t>
            </a:r>
            <a:r>
              <a:rPr kumimoji="1" lang="en-US" altLang="zh-CN" dirty="0"/>
              <a:t>glucose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balance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hormones: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insulin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glucagon.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25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7D976-9570-6447-BB1A-4378E660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Cholera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921D8B-A098-2F4A-9C27-F8F10C77F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/>
          </a:bodyPr>
          <a:lstStyle/>
          <a:p>
            <a:r>
              <a:rPr kumimoji="1" lang="en-US" altLang="zh-CN" sz="2800" dirty="0"/>
              <a:t>General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questions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related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to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any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transmissible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disease.</a:t>
            </a:r>
          </a:p>
          <a:p>
            <a:r>
              <a:rPr kumimoji="1" lang="en-US" altLang="zh-CN" sz="2800" dirty="0"/>
              <a:t>a)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Type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of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pathogen?</a:t>
            </a:r>
          </a:p>
          <a:p>
            <a:r>
              <a:rPr kumimoji="1" lang="en-US" altLang="zh-CN" sz="2800" dirty="0"/>
              <a:t>b)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Symptoms?</a:t>
            </a:r>
          </a:p>
          <a:p>
            <a:r>
              <a:rPr kumimoji="1" lang="en-US" altLang="zh-CN" sz="2800" dirty="0"/>
              <a:t>c)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Transmission?</a:t>
            </a:r>
            <a:r>
              <a:rPr kumimoji="1" lang="zh-CN" altLang="en-US" sz="2800" dirty="0"/>
              <a:t> </a:t>
            </a:r>
            <a:endParaRPr kumimoji="1" lang="en-US" altLang="zh-CN" sz="2800" dirty="0"/>
          </a:p>
          <a:p>
            <a:r>
              <a:rPr kumimoji="1" lang="en-US" altLang="zh-CN" sz="2800" dirty="0"/>
              <a:t>d) Treatment</a:t>
            </a:r>
          </a:p>
          <a:p>
            <a:r>
              <a:rPr kumimoji="1" lang="en-US" altLang="zh-CN" sz="2800" dirty="0"/>
              <a:t>e) Prevention</a:t>
            </a:r>
          </a:p>
          <a:p>
            <a:r>
              <a:rPr kumimoji="1" lang="en-US" altLang="zh-CN" sz="2800" dirty="0"/>
              <a:t>f)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(maybe)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Cause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of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the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disease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Don’t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worry.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IGCSE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level,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we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only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need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to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know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several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diseases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in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detail.</a:t>
            </a:r>
          </a:p>
        </p:txBody>
      </p:sp>
    </p:spTree>
    <p:extLst>
      <p:ext uri="{BB962C8B-B14F-4D97-AF65-F5344CB8AC3E}">
        <p14:creationId xmlns:p14="http://schemas.microsoft.com/office/powerpoint/2010/main" val="259815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4B1F7-AD2A-964C-9198-318762EA9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1143000"/>
          </a:xfrm>
        </p:spPr>
        <p:txBody>
          <a:bodyPr/>
          <a:lstStyle/>
          <a:p>
            <a:r>
              <a:rPr kumimoji="1" lang="en-US" altLang="zh-CN" dirty="0"/>
              <a:t>Cholera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366218-283F-EF46-B74E-0C47CD2EE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7"/>
            <a:ext cx="5562600" cy="30524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2348BBC-01EE-8445-A897-610644E4E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392181"/>
            <a:ext cx="3703826" cy="24549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F0506B4-BCF4-1648-80A5-37C834562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23" y="4553466"/>
            <a:ext cx="4045527" cy="227560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955DC55-404F-314E-8EB2-67EF5CB8F672}"/>
              </a:ext>
            </a:extLst>
          </p:cNvPr>
          <p:cNvSpPr txBox="1"/>
          <p:nvPr/>
        </p:nvSpPr>
        <p:spPr>
          <a:xfrm>
            <a:off x="5732670" y="533400"/>
            <a:ext cx="32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Symptoms:</a:t>
            </a:r>
            <a:r>
              <a:rPr lang="zh-CN" altLang="en-US" dirty="0"/>
              <a:t> </a:t>
            </a:r>
            <a:r>
              <a:rPr lang="en-US" altLang="zh-CN" dirty="0"/>
              <a:t>mild to severe </a:t>
            </a:r>
            <a:r>
              <a:rPr lang="en-US" altLang="zh-CN" b="1" dirty="0"/>
              <a:t>diarrhoea</a:t>
            </a:r>
            <a:r>
              <a:rPr lang="en-US" altLang="zh-CN" dirty="0"/>
              <a:t>, </a:t>
            </a:r>
            <a:r>
              <a:rPr lang="en-US" altLang="zh-CN" b="1" dirty="0"/>
              <a:t>vomiting</a:t>
            </a:r>
            <a:r>
              <a:rPr lang="en-US" altLang="zh-CN" dirty="0"/>
              <a:t> and </a:t>
            </a:r>
            <a:r>
              <a:rPr lang="en-US" altLang="zh-CN" b="1" dirty="0"/>
              <a:t>dehydration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They suffer from severe muscle cramps from the loss of salts, dehydration and shock as their blood pressure plummets.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4F9A9F-3023-7F40-BC73-A33583900231}"/>
              </a:ext>
            </a:extLst>
          </p:cNvPr>
          <p:cNvSpPr txBox="1"/>
          <p:nvPr/>
        </p:nvSpPr>
        <p:spPr>
          <a:xfrm>
            <a:off x="5779024" y="2715788"/>
            <a:ext cx="3183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This occurs more often in less developed countries which don’t have adequate clean water supplies and proper sewage disposal.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234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7D976-9570-6447-BB1A-4378E660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Cholera</a:t>
            </a: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CBE925-CF15-C540-8039-215CBBC66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762000"/>
            <a:ext cx="5111750" cy="585311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400" dirty="0"/>
              <a:t>bacteria called </a:t>
            </a:r>
            <a:r>
              <a:rPr lang="en-US" altLang="zh-CN" sz="2400" i="1" dirty="0"/>
              <a:t>Vibrio cholerae</a:t>
            </a:r>
            <a:r>
              <a:rPr lang="zh-CN" altLang="en-US" sz="2400" i="1" dirty="0"/>
              <a:t> </a:t>
            </a:r>
            <a:r>
              <a:rPr lang="en-US" altLang="zh-CN" sz="2400" dirty="0"/>
              <a:t>affects the intestinal tract.</a:t>
            </a:r>
          </a:p>
          <a:p>
            <a:endParaRPr lang="en-US" altLang="zh-CN" sz="2400" dirty="0"/>
          </a:p>
          <a:p>
            <a:r>
              <a:rPr kumimoji="1" lang="en-US" altLang="zh-CN" sz="2400" dirty="0"/>
              <a:t>Transmission: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r>
              <a:rPr lang="en-US" altLang="zh-CN" sz="2400" dirty="0"/>
              <a:t>Cholera bacteria are spread by eating or drinking food or water contaminated by the </a:t>
            </a:r>
            <a:r>
              <a:rPr lang="en-US" altLang="zh-CN" sz="2400" dirty="0" err="1"/>
              <a:t>faecal</a:t>
            </a:r>
            <a:r>
              <a:rPr lang="en-US" altLang="zh-CN" sz="2400" dirty="0"/>
              <a:t> waste of an infected person.</a:t>
            </a:r>
          </a:p>
          <a:p>
            <a:endParaRPr lang="en-US" altLang="zh-CN" sz="2400" dirty="0"/>
          </a:p>
          <a:p>
            <a:r>
              <a:rPr kumimoji="1" lang="en-US" altLang="zh-CN" sz="2400" dirty="0"/>
              <a:t>Treatment: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r>
              <a:rPr kumimoji="1" lang="en-US" altLang="zh-CN" sz="2400" dirty="0"/>
              <a:t>rehydration,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drink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water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with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small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amount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salt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sugar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(orally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dripping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blood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stream).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Cause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disease</a:t>
            </a:r>
          </a:p>
          <a:p>
            <a:r>
              <a:rPr kumimoji="1" lang="en-US" altLang="zh-CN" sz="2400" dirty="0"/>
              <a:t>Bacteria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attach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cells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lining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alimentary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canal,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secrete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toxin,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intestinal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cells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lose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Cl-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lumen,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water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potential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decrease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lumen,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water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dragged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out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from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blood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lumen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osmosis,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diarrhoea</a:t>
            </a:r>
            <a:endParaRPr kumimoji="1" lang="zh-CN" altLang="en-US" sz="240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921D8B-A098-2F4A-9C27-F8F10C77F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8086" y="1752600"/>
            <a:ext cx="3008313" cy="3441700"/>
          </a:xfrm>
        </p:spPr>
        <p:txBody>
          <a:bodyPr>
            <a:normAutofit/>
          </a:bodyPr>
          <a:lstStyle/>
          <a:p>
            <a:r>
              <a:rPr kumimoji="1" lang="en-US" altLang="zh-CN" sz="1800" dirty="0"/>
              <a:t>a)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Type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of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pathogen?</a:t>
            </a:r>
          </a:p>
          <a:p>
            <a:r>
              <a:rPr kumimoji="1" lang="en-US" altLang="zh-CN" sz="1800" dirty="0"/>
              <a:t>b)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Symptoms?</a:t>
            </a:r>
          </a:p>
          <a:p>
            <a:r>
              <a:rPr kumimoji="1" lang="en-US" altLang="zh-CN" sz="1800" dirty="0"/>
              <a:t>c)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Transmission?</a:t>
            </a:r>
            <a:r>
              <a:rPr kumimoji="1" lang="zh-CN" altLang="en-US" sz="1800" dirty="0"/>
              <a:t> </a:t>
            </a:r>
            <a:endParaRPr kumimoji="1" lang="en-US" altLang="zh-CN" sz="1800"/>
          </a:p>
          <a:p>
            <a:r>
              <a:rPr kumimoji="1" lang="en-US" altLang="zh-CN" sz="1800"/>
              <a:t>d</a:t>
            </a:r>
            <a:r>
              <a:rPr kumimoji="1" lang="en-US" altLang="zh-CN" sz="1800" dirty="0"/>
              <a:t>) Treatment</a:t>
            </a:r>
          </a:p>
          <a:p>
            <a:r>
              <a:rPr kumimoji="1" lang="en-US" altLang="zh-CN" sz="1800" dirty="0"/>
              <a:t>e) Prevention</a:t>
            </a:r>
          </a:p>
          <a:p>
            <a:r>
              <a:rPr kumimoji="1" lang="en-US" altLang="zh-CN" sz="1800" dirty="0"/>
              <a:t>f)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Cause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of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the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disease</a:t>
            </a:r>
          </a:p>
        </p:txBody>
      </p:sp>
    </p:spTree>
    <p:extLst>
      <p:ext uri="{BB962C8B-B14F-4D97-AF65-F5344CB8AC3E}">
        <p14:creationId xmlns:p14="http://schemas.microsoft.com/office/powerpoint/2010/main" val="258050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05CBE-7BEC-974C-9643-7507F346D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Assimilation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deleted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syllabus.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061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BFD33-F6C6-AB44-BB4B-655CAFA78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 list part II -</a:t>
            </a:r>
            <a:r>
              <a:rPr kumimoji="1" lang="zh-CN" altLang="en-US" dirty="0"/>
              <a:t> </a:t>
            </a:r>
            <a:r>
              <a:rPr kumimoji="1" lang="en-US" altLang="zh-CN" dirty="0"/>
              <a:t>Digestion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6C6345-6917-E547-B796-EC68DE477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325562"/>
            <a:ext cx="8763000" cy="5532438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kumimoji="1" lang="en-US" altLang="zh-CN" sz="2000" dirty="0"/>
              <a:t>11.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List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type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digestive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enzymes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that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can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produced/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secreted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along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alimentary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canal,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limited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mouth,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stomach,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pancreas,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small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intestine,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liver.</a:t>
            </a:r>
          </a:p>
          <a:p>
            <a:pPr>
              <a:spcBef>
                <a:spcPts val="400"/>
              </a:spcBef>
            </a:pPr>
            <a:r>
              <a:rPr kumimoji="1" lang="en-US" altLang="zh-CN" sz="2000" dirty="0"/>
              <a:t>12.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a)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How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digest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absorb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fat?</a:t>
            </a:r>
            <a:r>
              <a:rPr kumimoji="1" lang="zh-CN" altLang="en-US" sz="2000" dirty="0"/>
              <a:t> </a:t>
            </a:r>
            <a:endParaRPr kumimoji="1" lang="en-US" altLang="zh-CN" sz="2000" dirty="0"/>
          </a:p>
          <a:p>
            <a:pPr>
              <a:spcBef>
                <a:spcPts val="400"/>
              </a:spcBef>
            </a:pPr>
            <a:r>
              <a:rPr kumimoji="1" lang="en-US" altLang="zh-CN" sz="2000" dirty="0"/>
              <a:t>b)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How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does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bile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help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process?</a:t>
            </a:r>
          </a:p>
          <a:p>
            <a:pPr>
              <a:spcBef>
                <a:spcPts val="400"/>
              </a:spcBef>
            </a:pPr>
            <a:r>
              <a:rPr kumimoji="1" lang="en-US" altLang="zh-CN" sz="2000" dirty="0"/>
              <a:t>13.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What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means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our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body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take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allow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food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easily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move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along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alimentary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canal?</a:t>
            </a:r>
          </a:p>
          <a:p>
            <a:pPr>
              <a:spcBef>
                <a:spcPts val="400"/>
              </a:spcBef>
            </a:pPr>
            <a:r>
              <a:rPr kumimoji="1" lang="en-US" altLang="zh-CN" sz="2000" dirty="0"/>
              <a:t>14.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What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cell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produces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mucus?</a:t>
            </a:r>
          </a:p>
          <a:p>
            <a:pPr>
              <a:spcBef>
                <a:spcPts val="400"/>
              </a:spcBef>
            </a:pPr>
            <a:r>
              <a:rPr kumimoji="1" lang="en-US" altLang="zh-CN" sz="2000" dirty="0"/>
              <a:t>15.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Distinguish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between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villi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&amp;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microvilli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&amp;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ciliated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cells.</a:t>
            </a:r>
          </a:p>
          <a:p>
            <a:pPr>
              <a:spcBef>
                <a:spcPts val="400"/>
              </a:spcBef>
            </a:pPr>
            <a:r>
              <a:rPr kumimoji="1" lang="en-US" altLang="zh-CN" sz="2000" dirty="0"/>
              <a:t>16.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a)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What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function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small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intestine?</a:t>
            </a:r>
          </a:p>
          <a:p>
            <a:pPr>
              <a:spcBef>
                <a:spcPts val="400"/>
              </a:spcBef>
            </a:pPr>
            <a:r>
              <a:rPr kumimoji="1" lang="en-US" altLang="zh-CN" sz="2000" dirty="0"/>
              <a:t>b)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How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villi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adapted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better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suit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its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function?</a:t>
            </a:r>
          </a:p>
          <a:p>
            <a:pPr>
              <a:spcBef>
                <a:spcPts val="400"/>
              </a:spcBef>
            </a:pPr>
            <a:r>
              <a:rPr kumimoji="1" lang="en-US" altLang="zh-CN" sz="2000" dirty="0"/>
              <a:t>17.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Can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digest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all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food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take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in?</a:t>
            </a:r>
          </a:p>
          <a:p>
            <a:pPr>
              <a:spcBef>
                <a:spcPts val="400"/>
              </a:spcBef>
            </a:pPr>
            <a:r>
              <a:rPr kumimoji="1" lang="en-US" altLang="zh-CN" sz="2000" dirty="0"/>
              <a:t>18.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a)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What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diarrhoea?</a:t>
            </a:r>
          </a:p>
          <a:p>
            <a:pPr>
              <a:spcBef>
                <a:spcPts val="400"/>
              </a:spcBef>
            </a:pPr>
            <a:r>
              <a:rPr kumimoji="1" lang="en-US" altLang="zh-CN" sz="2000" dirty="0"/>
              <a:t>b)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Describe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mechanism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how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diarrhoea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caused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cholera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bacteria.</a:t>
            </a:r>
          </a:p>
          <a:p>
            <a:pPr>
              <a:spcBef>
                <a:spcPts val="400"/>
              </a:spcBef>
            </a:pPr>
            <a:r>
              <a:rPr kumimoji="1" lang="en-US" altLang="zh-CN" sz="2000" dirty="0"/>
              <a:t>c)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How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can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diarrhoea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treated?</a:t>
            </a:r>
          </a:p>
          <a:p>
            <a:pPr>
              <a:spcBef>
                <a:spcPts val="400"/>
              </a:spcBef>
            </a:pPr>
            <a:r>
              <a:rPr kumimoji="1" lang="en-US" altLang="zh-CN" sz="2000" dirty="0"/>
              <a:t>19.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What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does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assimilation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mean?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2361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Mouth (Teeth)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7218157"/>
              </p:ext>
            </p:extLst>
          </p:nvPr>
        </p:nvGraphicFramePr>
        <p:xfrm>
          <a:off x="304800" y="1600200"/>
          <a:ext cx="8610600" cy="240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/>
                        <a:t>Type of teeth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Incisors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Chisel shape, sharp</a:t>
                      </a:r>
                      <a:r>
                        <a:rPr lang="en-GB" sz="2400" baseline="0" dirty="0"/>
                        <a:t>-edged for biting and cutting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Canines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Pointed for piercing and tearing</a:t>
                      </a:r>
                      <a:r>
                        <a:rPr lang="en-GB" sz="2400" baseline="0" dirty="0"/>
                        <a:t> flesh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Premolars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Used for grinding and chewing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Molars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Similar</a:t>
                      </a:r>
                      <a:r>
                        <a:rPr lang="en-GB" sz="2400" baseline="0" dirty="0"/>
                        <a:t> to premolars – used for chewing food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 descr="teeth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4343400"/>
            <a:ext cx="4354781" cy="22354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081" y="0"/>
            <a:ext cx="4593919" cy="5334000"/>
          </a:xfrm>
          <a:prstGeom prst="rect">
            <a:avLst/>
          </a:prstGeom>
        </p:spPr>
      </p:pic>
      <p:pic>
        <p:nvPicPr>
          <p:cNvPr id="4" name="Picture 5" descr="type-of-teet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89" y="3807178"/>
            <a:ext cx="4564912" cy="3048000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52400" y="304800"/>
            <a:ext cx="4092881" cy="1143000"/>
          </a:xfrm>
        </p:spPr>
        <p:txBody>
          <a:bodyPr/>
          <a:lstStyle/>
          <a:p>
            <a:r>
              <a:rPr kumimoji="1" lang="en-US" altLang="zh-CN" dirty="0"/>
              <a:t>Teeth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F08DA7-AF18-7047-94C0-A5F57DC863A9}"/>
              </a:ext>
            </a:extLst>
          </p:cNvPr>
          <p:cNvSpPr txBox="1"/>
          <p:nvPr/>
        </p:nvSpPr>
        <p:spPr>
          <a:xfrm>
            <a:off x="185057" y="3200400"/>
            <a:ext cx="1806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Permanent teeth</a:t>
            </a:r>
            <a:endParaRPr kumimoji="1"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AD1F17-8D86-3943-A321-043019A46981}"/>
              </a:ext>
            </a:extLst>
          </p:cNvPr>
          <p:cNvSpPr txBox="1"/>
          <p:nvPr/>
        </p:nvSpPr>
        <p:spPr>
          <a:xfrm>
            <a:off x="5562600" y="5562600"/>
            <a:ext cx="286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Milk teeth/ deciduous teeth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7333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B5377-99D1-5F4D-B287-7683AEB3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7086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Tooth structure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08D2B8-BFDF-E347-8C40-624E91D03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219200"/>
            <a:ext cx="82042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2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048000"/>
            <a:ext cx="4778605" cy="3248378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Oral hygiene/ protect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teeth</a:t>
            </a:r>
            <a:endParaRPr kumimoji="1"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67E6B7F4-1E8F-6E4B-9C68-2369C74636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Suggestions:</a:t>
            </a:r>
          </a:p>
          <a:p>
            <a:r>
              <a:rPr kumimoji="1" lang="en-US" altLang="zh-CN" dirty="0"/>
              <a:t>Regular brushing/ cleaning of teeth</a:t>
            </a:r>
          </a:p>
          <a:p>
            <a:r>
              <a:rPr kumimoji="1" lang="en-US" altLang="zh-CN" dirty="0"/>
              <a:t>Limit snacks between meals, limit sugar intake</a:t>
            </a:r>
            <a:endParaRPr kumimoji="1" lang="zh-CN" altLang="en-US" dirty="0"/>
          </a:p>
          <a:p>
            <a:r>
              <a:rPr kumimoji="1" lang="en-US" altLang="zh-CN" dirty="0"/>
              <a:t>Fluoride toothpaste</a:t>
            </a:r>
          </a:p>
          <a:p>
            <a:r>
              <a:rPr kumimoji="1" lang="en-US" altLang="zh-CN" dirty="0"/>
              <a:t>Drink water with fluoride</a:t>
            </a:r>
          </a:p>
          <a:p>
            <a:r>
              <a:rPr kumimoji="1" lang="en-US" altLang="zh-CN" dirty="0"/>
              <a:t>Visit dentist regularly</a:t>
            </a:r>
          </a:p>
          <a:p>
            <a:r>
              <a:rPr kumimoji="1" lang="en-US" altLang="zh-CN" dirty="0"/>
              <a:t>Use </a:t>
            </a:r>
            <a:r>
              <a:rPr kumimoji="1" lang="en-US" altLang="zh-CN" dirty="0" err="1"/>
              <a:t>mouthrinse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89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0" y="3182747"/>
            <a:ext cx="38100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Tooth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decay &amp; gum disease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71" y="-32657"/>
            <a:ext cx="3609723" cy="270729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" y="4497009"/>
            <a:ext cx="3725333" cy="23948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4631719"/>
            <a:ext cx="3505200" cy="2190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11426"/>
            <a:ext cx="4031469" cy="25855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7954688-F0F4-FA40-BB03-D558F4DA26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285" y="0"/>
            <a:ext cx="4313007" cy="287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1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0EF93-7D9A-F54C-8168-554805291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tooth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decay</a:t>
            </a:r>
            <a:r>
              <a:rPr kumimoji="1" lang="zh-CN" altLang="en-US" dirty="0"/>
              <a:t> </a:t>
            </a:r>
            <a:r>
              <a:rPr kumimoji="1" lang="en-US" altLang="zh-CN" dirty="0"/>
              <a:t>developed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41EC2B-5681-E541-ABDB-A40824B98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Please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organise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answer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describe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402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FBD0BF5A998E4FBF3D7F1E0E7141BA" ma:contentTypeVersion="11" ma:contentTypeDescription="Create a new document." ma:contentTypeScope="" ma:versionID="2900167372ef891b9543ccdbe48d3a46">
  <xsd:schema xmlns:xsd="http://www.w3.org/2001/XMLSchema" xmlns:xs="http://www.w3.org/2001/XMLSchema" xmlns:p="http://schemas.microsoft.com/office/2006/metadata/properties" xmlns:ns2="638b3d8b-b976-4de6-b921-0ae678ab4705" xmlns:ns3="dae67ecd-5e24-42a2-8771-e1145e54c48e" targetNamespace="http://schemas.microsoft.com/office/2006/metadata/properties" ma:root="true" ma:fieldsID="c6d5648b3e5fdd31bca91684134b5e19" ns2:_="" ns3:_="">
    <xsd:import namespace="638b3d8b-b976-4de6-b921-0ae678ab4705"/>
    <xsd:import namespace="dae67ecd-5e24-42a2-8771-e1145e54c4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8b3d8b-b976-4de6-b921-0ae678ab47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e67ecd-5e24-42a2-8771-e1145e54c48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5DEF96-ABD7-45B6-B23B-D345096A1880}"/>
</file>

<file path=customXml/itemProps2.xml><?xml version="1.0" encoding="utf-8"?>
<ds:datastoreItem xmlns:ds="http://schemas.openxmlformats.org/officeDocument/2006/customXml" ds:itemID="{09537441-1695-4911-ACD9-B24DB6597693}"/>
</file>

<file path=customXml/itemProps3.xml><?xml version="1.0" encoding="utf-8"?>
<ds:datastoreItem xmlns:ds="http://schemas.openxmlformats.org/officeDocument/2006/customXml" ds:itemID="{A201CFB8-B329-4AB1-ADF7-3F5F4FCF5261}"/>
</file>

<file path=docProps/app.xml><?xml version="1.0" encoding="utf-8"?>
<Properties xmlns="http://schemas.openxmlformats.org/officeDocument/2006/extended-properties" xmlns:vt="http://schemas.openxmlformats.org/officeDocument/2006/docPropsVTypes">
  <TotalTime>4752</TotalTime>
  <Words>998</Words>
  <Application>Microsoft Macintosh PowerPoint</Application>
  <PresentationFormat>全屏显示(4:3)</PresentationFormat>
  <Paragraphs>188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Digestion</vt:lpstr>
      <vt:lpstr>Question list part II - Digestion</vt:lpstr>
      <vt:lpstr>Question list part II - Digestion</vt:lpstr>
      <vt:lpstr>Mouth (Teeth)</vt:lpstr>
      <vt:lpstr>Teeth</vt:lpstr>
      <vt:lpstr>Tooth structure</vt:lpstr>
      <vt:lpstr>Oral hygiene/ protect teeth</vt:lpstr>
      <vt:lpstr>Tooth decay &amp; gum disease</vt:lpstr>
      <vt:lpstr>How is tooth decay developed</vt:lpstr>
      <vt:lpstr>Mouth/ Teeth vocabulary</vt:lpstr>
      <vt:lpstr>Alimentary canal</vt:lpstr>
      <vt:lpstr>Oesophagus</vt:lpstr>
      <vt:lpstr>Stomach</vt:lpstr>
      <vt:lpstr>Small intestine</vt:lpstr>
      <vt:lpstr>Small intestine</vt:lpstr>
      <vt:lpstr>Villi VS Microvilli</vt:lpstr>
      <vt:lpstr>Microvilli VS Cilia</vt:lpstr>
      <vt:lpstr>Small intestine vocab</vt:lpstr>
      <vt:lpstr>Large intestine</vt:lpstr>
      <vt:lpstr>Liver</vt:lpstr>
      <vt:lpstr>Liver</vt:lpstr>
      <vt:lpstr>Pancreas</vt:lpstr>
      <vt:lpstr>Cholera</vt:lpstr>
      <vt:lpstr>Cholera</vt:lpstr>
      <vt:lpstr>Cholera</vt:lpstr>
      <vt:lpstr>Assimilation has been deleted from syllabus.</vt:lpstr>
    </vt:vector>
  </TitlesOfParts>
  <Company>regoschool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Digestion</dc:title>
  <dc:creator>office</dc:creator>
  <cp:lastModifiedBy>柴 文婷</cp:lastModifiedBy>
  <cp:revision>115</cp:revision>
  <dcterms:created xsi:type="dcterms:W3CDTF">2012-11-19T02:26:35Z</dcterms:created>
  <dcterms:modified xsi:type="dcterms:W3CDTF">2021-03-11T04:08:20Z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0x01010002FBD0BF5A998E4FBF3D7F1E0E7141BA</vt:lpwstr>
  </property>
</Properties>
</file>