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Masters/slideMaster2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9" r:id="rId3"/>
    <p:sldId id="256" r:id="rId4"/>
    <p:sldId id="266" r:id="rId5"/>
    <p:sldId id="310" r:id="rId6"/>
    <p:sldId id="307" r:id="rId7"/>
    <p:sldId id="289" r:id="rId8"/>
    <p:sldId id="267" r:id="rId9"/>
    <p:sldId id="302" r:id="rId10"/>
    <p:sldId id="303" r:id="rId11"/>
    <p:sldId id="281" r:id="rId12"/>
    <p:sldId id="268" r:id="rId13"/>
    <p:sldId id="311" r:id="rId14"/>
    <p:sldId id="288" r:id="rId15"/>
    <p:sldId id="279" r:id="rId16"/>
    <p:sldId id="269" r:id="rId17"/>
    <p:sldId id="291" r:id="rId18"/>
    <p:sldId id="293" r:id="rId19"/>
    <p:sldId id="283" r:id="rId20"/>
    <p:sldId id="297" r:id="rId21"/>
    <p:sldId id="298" r:id="rId22"/>
    <p:sldId id="304" r:id="rId23"/>
    <p:sldId id="312" r:id="rId24"/>
    <p:sldId id="306" r:id="rId25"/>
    <p:sldId id="287" r:id="rId26"/>
    <p:sldId id="309" r:id="rId27"/>
    <p:sldId id="308" r:id="rId28"/>
    <p:sldId id="300" r:id="rId29"/>
    <p:sldId id="276" r:id="rId30"/>
    <p:sldId id="277" r:id="rId31"/>
    <p:sldId id="301" r:id="rId3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/>
    <p:restoredTop sz="92277"/>
  </p:normalViewPr>
  <p:slideViewPr>
    <p:cSldViewPr>
      <p:cViewPr varScale="1">
        <p:scale>
          <a:sx n="114" d="100"/>
          <a:sy n="11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80C7-18DA-4CA3-9B03-350C844CC2A7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F41DB-B5FE-4776-B8CF-6B280E020A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06641-99EC-4D03-98BA-ADE88E02BE8F}" type="datetimeFigureOut">
              <a:rPr lang="en-US" smtClean="0"/>
              <a:pPr/>
              <a:t>4/13/20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97FFC-BC88-4FBA-BE5C-FCA0293EE6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7FFC-BC88-4FBA-BE5C-FCA0293EE6D0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2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5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11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0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31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15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34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05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0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7CCE-6309-497D-B51B-6A6F212C27FB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4544-8A08-49AB-AD05-82713D85E6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0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字体转曲-0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202" y="3013234"/>
            <a:ext cx="4403408" cy="1759268"/>
          </a:xfrm>
          <a:prstGeom prst="rect">
            <a:avLst/>
          </a:prstGeom>
        </p:spPr>
      </p:pic>
      <p:pic>
        <p:nvPicPr>
          <p:cNvPr id="2050" name="Picture 2" descr="C:\Users\Administrator\Desktop\2_画板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1" y="1110305"/>
            <a:ext cx="2701529" cy="812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509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Phagocytes</a:t>
            </a:r>
          </a:p>
        </p:txBody>
      </p:sp>
      <p:pic>
        <p:nvPicPr>
          <p:cNvPr id="4" name="Content Placeholder 3" descr="phagocytosi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391293"/>
            <a:ext cx="5384826" cy="4680520"/>
          </a:xfrm>
        </p:spPr>
      </p:pic>
      <p:pic>
        <p:nvPicPr>
          <p:cNvPr id="5" name="Picture 4" descr="thCAE8PSB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789040"/>
            <a:ext cx="2892152" cy="2892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2198" y="1484784"/>
            <a:ext cx="2928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Phagocytes can squeeze out of capillaries and get into most parts of the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17385"/>
            <a:ext cx="6012160" cy="1143000"/>
          </a:xfrm>
        </p:spPr>
        <p:txBody>
          <a:bodyPr/>
          <a:lstStyle/>
          <a:p>
            <a:r>
              <a:rPr lang="en-GB" dirty="0"/>
              <a:t>White blood cells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134984"/>
            <a:ext cx="44511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2)</a:t>
            </a:r>
            <a:r>
              <a:rPr lang="zh-CN" altLang="en-US" sz="3200" b="1" dirty="0"/>
              <a:t> </a:t>
            </a:r>
            <a:r>
              <a:rPr lang="en-GB" sz="3200" b="1" dirty="0"/>
              <a:t>Lymphocytes</a:t>
            </a:r>
            <a:r>
              <a:rPr lang="en-GB" sz="3200" dirty="0"/>
              <a:t> – these produce special </a:t>
            </a:r>
            <a:r>
              <a:rPr lang="en-US" altLang="zh-CN" sz="3200" dirty="0"/>
              <a:t>protein</a:t>
            </a:r>
            <a:r>
              <a:rPr lang="en-GB" sz="3200" dirty="0"/>
              <a:t>s called </a:t>
            </a:r>
            <a:r>
              <a:rPr lang="en-GB" sz="3200" b="1" dirty="0"/>
              <a:t>antibodies</a:t>
            </a:r>
            <a:r>
              <a:rPr lang="en-GB" sz="3200" dirty="0"/>
              <a:t>, which are used in the destruction of invading microbes</a:t>
            </a:r>
            <a:r>
              <a:rPr lang="zh-CN" altLang="en-US" sz="3200" dirty="0"/>
              <a:t> </a:t>
            </a:r>
            <a:r>
              <a:rPr lang="en-US" altLang="zh-CN" sz="3200" dirty="0"/>
              <a:t>(pathogens)</a:t>
            </a:r>
            <a:r>
              <a:rPr lang="en-GB" sz="3200" dirty="0"/>
              <a:t>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014115-637F-8B42-A5EE-CE724CDF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09" y="3496072"/>
            <a:ext cx="4204628" cy="33619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07509C-7F36-CE4E-9B6C-3B39DE7D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692696"/>
            <a:ext cx="2895889" cy="2328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2FC6-03F0-E54C-BB15-C08D0E5E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44" y="806730"/>
            <a:ext cx="5770984" cy="1143000"/>
          </a:xfrm>
        </p:spPr>
        <p:txBody>
          <a:bodyPr/>
          <a:lstStyle/>
          <a:p>
            <a:r>
              <a:rPr kumimoji="1" lang="en-US" altLang="zh-CN" dirty="0"/>
              <a:t>Antibody</a:t>
            </a:r>
            <a:r>
              <a:rPr kumimoji="1" lang="zh-CN" altLang="en-US" dirty="0"/>
              <a:t> </a:t>
            </a:r>
            <a:r>
              <a:rPr kumimoji="1" lang="en-US" altLang="zh-CN" dirty="0"/>
              <a:t>V.S.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antigen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BB4E70-D211-BA43-8082-F2493EBF0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5772"/>
            <a:ext cx="4385756" cy="3096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9B4470-38FC-6D44-A28D-76EAED1BF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24944"/>
            <a:ext cx="4220834" cy="26581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A71BB8-8596-DA47-B341-8B864883BBE2}"/>
              </a:ext>
            </a:extLst>
          </p:cNvPr>
          <p:cNvSpPr txBox="1"/>
          <p:nvPr/>
        </p:nvSpPr>
        <p:spPr>
          <a:xfrm>
            <a:off x="717839" y="5661248"/>
            <a:ext cx="424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Each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antibody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b="1" dirty="0"/>
              <a:t>complementary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shape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specific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antigen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(which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surface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pathogen)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58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Lymphocytes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	</a:t>
            </a:r>
            <a:r>
              <a:rPr lang="en-US" altLang="zh-CN" dirty="0"/>
              <a:t>Antibodies</a:t>
            </a:r>
            <a:r>
              <a:rPr lang="en-GB" dirty="0"/>
              <a:t> attack pathogens in several ways: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antigen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onto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endParaRPr lang="en-GB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GB" dirty="0"/>
              <a:t>they make </a:t>
            </a:r>
            <a:r>
              <a:rPr lang="en-US" altLang="zh-CN" dirty="0"/>
              <a:t>pathogens</a:t>
            </a:r>
            <a:r>
              <a:rPr lang="en-GB" dirty="0"/>
              <a:t> stick together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cells.</a:t>
            </a:r>
            <a:endParaRPr lang="en-GB" dirty="0"/>
          </a:p>
          <a:p>
            <a:r>
              <a:rPr lang="en-US" altLang="zh-CN" dirty="0"/>
              <a:t>3)</a:t>
            </a:r>
            <a:r>
              <a:rPr lang="zh-CN" altLang="en-US" dirty="0"/>
              <a:t> </a:t>
            </a:r>
            <a:r>
              <a:rPr lang="en-GB" dirty="0"/>
              <a:t>they destroy </a:t>
            </a:r>
            <a:r>
              <a:rPr lang="en-US" altLang="zh-CN" dirty="0"/>
              <a:t>pathogens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CA68F500-46B6-3A4F-A9B9-225A0089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251447"/>
          </a:xfrm>
        </p:spPr>
        <p:txBody>
          <a:bodyPr>
            <a:normAutofit/>
          </a:bodyPr>
          <a:lstStyle/>
          <a:p>
            <a:r>
              <a:rPr lang="en-US" altLang="zh-CN" dirty="0"/>
              <a:t>4)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pathogens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alert</a:t>
            </a:r>
            <a:r>
              <a:rPr lang="zh-CN" altLang="en-US" dirty="0"/>
              <a:t> </a:t>
            </a:r>
            <a:r>
              <a:rPr lang="en-US" altLang="zh-CN" dirty="0"/>
              <a:t>phagocytes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destroy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phagocytosis.</a:t>
            </a:r>
          </a:p>
          <a:p>
            <a:r>
              <a:rPr lang="en-US" altLang="zh-CN" dirty="0"/>
              <a:t>5)</a:t>
            </a:r>
            <a:r>
              <a:rPr lang="zh-CN" altLang="en-US" dirty="0"/>
              <a:t> </a:t>
            </a:r>
            <a:r>
              <a:rPr lang="en-GB" altLang="zh-CN" dirty="0"/>
              <a:t>they neutralise the toxins that some pathogens, e.g. bacteria, produce.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480D44-DB32-B14F-B956-B7AA6F6F1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4180906"/>
            <a:ext cx="4295206" cy="2645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Platelets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4042792" cy="2116831"/>
          </a:xfrm>
        </p:spPr>
        <p:txBody>
          <a:bodyPr>
            <a:normAutofit/>
          </a:bodyPr>
          <a:lstStyle/>
          <a:p>
            <a:pPr hangingPunct="0"/>
            <a:r>
              <a:rPr lang="en-GB" sz="2800" dirty="0"/>
              <a:t>These are tiny fragments of cells that help the blood to clot.</a:t>
            </a:r>
            <a:r>
              <a:rPr lang="en-GB" dirty="0"/>
              <a:t> </a:t>
            </a:r>
          </a:p>
        </p:txBody>
      </p:sp>
      <p:pic>
        <p:nvPicPr>
          <p:cNvPr id="5" name="Picture 4" descr="blood_cl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196752"/>
            <a:ext cx="4286250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Blood -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Part of the blood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Functions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Red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Contain </a:t>
                      </a:r>
                      <a:r>
                        <a:rPr lang="en-GB" sz="2800" b="1" dirty="0"/>
                        <a:t>haemoglobin</a:t>
                      </a:r>
                      <a:r>
                        <a:rPr lang="en-GB" sz="2800" dirty="0"/>
                        <a:t> for </a:t>
                      </a:r>
                      <a:r>
                        <a:rPr lang="en-GB" sz="2800" b="1" dirty="0"/>
                        <a:t>oxygen 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White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Phagocytosis</a:t>
                      </a:r>
                      <a:r>
                        <a:rPr lang="en-GB" sz="2800" dirty="0"/>
                        <a:t> and </a:t>
                      </a:r>
                      <a:r>
                        <a:rPr lang="en-GB" sz="2800" b="1" dirty="0"/>
                        <a:t>antibody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Platelets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Important</a:t>
                      </a:r>
                      <a:r>
                        <a:rPr lang="en-GB" sz="2800" baseline="0" dirty="0"/>
                        <a:t> in </a:t>
                      </a:r>
                      <a:r>
                        <a:rPr lang="en-GB" sz="2800" b="1" baseline="0" dirty="0"/>
                        <a:t>blood clotting</a:t>
                      </a:r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Plasma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Transport of blood cells,</a:t>
                      </a:r>
                      <a:r>
                        <a:rPr lang="en-GB" sz="2800" b="1" baseline="0" dirty="0"/>
                        <a:t> ions, soluble nutrients, hormones, carbon dioxide, urea </a:t>
                      </a:r>
                      <a:r>
                        <a:rPr lang="en-GB" sz="2800" baseline="0" dirty="0"/>
                        <a:t>and </a:t>
                      </a:r>
                      <a:r>
                        <a:rPr lang="en-GB" sz="2800" b="1" baseline="0" dirty="0"/>
                        <a:t>plasma proteins</a:t>
                      </a:r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Blood clotting</a:t>
            </a:r>
            <a:endParaRPr lang="en-US" dirty="0"/>
          </a:p>
        </p:txBody>
      </p:sp>
      <p:pic>
        <p:nvPicPr>
          <p:cNvPr id="4" name="Content Placeholder 3" descr="bfy_human_06_25_clotdia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126" r="61375" b="56441"/>
          <a:stretch>
            <a:fillRect/>
          </a:stretch>
        </p:blipFill>
        <p:spPr>
          <a:xfrm>
            <a:off x="-1" y="1556792"/>
            <a:ext cx="4280311" cy="3240360"/>
          </a:xfrm>
        </p:spPr>
      </p:pic>
      <p:pic>
        <p:nvPicPr>
          <p:cNvPr id="5" name="Content Placeholder 3" descr="bfy_human_06_25_clotdiag.jpg">
            <a:extLst>
              <a:ext uri="{FF2B5EF4-FFF2-40B4-BE49-F238E27FC236}">
                <a16:creationId xmlns:a16="http://schemas.microsoft.com/office/drawing/2014/main" id="{E5914800-E680-714A-BD11-0822E91432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55250" r="8876" b="50047"/>
          <a:stretch>
            <a:fillRect/>
          </a:stretch>
        </p:blipFill>
        <p:spPr>
          <a:xfrm>
            <a:off x="4230067" y="3140968"/>
            <a:ext cx="4876219" cy="3717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GB" dirty="0"/>
              <a:t>Blood clotting</a:t>
            </a:r>
            <a:endParaRPr lang="en-US" dirty="0"/>
          </a:p>
        </p:txBody>
      </p:sp>
      <p:pic>
        <p:nvPicPr>
          <p:cNvPr id="4" name="Content Placeholder 3" descr="bfy_human_06_25_clotdia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6553" t="49548" r="8680" b="6954"/>
          <a:stretch>
            <a:fillRect/>
          </a:stretch>
        </p:blipFill>
        <p:spPr>
          <a:xfrm>
            <a:off x="179512" y="1629655"/>
            <a:ext cx="4836889" cy="3312938"/>
          </a:xfrm>
        </p:spPr>
      </p:pic>
      <p:sp>
        <p:nvSpPr>
          <p:cNvPr id="6" name="Rectangle 5"/>
          <p:cNvSpPr/>
          <p:nvPr/>
        </p:nvSpPr>
        <p:spPr>
          <a:xfrm>
            <a:off x="6000760" y="3643314"/>
            <a:ext cx="57150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79512" y="4813870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Blood clotting prevents loss of blood and the entry of pathogens.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3636" y="3286124"/>
            <a:ext cx="50006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3" descr="bfy_human_06_25_clotdiag.jpg">
            <a:extLst>
              <a:ext uri="{FF2B5EF4-FFF2-40B4-BE49-F238E27FC236}">
                <a16:creationId xmlns:a16="http://schemas.microsoft.com/office/drawing/2014/main" id="{022D001B-EC6C-D841-8B7A-785C445099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8001" t="41961" r="62250" b="10090"/>
          <a:stretch>
            <a:fillRect/>
          </a:stretch>
        </p:blipFill>
        <p:spPr>
          <a:xfrm>
            <a:off x="5105452" y="3286124"/>
            <a:ext cx="4038548" cy="3563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Tissue fluid</a:t>
            </a:r>
          </a:p>
        </p:txBody>
      </p:sp>
      <p:pic>
        <p:nvPicPr>
          <p:cNvPr id="4" name="Content Placeholder 3" descr="bfy_human_06_26_tisfludia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402" r="-6218" b="15205"/>
          <a:stretch>
            <a:fillRect/>
          </a:stretch>
        </p:blipFill>
        <p:spPr>
          <a:xfrm>
            <a:off x="1142976" y="1137739"/>
            <a:ext cx="6954008" cy="545961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Tissue fluid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blood reaches body tissues, some parts of the plasma move out through small gaps in the capillary walls to form </a:t>
            </a:r>
            <a:r>
              <a:rPr lang="en-GB" b="1" dirty="0"/>
              <a:t>tissue fluid</a:t>
            </a:r>
            <a:r>
              <a:rPr lang="en-GB" dirty="0"/>
              <a:t>.</a:t>
            </a:r>
          </a:p>
          <a:p>
            <a:r>
              <a:rPr lang="en-GB" dirty="0"/>
              <a:t>Tissue fluid surrounds the cells and provides a stable environment for them.</a:t>
            </a:r>
          </a:p>
          <a:p>
            <a:r>
              <a:rPr lang="en-GB" b="1" dirty="0"/>
              <a:t>White blood cells</a:t>
            </a:r>
            <a:r>
              <a:rPr lang="en-GB" dirty="0"/>
              <a:t> can squeeze out of the capillaries through the gaps in the wall.</a:t>
            </a:r>
          </a:p>
          <a:p>
            <a:r>
              <a:rPr lang="en-GB" b="1" dirty="0"/>
              <a:t>Red blood cells </a:t>
            </a:r>
            <a:r>
              <a:rPr lang="en-GB" dirty="0"/>
              <a:t>stay in the blood.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Transport in Humans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Blood</a:t>
            </a:r>
          </a:p>
          <a:p>
            <a:r>
              <a:rPr lang="en-US" altLang="zh-CN" sz="3600" dirty="0">
                <a:solidFill>
                  <a:schemeClr val="tx1"/>
                </a:solidFill>
              </a:rPr>
              <a:t>Wendy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Chai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Tissue fluid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Tissue fluid </a:t>
            </a:r>
            <a:r>
              <a:rPr lang="en-US" altLang="zh-CN" dirty="0"/>
              <a:t>allow</a:t>
            </a:r>
            <a:r>
              <a:rPr lang="en-GB" dirty="0"/>
              <a:t>s substances to diffuse into and out of cells.</a:t>
            </a:r>
          </a:p>
          <a:p>
            <a:r>
              <a:rPr lang="en-GB" dirty="0"/>
              <a:t>Useful substances, like </a:t>
            </a:r>
            <a:r>
              <a:rPr lang="en-GB" b="1" dirty="0"/>
              <a:t>glucose</a:t>
            </a:r>
            <a:r>
              <a:rPr lang="en-GB" dirty="0"/>
              <a:t> and </a:t>
            </a:r>
            <a:r>
              <a:rPr lang="en-GB" b="1" dirty="0"/>
              <a:t>oxygen</a:t>
            </a:r>
            <a:r>
              <a:rPr lang="en-GB" dirty="0"/>
              <a:t>, pass from the tissue fluid into cells.</a:t>
            </a:r>
          </a:p>
          <a:p>
            <a:r>
              <a:rPr lang="en-GB" dirty="0"/>
              <a:t>Waste products, like </a:t>
            </a:r>
            <a:r>
              <a:rPr lang="en-GB" b="1" dirty="0"/>
              <a:t>CO</a:t>
            </a:r>
            <a:r>
              <a:rPr lang="en-GB" b="1" baseline="-25000" dirty="0"/>
              <a:t>2</a:t>
            </a:r>
            <a:r>
              <a:rPr lang="en-GB" dirty="0"/>
              <a:t> and </a:t>
            </a:r>
            <a:r>
              <a:rPr lang="en-GB" b="1" dirty="0"/>
              <a:t>urea</a:t>
            </a:r>
            <a:r>
              <a:rPr lang="en-GB" dirty="0"/>
              <a:t> diffuse out of the cells into the tissue fluid.</a:t>
            </a:r>
          </a:p>
          <a:p>
            <a:r>
              <a:rPr lang="en-GB" dirty="0"/>
              <a:t>Most of the tissue fluid then passes back into the blood capillaries.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Tissue fluid</a:t>
            </a:r>
          </a:p>
        </p:txBody>
      </p:sp>
      <p:pic>
        <p:nvPicPr>
          <p:cNvPr id="4" name="Content Placeholder 3" descr="lymph_tissue_fluid-1452051A796090216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3819"/>
          <a:stretch>
            <a:fillRect/>
          </a:stretch>
        </p:blipFill>
        <p:spPr>
          <a:xfrm>
            <a:off x="166510" y="1600200"/>
            <a:ext cx="8810979" cy="4900634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2FF692-323C-A54A-97BC-2DD9B2DB0387}"/>
              </a:ext>
            </a:extLst>
          </p:cNvPr>
          <p:cNvSpPr/>
          <p:nvPr/>
        </p:nvSpPr>
        <p:spPr>
          <a:xfrm>
            <a:off x="1763688" y="4869160"/>
            <a:ext cx="1872208" cy="115212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751B21-53C0-294B-88B0-9CA5DBE8A117}"/>
              </a:ext>
            </a:extLst>
          </p:cNvPr>
          <p:cNvSpPr/>
          <p:nvPr/>
        </p:nvSpPr>
        <p:spPr>
          <a:xfrm>
            <a:off x="5652120" y="4725144"/>
            <a:ext cx="2088232" cy="115212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ADC10-B1F0-734D-9CEA-F0174AEE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Tissue fluid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5721DB-380D-2C44-9ACE-B3F3321C7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" t="5344" r="3087" b="4471"/>
          <a:stretch/>
        </p:blipFill>
        <p:spPr>
          <a:xfrm>
            <a:off x="1223628" y="1628800"/>
            <a:ext cx="6696744" cy="47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1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Lymph vascular system</a:t>
            </a:r>
          </a:p>
        </p:txBody>
      </p:sp>
      <p:pic>
        <p:nvPicPr>
          <p:cNvPr id="4" name="Content Placeholder 3" descr="lymphsyste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1250" b="38542"/>
          <a:stretch>
            <a:fillRect/>
          </a:stretch>
        </p:blipFill>
        <p:spPr>
          <a:xfrm>
            <a:off x="0" y="1857364"/>
            <a:ext cx="6286512" cy="4214817"/>
          </a:xfrm>
        </p:spPr>
      </p:pic>
      <p:sp>
        <p:nvSpPr>
          <p:cNvPr id="5" name="TextBox 4"/>
          <p:cNvSpPr txBox="1"/>
          <p:nvPr/>
        </p:nvSpPr>
        <p:spPr>
          <a:xfrm>
            <a:off x="6429388" y="1785926"/>
            <a:ext cx="2571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Fluid enters </a:t>
            </a:r>
            <a:r>
              <a:rPr lang="en-GB" sz="2400" b="1" dirty="0"/>
              <a:t>lymph capillaries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 Capillaries merge into lymph vessels.</a:t>
            </a:r>
          </a:p>
          <a:p>
            <a:endParaRPr lang="en-GB" sz="2400" dirty="0"/>
          </a:p>
          <a:p>
            <a:r>
              <a:rPr lang="en-GB" sz="2400" dirty="0"/>
              <a:t>Lymph vessels converge into ducts that funnel fluid into veins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subclavian</a:t>
            </a:r>
            <a:r>
              <a:rPr lang="zh-CN" altLang="en-US" sz="2400" dirty="0"/>
              <a:t> </a:t>
            </a:r>
            <a:r>
              <a:rPr lang="en-US" altLang="zh-CN" sz="2400" dirty="0"/>
              <a:t>vein(</a:t>
            </a:r>
            <a:r>
              <a:rPr lang="en-GB" altLang="zh-CN" sz="2400" dirty="0"/>
              <a:t>in the lower neck</a:t>
            </a:r>
            <a:r>
              <a:rPr lang="zh-CN" altLang="en-US" sz="2400" dirty="0"/>
              <a:t> </a:t>
            </a:r>
            <a:r>
              <a:rPr lang="en-US" altLang="zh-CN" sz="2400" dirty="0"/>
              <a:t>)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Lymphatic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When tissue fluid enters the lymph capillaries it is called </a:t>
            </a:r>
            <a:r>
              <a:rPr lang="en-GB" b="1" dirty="0"/>
              <a:t>lymph</a:t>
            </a:r>
            <a:r>
              <a:rPr lang="en-GB" dirty="0"/>
              <a:t>.</a:t>
            </a:r>
          </a:p>
          <a:p>
            <a:r>
              <a:rPr lang="en-GB" dirty="0"/>
              <a:t>Lymph consists of </a:t>
            </a:r>
            <a:r>
              <a:rPr lang="en-GB" b="1" dirty="0"/>
              <a:t>plasma</a:t>
            </a:r>
            <a:r>
              <a:rPr lang="en-GB" dirty="0"/>
              <a:t> and </a:t>
            </a:r>
            <a:r>
              <a:rPr lang="en-GB" b="1" dirty="0"/>
              <a:t>white cells</a:t>
            </a:r>
            <a:r>
              <a:rPr lang="en-GB" dirty="0"/>
              <a:t>, but has </a:t>
            </a:r>
            <a:r>
              <a:rPr lang="en-GB" u="sng" dirty="0"/>
              <a:t>no red cells or plasma proteins</a:t>
            </a:r>
            <a:r>
              <a:rPr lang="en-GB" dirty="0"/>
              <a:t>.</a:t>
            </a:r>
          </a:p>
          <a:p>
            <a:r>
              <a:rPr lang="en-GB" dirty="0"/>
              <a:t>The lymphatic system has a separate circulation which returns lymph to the blood.</a:t>
            </a:r>
          </a:p>
          <a:p>
            <a:endParaRPr lang="en-GB" dirty="0"/>
          </a:p>
          <a:p>
            <a:r>
              <a:rPr lang="en-US" altLang="zh-CN" dirty="0"/>
              <a:t>Functions: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excessive</a:t>
            </a:r>
            <a:r>
              <a:rPr lang="zh-CN" altLang="en-US" dirty="0"/>
              <a:t> </a:t>
            </a:r>
            <a:r>
              <a:rPr lang="en-US" altLang="zh-CN" dirty="0"/>
              <a:t>fluid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blood;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blood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pathogens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lymph</a:t>
            </a:r>
            <a:r>
              <a:rPr lang="zh-CN" altLang="en-US" dirty="0"/>
              <a:t> </a:t>
            </a:r>
            <a:r>
              <a:rPr lang="en-US" altLang="zh-CN" dirty="0"/>
              <a:t>pass</a:t>
            </a:r>
            <a:r>
              <a:rPr lang="zh-CN" altLang="en-US" dirty="0"/>
              <a:t> </a:t>
            </a:r>
            <a:r>
              <a:rPr lang="en-US" altLang="zh-CN" dirty="0"/>
              <a:t>lymph</a:t>
            </a:r>
            <a:r>
              <a:rPr lang="zh-CN" altLang="en-US" dirty="0"/>
              <a:t> </a:t>
            </a:r>
            <a:r>
              <a:rPr lang="en-US" altLang="zh-CN" dirty="0"/>
              <a:t>nodes)/</a:t>
            </a:r>
            <a:r>
              <a:rPr lang="zh-CN" altLang="en-US" dirty="0"/>
              <a:t> </a:t>
            </a:r>
            <a:r>
              <a:rPr lang="en-US" altLang="zh-CN" dirty="0"/>
              <a:t>immune</a:t>
            </a:r>
            <a:r>
              <a:rPr lang="zh-CN" altLang="en-US" dirty="0"/>
              <a:t> </a:t>
            </a:r>
            <a:r>
              <a:rPr lang="en-US" altLang="zh-CN" dirty="0"/>
              <a:t>defense;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 </a:t>
            </a:r>
            <a:r>
              <a:rPr lang="en-US" altLang="zh-CN" dirty="0"/>
              <a:t>absorb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lacteals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digestive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20072" y="1196752"/>
            <a:ext cx="3923928" cy="1143000"/>
          </a:xfrm>
        </p:spPr>
        <p:txBody>
          <a:bodyPr/>
          <a:lstStyle/>
          <a:p>
            <a:r>
              <a:rPr lang="en-US" altLang="zh-CN" dirty="0" err="1"/>
              <a:t>oedema</a:t>
            </a:r>
            <a:endParaRPr lang="zh-CN" altLang="en-US" dirty="0"/>
          </a:p>
        </p:txBody>
      </p:sp>
      <p:pic>
        <p:nvPicPr>
          <p:cNvPr id="1028" name="Picture 4" descr="c:\users\administrator\appdata\roaming\360se6\User Data\temp\pitting-edem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9160" y="3651870"/>
            <a:ext cx="4274840" cy="3206130"/>
          </a:xfrm>
          <a:prstGeom prst="rect">
            <a:avLst/>
          </a:prstGeom>
          <a:noFill/>
        </p:spPr>
      </p:pic>
      <p:pic>
        <p:nvPicPr>
          <p:cNvPr id="1030" name="Picture 6" descr="c:\users\administrator\appdata\roaming\360se6\User Data\temp\tmpphpV0VPm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appdata\roaming\360se6\User Data\temp\800px-Blausen_0623_LymphaticSystem_Fem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9476"/>
            <a:ext cx="7056784" cy="6509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4175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Lymphatic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Lymphocytes</a:t>
            </a:r>
            <a:r>
              <a:rPr lang="en-GB" dirty="0"/>
              <a:t> are found in </a:t>
            </a:r>
            <a:r>
              <a:rPr lang="en-GB" b="1" dirty="0"/>
              <a:t>lymph nodes </a:t>
            </a:r>
            <a:r>
              <a:rPr lang="en-GB" dirty="0"/>
              <a:t>where they multiply during an infection and produce </a:t>
            </a:r>
            <a:r>
              <a:rPr lang="en-GB" b="1" dirty="0"/>
              <a:t>antibodies</a:t>
            </a:r>
            <a:r>
              <a:rPr lang="en-GB" dirty="0"/>
              <a:t>.</a:t>
            </a:r>
          </a:p>
          <a:p>
            <a:r>
              <a:rPr lang="en-GB" dirty="0"/>
              <a:t>Some lymphocytes leave the lymph nodes and travel around the body in the blood, where they search for fresh invasions of pathogens.</a:t>
            </a:r>
          </a:p>
          <a:p>
            <a:r>
              <a:rPr lang="en-GB" dirty="0"/>
              <a:t>The lymphatic system is an important part of the body’s </a:t>
            </a:r>
            <a:r>
              <a:rPr lang="en-GB" b="1" dirty="0"/>
              <a:t>immune system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Lymphatic system</a:t>
            </a:r>
          </a:p>
        </p:txBody>
      </p:sp>
      <p:pic>
        <p:nvPicPr>
          <p:cNvPr id="6" name="Content Placeholder 5" descr="lymp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916832"/>
            <a:ext cx="6812748" cy="4441126"/>
          </a:xfrm>
        </p:spPr>
      </p:pic>
      <p:sp>
        <p:nvSpPr>
          <p:cNvPr id="4" name="TextBox 3"/>
          <p:cNvSpPr txBox="1"/>
          <p:nvPr/>
        </p:nvSpPr>
        <p:spPr>
          <a:xfrm>
            <a:off x="7286644" y="2285992"/>
            <a:ext cx="1714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What happens in a lymph node?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immune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	The immune system protects the body in several ways:</a:t>
            </a:r>
          </a:p>
          <a:p>
            <a:r>
              <a:rPr lang="en-GB" b="1" dirty="0"/>
              <a:t>antibodies</a:t>
            </a:r>
            <a:r>
              <a:rPr lang="en-GB" dirty="0"/>
              <a:t> are produced against invading microbes by </a:t>
            </a:r>
            <a:r>
              <a:rPr lang="en-GB" b="1" dirty="0"/>
              <a:t>lymphocytes</a:t>
            </a:r>
          </a:p>
          <a:p>
            <a:r>
              <a:rPr lang="en-GB" b="1" dirty="0"/>
              <a:t>phagocytes engulf </a:t>
            </a:r>
            <a:r>
              <a:rPr lang="en-GB" dirty="0"/>
              <a:t>invading microbes and </a:t>
            </a:r>
            <a:r>
              <a:rPr lang="en-GB" b="1" dirty="0"/>
              <a:t>digest</a:t>
            </a:r>
            <a:r>
              <a:rPr lang="en-GB" dirty="0"/>
              <a:t> them</a:t>
            </a:r>
          </a:p>
          <a:p>
            <a:r>
              <a:rPr lang="en-GB" b="1" dirty="0"/>
              <a:t>foreign tissues </a:t>
            </a:r>
            <a:r>
              <a:rPr lang="en-GB" dirty="0"/>
              <a:t>(non-self) are </a:t>
            </a:r>
            <a:r>
              <a:rPr lang="en-GB" b="1" dirty="0"/>
              <a:t>rejected</a:t>
            </a:r>
            <a:r>
              <a:rPr lang="en-GB" dirty="0"/>
              <a:t> and </a:t>
            </a:r>
            <a:r>
              <a:rPr lang="en-GB" b="1" dirty="0"/>
              <a:t>destroyed</a:t>
            </a:r>
            <a:r>
              <a:rPr lang="en-GB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/>
              <a:t>organ</a:t>
            </a:r>
            <a:r>
              <a:rPr lang="zh-CN" altLang="en-US" dirty="0"/>
              <a:t> </a:t>
            </a:r>
            <a:r>
              <a:rPr lang="en-US" altLang="zh-CN" dirty="0"/>
              <a:t>transplantation)</a:t>
            </a: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Blood</a:t>
            </a:r>
          </a:p>
        </p:txBody>
      </p:sp>
      <p:pic>
        <p:nvPicPr>
          <p:cNvPr id="4" name="Content Placeholder 3" descr="bfy_human_06_23_blooddia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0717" y="1570255"/>
            <a:ext cx="7810373" cy="4876527"/>
          </a:xfrm>
        </p:spPr>
      </p:pic>
      <p:pic>
        <p:nvPicPr>
          <p:cNvPr id="5" name="Picture 2" descr="C:\Users\Administrator\Desktop\未标题-1_画板 1.png">
            <a:extLst>
              <a:ext uri="{FF2B5EF4-FFF2-40B4-BE49-F238E27FC236}">
                <a16:creationId xmlns:a16="http://schemas.microsoft.com/office/drawing/2014/main" id="{EAA7D5C6-8969-2A4F-AEA0-05D2280C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2859"/>
            <a:ext cx="2950658" cy="886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Blood, tissue fluid and lymph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86282"/>
              </p:ext>
            </p:extLst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Component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Blood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Tissue fluid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Lymph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red blood cells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ym typeface="Wingdings 2"/>
                        </a:rPr>
                        <a:t></a:t>
                      </a:r>
                      <a:endParaRPr lang="en-GB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 2"/>
                        </a:rPr>
                        <a:t></a:t>
                      </a:r>
                      <a:endParaRPr lang="en-GB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white blood cells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some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some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water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plasma proteins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some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some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glucose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very</a:t>
                      </a:r>
                      <a:r>
                        <a:rPr lang="en-GB" sz="2800" baseline="0" dirty="0"/>
                        <a:t>  little</a:t>
                      </a:r>
                      <a:endParaRPr lang="en-GB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antibodies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fats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some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ym typeface="Wingdings"/>
                        </a:rPr>
                        <a:t></a:t>
                      </a:r>
                      <a:endParaRPr lang="en-GB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45D6498-A528-2F4E-84C5-6377F3001398}"/>
              </a:ext>
            </a:extLst>
          </p:cNvPr>
          <p:cNvSpPr/>
          <p:nvPr/>
        </p:nvSpPr>
        <p:spPr>
          <a:xfrm>
            <a:off x="3255505" y="2204864"/>
            <a:ext cx="54109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464376-B225-ED4F-9489-A0E143C2CA44}"/>
              </a:ext>
            </a:extLst>
          </p:cNvPr>
          <p:cNvSpPr/>
          <p:nvPr/>
        </p:nvSpPr>
        <p:spPr>
          <a:xfrm>
            <a:off x="3253071" y="2747581"/>
            <a:ext cx="54109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0382F-416A-374F-9BA7-141188069DE6}"/>
              </a:ext>
            </a:extLst>
          </p:cNvPr>
          <p:cNvSpPr/>
          <p:nvPr/>
        </p:nvSpPr>
        <p:spPr>
          <a:xfrm>
            <a:off x="3253071" y="3245802"/>
            <a:ext cx="54109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506C4B-EBEC-1B4E-A2BC-BE2B97ED57D7}"/>
              </a:ext>
            </a:extLst>
          </p:cNvPr>
          <p:cNvSpPr/>
          <p:nvPr/>
        </p:nvSpPr>
        <p:spPr>
          <a:xfrm>
            <a:off x="3253071" y="3744023"/>
            <a:ext cx="54109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57B5CA-18E1-964D-B782-CCF4AD329DA4}"/>
              </a:ext>
            </a:extLst>
          </p:cNvPr>
          <p:cNvSpPr/>
          <p:nvPr/>
        </p:nvSpPr>
        <p:spPr>
          <a:xfrm>
            <a:off x="3275856" y="4242244"/>
            <a:ext cx="54109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2FD5F3-E9B0-5F4D-BCB4-94492E1A8CC0}"/>
              </a:ext>
            </a:extLst>
          </p:cNvPr>
          <p:cNvSpPr/>
          <p:nvPr/>
        </p:nvSpPr>
        <p:spPr>
          <a:xfrm>
            <a:off x="3275856" y="4777838"/>
            <a:ext cx="54109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C201C6-29A3-F24C-A7A3-532AF345DC76}"/>
              </a:ext>
            </a:extLst>
          </p:cNvPr>
          <p:cNvSpPr/>
          <p:nvPr/>
        </p:nvSpPr>
        <p:spPr>
          <a:xfrm>
            <a:off x="3275856" y="5300849"/>
            <a:ext cx="54109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037F3-CC76-8F42-BD44-6B883EBF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"/>
            <a:ext cx="2445046" cy="3620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C6F9D1-D82A-454D-82CC-764FE591B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3750" r="4325" b="18501"/>
          <a:stretch/>
        </p:blipFill>
        <p:spPr>
          <a:xfrm>
            <a:off x="2195736" y="3617640"/>
            <a:ext cx="6775298" cy="3240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B6D3EC-E20A-F246-BDAF-3D6439877B2D}"/>
              </a:ext>
            </a:extLst>
          </p:cNvPr>
          <p:cNvSpPr txBox="1"/>
          <p:nvPr/>
        </p:nvSpPr>
        <p:spPr>
          <a:xfrm>
            <a:off x="2445046" y="1321902"/>
            <a:ext cx="1460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centrifuge</a:t>
            </a:r>
            <a:endParaRPr kumimoji="1" lang="zh-CN" altLang="en-US" sz="2400" dirty="0"/>
          </a:p>
        </p:txBody>
      </p:sp>
      <p:pic>
        <p:nvPicPr>
          <p:cNvPr id="7" name="Picture 2" descr="C:\Users\Administrator\Desktop\未标题-1_画板 1.png">
            <a:extLst>
              <a:ext uri="{FF2B5EF4-FFF2-40B4-BE49-F238E27FC236}">
                <a16:creationId xmlns:a16="http://schemas.microsoft.com/office/drawing/2014/main" id="{3BBCA4BE-9476-3448-9B77-E15359B0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0376" y="19472"/>
            <a:ext cx="2950658" cy="886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08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7ECE47-F51F-E34D-9A62-DE567F15B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368"/>
            <a:ext cx="7689981" cy="53238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CF9078-EB64-5843-A099-C14803633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30" y="4223285"/>
            <a:ext cx="3958670" cy="2634715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04DEA1C4-39DE-8041-A066-E6DEB793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74638"/>
            <a:ext cx="6131024" cy="1143000"/>
          </a:xfrm>
        </p:spPr>
        <p:txBody>
          <a:bodyPr/>
          <a:lstStyle/>
          <a:p>
            <a:r>
              <a:rPr kumimoji="1" lang="en-US" altLang="zh-CN" dirty="0"/>
              <a:t>Blood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smear</a:t>
            </a:r>
            <a:endParaRPr kumimoji="1" lang="zh-CN" altLang="en-US" dirty="0"/>
          </a:p>
        </p:txBody>
      </p:sp>
      <p:pic>
        <p:nvPicPr>
          <p:cNvPr id="9" name="Picture 2" descr="C:\Users\Administrator\Desktop\未标题-1_画板 1.png">
            <a:extLst>
              <a:ext uri="{FF2B5EF4-FFF2-40B4-BE49-F238E27FC236}">
                <a16:creationId xmlns:a16="http://schemas.microsoft.com/office/drawing/2014/main" id="{86C8E2B6-7FA2-084F-868E-B30F7B01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2859"/>
            <a:ext cx="2950658" cy="886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407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Plasma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	Plasma makes up about 55% of blood volume.  It consists of water with chemicals dissolved in it:</a:t>
            </a:r>
          </a:p>
          <a:p>
            <a:r>
              <a:rPr lang="en-GB" b="1" dirty="0"/>
              <a:t>nutrients</a:t>
            </a:r>
            <a:r>
              <a:rPr lang="en-GB" dirty="0"/>
              <a:t>, such as glucose, amino acids, vitamins and mineral ions</a:t>
            </a:r>
          </a:p>
          <a:p>
            <a:r>
              <a:rPr lang="en-GB" b="1" dirty="0"/>
              <a:t>wastes</a:t>
            </a:r>
            <a:r>
              <a:rPr lang="en-GB" dirty="0"/>
              <a:t>, such as urea and carbon dioxide</a:t>
            </a:r>
          </a:p>
          <a:p>
            <a:r>
              <a:rPr lang="en-GB" b="1" dirty="0"/>
              <a:t>proteins</a:t>
            </a:r>
            <a:r>
              <a:rPr lang="en-GB" dirty="0"/>
              <a:t>, such as albumin, fibrinogen and antibodies</a:t>
            </a:r>
          </a:p>
          <a:p>
            <a:r>
              <a:rPr lang="en-GB" b="1" dirty="0"/>
              <a:t>hormones</a:t>
            </a:r>
            <a:r>
              <a:rPr lang="en-GB" dirty="0"/>
              <a:t>, such as insulin and adrenaline.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BAF646-351F-AC47-A60E-6FE71F526058}"/>
              </a:ext>
            </a:extLst>
          </p:cNvPr>
          <p:cNvSpPr txBox="1"/>
          <p:nvPr/>
        </p:nvSpPr>
        <p:spPr>
          <a:xfrm>
            <a:off x="3707904" y="5013176"/>
            <a:ext cx="2178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00B050"/>
                </a:solidFill>
              </a:rPr>
              <a:t>plasma</a:t>
            </a:r>
            <a:r>
              <a:rPr kumimoji="1" lang="zh-CN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</a:rPr>
              <a:t>proteins</a:t>
            </a:r>
            <a:endParaRPr kumimoji="1"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6" name="Picture 2" descr="C:\Users\Administrator\Desktop\未标题-1_画板 1.png">
            <a:extLst>
              <a:ext uri="{FF2B5EF4-FFF2-40B4-BE49-F238E27FC236}">
                <a16:creationId xmlns:a16="http://schemas.microsoft.com/office/drawing/2014/main" id="{2D4B6885-6525-D440-B3E5-DAC074BCD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2859"/>
            <a:ext cx="2950658" cy="88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/>
          <a:lstStyle/>
          <a:p>
            <a:r>
              <a:rPr lang="en-GB" dirty="0"/>
              <a:t>Red blood cells</a:t>
            </a:r>
          </a:p>
        </p:txBody>
      </p:sp>
      <p:pic>
        <p:nvPicPr>
          <p:cNvPr id="4" name="Content Placeholder 3" descr="red_blood_cells_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-342505" y="2726882"/>
            <a:ext cx="3653421" cy="1889308"/>
          </a:xfrm>
        </p:spPr>
      </p:pic>
      <p:sp>
        <p:nvSpPr>
          <p:cNvPr id="5" name="TextBox 4"/>
          <p:cNvSpPr txBox="1"/>
          <p:nvPr/>
        </p:nvSpPr>
        <p:spPr>
          <a:xfrm>
            <a:off x="2714612" y="1928802"/>
            <a:ext cx="61206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/>
              <a:t>Their function is to </a:t>
            </a:r>
            <a:r>
              <a:rPr lang="en-GB" sz="3200" b="1" dirty="0"/>
              <a:t>transport oxygen </a:t>
            </a:r>
            <a:r>
              <a:rPr lang="en-GB" sz="3200" dirty="0"/>
              <a:t>to cells in the body.</a:t>
            </a:r>
          </a:p>
          <a:p>
            <a:pPr>
              <a:buFont typeface="Arial" pitchFamily="34" charset="0"/>
              <a:buChar char="•"/>
            </a:pPr>
            <a:endParaRPr lang="en-GB" sz="3200" dirty="0"/>
          </a:p>
          <a:p>
            <a:pPr>
              <a:buFont typeface="Arial" pitchFamily="34" charset="0"/>
              <a:buChar char="•"/>
            </a:pPr>
            <a:r>
              <a:rPr lang="en-US" altLang="zh-CN" sz="3200" dirty="0"/>
              <a:t>Structures/</a:t>
            </a:r>
            <a:r>
              <a:rPr lang="zh-CN" altLang="en-US" sz="3200" dirty="0"/>
              <a:t> </a:t>
            </a:r>
            <a:r>
              <a:rPr lang="en-US" altLang="zh-CN" sz="3200" dirty="0"/>
              <a:t>Adaptations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RBC:</a:t>
            </a:r>
            <a:endParaRPr lang="en-GB" sz="3200" dirty="0"/>
          </a:p>
          <a:p>
            <a:pPr>
              <a:buFont typeface="Arial" pitchFamily="34" charset="0"/>
              <a:buChar char="•"/>
            </a:pPr>
            <a:r>
              <a:rPr lang="en-US" altLang="zh-CN" sz="3200" dirty="0"/>
              <a:t>1)</a:t>
            </a:r>
            <a:r>
              <a:rPr lang="zh-CN" altLang="en-US" sz="3200" dirty="0"/>
              <a:t> </a:t>
            </a:r>
            <a:r>
              <a:rPr lang="en-GB" sz="3200" dirty="0"/>
              <a:t>They contain </a:t>
            </a:r>
            <a:r>
              <a:rPr lang="en-GB" sz="3200" b="1" dirty="0"/>
              <a:t>haemoglobin</a:t>
            </a:r>
            <a:r>
              <a:rPr lang="en-GB" sz="3200" dirty="0"/>
              <a:t>, which combines with oxygen to form </a:t>
            </a:r>
            <a:r>
              <a:rPr lang="en-GB" sz="3200" b="1" dirty="0"/>
              <a:t>oxyhaemoglobin</a:t>
            </a:r>
            <a:r>
              <a:rPr lang="en-GB" sz="3200" dirty="0"/>
              <a:t>.</a:t>
            </a:r>
          </a:p>
          <a:p>
            <a:endParaRPr lang="en-GB" sz="2400" dirty="0"/>
          </a:p>
        </p:txBody>
      </p:sp>
      <p:pic>
        <p:nvPicPr>
          <p:cNvPr id="6" name="Picture 2" descr="C:\Users\Administrator\Desktop\未标题-1_画板 1.png">
            <a:extLst>
              <a:ext uri="{FF2B5EF4-FFF2-40B4-BE49-F238E27FC236}">
                <a16:creationId xmlns:a16="http://schemas.microsoft.com/office/drawing/2014/main" id="{3412A166-1E6F-C440-9602-0A610E755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2859"/>
            <a:ext cx="2950658" cy="88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14" y="274638"/>
            <a:ext cx="6608386" cy="1143000"/>
          </a:xfrm>
        </p:spPr>
        <p:txBody>
          <a:bodyPr/>
          <a:lstStyle/>
          <a:p>
            <a:r>
              <a:rPr lang="en-GB" dirty="0"/>
              <a:t>Red blood cells</a:t>
            </a:r>
          </a:p>
        </p:txBody>
      </p:sp>
      <p:pic>
        <p:nvPicPr>
          <p:cNvPr id="4" name="Content Placeholder 3" descr="red_blood_cells_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-342505" y="2726883"/>
            <a:ext cx="3653421" cy="1889308"/>
          </a:xfrm>
        </p:spPr>
      </p:pic>
      <p:sp>
        <p:nvSpPr>
          <p:cNvPr id="5" name="TextBox 4"/>
          <p:cNvSpPr txBox="1"/>
          <p:nvPr/>
        </p:nvSpPr>
        <p:spPr>
          <a:xfrm>
            <a:off x="2483768" y="1916832"/>
            <a:ext cx="61206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/>
              <a:t>2)</a:t>
            </a:r>
            <a:r>
              <a:rPr lang="zh-CN" altLang="en-US" sz="3200" dirty="0"/>
              <a:t> </a:t>
            </a:r>
            <a:r>
              <a:rPr lang="en-GB" sz="3200" dirty="0"/>
              <a:t>They </a:t>
            </a:r>
            <a:r>
              <a:rPr lang="en-GB" sz="3200" b="1" dirty="0"/>
              <a:t>do not have a nucleus</a:t>
            </a:r>
            <a:r>
              <a:rPr lang="en-GB" sz="3200" dirty="0"/>
              <a:t>, so</a:t>
            </a:r>
            <a:r>
              <a:rPr lang="zh-CN" altLang="en-US" sz="3200" dirty="0"/>
              <a:t> </a:t>
            </a:r>
            <a:r>
              <a:rPr lang="en-US" altLang="zh-CN" sz="3200" dirty="0"/>
              <a:t>there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en-GB" sz="3200" dirty="0"/>
              <a:t> more </a:t>
            </a:r>
            <a:r>
              <a:rPr lang="en-US" altLang="zh-CN" sz="3200" dirty="0"/>
              <a:t>space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GB" sz="3200" dirty="0"/>
              <a:t>haemoglobin molecules </a:t>
            </a:r>
            <a:r>
              <a:rPr lang="en-US" altLang="zh-CN" sz="3200" dirty="0"/>
              <a:t>to</a:t>
            </a:r>
            <a:r>
              <a:rPr lang="en-GB" sz="3200" dirty="0"/>
              <a:t> be packed into each cell.</a:t>
            </a:r>
          </a:p>
          <a:p>
            <a:pPr>
              <a:buFont typeface="Arial" pitchFamily="34" charset="0"/>
              <a:buChar char="•"/>
            </a:pPr>
            <a:endParaRPr lang="en-GB" sz="3200" dirty="0"/>
          </a:p>
          <a:p>
            <a:pPr>
              <a:buFont typeface="Arial" pitchFamily="34" charset="0"/>
              <a:buChar char="•"/>
            </a:pPr>
            <a:r>
              <a:rPr lang="en-US" altLang="zh-CN" sz="3200" dirty="0"/>
              <a:t>3)</a:t>
            </a:r>
            <a:r>
              <a:rPr lang="zh-CN" altLang="en-US" sz="3200" dirty="0"/>
              <a:t> </a:t>
            </a:r>
            <a:r>
              <a:rPr lang="en-GB" sz="3200" dirty="0"/>
              <a:t>They have a </a:t>
            </a:r>
            <a:r>
              <a:rPr lang="en-GB" sz="3200" b="1" dirty="0"/>
              <a:t>biconcave shape</a:t>
            </a:r>
            <a:r>
              <a:rPr lang="en-GB" sz="3200" dirty="0"/>
              <a:t>, which gives a </a:t>
            </a:r>
            <a:r>
              <a:rPr lang="en-GB" sz="3200" b="1" dirty="0"/>
              <a:t>larger surface area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to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volume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ratio</a:t>
            </a:r>
            <a:r>
              <a:rPr lang="en-GB" sz="3200" b="1" dirty="0"/>
              <a:t> </a:t>
            </a:r>
            <a:r>
              <a:rPr lang="en-GB" sz="3200" dirty="0"/>
              <a:t>for absorbing oxygen.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6F2C81-6BF4-D34D-AA88-4554534BC17B}"/>
              </a:ext>
            </a:extLst>
          </p:cNvPr>
          <p:cNvSpPr txBox="1"/>
          <p:nvPr/>
        </p:nvSpPr>
        <p:spPr>
          <a:xfrm>
            <a:off x="809725" y="5764039"/>
            <a:ext cx="13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Surface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area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EEB26F-DCB8-8E4A-90B3-F205BFD3DDC3}"/>
              </a:ext>
            </a:extLst>
          </p:cNvPr>
          <p:cNvSpPr txBox="1"/>
          <p:nvPr/>
        </p:nvSpPr>
        <p:spPr>
          <a:xfrm>
            <a:off x="987704" y="6135767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A45AF19-AECE-B248-8BCF-2226FC8ED980}"/>
              </a:ext>
            </a:extLst>
          </p:cNvPr>
          <p:cNvCxnSpPr>
            <a:cxnSpLocks/>
          </p:cNvCxnSpPr>
          <p:nvPr/>
        </p:nvCxnSpPr>
        <p:spPr>
          <a:xfrm>
            <a:off x="854278" y="6135767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Administrator\Desktop\未标题-1_画板 1.png">
            <a:extLst>
              <a:ext uri="{FF2B5EF4-FFF2-40B4-BE49-F238E27FC236}">
                <a16:creationId xmlns:a16="http://schemas.microsoft.com/office/drawing/2014/main" id="{9D9E9043-DD6D-9948-8B7C-221994E0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2859"/>
            <a:ext cx="2950658" cy="88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blood cells</a:t>
            </a:r>
          </a:p>
        </p:txBody>
      </p:sp>
      <p:pic>
        <p:nvPicPr>
          <p:cNvPr id="10" name="Picture 9" descr="whitebloodcells.gif"/>
          <p:cNvPicPr>
            <a:picLocks noChangeAspect="1"/>
          </p:cNvPicPr>
          <p:nvPr/>
        </p:nvPicPr>
        <p:blipFill>
          <a:blip r:embed="rId2" cstate="print"/>
          <a:srcRect l="76761" t="6047" b="61721"/>
          <a:stretch>
            <a:fillRect/>
          </a:stretch>
        </p:blipFill>
        <p:spPr>
          <a:xfrm>
            <a:off x="6929455" y="4770446"/>
            <a:ext cx="1977664" cy="20875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3648" y="134076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White blood cells are important in protecting the body against infection from microbes, such as bacteria.  There are two main types:</a:t>
            </a:r>
          </a:p>
          <a:p>
            <a:endParaRPr lang="en-GB" sz="2800" dirty="0"/>
          </a:p>
          <a:p>
            <a:r>
              <a:rPr lang="en-US" altLang="zh-CN" sz="2800" b="1" dirty="0"/>
              <a:t>1)</a:t>
            </a:r>
            <a:r>
              <a:rPr lang="zh-CN" altLang="en-US" sz="2800" b="1" dirty="0"/>
              <a:t> </a:t>
            </a:r>
            <a:r>
              <a:rPr lang="en-GB" sz="2800" b="1" dirty="0"/>
              <a:t>Phagocytes</a:t>
            </a:r>
            <a:r>
              <a:rPr lang="en-GB" sz="2800" dirty="0"/>
              <a:t> – these surround invading microbes and </a:t>
            </a:r>
            <a:r>
              <a:rPr lang="en-GB" sz="2800" b="1" dirty="0"/>
              <a:t>engulf</a:t>
            </a:r>
            <a:r>
              <a:rPr lang="en-GB" sz="2800" dirty="0"/>
              <a:t> them in a process called </a:t>
            </a:r>
            <a:r>
              <a:rPr lang="en-GB" sz="2800" b="1" dirty="0"/>
              <a:t>phagocytosis</a:t>
            </a:r>
            <a:r>
              <a:rPr lang="en-GB" sz="2800" dirty="0"/>
              <a:t>. Once inside the cell, the microbes are digested by </a:t>
            </a:r>
            <a:r>
              <a:rPr lang="en-GB" sz="2800" b="1" dirty="0"/>
              <a:t>enzymes</a:t>
            </a:r>
            <a:r>
              <a:rPr lang="en-GB" sz="2800" dirty="0"/>
              <a:t> and destroyed.</a:t>
            </a:r>
          </a:p>
        </p:txBody>
      </p:sp>
      <p:pic>
        <p:nvPicPr>
          <p:cNvPr id="7" name="Picture 2" descr="C:\Users\Administrator\Desktop\未标题-1_画板 1.png">
            <a:extLst>
              <a:ext uri="{FF2B5EF4-FFF2-40B4-BE49-F238E27FC236}">
                <a16:creationId xmlns:a16="http://schemas.microsoft.com/office/drawing/2014/main" id="{84C6492D-2A63-7842-8F2B-19197119E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940347"/>
            <a:ext cx="2950658" cy="886888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DF33D5-8704-CD46-8ADC-39AB8F097DC3}"/>
              </a:ext>
            </a:extLst>
          </p:cNvPr>
          <p:cNvSpPr txBox="1"/>
          <p:nvPr/>
        </p:nvSpPr>
        <p:spPr>
          <a:xfrm>
            <a:off x="2629506" y="5540237"/>
            <a:ext cx="4139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Phagocytes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often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b="1" dirty="0"/>
              <a:t>lobed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nucleus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32E8C8-C9DC-449A-84FE-B5357BF2078F}"/>
</file>

<file path=customXml/itemProps2.xml><?xml version="1.0" encoding="utf-8"?>
<ds:datastoreItem xmlns:ds="http://schemas.openxmlformats.org/officeDocument/2006/customXml" ds:itemID="{5CD1D154-46DD-42C8-A309-E0F42B256282}"/>
</file>

<file path=customXml/itemProps3.xml><?xml version="1.0" encoding="utf-8"?>
<ds:datastoreItem xmlns:ds="http://schemas.openxmlformats.org/officeDocument/2006/customXml" ds:itemID="{7412F8D0-5B84-4FCF-93AF-7F533B8F8116}"/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857</Words>
  <Application>Microsoft Macintosh PowerPoint</Application>
  <PresentationFormat>全屏显示(4:3)</PresentationFormat>
  <Paragraphs>132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Wingdings</vt:lpstr>
      <vt:lpstr>Wingdings 2</vt:lpstr>
      <vt:lpstr>Office Theme</vt:lpstr>
      <vt:lpstr>Office 主题</vt:lpstr>
      <vt:lpstr>PowerPoint 演示文稿</vt:lpstr>
      <vt:lpstr>Transport in Humans</vt:lpstr>
      <vt:lpstr>Blood</vt:lpstr>
      <vt:lpstr>PowerPoint 演示文稿</vt:lpstr>
      <vt:lpstr>Blood smear</vt:lpstr>
      <vt:lpstr>Plasma</vt:lpstr>
      <vt:lpstr>Red blood cells</vt:lpstr>
      <vt:lpstr>Red blood cells</vt:lpstr>
      <vt:lpstr>White blood cells</vt:lpstr>
      <vt:lpstr>Phagocytes</vt:lpstr>
      <vt:lpstr>White blood cells</vt:lpstr>
      <vt:lpstr>Antibody V.S. antigen</vt:lpstr>
      <vt:lpstr>Lymphocytes</vt:lpstr>
      <vt:lpstr>Platelets</vt:lpstr>
      <vt:lpstr>Functions of Blood - Summary</vt:lpstr>
      <vt:lpstr>Blood clotting</vt:lpstr>
      <vt:lpstr>Blood clotting</vt:lpstr>
      <vt:lpstr>Tissue fluid</vt:lpstr>
      <vt:lpstr>Tissue fluid</vt:lpstr>
      <vt:lpstr>Tissue fluid</vt:lpstr>
      <vt:lpstr>Tissue fluid</vt:lpstr>
      <vt:lpstr>Tissue fluid</vt:lpstr>
      <vt:lpstr>Lymph vascular system</vt:lpstr>
      <vt:lpstr>Lymphatic system</vt:lpstr>
      <vt:lpstr>oedema</vt:lpstr>
      <vt:lpstr>PowerPoint 演示文稿</vt:lpstr>
      <vt:lpstr>Lymphatic system</vt:lpstr>
      <vt:lpstr>Lymphatic system</vt:lpstr>
      <vt:lpstr>The immune system</vt:lpstr>
      <vt:lpstr>Blood, tissue fluid and lymph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in Humans</dc:title>
  <dc:creator>c.curtis</dc:creator>
  <cp:lastModifiedBy>柴 文婷</cp:lastModifiedBy>
  <cp:revision>115</cp:revision>
  <dcterms:created xsi:type="dcterms:W3CDTF">2013-03-04T08:00:55Z</dcterms:created>
  <dcterms:modified xsi:type="dcterms:W3CDTF">2020-04-13T01:55:31Z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