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tags/tag1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97" r:id="rId4"/>
    <p:sldId id="296" r:id="rId5"/>
    <p:sldId id="256" r:id="rId6"/>
    <p:sldId id="257" r:id="rId7"/>
    <p:sldId id="298" r:id="rId8"/>
    <p:sldId id="293" r:id="rId9"/>
    <p:sldId id="288" r:id="rId10"/>
    <p:sldId id="262" r:id="rId11"/>
    <p:sldId id="274" r:id="rId12"/>
    <p:sldId id="265" r:id="rId13"/>
    <p:sldId id="264" r:id="rId14"/>
    <p:sldId id="294" r:id="rId15"/>
    <p:sldId id="282" r:id="rId16"/>
    <p:sldId id="295" r:id="rId17"/>
    <p:sldId id="291" r:id="rId18"/>
    <p:sldId id="272" r:id="rId19"/>
    <p:sldId id="289" r:id="rId20"/>
    <p:sldId id="263" r:id="rId21"/>
    <p:sldId id="328" r:id="rId22"/>
    <p:sldId id="329" r:id="rId23"/>
  </p:sldIdLst>
  <p:sldSz cx="9144000" cy="6858000" type="screen4x3"/>
  <p:notesSz cx="6807200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4"/>
    <p:restoredTop sz="86582" autoAdjust="0"/>
  </p:normalViewPr>
  <p:slideViewPr>
    <p:cSldViewPr>
      <p:cViewPr varScale="1">
        <p:scale>
          <a:sx n="102" d="100"/>
          <a:sy n="102" d="100"/>
        </p:scale>
        <p:origin x="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E3F20CB-7086-4BF4-AF64-695A357355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B0CD8-1A4E-491D-9D0B-263ED1376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E0ECAF-BAB0-4FD4-ACDA-C40409743FBF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BF794E-01E6-4137-A477-0CB28A64B6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E261A3-DBF5-4D24-BF1C-4A59175161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9625F-0F94-432C-AECA-02F9F8189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B78A59-E189-441F-B4D6-E0B0ECAA3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51193-A80B-4B52-B9A8-076C3A3D63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CCB808-0191-4DAA-9A07-0DF883F4D3C7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C4043F0-F3B8-4D4C-95C3-F6937FE4AC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742AB2C-CA87-4229-9A3B-7B933882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99DE5-DD8B-4E8F-B6A6-976F5F00A2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E46FF-B5F3-4231-8333-02BFDB148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1661881-3BCD-43D3-809F-0B3AF3D190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5E29B1AB-A9BB-44EA-AF7A-DBCAC76D20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70097475-242B-49BA-ABFD-35121FF16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3FC09D06-A00D-4571-908B-767F1F461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C85D13-205D-49CC-BB09-0A1C40A07833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FEC735FA-B88B-4302-A19D-5E8BFA084C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30A305C1-E80B-4C58-96A2-6E588CFFC1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F21193EE-B6E1-4CDF-A482-A8D95ABDE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28E6E8-1101-47DD-903A-8D7B2CBA1689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556BC-E4A6-47B7-85B9-2EE36B4A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890AE-5CCF-48EB-944B-6B69B360F1EF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C4FA3-0E15-448D-A031-D6BC237D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EDC9F-EDE0-4E60-AE03-504A27BE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E8B5-322C-4FAA-A0CA-F0D83699F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7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1A223-7183-4592-A053-EE3A3E92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A9CE1-DB36-48D1-A068-45318009A729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9AB1B-3F8B-49C3-8A92-B9C5ECD5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7ED4A-4E7F-4D58-B925-7E9B62CF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0A647-E175-48A1-8DA2-0D262297F1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76710-CD55-4CFC-A72B-6B5E66FC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35D8-B3C0-48D0-882B-BB8D5F9A2168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561D0-FC60-4C2F-8DFF-3AEBC794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4142C-FC8B-4DB4-8838-977624F3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170A9-62F8-4771-8DB4-1429F63C68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15044-3065-4398-9266-7FB54B4D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6902-F955-4679-9579-2D14A74A01C6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D0BDE-DBC1-4144-BB97-71A13C9A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5B3DB-8E95-4D4F-BAE8-0AECCDF7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AD4A3-6B17-4002-B683-B7B6B2B66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FFDFA-0BA1-4569-91D9-413F257D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FE2CF-A05D-4A36-B165-16E0443BF4B5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AF07-C0F9-4816-B282-3B5431C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AC6EA-1AD4-406D-9018-397E258A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099E9-6302-4880-98C3-DA5F3EF1E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40F44A-AB5D-40B0-8CC7-2543C649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F85B8-B906-4080-9D18-AB9067B1094C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A39DB7-FA5F-4F42-88E8-23A9BAA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B214BBC-22DF-4EB0-B076-126F71D6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FA04D-B94A-448E-A35A-DE5AEC607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8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882E9B0-844C-47CA-9124-0184EC2D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A7388-22F9-47BC-89A1-E71EC2D52D1A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04EDC16-2E50-45A9-87CF-F17465B9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BB6B7DA-0BB2-4A52-93F1-410DCE81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24734-D651-4A1B-8FBC-F68D8F361A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F9F6BFC-A7AB-451C-A109-84A366CE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2F9F2-C38A-43EB-88F3-6FFB5572B664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3C90E0A-0A8A-41CD-A532-EA6432AF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F7BA12F-81F9-4C3B-9779-44E930F2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AE9E-3B86-4208-BCD9-414C1C3B5A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681D740-B69F-49D4-B22B-7FC8218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9FAED-DA79-4C82-8195-71E7DFC77C88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DDCEE7B-765C-490D-8D32-2CCA3F4B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5188A59-36CF-41C2-B153-F8494542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A568E-64E5-4C69-B6D0-1325CC9C7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9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C72A265-8209-43A0-91F3-26D069E9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ABA33-7567-4974-8962-EAA576DAED8C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CBD2D5D-61E5-428E-B112-F5B12AA8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4FADE2-E8DE-41EB-B056-7C12AEF4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E4156-DF1B-4F1A-93FD-353DFB6C4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51E6B6A-FACB-456B-9962-275BEE8E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0A5C-E33E-434E-9531-3BFA3FD9B19E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A96F14-BD21-40CD-BAED-2D98707C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1F8732B-D271-4FAE-A5E1-5A36A95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0B3CC-18C2-418E-878C-AF6A86A4C1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EEC2F2B-99A8-4B6B-BA8D-66383B8100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04D2483-A5F0-46D1-A061-E5CFFF7401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416B0-DA2D-4DB6-81E8-B35B3E76C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232566-1B26-4BB2-9A40-ADD910899575}" type="datetimeFigureOut">
              <a:rPr lang="zh-CN" altLang="en-US"/>
              <a:pPr>
                <a:defRPr/>
              </a:pPr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69936-75C3-4E80-9B86-DCD25C45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1B4D6-685B-4BFA-A5EC-A105CAA14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9BE9F8A-FD7E-4108-B933-EDA832A0A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A590B502-E7DF-4516-B74E-66C6732CD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Chapter</a:t>
            </a:r>
            <a:r>
              <a:rPr kumimoji="1" lang="zh-CN" altLang="en-US"/>
              <a:t> </a:t>
            </a:r>
            <a:r>
              <a:rPr kumimoji="1" lang="en-US" altLang="zh-CN"/>
              <a:t>1</a:t>
            </a:r>
            <a:r>
              <a:rPr kumimoji="1" lang="zh-CN" altLang="en-US"/>
              <a:t> </a:t>
            </a:r>
            <a:r>
              <a:rPr kumimoji="1" lang="en-US" altLang="zh-CN"/>
              <a:t>Classification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80F85-FEB7-4A26-9C34-9A7C6B8F3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Wendy Chai</a:t>
            </a:r>
            <a:endParaRPr lang="zh-CN" altLang="en-US" dirty="0"/>
          </a:p>
          <a:p>
            <a:pPr>
              <a:defRPr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 descr="C:\Users\Administrator\Desktop\139664.png">
            <a:extLst>
              <a:ext uri="{FF2B5EF4-FFF2-40B4-BE49-F238E27FC236}">
                <a16:creationId xmlns:a16="http://schemas.microsoft.com/office/drawing/2014/main" id="{FD5F600E-598D-4AA4-A1A8-F8099A87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50"/>
            <a:ext cx="6754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框 2">
            <a:extLst>
              <a:ext uri="{FF2B5EF4-FFF2-40B4-BE49-F238E27FC236}">
                <a16:creationId xmlns:a16="http://schemas.microsoft.com/office/drawing/2014/main" id="{8B99FACF-50EF-4C68-A8CC-19B3EBE43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013325"/>
            <a:ext cx="18843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/>
              <a:t>Example</a:t>
            </a:r>
            <a:r>
              <a:rPr kumimoji="1" lang="zh-CN" altLang="en-US" sz="2800"/>
              <a:t> </a:t>
            </a:r>
            <a:r>
              <a:rPr kumimoji="1" lang="en-US" altLang="zh-CN" sz="2800"/>
              <a:t>2</a:t>
            </a:r>
            <a:endParaRPr kumimoji="1" lang="zh-CN" altLang="en-US" sz="2800"/>
          </a:p>
        </p:txBody>
      </p:sp>
    </p:spTree>
  </p:cSld>
  <p:clrMapOvr>
    <a:masterClrMapping/>
  </p:clrMapOvr>
  <p:transition advTm="6208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9506B35C-5999-4DF2-BE3D-AF0B6787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Linnaean taxonomy</a:t>
            </a:r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E091BA-376B-4904-8ADA-010F38ACC3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1196975"/>
          <a:ext cx="5437188" cy="450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Plural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Singular</a:t>
                      </a:r>
                      <a:endParaRPr lang="zh-CN" altLang="en-US" sz="2800" dirty="0"/>
                    </a:p>
                  </a:txBody>
                  <a:tcPr marL="91449" marR="9144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mnemonic</a:t>
                      </a:r>
                      <a:endParaRPr lang="zh-CN" altLang="en-US" sz="2800" dirty="0"/>
                    </a:p>
                  </a:txBody>
                  <a:tcPr marL="91449" marR="91449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2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Kingdoms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kingdom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King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King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Phyla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phylum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Play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Phillip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Classes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class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Chess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Came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Orders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order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On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Over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Families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family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Fine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For 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Genera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genus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Grain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Great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5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Species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species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Sand</a:t>
                      </a:r>
                      <a:endParaRPr lang="zh-CN" altLang="en-US" sz="2800" dirty="0"/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soup</a:t>
                      </a:r>
                      <a:endParaRPr lang="zh-CN" altLang="en-US" sz="2800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166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administrator\appdata\roaming\360se6\User Data\temp\donkey2__08821.jpg">
            <a:extLst>
              <a:ext uri="{FF2B5EF4-FFF2-40B4-BE49-F238E27FC236}">
                <a16:creationId xmlns:a16="http://schemas.microsoft.com/office/drawing/2014/main" id="{030651CB-5EBF-4315-9B7A-154E744F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008188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c:\users\administrator\appdata\roaming\360se6\User Data\temp\t0103603ffd12513c3e.jpg">
            <a:extLst>
              <a:ext uri="{FF2B5EF4-FFF2-40B4-BE49-F238E27FC236}">
                <a16:creationId xmlns:a16="http://schemas.microsoft.com/office/drawing/2014/main" id="{002453FC-9EB5-47FF-9289-E8D5E7CA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4475"/>
            <a:ext cx="280828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c:\users\administrator\appdata\roaming\360se6\User Data\temp\P7220158.jpg">
            <a:extLst>
              <a:ext uri="{FF2B5EF4-FFF2-40B4-BE49-F238E27FC236}">
                <a16:creationId xmlns:a16="http://schemas.microsoft.com/office/drawing/2014/main" id="{D31FCB44-B74A-4E51-83CF-AE639061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6250"/>
            <a:ext cx="3673475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1B298AC-022C-4DA8-98DF-8FE0914CA507}"/>
              </a:ext>
            </a:extLst>
          </p:cNvPr>
          <p:cNvCxnSpPr/>
          <p:nvPr/>
        </p:nvCxnSpPr>
        <p:spPr>
          <a:xfrm flipH="1">
            <a:off x="2195513" y="2781300"/>
            <a:ext cx="360362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C00C1E-2FB5-4570-8D8E-01237B04039C}"/>
              </a:ext>
            </a:extLst>
          </p:cNvPr>
          <p:cNvCxnSpPr/>
          <p:nvPr/>
        </p:nvCxnSpPr>
        <p:spPr>
          <a:xfrm>
            <a:off x="2195513" y="2781300"/>
            <a:ext cx="43180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F35685-36B2-4262-8589-040A81BC1916}"/>
              </a:ext>
            </a:extLst>
          </p:cNvPr>
          <p:cNvCxnSpPr/>
          <p:nvPr/>
        </p:nvCxnSpPr>
        <p:spPr>
          <a:xfrm>
            <a:off x="2700338" y="2997200"/>
            <a:ext cx="16557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83" name="TextBox 13">
            <a:extLst>
              <a:ext uri="{FF2B5EF4-FFF2-40B4-BE49-F238E27FC236}">
                <a16:creationId xmlns:a16="http://schemas.microsoft.com/office/drawing/2014/main" id="{E4D4E890-C92D-493E-845A-BBAC468F0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3716338"/>
            <a:ext cx="4003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Most mules are infertile.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725768AA-6B3E-492A-81A1-56F52442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5013325"/>
            <a:ext cx="5143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Species</a:t>
            </a:r>
            <a:r>
              <a:rPr lang="en-US" altLang="zh-CN" sz="2400">
                <a:latin typeface="Arial" panose="020B0604020202020204" pitchFamily="34" charset="0"/>
              </a:rPr>
              <a:t>:</a:t>
            </a:r>
            <a:r>
              <a:rPr lang="zh-CN" altLang="en-US" sz="2400">
                <a:latin typeface="Arial" panose="020B0604020202020204" pitchFamily="34" charset="0"/>
              </a:rPr>
              <a:t> </a:t>
            </a:r>
            <a:r>
              <a:rPr lang="en-US" altLang="zh-CN" sz="2400">
                <a:latin typeface="Arial" panose="020B0604020202020204" pitchFamily="34" charset="0"/>
              </a:rPr>
              <a:t>a group of organisms that can reproduce to produce </a:t>
            </a:r>
            <a:r>
              <a:rPr lang="en-US" altLang="zh-CN" sz="2400" b="1">
                <a:latin typeface="Arial" panose="020B0604020202020204" pitchFamily="34" charset="0"/>
              </a:rPr>
              <a:t>fertile</a:t>
            </a:r>
            <a:r>
              <a:rPr lang="en-US" altLang="zh-CN" sz="2400">
                <a:latin typeface="Arial" panose="020B0604020202020204" pitchFamily="34" charset="0"/>
              </a:rPr>
              <a:t> offspring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A74AAF91-51F2-41F3-8DDA-0A1C239B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Classification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8EC4D5B0-CC84-401B-9A0F-DDEB90BB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558925"/>
            <a:ext cx="8243888" cy="4246563"/>
          </a:xfrm>
        </p:spPr>
        <p:txBody>
          <a:bodyPr/>
          <a:lstStyle/>
          <a:p>
            <a:r>
              <a:rPr lang="en-US" altLang="zh-CN" sz="2800"/>
              <a:t>Traditional groupings were based upon shared observable </a:t>
            </a:r>
            <a:r>
              <a:rPr lang="en-US" altLang="zh-CN" sz="2800" b="1"/>
              <a:t>physical characteristics - </a:t>
            </a:r>
            <a:r>
              <a:rPr lang="en-US" altLang="zh-CN" sz="2800"/>
              <a:t>studies of </a:t>
            </a:r>
            <a:r>
              <a:rPr lang="en-US" altLang="zh-CN" sz="2800" b="1"/>
              <a:t>morphology and anatomy </a:t>
            </a:r>
            <a:r>
              <a:rPr lang="en-US" altLang="zh-CN" sz="2800"/>
              <a:t>and intended to reflect natural relationships.</a:t>
            </a:r>
          </a:p>
          <a:p>
            <a:r>
              <a:rPr lang="en-US" altLang="zh-CN" sz="2800"/>
              <a:t>We now have new tools to help classifying as our knowledge expands. For example, </a:t>
            </a:r>
            <a:r>
              <a:rPr lang="en-US" altLang="zh-CN" sz="2800" b="1"/>
              <a:t>DNA sequencing</a:t>
            </a:r>
            <a:r>
              <a:rPr lang="en-US" altLang="zh-CN" sz="2800"/>
              <a:t>, unavailable in Linnaeus' time, has proven to be a powerful tool for </a:t>
            </a:r>
            <a:r>
              <a:rPr lang="en-US" altLang="zh-CN" sz="2800" b="1"/>
              <a:t>classifying</a:t>
            </a:r>
            <a:r>
              <a:rPr lang="en-US" altLang="zh-CN" sz="2800"/>
              <a:t> organisms.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ransition advTm="713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 descr="http://www.hat.net/album/africa/2007_east_africa/15_dangerous_animals/hyenas/071004083111_hyena_hunting.jpg">
            <a:extLst>
              <a:ext uri="{FF2B5EF4-FFF2-40B4-BE49-F238E27FC236}">
                <a16:creationId xmlns:a16="http://schemas.microsoft.com/office/drawing/2014/main" id="{56461DD3-830D-4D40-BA7A-139ACF82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59515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extBox 1">
            <a:extLst>
              <a:ext uri="{FF2B5EF4-FFF2-40B4-BE49-F238E27FC236}">
                <a16:creationId xmlns:a16="http://schemas.microsoft.com/office/drawing/2014/main" id="{69C71AF3-915A-4D02-8918-ABFA6598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102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hyena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C9320-B4B3-4B69-BFC7-A320ED01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229225"/>
            <a:ext cx="227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Canines (dogs)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B6A83-F793-4C73-87FB-C7C5D3A5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165850"/>
            <a:ext cx="2033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Felines (cats)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2E3D2605-C5B6-4A7B-B8C6-6F4D71359B1F}"/>
              </a:ext>
            </a:extLst>
          </p:cNvPr>
          <p:cNvSpPr/>
          <p:nvPr/>
        </p:nvSpPr>
        <p:spPr>
          <a:xfrm rot="794046">
            <a:off x="1738313" y="6078538"/>
            <a:ext cx="847725" cy="230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BD47442E-E628-461F-80B5-BFD90E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Classification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BB662EBE-534B-4944-AB94-3C5A46B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435975" cy="4525962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Classification systems aim to </a:t>
            </a:r>
            <a:r>
              <a:rPr lang="en-US" altLang="zh-CN" sz="2800" b="1" dirty="0"/>
              <a:t>reflect evolutionary relationships</a:t>
            </a:r>
            <a:r>
              <a:rPr lang="en-US" altLang="zh-CN" sz="2800" dirty="0"/>
              <a:t>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Organisms which share a more recent ancestor (are more closely related) have base sequences in DNA that are more similar than those that share only a distant ancestor.</a:t>
            </a:r>
            <a:r>
              <a:rPr lang="en-US" altLang="zh-CN" sz="2800" b="1" dirty="0"/>
              <a:t>	</a:t>
            </a:r>
          </a:p>
          <a:p>
            <a:pPr>
              <a:defRPr/>
            </a:pP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advTm="1022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biology\备课资料\Pictures\IG Classification\Primate-Grades-Tree.jpg">
            <a:extLst>
              <a:ext uri="{FF2B5EF4-FFF2-40B4-BE49-F238E27FC236}">
                <a16:creationId xmlns:a16="http://schemas.microsoft.com/office/drawing/2014/main" id="{62D5EEC0-6144-4832-88EC-507F92FA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908050"/>
            <a:ext cx="900906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52102DD-3A12-48EC-B545-6A9DA10A11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3500438"/>
          <a:ext cx="79422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Definition</a:t>
                      </a:r>
                      <a:endParaRPr lang="zh-CN" altLang="en-US" sz="2800" dirty="0"/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Binomial system</a:t>
                      </a:r>
                      <a:endParaRPr lang="zh-CN" altLang="en-US" sz="2800" dirty="0"/>
                    </a:p>
                  </a:txBody>
                  <a:tcPr marL="91432" marR="914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internationally agreed system in which the scientific name of an organism is made up of two parts showing the genus and species 	</a:t>
                      </a:r>
                    </a:p>
                    <a:p>
                      <a:endParaRPr lang="zh-CN" altLang="en-US" sz="2800" dirty="0"/>
                    </a:p>
                  </a:txBody>
                  <a:tcPr marL="91432" marR="914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2" name="标题 1">
            <a:extLst>
              <a:ext uri="{FF2B5EF4-FFF2-40B4-BE49-F238E27FC236}">
                <a16:creationId xmlns:a16="http://schemas.microsoft.com/office/drawing/2014/main" id="{D65ECA88-805D-4CF3-9E35-6E248E64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Binomial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15A4E0-3036-41D4-B219-AEC4FD278333}"/>
              </a:ext>
            </a:extLst>
          </p:cNvPr>
          <p:cNvSpPr/>
          <p:nvPr/>
        </p:nvSpPr>
        <p:spPr>
          <a:xfrm>
            <a:off x="323850" y="1628775"/>
            <a:ext cx="6335713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Linnaeus laid the foundations for the modern biological naming scheme of </a:t>
            </a:r>
            <a:r>
              <a:rPr lang="en-US" altLang="zh-CN" sz="2800" b="1" dirty="0">
                <a:latin typeface="+mn-lt"/>
              </a:rPr>
              <a:t>binomial nomenclature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20496" name="Picture 16" descr="https://img1.etsystatic.com/026/0/8015299/il_fullxfull.599987923_krck.jpg">
            <a:extLst>
              <a:ext uri="{FF2B5EF4-FFF2-40B4-BE49-F238E27FC236}">
                <a16:creationId xmlns:a16="http://schemas.microsoft.com/office/drawing/2014/main" id="{8685EC5A-35F2-471F-B7E3-9EE6A8E8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r="20374"/>
          <a:stretch>
            <a:fillRect/>
          </a:stretch>
        </p:blipFill>
        <p:spPr bwMode="auto">
          <a:xfrm>
            <a:off x="7019925" y="71438"/>
            <a:ext cx="20367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76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4327F203-7A01-4E34-A141-7B845D51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Binomial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727CB-C771-4084-9EA9-B367EB6F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435975" cy="4525962"/>
          </a:xfrm>
        </p:spPr>
        <p:txBody>
          <a:bodyPr/>
          <a:lstStyle/>
          <a:p>
            <a:r>
              <a:rPr lang="en-US" altLang="zh-CN" sz="2800"/>
              <a:t>Genus + species(Latin names for classification of all organisms)</a:t>
            </a:r>
          </a:p>
          <a:p>
            <a:pPr eaLnBrk="1" hangingPunct="1"/>
            <a:r>
              <a:rPr lang="en-US" altLang="zh-CN" sz="2800" b="1"/>
              <a:t>Format</a:t>
            </a:r>
            <a:r>
              <a:rPr lang="en-US" altLang="zh-CN" sz="2800"/>
              <a:t>:  1)The names are printed in </a:t>
            </a:r>
            <a:r>
              <a:rPr lang="en-US" altLang="zh-CN" sz="2800" i="1"/>
              <a:t>italics</a:t>
            </a:r>
            <a:r>
              <a:rPr lang="en-US" altLang="zh-CN" sz="2800"/>
              <a:t>. When you write one, you could use of </a:t>
            </a:r>
            <a:r>
              <a:rPr lang="en-US" altLang="zh-CN" sz="2800" i="1"/>
              <a:t>italics or </a:t>
            </a:r>
            <a:r>
              <a:rPr lang="en-US" altLang="zh-CN" sz="2800" u="sng"/>
              <a:t>underlining</a:t>
            </a:r>
            <a:r>
              <a:rPr lang="en-US" altLang="zh-CN" sz="2800" i="1"/>
              <a:t>	</a:t>
            </a:r>
          </a:p>
          <a:p>
            <a:pPr eaLnBrk="1" hangingPunct="1"/>
            <a:r>
              <a:rPr lang="en-US" altLang="zh-CN" sz="2800"/>
              <a:t>2) Genus with a capital letter and species with a lowercase letter</a:t>
            </a:r>
          </a:p>
          <a:p>
            <a:pPr eaLnBrk="1" hangingPunct="1"/>
            <a:r>
              <a:rPr lang="en-US" altLang="zh-CN" sz="2800"/>
              <a:t>e.g. homo sapiens;  </a:t>
            </a:r>
          </a:p>
          <a:p>
            <a:pPr eaLnBrk="1" hangingPunct="1"/>
            <a:r>
              <a:rPr lang="en-US" altLang="zh-CN" sz="2800"/>
              <a:t> </a:t>
            </a:r>
            <a:r>
              <a:rPr lang="en-US" altLang="zh-CN" sz="2800" i="1"/>
              <a:t>Homo sapiens </a:t>
            </a:r>
            <a:r>
              <a:rPr lang="en-US" altLang="zh-CN" sz="2800"/>
              <a:t>(human);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FEF8A1-BC98-4310-9DB6-094B88DCB3FB}"/>
              </a:ext>
            </a:extLst>
          </p:cNvPr>
          <p:cNvSpPr/>
          <p:nvPr/>
        </p:nvSpPr>
        <p:spPr>
          <a:xfrm>
            <a:off x="3707904" y="3933056"/>
            <a:ext cx="61427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advTm="105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134D98CE-A829-42E3-8C46-CD375CAC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 kingdoms</a:t>
            </a:r>
            <a:endParaRPr lang="zh-CN" altLang="en-US"/>
          </a:p>
        </p:txBody>
      </p:sp>
      <p:pic>
        <p:nvPicPr>
          <p:cNvPr id="35842" name="内容占位符 4" descr="5Kingdoms.png">
            <a:extLst>
              <a:ext uri="{FF2B5EF4-FFF2-40B4-BE49-F238E27FC236}">
                <a16:creationId xmlns:a16="http://schemas.microsoft.com/office/drawing/2014/main" id="{77D114FC-8369-4F16-9D59-870A3A3D3A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1785938"/>
            <a:ext cx="6034087" cy="4525962"/>
          </a:xfrm>
        </p:spPr>
      </p:pic>
      <p:sp>
        <p:nvSpPr>
          <p:cNvPr id="35843" name="TextBox 5">
            <a:extLst>
              <a:ext uri="{FF2B5EF4-FFF2-40B4-BE49-F238E27FC236}">
                <a16:creationId xmlns:a16="http://schemas.microsoft.com/office/drawing/2014/main" id="{E22F63EC-B2C4-4552-A5A2-FFCFDA15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000250"/>
            <a:ext cx="207168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alibri" panose="020F0502020204030204" pitchFamily="34" charset="0"/>
              </a:rPr>
              <a:t>All living things are placed in one of the five kingdoms.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83944A3-8DCB-4605-92E4-7543B1D1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31900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Virus?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EE0C6439-5F02-496A-9E14-FCB25A91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Topics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F7031-200F-4A2B-B045-5D9BD06F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Characteristics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living</a:t>
            </a:r>
            <a:r>
              <a:rPr kumimoji="1" lang="zh-CN" altLang="en-US"/>
              <a:t> </a:t>
            </a:r>
            <a:r>
              <a:rPr kumimoji="1" lang="en-US" altLang="zh-CN"/>
              <a:t>things</a:t>
            </a:r>
          </a:p>
          <a:p>
            <a:r>
              <a:rPr kumimoji="1" lang="en-US" altLang="zh-CN"/>
              <a:t>Classification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living</a:t>
            </a:r>
            <a:r>
              <a:rPr kumimoji="1" lang="zh-CN" altLang="en-US"/>
              <a:t> </a:t>
            </a:r>
            <a:r>
              <a:rPr kumimoji="1" lang="en-US" altLang="zh-CN"/>
              <a:t>things</a:t>
            </a:r>
          </a:p>
          <a:p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five</a:t>
            </a:r>
            <a:r>
              <a:rPr kumimoji="1" lang="zh-CN" altLang="en-US"/>
              <a:t> </a:t>
            </a:r>
            <a:r>
              <a:rPr kumimoji="1" lang="en-US" altLang="zh-CN"/>
              <a:t>kingdoms</a:t>
            </a:r>
            <a:r>
              <a:rPr kumimoji="1" lang="zh-CN" altLang="en-US"/>
              <a:t> </a:t>
            </a:r>
            <a:r>
              <a:rPr kumimoji="1" lang="en-US" altLang="zh-CN"/>
              <a:t>and</a:t>
            </a:r>
            <a:r>
              <a:rPr kumimoji="1" lang="zh-CN" altLang="en-US"/>
              <a:t> </a:t>
            </a:r>
            <a:r>
              <a:rPr kumimoji="1" lang="en-US" altLang="zh-CN"/>
              <a:t>viruses</a:t>
            </a:r>
          </a:p>
          <a:p>
            <a:r>
              <a:rPr kumimoji="1" lang="en-US" altLang="zh-CN"/>
              <a:t>Classify</a:t>
            </a:r>
            <a:r>
              <a:rPr kumimoji="1" lang="zh-CN" altLang="en-US"/>
              <a:t> </a:t>
            </a:r>
            <a:r>
              <a:rPr kumimoji="1" lang="en-US" altLang="zh-CN"/>
              <a:t>animals</a:t>
            </a:r>
            <a:r>
              <a:rPr kumimoji="1" lang="zh-CN" altLang="en-US"/>
              <a:t> </a:t>
            </a:r>
            <a:r>
              <a:rPr kumimoji="1" lang="en-US" altLang="zh-CN"/>
              <a:t>(vertebrates</a:t>
            </a:r>
            <a:r>
              <a:rPr kumimoji="1" lang="zh-CN" altLang="en-US"/>
              <a:t> </a:t>
            </a:r>
            <a:r>
              <a:rPr kumimoji="1" lang="en-US" altLang="zh-CN"/>
              <a:t>and</a:t>
            </a:r>
            <a:r>
              <a:rPr kumimoji="1" lang="zh-CN" altLang="en-US"/>
              <a:t> </a:t>
            </a:r>
            <a:r>
              <a:rPr kumimoji="1" lang="en-US" altLang="zh-CN"/>
              <a:t>arthropods)</a:t>
            </a:r>
          </a:p>
          <a:p>
            <a:r>
              <a:rPr kumimoji="1" lang="en-US" altLang="zh-CN"/>
              <a:t>Classify</a:t>
            </a:r>
            <a:r>
              <a:rPr kumimoji="1" lang="zh-CN" altLang="en-US"/>
              <a:t> </a:t>
            </a:r>
            <a:r>
              <a:rPr kumimoji="1" lang="en-US" altLang="zh-CN"/>
              <a:t>plants</a:t>
            </a:r>
            <a:r>
              <a:rPr kumimoji="1" lang="zh-CN" altLang="en-US"/>
              <a:t> </a:t>
            </a:r>
            <a:r>
              <a:rPr kumimoji="1" lang="en-US" altLang="zh-CN"/>
              <a:t>(especially</a:t>
            </a:r>
            <a:r>
              <a:rPr kumimoji="1" lang="zh-CN" altLang="en-US"/>
              <a:t> </a:t>
            </a:r>
            <a:r>
              <a:rPr kumimoji="1" lang="en-US" altLang="zh-CN"/>
              <a:t>flowering</a:t>
            </a:r>
            <a:r>
              <a:rPr kumimoji="1" lang="zh-CN" altLang="en-US"/>
              <a:t> </a:t>
            </a:r>
            <a:r>
              <a:rPr kumimoji="1" lang="en-US" altLang="zh-CN"/>
              <a:t>plants)</a:t>
            </a:r>
          </a:p>
          <a:p>
            <a:r>
              <a:rPr kumimoji="1" lang="en-US" altLang="zh-CN"/>
              <a:t>Dichotomous</a:t>
            </a:r>
            <a:r>
              <a:rPr kumimoji="1" lang="zh-CN" altLang="en-US"/>
              <a:t> </a:t>
            </a:r>
            <a:r>
              <a:rPr kumimoji="1" lang="en-US" altLang="zh-CN"/>
              <a:t>keys</a:t>
            </a:r>
          </a:p>
          <a:p>
            <a:r>
              <a:rPr kumimoji="1" lang="en-US" altLang="zh-CN"/>
              <a:t>Drawing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C:\Users\achai\Desktop\Five kingdoms.jpeg">
            <a:extLst>
              <a:ext uri="{FF2B5EF4-FFF2-40B4-BE49-F238E27FC236}">
                <a16:creationId xmlns:a16="http://schemas.microsoft.com/office/drawing/2014/main" id="{6E46CA86-3AAF-49DF-9D5A-88B25116A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4655" r="3555" b="4338"/>
          <a:stretch>
            <a:fillRect/>
          </a:stretch>
        </p:blipFill>
        <p:spPr bwMode="auto">
          <a:xfrm>
            <a:off x="-22225" y="36513"/>
            <a:ext cx="9056688" cy="68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C68F7-E44A-4757-A6B7-E59374F2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52513"/>
            <a:ext cx="661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Virus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D30B02E4-36B8-4530-944E-CC29D25E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8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 </a:t>
            </a:r>
            <a:r>
              <a:rPr lang="en-US" altLang="zh-CN"/>
              <a:t>Characteristics of living things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8EF6B-1735-45E0-A070-6673D912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4941888"/>
            <a:ext cx="3527425" cy="1214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Wendy Chai</a:t>
            </a:r>
            <a:endParaRPr lang="zh-CN" altLang="en-US" dirty="0"/>
          </a:p>
        </p:txBody>
      </p:sp>
      <p:pic>
        <p:nvPicPr>
          <p:cNvPr id="15363" name="Picture 2" descr="C:\Users\Administrator\Desktop\solanaceae_133927_1.jpg">
            <a:extLst>
              <a:ext uri="{FF2B5EF4-FFF2-40B4-BE49-F238E27FC236}">
                <a16:creationId xmlns:a16="http://schemas.microsoft.com/office/drawing/2014/main" id="{82CDF03B-03DA-45F0-9317-1835F48ED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4357688"/>
            <a:ext cx="4667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 descr="C:\Users\Administrator\Desktop\entomology-1-1160-435.jpg">
            <a:extLst>
              <a:ext uri="{FF2B5EF4-FFF2-40B4-BE49-F238E27FC236}">
                <a16:creationId xmlns:a16="http://schemas.microsoft.com/office/drawing/2014/main" id="{9ACB0B7A-63B0-4C21-871C-C1BAA0FF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52149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979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98CACCF6-BB6F-448A-A2A8-2A32D0E7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Characteristics of living things</a:t>
            </a:r>
            <a:endParaRPr lang="zh-CN" altLang="en-US"/>
          </a:p>
        </p:txBody>
      </p:sp>
      <p:pic>
        <p:nvPicPr>
          <p:cNvPr id="5123" name="Picture 6">
            <a:extLst>
              <a:ext uri="{FF2B5EF4-FFF2-40B4-BE49-F238E27FC236}">
                <a16:creationId xmlns:a16="http://schemas.microsoft.com/office/drawing/2014/main" id="{B3C66D45-A843-42F8-8518-B1F95D2CF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565275"/>
            <a:ext cx="49212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9">
            <a:extLst>
              <a:ext uri="{FF2B5EF4-FFF2-40B4-BE49-F238E27FC236}">
                <a16:creationId xmlns:a16="http://schemas.microsoft.com/office/drawing/2014/main" id="{9A232E25-D5E8-4917-9BDC-1EF4B54A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3592513"/>
            <a:ext cx="4310063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2" descr="c:\users\administrator\appdata\roaming\360se6\User Data\temp\th_id=HN.608055558721569550&amp;pid=1.7.jpg">
            <a:extLst>
              <a:ext uri="{FF2B5EF4-FFF2-40B4-BE49-F238E27FC236}">
                <a16:creationId xmlns:a16="http://schemas.microsoft.com/office/drawing/2014/main" id="{AC1D9620-54E2-49F8-BCC8-C39C4A27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997200"/>
            <a:ext cx="2386012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0">
            <a:extLst>
              <a:ext uri="{FF2B5EF4-FFF2-40B4-BE49-F238E27FC236}">
                <a16:creationId xmlns:a16="http://schemas.microsoft.com/office/drawing/2014/main" id="{76751DB8-C4A9-4747-8C73-E2072E8F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1475"/>
            <a:ext cx="30099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347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">
            <a:extLst>
              <a:ext uri="{FF2B5EF4-FFF2-40B4-BE49-F238E27FC236}">
                <a16:creationId xmlns:a16="http://schemas.microsoft.com/office/drawing/2014/main" id="{013BEC18-CBBE-454F-9AFE-9CEF494E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Discussion</a:t>
            </a:r>
            <a:endParaRPr lang="zh-CN" altLang="en-US"/>
          </a:p>
        </p:txBody>
      </p:sp>
      <p:sp>
        <p:nvSpPr>
          <p:cNvPr id="34818" name="文本占位符 2">
            <a:extLst>
              <a:ext uri="{FF2B5EF4-FFF2-40B4-BE49-F238E27FC236}">
                <a16:creationId xmlns:a16="http://schemas.microsoft.com/office/drawing/2014/main" id="{77E6D3A4-22E5-4EEE-A71F-39FB2EE9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What</a:t>
            </a:r>
            <a:r>
              <a:rPr kumimoji="1" lang="zh-CN" altLang="en-US"/>
              <a:t> </a:t>
            </a:r>
            <a:r>
              <a:rPr kumimoji="1" lang="en-US" altLang="zh-CN"/>
              <a:t>makes</a:t>
            </a:r>
            <a:r>
              <a:rPr kumimoji="1" lang="zh-CN" altLang="en-US"/>
              <a:t> </a:t>
            </a:r>
            <a:r>
              <a:rPr kumimoji="1" lang="en-US" altLang="zh-CN"/>
              <a:t>living</a:t>
            </a:r>
            <a:r>
              <a:rPr kumimoji="1" lang="zh-CN" altLang="en-US"/>
              <a:t> </a:t>
            </a:r>
            <a:r>
              <a:rPr kumimoji="1" lang="en-US" altLang="zh-CN"/>
              <a:t>organisms</a:t>
            </a:r>
            <a:r>
              <a:rPr kumimoji="1" lang="zh-CN" altLang="en-US"/>
              <a:t> </a:t>
            </a:r>
            <a:r>
              <a:rPr kumimoji="1" lang="en-US" altLang="zh-CN"/>
              <a:t>living?/</a:t>
            </a:r>
            <a:r>
              <a:rPr kumimoji="1" lang="zh-CN" altLang="en-US"/>
              <a:t> </a:t>
            </a:r>
            <a:r>
              <a:rPr kumimoji="1" lang="en-US" altLang="zh-CN"/>
              <a:t>How</a:t>
            </a:r>
            <a:r>
              <a:rPr kumimoji="1" lang="zh-CN" altLang="en-US"/>
              <a:t> </a:t>
            </a:r>
            <a:r>
              <a:rPr kumimoji="1" lang="en-US" altLang="zh-CN"/>
              <a:t>do</a:t>
            </a:r>
            <a:r>
              <a:rPr kumimoji="1" lang="zh-CN" altLang="en-US"/>
              <a:t> </a:t>
            </a:r>
            <a:r>
              <a:rPr kumimoji="1" lang="en-US" altLang="zh-CN"/>
              <a:t>we</a:t>
            </a:r>
            <a:r>
              <a:rPr kumimoji="1" lang="zh-CN" altLang="en-US"/>
              <a:t> </a:t>
            </a:r>
            <a:r>
              <a:rPr kumimoji="1" lang="en-US" altLang="zh-CN"/>
              <a:t>understand</a:t>
            </a:r>
            <a:r>
              <a:rPr kumimoji="1" lang="zh-CN" altLang="en-US"/>
              <a:t> </a:t>
            </a:r>
            <a:r>
              <a:rPr kumimoji="1" lang="en-US" altLang="zh-CN"/>
              <a:t>“living”</a:t>
            </a:r>
          </a:p>
          <a:p>
            <a:r>
              <a:rPr kumimoji="1" lang="en-US" altLang="zh-CN"/>
              <a:t>Please</a:t>
            </a:r>
            <a:r>
              <a:rPr kumimoji="1" lang="zh-CN" altLang="en-US"/>
              <a:t> </a:t>
            </a:r>
            <a:r>
              <a:rPr kumimoji="1" lang="en-US" altLang="zh-CN"/>
              <a:t>discuss</a:t>
            </a:r>
            <a:r>
              <a:rPr kumimoji="1" lang="zh-CN" altLang="en-US"/>
              <a:t> </a:t>
            </a:r>
            <a:r>
              <a:rPr kumimoji="1" lang="en-US" altLang="zh-CN"/>
              <a:t>with</a:t>
            </a:r>
            <a:r>
              <a:rPr kumimoji="1" lang="zh-CN" altLang="en-US"/>
              <a:t> </a:t>
            </a:r>
            <a:r>
              <a:rPr kumimoji="1" lang="en-US" altLang="zh-CN"/>
              <a:t>each</a:t>
            </a:r>
            <a:r>
              <a:rPr kumimoji="1" lang="zh-CN" altLang="en-US"/>
              <a:t> </a:t>
            </a:r>
            <a:r>
              <a:rPr kumimoji="1" lang="en-US" altLang="zh-CN"/>
              <a:t>other</a:t>
            </a:r>
            <a:r>
              <a:rPr kumimoji="1" lang="zh-CN" altLang="en-US"/>
              <a:t> </a:t>
            </a:r>
            <a:r>
              <a:rPr kumimoji="1" lang="en-US" altLang="zh-CN"/>
              <a:t>and</a:t>
            </a:r>
            <a:r>
              <a:rPr kumimoji="1" lang="zh-CN" altLang="en-US"/>
              <a:t> </a:t>
            </a:r>
            <a:r>
              <a:rPr kumimoji="1" lang="en-US" altLang="zh-CN"/>
              <a:t>work</a:t>
            </a:r>
            <a:r>
              <a:rPr kumimoji="1" lang="zh-CN" altLang="en-US"/>
              <a:t> </a:t>
            </a:r>
            <a:r>
              <a:rPr kumimoji="1" lang="en-US" altLang="zh-CN"/>
              <a:t>out</a:t>
            </a:r>
            <a:r>
              <a:rPr kumimoji="1" lang="zh-CN" altLang="en-US"/>
              <a:t> </a:t>
            </a:r>
            <a:r>
              <a:rPr kumimoji="1" lang="en-US" altLang="zh-CN"/>
              <a:t>a</a:t>
            </a:r>
            <a:r>
              <a:rPr kumimoji="1" lang="zh-CN" altLang="en-US"/>
              <a:t> </a:t>
            </a:r>
            <a:r>
              <a:rPr kumimoji="1" lang="en-US" altLang="zh-CN"/>
              <a:t>list</a:t>
            </a:r>
            <a:r>
              <a:rPr kumimoji="1" lang="zh-CN" altLang="en-US"/>
              <a:t> </a:t>
            </a:r>
            <a:r>
              <a:rPr kumimoji="1" lang="en-US" altLang="zh-CN"/>
              <a:t>of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characteristics/</a:t>
            </a:r>
            <a:r>
              <a:rPr kumimoji="1" lang="zh-CN" altLang="en-US"/>
              <a:t> </a:t>
            </a:r>
            <a:r>
              <a:rPr kumimoji="1" lang="en-US" altLang="zh-CN"/>
              <a:t>features</a:t>
            </a:r>
            <a:r>
              <a:rPr kumimoji="1" lang="zh-CN" altLang="en-US"/>
              <a:t> </a:t>
            </a:r>
            <a:r>
              <a:rPr kumimoji="1" lang="en-US" altLang="zh-CN"/>
              <a:t>that</a:t>
            </a:r>
            <a:r>
              <a:rPr kumimoji="1" lang="zh-CN" altLang="en-US"/>
              <a:t> </a:t>
            </a:r>
            <a:r>
              <a:rPr kumimoji="1" lang="en-US" altLang="zh-CN"/>
              <a:t>all</a:t>
            </a:r>
            <a:r>
              <a:rPr kumimoji="1" lang="zh-CN" altLang="en-US"/>
              <a:t> </a:t>
            </a:r>
            <a:r>
              <a:rPr kumimoji="1" lang="en-US" altLang="zh-CN"/>
              <a:t>living</a:t>
            </a:r>
            <a:r>
              <a:rPr kumimoji="1" lang="zh-CN" altLang="en-US"/>
              <a:t> </a:t>
            </a:r>
            <a:r>
              <a:rPr kumimoji="1" lang="en-US" altLang="zh-CN"/>
              <a:t>things</a:t>
            </a:r>
            <a:r>
              <a:rPr kumimoji="1" lang="zh-CN" altLang="en-US"/>
              <a:t> </a:t>
            </a:r>
            <a:r>
              <a:rPr kumimoji="1" lang="en-US" altLang="zh-CN"/>
              <a:t>share.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078F085-C627-4E44-A78D-35453EB2F4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" y="981075"/>
          <a:ext cx="8964613" cy="57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69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CN" sz="2000" dirty="0"/>
                        <a:t>ovement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an action by an organism </a:t>
                      </a:r>
                      <a:r>
                        <a:rPr lang="en-US" altLang="zh-CN" sz="2000" b="1" dirty="0"/>
                        <a:t>or part of an organism</a:t>
                      </a:r>
                      <a:r>
                        <a:rPr lang="en-US" altLang="zh-CN" sz="2000" dirty="0"/>
                        <a:t> causing a change of position or place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32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2000" dirty="0"/>
                        <a:t>eproduction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the processes that make more of the same kind of organism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69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2000" dirty="0"/>
                        <a:t>ensitivity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the ability to detect </a:t>
                      </a:r>
                      <a:r>
                        <a:rPr lang="en-US" altLang="zh-CN" sz="2000" b="1" dirty="0"/>
                        <a:t>or sense stimuli in the internal or external environment and respond to changes in the environment 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69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altLang="zh-CN" sz="2000" dirty="0"/>
                        <a:t>rowth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 permanent increase in size and dry mass by an increase in cell number (by cell division) or cell size or both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69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2000" dirty="0"/>
                        <a:t>espiration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the chemical reactions in cells that break down nutrient molecules and </a:t>
                      </a:r>
                      <a:r>
                        <a:rPr lang="en-US" altLang="zh-CN" sz="2000" b="1" dirty="0"/>
                        <a:t>release energy</a:t>
                      </a:r>
                      <a:r>
                        <a:rPr lang="en-US" altLang="zh-CN" sz="2000" dirty="0"/>
                        <a:t> </a:t>
                      </a:r>
                      <a:r>
                        <a:rPr lang="en-US" altLang="zh-CN" sz="2000" b="1" dirty="0"/>
                        <a:t>for metabolism 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71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zh-CN" sz="2000" dirty="0"/>
                        <a:t>xcretion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removal from organisms of toxic materials, the waste products of metabolism (chemical reactions in cells including respiration) and substances in excess of requirements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671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sz="2000" dirty="0"/>
                        <a:t>utrition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taking in of materials for energy, growth and development; </a:t>
                      </a:r>
                      <a:r>
                        <a:rPr lang="en-US" altLang="zh-CN" sz="2000" b="1" dirty="0"/>
                        <a:t>plants require light, carbon dioxide, water and ions; animals need organic compounds and ions and usually need water </a:t>
                      </a:r>
                      <a:endParaRPr lang="zh-CN" altLang="en-US" sz="2000" dirty="0"/>
                    </a:p>
                  </a:txBody>
                  <a:tcPr marL="91441" marR="91441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矩形 4">
            <a:extLst>
              <a:ext uri="{FF2B5EF4-FFF2-40B4-BE49-F238E27FC236}">
                <a16:creationId xmlns:a16="http://schemas.microsoft.com/office/drawing/2014/main" id="{6CB19EA1-3173-4492-BEFD-CC6D9C92516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800"/>
            <a:ext cx="3340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374158-0F2A-4A6F-AD51-37821A5CE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65100"/>
            <a:ext cx="2557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/>
              <a:t>Q:</a:t>
            </a:r>
            <a:r>
              <a:rPr kumimoji="1" lang="zh-CN" altLang="en-US"/>
              <a:t> </a:t>
            </a:r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2</a:t>
            </a:r>
            <a:r>
              <a:rPr kumimoji="1" lang="zh-CN" altLang="en-US"/>
              <a:t> </a:t>
            </a:r>
            <a:r>
              <a:rPr kumimoji="1" lang="en-US" altLang="zh-CN"/>
              <a:t>OR</a:t>
            </a:r>
            <a:r>
              <a:rPr kumimoji="1" lang="zh-CN" altLang="en-US"/>
              <a:t> </a:t>
            </a:r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3?</a:t>
            </a:r>
          </a:p>
          <a:p>
            <a:r>
              <a:rPr kumimoji="1" lang="en-US" altLang="zh-CN"/>
              <a:t>A:</a:t>
            </a:r>
            <a:r>
              <a:rPr kumimoji="1" lang="zh-CN" altLang="en-US"/>
              <a:t> </a:t>
            </a:r>
            <a:r>
              <a:rPr kumimoji="1" lang="en-US" altLang="zh-CN"/>
              <a:t>Page</a:t>
            </a:r>
            <a:r>
              <a:rPr kumimoji="1" lang="zh-CN" altLang="en-US"/>
              <a:t> </a:t>
            </a:r>
            <a:r>
              <a:rPr kumimoji="1" lang="en-US" altLang="zh-CN"/>
              <a:t>3!</a:t>
            </a:r>
            <a:endParaRPr kumimoji="1" lang="zh-CN" altLang="en-US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">
            <a:extLst>
              <a:ext uri="{FF2B5EF4-FFF2-40B4-BE49-F238E27FC236}">
                <a16:creationId xmlns:a16="http://schemas.microsoft.com/office/drawing/2014/main" id="{2D1C3591-EF23-4F20-8D53-FC9E8E07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0" descr="animal diversity collage">
            <a:extLst>
              <a:ext uri="{FF2B5EF4-FFF2-40B4-BE49-F238E27FC236}">
                <a16:creationId xmlns:a16="http://schemas.microsoft.com/office/drawing/2014/main" id="{7509D3A4-994A-44F3-9F1D-9B147F6C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5" descr="thinking-guy">
            <a:extLst>
              <a:ext uri="{FF2B5EF4-FFF2-40B4-BE49-F238E27FC236}">
                <a16:creationId xmlns:a16="http://schemas.microsoft.com/office/drawing/2014/main" id="{5354E04D-F00A-4CA1-93FC-2FF8B94A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971800"/>
            <a:ext cx="15192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0366809C-2578-407E-BDE8-900212F2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"/>
            <a:ext cx="6781800" cy="1981200"/>
          </a:xfrm>
          <a:prstGeom prst="cloudCallout">
            <a:avLst>
              <a:gd name="adj1" fmla="val -67190"/>
              <a:gd name="adj2" fmla="val 68111"/>
            </a:avLst>
          </a:prstGeom>
          <a:gradFill rotWithShape="1">
            <a:gsLst>
              <a:gs pos="0">
                <a:srgbClr val="FF0000"/>
              </a:gs>
              <a:gs pos="50000">
                <a:srgbClr val="CC0000"/>
              </a:gs>
              <a:gs pos="100000">
                <a:srgbClr val="FF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  <a:cs typeface="Arial" charset="0"/>
              </a:rPr>
              <a:t>2.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  <a:cs typeface="Arial" charset="0"/>
              </a:rPr>
              <a:t> </a:t>
            </a:r>
            <a:r>
              <a:rPr lang="en-US" altLang="zh-CN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  <a:cs typeface="Arial" charset="0"/>
              </a:rPr>
              <a:t>Classification?</a:t>
            </a:r>
            <a:endParaRPr lang="en-US" altLang="zh-CN" dirty="0">
              <a:latin typeface="Arial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ransition advTm="5811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09882AA6-DD9A-4A15-9F45-DB12A01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Classification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C2AD2-A565-46E8-8BED-348B5EEB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2936875"/>
            <a:ext cx="3095625" cy="1089025"/>
          </a:xfrm>
        </p:spPr>
        <p:txBody>
          <a:bodyPr/>
          <a:lstStyle/>
          <a:p>
            <a:pPr eaLnBrk="1" hangingPunct="1"/>
            <a:r>
              <a:rPr lang="en-US" altLang="zh-CN" sz="2800"/>
              <a:t>Carl Linnaeus (1707-1778)</a:t>
            </a:r>
          </a:p>
        </p:txBody>
      </p:sp>
      <p:pic>
        <p:nvPicPr>
          <p:cNvPr id="21507" name="Picture 2" descr="c:\users\administrator\appdata\roaming\360se6\User Data\temp\s_12312588048wFtRt5q.jpg">
            <a:extLst>
              <a:ext uri="{FF2B5EF4-FFF2-40B4-BE49-F238E27FC236}">
                <a16:creationId xmlns:a16="http://schemas.microsoft.com/office/drawing/2014/main" id="{6BB035B2-AD4F-4DA5-A03D-E013B77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397000"/>
            <a:ext cx="35290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751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E:\biology\备课资料\Pictures\IG Classification\taxonomy_pyramid.gif">
            <a:extLst>
              <a:ext uri="{FF2B5EF4-FFF2-40B4-BE49-F238E27FC236}">
                <a16:creationId xmlns:a16="http://schemas.microsoft.com/office/drawing/2014/main" id="{E2038971-2678-40F3-88EB-65F5A8A5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7704138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3C582A-C79D-4129-86A7-135F451762A8}"/>
              </a:ext>
            </a:extLst>
          </p:cNvPr>
          <p:cNvSpPr/>
          <p:nvPr/>
        </p:nvSpPr>
        <p:spPr>
          <a:xfrm>
            <a:off x="5040313" y="3644900"/>
            <a:ext cx="1008062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46B63-B213-4466-A13A-9C436E893FB0}"/>
              </a:ext>
            </a:extLst>
          </p:cNvPr>
          <p:cNvSpPr/>
          <p:nvPr/>
        </p:nvSpPr>
        <p:spPr>
          <a:xfrm>
            <a:off x="5903913" y="5300663"/>
            <a:ext cx="1655762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310D3-BD4A-47DD-A8CB-91648CA14CB2}"/>
              </a:ext>
            </a:extLst>
          </p:cNvPr>
          <p:cNvSpPr/>
          <p:nvPr/>
        </p:nvSpPr>
        <p:spPr>
          <a:xfrm>
            <a:off x="5472113" y="4508500"/>
            <a:ext cx="1584325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33" name="文本框 5">
            <a:extLst>
              <a:ext uri="{FF2B5EF4-FFF2-40B4-BE49-F238E27FC236}">
                <a16:creationId xmlns:a16="http://schemas.microsoft.com/office/drawing/2014/main" id="{78A1D0CA-F457-48C1-A458-7FF2A5C6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0388"/>
            <a:ext cx="1884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/>
              <a:t>Example</a:t>
            </a:r>
            <a:r>
              <a:rPr kumimoji="1" lang="zh-CN" altLang="en-US" sz="2800"/>
              <a:t> </a:t>
            </a:r>
            <a:r>
              <a:rPr kumimoji="1" lang="en-US" altLang="zh-CN" sz="2800"/>
              <a:t>1</a:t>
            </a:r>
            <a:endParaRPr kumimoji="1" lang="zh-CN" altLang="en-US" sz="2800"/>
          </a:p>
        </p:txBody>
      </p:sp>
    </p:spTree>
  </p:cSld>
  <p:clrMapOvr>
    <a:masterClrMapping/>
  </p:clrMapOvr>
  <p:transition advTm="294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.8|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4|18.3|1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|11.9|1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6.6|44.7|1.4|22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37C2EB-D392-46E4-8408-2653E757F3AD}"/>
</file>

<file path=customXml/itemProps2.xml><?xml version="1.0" encoding="utf-8"?>
<ds:datastoreItem xmlns:ds="http://schemas.openxmlformats.org/officeDocument/2006/customXml" ds:itemID="{EC4BE9F4-D860-432C-B054-BE89C20DD4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43FAFE-E6CD-4E1C-8274-192A5F45BE1E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548</Words>
  <Application>Microsoft Office PowerPoint</Application>
  <PresentationFormat>全屏显示(4:3)</PresentationFormat>
  <Paragraphs>100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Chapter 1 Classification</vt:lpstr>
      <vt:lpstr>Topics</vt:lpstr>
      <vt:lpstr>1. Characteristics of living things</vt:lpstr>
      <vt:lpstr>Characteristics of living things</vt:lpstr>
      <vt:lpstr>Discussion</vt:lpstr>
      <vt:lpstr>PowerPoint 演示文稿</vt:lpstr>
      <vt:lpstr>PowerPoint 演示文稿</vt:lpstr>
      <vt:lpstr>Classification</vt:lpstr>
      <vt:lpstr>PowerPoint 演示文稿</vt:lpstr>
      <vt:lpstr>PowerPoint 演示文稿</vt:lpstr>
      <vt:lpstr>Linnaean taxonomy</vt:lpstr>
      <vt:lpstr>PowerPoint 演示文稿</vt:lpstr>
      <vt:lpstr>Classification</vt:lpstr>
      <vt:lpstr>PowerPoint 演示文稿</vt:lpstr>
      <vt:lpstr>Classification</vt:lpstr>
      <vt:lpstr>PowerPoint 演示文稿</vt:lpstr>
      <vt:lpstr>Binomial</vt:lpstr>
      <vt:lpstr>Binomial</vt:lpstr>
      <vt:lpstr>5 kingdoms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living things &amp; Classification</dc:title>
  <dc:creator>Microsoft Office 用户</dc:creator>
  <cp:lastModifiedBy>文婷 柴</cp:lastModifiedBy>
  <cp:revision>14</cp:revision>
  <dcterms:created xsi:type="dcterms:W3CDTF">2017-09-04T06:23:11Z</dcterms:created>
  <dcterms:modified xsi:type="dcterms:W3CDTF">2020-09-15T03:00:44Z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