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329" r:id="rId4"/>
    <p:sldId id="326" r:id="rId5"/>
    <p:sldId id="327" r:id="rId6"/>
    <p:sldId id="328" r:id="rId7"/>
    <p:sldId id="330" r:id="rId8"/>
    <p:sldId id="332" r:id="rId9"/>
    <p:sldId id="333" r:id="rId10"/>
    <p:sldId id="334" r:id="rId11"/>
    <p:sldId id="335" r:id="rId12"/>
    <p:sldId id="336" r:id="rId13"/>
    <p:sldId id="337" r:id="rId14"/>
    <p:sldId id="344" r:id="rId15"/>
    <p:sldId id="345" r:id="rId16"/>
    <p:sldId id="259" r:id="rId17"/>
    <p:sldId id="260" r:id="rId18"/>
    <p:sldId id="261" r:id="rId19"/>
    <p:sldId id="263" r:id="rId20"/>
    <p:sldId id="262" r:id="rId21"/>
    <p:sldId id="264" r:id="rId22"/>
    <p:sldId id="265" r:id="rId23"/>
    <p:sldId id="346" r:id="rId24"/>
    <p:sldId id="351" r:id="rId2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ED92B-3748-4E4C-91ED-B0F610A8B1EC}" v="3" dt="2023-03-14T00:56:44.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830"/>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 ANWAR" userId="c1720d63-2acc-4633-aa0b-51ca7356e534" providerId="ADAL" clId="{294ED92B-3748-4E4C-91ED-B0F610A8B1EC}"/>
    <pc:docChg chg="custSel addSld modSld">
      <pc:chgData name="AMAR ANWAR" userId="c1720d63-2acc-4633-aa0b-51ca7356e534" providerId="ADAL" clId="{294ED92B-3748-4E4C-91ED-B0F610A8B1EC}" dt="2023-03-14T00:56:47.229" v="8" actId="962"/>
      <pc:docMkLst>
        <pc:docMk/>
      </pc:docMkLst>
      <pc:sldChg chg="addSp delSp modSp add mod">
        <pc:chgData name="AMAR ANWAR" userId="c1720d63-2acc-4633-aa0b-51ca7356e534" providerId="ADAL" clId="{294ED92B-3748-4E4C-91ED-B0F610A8B1EC}" dt="2023-03-14T00:56:47.229" v="8" actId="962"/>
        <pc:sldMkLst>
          <pc:docMk/>
          <pc:sldMk cId="3314742149" sldId="351"/>
        </pc:sldMkLst>
        <pc:spChg chg="add del mod">
          <ac:chgData name="AMAR ANWAR" userId="c1720d63-2acc-4633-aa0b-51ca7356e534" providerId="ADAL" clId="{294ED92B-3748-4E4C-91ED-B0F610A8B1EC}" dt="2023-03-14T00:56:37.492" v="3" actId="931"/>
          <ac:spMkLst>
            <pc:docMk/>
            <pc:sldMk cId="3314742149" sldId="351"/>
            <ac:spMk id="3" creationId="{7EEB23C0-73C8-7348-8115-A794AE4ABF72}"/>
          </ac:spMkLst>
        </pc:spChg>
        <pc:spChg chg="add del mod">
          <ac:chgData name="AMAR ANWAR" userId="c1720d63-2acc-4633-aa0b-51ca7356e534" providerId="ADAL" clId="{294ED92B-3748-4E4C-91ED-B0F610A8B1EC}" dt="2023-03-14T00:56:44.975" v="6" actId="931"/>
          <ac:spMkLst>
            <pc:docMk/>
            <pc:sldMk cId="3314742149" sldId="351"/>
            <ac:spMk id="6" creationId="{F267B5EC-0616-966C-FE1E-E78FC35627FD}"/>
          </ac:spMkLst>
        </pc:spChg>
        <pc:picChg chg="del">
          <ac:chgData name="AMAR ANWAR" userId="c1720d63-2acc-4633-aa0b-51ca7356e534" providerId="ADAL" clId="{294ED92B-3748-4E4C-91ED-B0F610A8B1EC}" dt="2023-03-14T00:56:26.007" v="1" actId="478"/>
          <ac:picMkLst>
            <pc:docMk/>
            <pc:sldMk cId="3314742149" sldId="351"/>
            <ac:picMk id="5" creationId="{202312EA-A85F-C998-B0DB-2E48E72724A6}"/>
          </ac:picMkLst>
        </pc:picChg>
        <pc:picChg chg="del">
          <ac:chgData name="AMAR ANWAR" userId="c1720d63-2acc-4633-aa0b-51ca7356e534" providerId="ADAL" clId="{294ED92B-3748-4E4C-91ED-B0F610A8B1EC}" dt="2023-03-14T00:56:27.881" v="2" actId="478"/>
          <ac:picMkLst>
            <pc:docMk/>
            <pc:sldMk cId="3314742149" sldId="351"/>
            <ac:picMk id="7" creationId="{E0FCD9A0-B749-DE81-9375-DEA20AA71A00}"/>
          </ac:picMkLst>
        </pc:picChg>
        <pc:picChg chg="add mod">
          <ac:chgData name="AMAR ANWAR" userId="c1720d63-2acc-4633-aa0b-51ca7356e534" providerId="ADAL" clId="{294ED92B-3748-4E4C-91ED-B0F610A8B1EC}" dt="2023-03-14T00:56:39.828" v="5" actId="962"/>
          <ac:picMkLst>
            <pc:docMk/>
            <pc:sldMk cId="3314742149" sldId="351"/>
            <ac:picMk id="9" creationId="{090423CF-D966-827F-6E94-7185694293D9}"/>
          </ac:picMkLst>
        </pc:picChg>
        <pc:picChg chg="add mod">
          <ac:chgData name="AMAR ANWAR" userId="c1720d63-2acc-4633-aa0b-51ca7356e534" providerId="ADAL" clId="{294ED92B-3748-4E4C-91ED-B0F610A8B1EC}" dt="2023-03-14T00:56:47.229" v="8" actId="962"/>
          <ac:picMkLst>
            <pc:docMk/>
            <pc:sldMk cId="3314742149" sldId="351"/>
            <ac:picMk id="11" creationId="{D700D51F-319B-5E25-CB43-1D5E45F096CD}"/>
          </ac:picMkLst>
        </pc:picChg>
      </pc:sldChg>
    </pc:docChg>
  </pc:docChgLst>
  <pc:docChgLst>
    <pc:chgData name="ANWAR AMAR" userId="c1720d63-2acc-4633-aa0b-51ca7356e534" providerId="ADAL" clId="{25FB6348-B3E7-6441-BEA7-C9B9531C4BBB}"/>
    <pc:docChg chg="custSel modMainMaster">
      <pc:chgData name="ANWAR AMAR" userId="c1720d63-2acc-4633-aa0b-51ca7356e534" providerId="ADAL" clId="{25FB6348-B3E7-6441-BEA7-C9B9531C4BBB}" dt="2022-03-04T05:34:45.455" v="31" actId="207"/>
      <pc:docMkLst>
        <pc:docMk/>
      </pc:docMkLst>
      <pc:sldMasterChg chg="modSldLayout">
        <pc:chgData name="ANWAR AMAR" userId="c1720d63-2acc-4633-aa0b-51ca7356e534" providerId="ADAL" clId="{25FB6348-B3E7-6441-BEA7-C9B9531C4BBB}" dt="2022-03-04T05:34:45.455" v="31" actId="207"/>
        <pc:sldMasterMkLst>
          <pc:docMk/>
          <pc:sldMasterMk cId="2516856436" sldId="2147483648"/>
        </pc:sldMasterMkLst>
        <pc:sldLayoutChg chg="addSp modSp mod">
          <pc:chgData name="ANWAR AMAR" userId="c1720d63-2acc-4633-aa0b-51ca7356e534" providerId="ADAL" clId="{25FB6348-B3E7-6441-BEA7-C9B9531C4BBB}" dt="2022-03-04T05:34:38.165" v="29" actId="313"/>
          <pc:sldLayoutMkLst>
            <pc:docMk/>
            <pc:sldMasterMk cId="2516856436" sldId="2147483648"/>
            <pc:sldLayoutMk cId="2819010639" sldId="2147483650"/>
          </pc:sldLayoutMkLst>
          <pc:spChg chg="add mod">
            <ac:chgData name="ANWAR AMAR" userId="c1720d63-2acc-4633-aa0b-51ca7356e534" providerId="ADAL" clId="{25FB6348-B3E7-6441-BEA7-C9B9531C4BBB}" dt="2022-03-04T05:34:38.165" v="29" actId="313"/>
            <ac:spMkLst>
              <pc:docMk/>
              <pc:sldMasterMk cId="2516856436" sldId="2147483648"/>
              <pc:sldLayoutMk cId="2819010639" sldId="2147483650"/>
              <ac:spMk id="5" creationId="{20A67ED5-05E7-9A44-8E78-E5F92335B6A1}"/>
            </ac:spMkLst>
          </pc:spChg>
        </pc:sldLayoutChg>
        <pc:sldLayoutChg chg="addSp modSp mod">
          <pc:chgData name="ANWAR AMAR" userId="c1720d63-2acc-4633-aa0b-51ca7356e534" providerId="ADAL" clId="{25FB6348-B3E7-6441-BEA7-C9B9531C4BBB}" dt="2022-03-04T05:34:45.455" v="31" actId="207"/>
          <pc:sldLayoutMkLst>
            <pc:docMk/>
            <pc:sldMasterMk cId="2516856436" sldId="2147483648"/>
            <pc:sldLayoutMk cId="4112826657" sldId="2147483660"/>
          </pc:sldLayoutMkLst>
          <pc:spChg chg="add mod">
            <ac:chgData name="ANWAR AMAR" userId="c1720d63-2acc-4633-aa0b-51ca7356e534" providerId="ADAL" clId="{25FB6348-B3E7-6441-BEA7-C9B9531C4BBB}" dt="2022-03-04T05:34:45.455" v="31" actId="207"/>
            <ac:spMkLst>
              <pc:docMk/>
              <pc:sldMasterMk cId="2516856436" sldId="2147483648"/>
              <pc:sldLayoutMk cId="4112826657" sldId="2147483660"/>
              <ac:spMk id="5" creationId="{0FA64550-69A3-284E-AC5D-3B48028FB2AE}"/>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49B18-8944-E442-9788-E5D09890DB1C}" type="datetimeFigureOut">
              <a:rPr lang="en-GB" smtClean="0"/>
              <a:t>14/03/2023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5B45A-E8FA-714D-840A-56512FF445A9}" type="slidenum">
              <a:rPr lang="en-GB" smtClean="0"/>
              <a:t>‹#›</a:t>
            </a:fld>
            <a:endParaRPr lang="en-GB" dirty="0"/>
          </a:p>
        </p:txBody>
      </p:sp>
    </p:spTree>
    <p:extLst>
      <p:ext uri="{BB962C8B-B14F-4D97-AF65-F5344CB8AC3E}">
        <p14:creationId xmlns:p14="http://schemas.microsoft.com/office/powerpoint/2010/main" val="100650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35B45A-E8FA-714D-840A-56512FF445A9}" type="slidenum">
              <a:rPr lang="en-GB" smtClean="0"/>
              <a:t>2</a:t>
            </a:fld>
            <a:endParaRPr lang="en-GB" dirty="0"/>
          </a:p>
        </p:txBody>
      </p:sp>
    </p:spTree>
    <p:extLst>
      <p:ext uri="{BB962C8B-B14F-4D97-AF65-F5344CB8AC3E}">
        <p14:creationId xmlns:p14="http://schemas.microsoft.com/office/powerpoint/2010/main" val="93384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50E0-918D-DD4F-A539-4C93516D5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8170BC-E3D9-C547-A39B-2DD2261F2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809D48-81DE-784F-AA2D-C029B3D4DEB3}"/>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5" name="Footer Placeholder 4">
            <a:extLst>
              <a:ext uri="{FF2B5EF4-FFF2-40B4-BE49-F238E27FC236}">
                <a16:creationId xmlns:a16="http://schemas.microsoft.com/office/drawing/2014/main" id="{B564B3DE-B65D-724E-B5E7-6B2ECA0D1A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D0797D7-BB40-A240-8045-1FC8DB6A4AF9}"/>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165209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428E-71DF-1941-9BB3-AB3BF74D7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ABBA54-75FE-FC4F-88C5-606B7AC8D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13AAC8E6-1B4D-2141-BF46-B544BFDB3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136A8-AB36-6046-9A5B-C44736228EB0}"/>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6" name="Footer Placeholder 5">
            <a:extLst>
              <a:ext uri="{FF2B5EF4-FFF2-40B4-BE49-F238E27FC236}">
                <a16:creationId xmlns:a16="http://schemas.microsoft.com/office/drawing/2014/main" id="{C37F35D2-75AD-1A40-8F22-6F8676C0767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8404DFF-82E6-204D-8668-7242FD4E5248}"/>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120325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C5BF-4AA2-2C44-9463-174FE6C181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7A18A5-4EE4-9A48-B6C7-FBF16E046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D1106-E2F9-624E-9778-5DF05F448868}"/>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5" name="Footer Placeholder 4">
            <a:extLst>
              <a:ext uri="{FF2B5EF4-FFF2-40B4-BE49-F238E27FC236}">
                <a16:creationId xmlns:a16="http://schemas.microsoft.com/office/drawing/2014/main" id="{29A4F4BE-7A15-0B42-B5A1-9FDFD5C3BD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8331C0A-3964-B842-97A7-D510DE146A7A}"/>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427845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43A63-EF52-5143-AE53-3ED135A393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81833B-AFBA-0E4F-ACAF-5911F6C2E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24AA1B-D39D-ED47-A540-BF5FB627ED42}"/>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5" name="Footer Placeholder 4">
            <a:extLst>
              <a:ext uri="{FF2B5EF4-FFF2-40B4-BE49-F238E27FC236}">
                <a16:creationId xmlns:a16="http://schemas.microsoft.com/office/drawing/2014/main" id="{CFDDBE22-D1DB-CC40-B199-524FF13DBD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3A96A4-5A4B-9542-9BCF-E149ED0CA05D}"/>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127160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50F88-8A58-4BF0-1FDC-A9E0BEBEBD20}"/>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Content Placeholder 2">
            <a:extLst>
              <a:ext uri="{FF2B5EF4-FFF2-40B4-BE49-F238E27FC236}">
                <a16:creationId xmlns:a16="http://schemas.microsoft.com/office/drawing/2014/main" id="{8CE05889-32FE-A07B-FBC3-BB8BFF6A3EA0}"/>
              </a:ext>
            </a:extLst>
          </p:cNvPr>
          <p:cNvSpPr>
            <a:spLocks noGrp="1"/>
          </p:cNvSpPr>
          <p:nvPr>
            <p:ph sz="half" idx="1"/>
          </p:nvPr>
        </p:nvSpPr>
        <p:spPr>
          <a:xfrm>
            <a:off x="-1" y="0"/>
            <a:ext cx="60960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22FEE9DE-AF8C-CB94-25B7-48A2241E096F}"/>
              </a:ext>
            </a:extLst>
          </p:cNvPr>
          <p:cNvSpPr>
            <a:spLocks noGrp="1"/>
          </p:cNvSpPr>
          <p:nvPr>
            <p:ph sz="half" idx="2"/>
          </p:nvPr>
        </p:nvSpPr>
        <p:spPr>
          <a:xfrm>
            <a:off x="6096000" y="0"/>
            <a:ext cx="6096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N" dirty="0"/>
          </a:p>
        </p:txBody>
      </p:sp>
    </p:spTree>
    <p:extLst>
      <p:ext uri="{BB962C8B-B14F-4D97-AF65-F5344CB8AC3E}">
        <p14:creationId xmlns:p14="http://schemas.microsoft.com/office/powerpoint/2010/main" val="105065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18" presetClass="entr" presetSubtype="6"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strips(downRight)">
                      <p:cBhvr>
                        <p:cTn dur="5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CDD875-FB7A-8C45-8084-85907A6D4924}"/>
              </a:ext>
            </a:extLst>
          </p:cNvPr>
          <p:cNvSpPr/>
          <p:nvPr userDrawn="1"/>
        </p:nvSpPr>
        <p:spPr>
          <a:xfrm>
            <a:off x="0" y="0"/>
            <a:ext cx="12192000" cy="685799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34D86AA-4F8A-8542-97C4-E42802183CE1}"/>
              </a:ext>
            </a:extLst>
          </p:cNvPr>
          <p:cNvSpPr>
            <a:spLocks noGrp="1"/>
          </p:cNvSpPr>
          <p:nvPr>
            <p:ph type="title"/>
          </p:nvPr>
        </p:nvSpPr>
        <p:spPr>
          <a:xfrm>
            <a:off x="0" y="0"/>
            <a:ext cx="12192000" cy="557213"/>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7BA03E8-8B39-0B42-9A05-A1AE382137FE}"/>
              </a:ext>
            </a:extLst>
          </p:cNvPr>
          <p:cNvSpPr>
            <a:spLocks noGrp="1"/>
          </p:cNvSpPr>
          <p:nvPr>
            <p:ph idx="1"/>
          </p:nvPr>
        </p:nvSpPr>
        <p:spPr>
          <a:xfrm>
            <a:off x="0" y="600076"/>
            <a:ext cx="12192000" cy="6257923"/>
          </a:xfrm>
          <a:noFill/>
        </p:spPr>
        <p:txBody>
          <a:bodyPr/>
          <a:lstStyle>
            <a:lvl1pPr marL="12700" indent="-12700">
              <a:buNone/>
              <a:tabLst/>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Box 4">
            <a:extLst>
              <a:ext uri="{FF2B5EF4-FFF2-40B4-BE49-F238E27FC236}">
                <a16:creationId xmlns:a16="http://schemas.microsoft.com/office/drawing/2014/main" id="{20A67ED5-05E7-9A44-8E78-E5F92335B6A1}"/>
              </a:ext>
            </a:extLst>
          </p:cNvPr>
          <p:cNvSpPr txBox="1"/>
          <p:nvPr userDrawn="1"/>
        </p:nvSpPr>
        <p:spPr>
          <a:xfrm>
            <a:off x="9926321" y="0"/>
            <a:ext cx="2265680" cy="415498"/>
          </a:xfrm>
          <a:prstGeom prst="rect">
            <a:avLst/>
          </a:prstGeom>
          <a:noFill/>
        </p:spPr>
        <p:txBody>
          <a:bodyPr wrap="square" rtlCol="0">
            <a:spAutoFit/>
          </a:bodyPr>
          <a:lstStyle/>
          <a:p>
            <a:pPr algn="r"/>
            <a:r>
              <a:rPr lang="en-GB" sz="1050" dirty="0">
                <a:solidFill>
                  <a:schemeClr val="bg1"/>
                </a:solidFill>
              </a:rPr>
              <a:t>0478</a:t>
            </a:r>
            <a:br>
              <a:rPr lang="en-GB" sz="1050" dirty="0">
                <a:solidFill>
                  <a:schemeClr val="bg1"/>
                </a:solidFill>
              </a:rPr>
            </a:br>
            <a:r>
              <a:rPr lang="en-GB" sz="1050" dirty="0">
                <a:solidFill>
                  <a:schemeClr val="bg1"/>
                </a:solidFill>
              </a:rPr>
              <a:t>6.3 Artificial Intelligence</a:t>
            </a:r>
          </a:p>
        </p:txBody>
      </p:sp>
    </p:spTree>
    <p:extLst>
      <p:ext uri="{BB962C8B-B14F-4D97-AF65-F5344CB8AC3E}">
        <p14:creationId xmlns:p14="http://schemas.microsoft.com/office/powerpoint/2010/main" val="28190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CDD875-FB7A-8C45-8084-85907A6D4924}"/>
              </a:ext>
            </a:extLst>
          </p:cNvPr>
          <p:cNvSpPr/>
          <p:nvPr userDrawn="1"/>
        </p:nvSpPr>
        <p:spPr>
          <a:xfrm>
            <a:off x="0" y="0"/>
            <a:ext cx="12192000" cy="68579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34D86AA-4F8A-8542-97C4-E42802183CE1}"/>
              </a:ext>
            </a:extLst>
          </p:cNvPr>
          <p:cNvSpPr>
            <a:spLocks noGrp="1"/>
          </p:cNvSpPr>
          <p:nvPr>
            <p:ph type="title"/>
          </p:nvPr>
        </p:nvSpPr>
        <p:spPr>
          <a:xfrm>
            <a:off x="0" y="0"/>
            <a:ext cx="12192000" cy="557213"/>
          </a:xfrm>
        </p:spPr>
        <p:txBody>
          <a:bodyPr/>
          <a:lstStyle>
            <a:lvl1pPr>
              <a:defRPr>
                <a:solidFill>
                  <a:schemeClr val="tx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7BA03E8-8B39-0B42-9A05-A1AE382137FE}"/>
              </a:ext>
            </a:extLst>
          </p:cNvPr>
          <p:cNvSpPr>
            <a:spLocks noGrp="1"/>
          </p:cNvSpPr>
          <p:nvPr>
            <p:ph idx="1"/>
          </p:nvPr>
        </p:nvSpPr>
        <p:spPr>
          <a:xfrm>
            <a:off x="0" y="621507"/>
            <a:ext cx="12192000" cy="6257923"/>
          </a:xfrm>
          <a:noFill/>
        </p:spPr>
        <p:txBody>
          <a:bodyPr/>
          <a:lstStyle>
            <a:lvl1pPr marL="12700" indent="-12700">
              <a:buNone/>
              <a:tabLst/>
              <a:defRPr>
                <a:solidFill>
                  <a:schemeClr val="tx1"/>
                </a:solidFill>
              </a:defRPr>
            </a:lvl1pPr>
            <a:lvl2pPr>
              <a:buNone/>
              <a:defRPr>
                <a:solidFill>
                  <a:schemeClr val="tx1"/>
                </a:solidFill>
              </a:defRPr>
            </a:lvl2pPr>
            <a:lvl3pPr>
              <a:buNone/>
              <a:defRPr>
                <a:solidFill>
                  <a:schemeClr val="tx1"/>
                </a:solidFill>
              </a:defRPr>
            </a:lvl3pPr>
            <a:lvl4pPr>
              <a:buNone/>
              <a:defRPr>
                <a:solidFill>
                  <a:schemeClr val="tx1"/>
                </a:solidFill>
              </a:defRPr>
            </a:lvl4pPr>
            <a:lvl5pPr>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Box 4">
            <a:extLst>
              <a:ext uri="{FF2B5EF4-FFF2-40B4-BE49-F238E27FC236}">
                <a16:creationId xmlns:a16="http://schemas.microsoft.com/office/drawing/2014/main" id="{0FA64550-69A3-284E-AC5D-3B48028FB2AE}"/>
              </a:ext>
            </a:extLst>
          </p:cNvPr>
          <p:cNvSpPr txBox="1"/>
          <p:nvPr userDrawn="1"/>
        </p:nvSpPr>
        <p:spPr>
          <a:xfrm>
            <a:off x="9926321" y="0"/>
            <a:ext cx="2265680" cy="415498"/>
          </a:xfrm>
          <a:prstGeom prst="rect">
            <a:avLst/>
          </a:prstGeom>
          <a:noFill/>
        </p:spPr>
        <p:txBody>
          <a:bodyPr wrap="square" rtlCol="0">
            <a:spAutoFit/>
          </a:bodyPr>
          <a:lstStyle/>
          <a:p>
            <a:pPr algn="r"/>
            <a:r>
              <a:rPr lang="en-GB" sz="1050" dirty="0">
                <a:solidFill>
                  <a:schemeClr val="tx1"/>
                </a:solidFill>
              </a:rPr>
              <a:t>0478</a:t>
            </a:r>
            <a:br>
              <a:rPr lang="en-GB" sz="1050" dirty="0">
                <a:solidFill>
                  <a:schemeClr val="tx1"/>
                </a:solidFill>
              </a:rPr>
            </a:br>
            <a:r>
              <a:rPr lang="en-GB" sz="1050" dirty="0">
                <a:solidFill>
                  <a:schemeClr val="tx1"/>
                </a:solidFill>
              </a:rPr>
              <a:t>6.3 Artificial Intelligence</a:t>
            </a:r>
          </a:p>
        </p:txBody>
      </p:sp>
    </p:spTree>
    <p:extLst>
      <p:ext uri="{BB962C8B-B14F-4D97-AF65-F5344CB8AC3E}">
        <p14:creationId xmlns:p14="http://schemas.microsoft.com/office/powerpoint/2010/main" val="411282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9F03-2CBE-EC42-9D7B-C1C44607C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830D3A-FD97-DE4E-894F-726AC024E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3B942-133A-9A46-9712-C1A561E90C82}"/>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5" name="Footer Placeholder 4">
            <a:extLst>
              <a:ext uri="{FF2B5EF4-FFF2-40B4-BE49-F238E27FC236}">
                <a16:creationId xmlns:a16="http://schemas.microsoft.com/office/drawing/2014/main" id="{B85214FA-E9DF-3A41-88ED-F1179C6B971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519EE48-AA0F-6046-ADB0-96DD98A21963}"/>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1213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9135-BEED-C244-BA78-D80EC69C64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A9B306-65D6-654B-BBEC-E15DF5DCE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AB98556-F02C-BD47-B025-F2347D974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4BF1C8-1FF3-9D48-A0C3-6E991EF89FF5}"/>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6" name="Footer Placeholder 5">
            <a:extLst>
              <a:ext uri="{FF2B5EF4-FFF2-40B4-BE49-F238E27FC236}">
                <a16:creationId xmlns:a16="http://schemas.microsoft.com/office/drawing/2014/main" id="{6DD39ED8-BEF6-6549-ACD6-5087B5A2D30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B77721D-764E-F549-BCF9-FBFE63D7119E}"/>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242464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CDD2-70E7-2848-818F-05632EFD464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C0139A-B5C8-E549-BE97-0FE3541D6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7F339-338F-E94F-A3C2-565BE6D08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B851045-FA61-D44A-8438-CD6996E95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A4CF9-5D19-594C-AE3D-FE13A777E0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803F00-D263-044E-938C-81AC9D2AF764}"/>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8" name="Footer Placeholder 7">
            <a:extLst>
              <a:ext uri="{FF2B5EF4-FFF2-40B4-BE49-F238E27FC236}">
                <a16:creationId xmlns:a16="http://schemas.microsoft.com/office/drawing/2014/main" id="{C116CE53-6905-C047-AC44-0A2A388AAD4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0E40E3A-E554-5B49-868C-EC1739A0578B}"/>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187270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09C0-3F8C-8746-83DA-105B741EF7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B1FA54-5173-E549-BE5A-003BD67F2BDA}"/>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4" name="Footer Placeholder 3">
            <a:extLst>
              <a:ext uri="{FF2B5EF4-FFF2-40B4-BE49-F238E27FC236}">
                <a16:creationId xmlns:a16="http://schemas.microsoft.com/office/drawing/2014/main" id="{4C9C21F9-5D81-624E-9242-429B5C9613B0}"/>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57CBE161-D101-F54E-9221-B28F05040E82}"/>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372685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DC47F-3FA5-9848-8C66-531CE64DDBC7}"/>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3" name="Footer Placeholder 2">
            <a:extLst>
              <a:ext uri="{FF2B5EF4-FFF2-40B4-BE49-F238E27FC236}">
                <a16:creationId xmlns:a16="http://schemas.microsoft.com/office/drawing/2014/main" id="{82701FBA-8C20-2A4C-BEB5-4133AF6DCA8A}"/>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A1001117-49AF-BB49-B060-B8D4EF8C7846}"/>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394411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87CC-2EE5-4040-A8C4-75F1AB119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A8DEA2-C304-6C48-98DF-440F0771B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1390B7D-0BB8-4843-B1C4-399083FEA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41592-75DA-AA48-A2BE-5385F308D23B}"/>
              </a:ext>
            </a:extLst>
          </p:cNvPr>
          <p:cNvSpPr>
            <a:spLocks noGrp="1"/>
          </p:cNvSpPr>
          <p:nvPr>
            <p:ph type="dt" sz="half" idx="10"/>
          </p:nvPr>
        </p:nvSpPr>
        <p:spPr/>
        <p:txBody>
          <a:bodyPr/>
          <a:lstStyle/>
          <a:p>
            <a:fld id="{9EAA7542-8780-B248-AF84-5ABB32ED3693}" type="datetimeFigureOut">
              <a:rPr lang="en-GB" smtClean="0"/>
              <a:t>14/03/2023</a:t>
            </a:fld>
            <a:endParaRPr lang="en-GB" dirty="0"/>
          </a:p>
        </p:txBody>
      </p:sp>
      <p:sp>
        <p:nvSpPr>
          <p:cNvPr id="6" name="Footer Placeholder 5">
            <a:extLst>
              <a:ext uri="{FF2B5EF4-FFF2-40B4-BE49-F238E27FC236}">
                <a16:creationId xmlns:a16="http://schemas.microsoft.com/office/drawing/2014/main" id="{A397843C-74FB-4F4E-9D63-1316C943F56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883A5F5-9B8A-0241-88D9-6D90C2912758}"/>
              </a:ext>
            </a:extLst>
          </p:cNvPr>
          <p:cNvSpPr>
            <a:spLocks noGrp="1"/>
          </p:cNvSpPr>
          <p:nvPr>
            <p:ph type="sldNum" sz="quarter" idx="12"/>
          </p:nvPr>
        </p:nvSpPr>
        <p:spPr/>
        <p:txBody>
          <a:bodyPr/>
          <a:lstStyle/>
          <a:p>
            <a:fld id="{4C0E8EA0-428E-444A-8CE4-901C39712F59}" type="slidenum">
              <a:rPr lang="en-GB" smtClean="0"/>
              <a:t>‹#›</a:t>
            </a:fld>
            <a:endParaRPr lang="en-GB" dirty="0"/>
          </a:p>
        </p:txBody>
      </p:sp>
    </p:spTree>
    <p:extLst>
      <p:ext uri="{BB962C8B-B14F-4D97-AF65-F5344CB8AC3E}">
        <p14:creationId xmlns:p14="http://schemas.microsoft.com/office/powerpoint/2010/main" val="7766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6296E-58D4-6448-A6E6-60FE7CCC0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037A48-40F0-624B-8192-0179EE985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9E45BA-CAF7-9245-9B9F-AD9CD610F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A7542-8780-B248-AF84-5ABB32ED3693}" type="datetimeFigureOut">
              <a:rPr lang="en-GB" smtClean="0"/>
              <a:t>14/03/2023</a:t>
            </a:fld>
            <a:endParaRPr lang="en-GB" dirty="0"/>
          </a:p>
        </p:txBody>
      </p:sp>
      <p:sp>
        <p:nvSpPr>
          <p:cNvPr id="5" name="Footer Placeholder 4">
            <a:extLst>
              <a:ext uri="{FF2B5EF4-FFF2-40B4-BE49-F238E27FC236}">
                <a16:creationId xmlns:a16="http://schemas.microsoft.com/office/drawing/2014/main" id="{1BE326B7-E8B7-244C-B146-D5238D031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F58BEF4-6528-8342-A1F5-E7CE5E4C0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E8EA0-428E-444A-8CE4-901C39712F59}" type="slidenum">
              <a:rPr lang="en-GB" smtClean="0"/>
              <a:t>‹#›</a:t>
            </a:fld>
            <a:endParaRPr lang="en-GB" dirty="0"/>
          </a:p>
        </p:txBody>
      </p:sp>
    </p:spTree>
    <p:extLst>
      <p:ext uri="{BB962C8B-B14F-4D97-AF65-F5344CB8AC3E}">
        <p14:creationId xmlns:p14="http://schemas.microsoft.com/office/powerpoint/2010/main" val="251685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ymptoms.webmd.com/default.htm#intro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4BE4-B17C-8B43-8D9E-DCC9CB1EEB6C}"/>
              </a:ext>
            </a:extLst>
          </p:cNvPr>
          <p:cNvSpPr>
            <a:spLocks noGrp="1"/>
          </p:cNvSpPr>
          <p:nvPr>
            <p:ph type="title"/>
          </p:nvPr>
        </p:nvSpPr>
        <p:spPr/>
        <p:txBody>
          <a:bodyPr>
            <a:normAutofit fontScale="90000"/>
          </a:bodyPr>
          <a:lstStyle/>
          <a:p>
            <a:r>
              <a:rPr lang="en-US" b="1" dirty="0"/>
              <a:t>6.3 Artificial intelligence </a:t>
            </a:r>
            <a:endParaRPr lang="en-US" dirty="0"/>
          </a:p>
        </p:txBody>
      </p:sp>
      <p:sp>
        <p:nvSpPr>
          <p:cNvPr id="3" name="Content Placeholder 2">
            <a:extLst>
              <a:ext uri="{FF2B5EF4-FFF2-40B4-BE49-F238E27FC236}">
                <a16:creationId xmlns:a16="http://schemas.microsoft.com/office/drawing/2014/main" id="{A6F48576-B6D1-1E43-A4B0-7B11B0EE671B}"/>
              </a:ext>
            </a:extLst>
          </p:cNvPr>
          <p:cNvSpPr>
            <a:spLocks noGrp="1"/>
          </p:cNvSpPr>
          <p:nvPr>
            <p:ph idx="1"/>
          </p:nvPr>
        </p:nvSpPr>
        <p:spPr>
          <a:solidFill>
            <a:srgbClr val="7030A0"/>
          </a:solidFill>
        </p:spPr>
        <p:txBody>
          <a:bodyPr>
            <a:normAutofit/>
          </a:bodyPr>
          <a:lstStyle/>
          <a:p>
            <a:pPr marL="514350" indent="-514350">
              <a:buFont typeface="+mj-lt"/>
              <a:buAutoNum type="arabicPeriod"/>
            </a:pPr>
            <a:r>
              <a:rPr lang="en-US" dirty="0"/>
              <a:t>Understand what is meant by artificial • intelligence (AI) </a:t>
            </a:r>
          </a:p>
          <a:p>
            <a:pPr marL="514350" indent="-514350">
              <a:buFont typeface="+mj-lt"/>
              <a:buAutoNum type="arabicPeriod"/>
            </a:pPr>
            <a:r>
              <a:rPr lang="en-US" dirty="0"/>
              <a:t>Describe the main characteristics of AI as the collection of data and the rules for using that data, the ability to reason, and can include the ability to learn and adapt </a:t>
            </a:r>
          </a:p>
          <a:p>
            <a:pPr marL="514350" indent="-514350">
              <a:buFont typeface="+mj-lt"/>
              <a:buAutoNum type="arabicPeriod"/>
            </a:pPr>
            <a:r>
              <a:rPr lang="en-US" dirty="0"/>
              <a:t>Explain the basic operation and components of AI • systems to simulate intelligent behaviour </a:t>
            </a:r>
          </a:p>
          <a:p>
            <a:pPr marL="514350" indent="-514350">
              <a:buFont typeface="+mj-lt"/>
              <a:buAutoNum type="arabicPeriod"/>
            </a:pPr>
            <a:r>
              <a:rPr lang="en-US" dirty="0"/>
              <a:t>AI is a branch of computer science dealing with the simulation of intelligent behaviours by computers </a:t>
            </a:r>
          </a:p>
          <a:p>
            <a:pPr marL="0" indent="0"/>
            <a:r>
              <a:rPr lang="en-US" dirty="0"/>
              <a:t>Limited to: </a:t>
            </a:r>
          </a:p>
          <a:p>
            <a:pPr marL="514350" indent="-514350">
              <a:buFont typeface="+mj-lt"/>
              <a:buAutoNum type="arabicPeriod"/>
            </a:pPr>
            <a:r>
              <a:rPr lang="en-US" dirty="0"/>
              <a:t>–  expert systems </a:t>
            </a:r>
          </a:p>
          <a:p>
            <a:pPr marL="514350" indent="-514350">
              <a:buFont typeface="+mj-lt"/>
              <a:buAutoNum type="arabicPeriod"/>
            </a:pPr>
            <a:r>
              <a:rPr lang="en-US" dirty="0"/>
              <a:t>–  machine learning </a:t>
            </a:r>
          </a:p>
          <a:p>
            <a:pPr marL="514350" indent="-514350">
              <a:buFont typeface="+mj-lt"/>
              <a:buAutoNum type="arabicPeriod"/>
            </a:pPr>
            <a:endParaRPr lang="en-GB" dirty="0"/>
          </a:p>
        </p:txBody>
      </p:sp>
    </p:spTree>
    <p:extLst>
      <p:ext uri="{BB962C8B-B14F-4D97-AF65-F5344CB8AC3E}">
        <p14:creationId xmlns:p14="http://schemas.microsoft.com/office/powerpoint/2010/main" val="371074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4985-74B2-844B-9858-82DDE10DB947}"/>
              </a:ext>
            </a:extLst>
          </p:cNvPr>
          <p:cNvSpPr>
            <a:spLocks noGrp="1"/>
          </p:cNvSpPr>
          <p:nvPr>
            <p:ph type="title"/>
          </p:nvPr>
        </p:nvSpPr>
        <p:spPr/>
        <p:txBody>
          <a:bodyPr>
            <a:normAutofit fontScale="90000"/>
          </a:bodyPr>
          <a:lstStyle/>
          <a:p>
            <a:r>
              <a:rPr lang="en-GB" dirty="0"/>
              <a:t>Real Example</a:t>
            </a:r>
          </a:p>
        </p:txBody>
      </p:sp>
      <p:sp>
        <p:nvSpPr>
          <p:cNvPr id="7" name="Content Placeholder 6">
            <a:extLst>
              <a:ext uri="{FF2B5EF4-FFF2-40B4-BE49-F238E27FC236}">
                <a16:creationId xmlns:a16="http://schemas.microsoft.com/office/drawing/2014/main" id="{1CDBFD2E-F00C-4E4F-B47F-8C70CCE9B434}"/>
              </a:ext>
            </a:extLst>
          </p:cNvPr>
          <p:cNvSpPr>
            <a:spLocks noGrp="1"/>
          </p:cNvSpPr>
          <p:nvPr>
            <p:ph idx="1"/>
          </p:nvPr>
        </p:nvSpPr>
        <p:spPr/>
        <p:txBody>
          <a:bodyPr/>
          <a:lstStyle/>
          <a:p>
            <a:r>
              <a:rPr lang="en-GB" dirty="0"/>
              <a:t>This is my music player app on my phone. (Amazon Music)</a:t>
            </a:r>
          </a:p>
          <a:p>
            <a:r>
              <a:rPr lang="en-GB" dirty="0"/>
              <a:t>It uses Machine Learning to know what songs to play. </a:t>
            </a:r>
          </a:p>
          <a:p>
            <a:endParaRPr lang="en-GB" dirty="0"/>
          </a:p>
          <a:p>
            <a:r>
              <a:rPr lang="en-GB" dirty="0"/>
              <a:t>When I like a song, I press the thumbs-up button</a:t>
            </a:r>
          </a:p>
          <a:p>
            <a:r>
              <a:rPr lang="en-GB" dirty="0"/>
              <a:t>When I hate a song, I press the thumbs-down button</a:t>
            </a:r>
          </a:p>
        </p:txBody>
      </p:sp>
      <p:pic>
        <p:nvPicPr>
          <p:cNvPr id="8" name="Content Placeholder 4">
            <a:extLst>
              <a:ext uri="{FF2B5EF4-FFF2-40B4-BE49-F238E27FC236}">
                <a16:creationId xmlns:a16="http://schemas.microsoft.com/office/drawing/2014/main" id="{B912626C-6C6B-C849-8AA1-337AB0CE3831}"/>
              </a:ext>
            </a:extLst>
          </p:cNvPr>
          <p:cNvPicPr>
            <a:picLocks noChangeAspect="1"/>
          </p:cNvPicPr>
          <p:nvPr/>
        </p:nvPicPr>
        <p:blipFill>
          <a:blip r:embed="rId2"/>
          <a:stretch>
            <a:fillRect/>
          </a:stretch>
        </p:blipFill>
        <p:spPr>
          <a:xfrm>
            <a:off x="8967788" y="315912"/>
            <a:ext cx="3028950" cy="6226175"/>
          </a:xfrm>
          <a:prstGeom prst="rect">
            <a:avLst/>
          </a:prstGeom>
        </p:spPr>
      </p:pic>
      <p:sp>
        <p:nvSpPr>
          <p:cNvPr id="9" name="Down Arrow 8">
            <a:extLst>
              <a:ext uri="{FF2B5EF4-FFF2-40B4-BE49-F238E27FC236}">
                <a16:creationId xmlns:a16="http://schemas.microsoft.com/office/drawing/2014/main" id="{FA395D47-A700-464B-BD52-11D6BA22DF18}"/>
              </a:ext>
            </a:extLst>
          </p:cNvPr>
          <p:cNvSpPr/>
          <p:nvPr/>
        </p:nvSpPr>
        <p:spPr>
          <a:xfrm>
            <a:off x="8839197" y="4371976"/>
            <a:ext cx="800100" cy="61436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Down Arrow 9">
            <a:extLst>
              <a:ext uri="{FF2B5EF4-FFF2-40B4-BE49-F238E27FC236}">
                <a16:creationId xmlns:a16="http://schemas.microsoft.com/office/drawing/2014/main" id="{C3B800D9-C6ED-614F-916C-C13DDE6CA907}"/>
              </a:ext>
            </a:extLst>
          </p:cNvPr>
          <p:cNvSpPr/>
          <p:nvPr/>
        </p:nvSpPr>
        <p:spPr>
          <a:xfrm>
            <a:off x="11325229" y="4371976"/>
            <a:ext cx="800100" cy="61436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7751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AEBF-42DB-364A-83A5-CFA7D96A80DE}"/>
              </a:ext>
            </a:extLst>
          </p:cNvPr>
          <p:cNvSpPr>
            <a:spLocks noGrp="1"/>
          </p:cNvSpPr>
          <p:nvPr>
            <p:ph type="title"/>
          </p:nvPr>
        </p:nvSpPr>
        <p:spPr/>
        <p:txBody>
          <a:bodyPr>
            <a:normAutofit fontScale="90000"/>
          </a:bodyPr>
          <a:lstStyle/>
          <a:p>
            <a:r>
              <a:rPr lang="en-GB" dirty="0"/>
              <a:t>Profile</a:t>
            </a:r>
          </a:p>
        </p:txBody>
      </p:sp>
      <p:sp>
        <p:nvSpPr>
          <p:cNvPr id="3" name="Content Placeholder 2">
            <a:extLst>
              <a:ext uri="{FF2B5EF4-FFF2-40B4-BE49-F238E27FC236}">
                <a16:creationId xmlns:a16="http://schemas.microsoft.com/office/drawing/2014/main" id="{7BB66392-4A1A-EE44-9B71-7CCD71295C2C}"/>
              </a:ext>
            </a:extLst>
          </p:cNvPr>
          <p:cNvSpPr>
            <a:spLocks noGrp="1"/>
          </p:cNvSpPr>
          <p:nvPr>
            <p:ph idx="1"/>
          </p:nvPr>
        </p:nvSpPr>
        <p:spPr/>
        <p:txBody>
          <a:bodyPr/>
          <a:lstStyle/>
          <a:p>
            <a:r>
              <a:rPr lang="en-GB" dirty="0"/>
              <a:t>Most of the time I listen to music when I am in the gym.</a:t>
            </a:r>
          </a:p>
          <a:p>
            <a:endParaRPr lang="en-GB" dirty="0"/>
          </a:p>
          <a:p>
            <a:r>
              <a:rPr lang="en-GB" dirty="0"/>
              <a:t>So the app builds a profile of me of songs I tend to like</a:t>
            </a:r>
          </a:p>
          <a:p>
            <a:endParaRPr lang="en-GB" dirty="0"/>
          </a:p>
          <a:p>
            <a:r>
              <a:rPr lang="en-GB" dirty="0"/>
              <a:t>Most of the time I like fast songs with a female singer</a:t>
            </a:r>
          </a:p>
          <a:p>
            <a:endParaRPr lang="en-GB" dirty="0"/>
          </a:p>
          <a:p>
            <a:endParaRPr lang="en-GB" dirty="0"/>
          </a:p>
        </p:txBody>
      </p:sp>
      <p:grpSp>
        <p:nvGrpSpPr>
          <p:cNvPr id="25" name="Group 24">
            <a:extLst>
              <a:ext uri="{FF2B5EF4-FFF2-40B4-BE49-F238E27FC236}">
                <a16:creationId xmlns:a16="http://schemas.microsoft.com/office/drawing/2014/main" id="{7BC97B8A-7B98-6242-B25B-C9EBAA992342}"/>
              </a:ext>
            </a:extLst>
          </p:cNvPr>
          <p:cNvGrpSpPr/>
          <p:nvPr/>
        </p:nvGrpSpPr>
        <p:grpSpPr>
          <a:xfrm>
            <a:off x="7167560" y="2329471"/>
            <a:ext cx="4648201" cy="3472755"/>
            <a:chOff x="5595935" y="2986696"/>
            <a:chExt cx="4648201" cy="3472755"/>
          </a:xfrm>
        </p:grpSpPr>
        <p:cxnSp>
          <p:nvCxnSpPr>
            <p:cNvPr id="5" name="Straight Connector 4">
              <a:extLst>
                <a:ext uri="{FF2B5EF4-FFF2-40B4-BE49-F238E27FC236}">
                  <a16:creationId xmlns:a16="http://schemas.microsoft.com/office/drawing/2014/main" id="{63B995F3-90F8-FC43-B6D1-B111B4751F8D}"/>
                </a:ext>
              </a:extLst>
            </p:cNvPr>
            <p:cNvCxnSpPr>
              <a:cxnSpLocks/>
            </p:cNvCxnSpPr>
            <p:nvPr/>
          </p:nvCxnSpPr>
          <p:spPr>
            <a:xfrm>
              <a:off x="6967535" y="3073610"/>
              <a:ext cx="19053" cy="2970003"/>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B19C89A-6862-554D-954E-BACC41660722}"/>
                </a:ext>
              </a:extLst>
            </p:cNvPr>
            <p:cNvCxnSpPr>
              <a:cxnSpLocks/>
            </p:cNvCxnSpPr>
            <p:nvPr/>
          </p:nvCxnSpPr>
          <p:spPr>
            <a:xfrm flipH="1">
              <a:off x="6986588" y="5995989"/>
              <a:ext cx="32097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49DC18-6262-6D4D-8EA9-383184344CE9}"/>
                </a:ext>
              </a:extLst>
            </p:cNvPr>
            <p:cNvSpPr txBox="1"/>
            <p:nvPr/>
          </p:nvSpPr>
          <p:spPr>
            <a:xfrm>
              <a:off x="5595935" y="2986696"/>
              <a:ext cx="1371600" cy="369332"/>
            </a:xfrm>
            <a:prstGeom prst="rect">
              <a:avLst/>
            </a:prstGeom>
            <a:noFill/>
          </p:spPr>
          <p:txBody>
            <a:bodyPr wrap="square" rtlCol="0">
              <a:spAutoFit/>
            </a:bodyPr>
            <a:lstStyle/>
            <a:p>
              <a:pPr algn="r"/>
              <a:r>
                <a:rPr lang="en-GB" b="1" dirty="0">
                  <a:solidFill>
                    <a:srgbClr val="FFFF00"/>
                  </a:solidFill>
                </a:rPr>
                <a:t>Fast</a:t>
              </a:r>
            </a:p>
          </p:txBody>
        </p:sp>
        <p:sp>
          <p:nvSpPr>
            <p:cNvPr id="9" name="TextBox 8">
              <a:extLst>
                <a:ext uri="{FF2B5EF4-FFF2-40B4-BE49-F238E27FC236}">
                  <a16:creationId xmlns:a16="http://schemas.microsoft.com/office/drawing/2014/main" id="{F2BF4236-2474-EA40-A0E7-9C9C4D3A4CD4}"/>
                </a:ext>
              </a:extLst>
            </p:cNvPr>
            <p:cNvSpPr txBox="1"/>
            <p:nvPr/>
          </p:nvSpPr>
          <p:spPr>
            <a:xfrm>
              <a:off x="5595935" y="5708928"/>
              <a:ext cx="1371600" cy="369332"/>
            </a:xfrm>
            <a:prstGeom prst="rect">
              <a:avLst/>
            </a:prstGeom>
            <a:noFill/>
          </p:spPr>
          <p:txBody>
            <a:bodyPr wrap="square" rtlCol="0">
              <a:spAutoFit/>
            </a:bodyPr>
            <a:lstStyle/>
            <a:p>
              <a:pPr algn="r"/>
              <a:r>
                <a:rPr lang="en-GB" b="1" dirty="0">
                  <a:solidFill>
                    <a:srgbClr val="FFFF00"/>
                  </a:solidFill>
                </a:rPr>
                <a:t>Slow</a:t>
              </a:r>
            </a:p>
          </p:txBody>
        </p:sp>
        <p:sp>
          <p:nvSpPr>
            <p:cNvPr id="10" name="TextBox 9">
              <a:extLst>
                <a:ext uri="{FF2B5EF4-FFF2-40B4-BE49-F238E27FC236}">
                  <a16:creationId xmlns:a16="http://schemas.microsoft.com/office/drawing/2014/main" id="{BD43496F-8FEF-8044-810A-6B1BBC9E042C}"/>
                </a:ext>
              </a:extLst>
            </p:cNvPr>
            <p:cNvSpPr txBox="1"/>
            <p:nvPr/>
          </p:nvSpPr>
          <p:spPr>
            <a:xfrm>
              <a:off x="6095998" y="6040251"/>
              <a:ext cx="1371600" cy="369332"/>
            </a:xfrm>
            <a:prstGeom prst="rect">
              <a:avLst/>
            </a:prstGeom>
            <a:noFill/>
          </p:spPr>
          <p:txBody>
            <a:bodyPr wrap="square" rtlCol="0">
              <a:spAutoFit/>
            </a:bodyPr>
            <a:lstStyle/>
            <a:p>
              <a:pPr algn="r"/>
              <a:r>
                <a:rPr lang="en-GB" b="1" dirty="0">
                  <a:solidFill>
                    <a:srgbClr val="FFFF00"/>
                  </a:solidFill>
                </a:rPr>
                <a:t>Male</a:t>
              </a:r>
            </a:p>
          </p:txBody>
        </p:sp>
        <p:sp>
          <p:nvSpPr>
            <p:cNvPr id="11" name="TextBox 10">
              <a:extLst>
                <a:ext uri="{FF2B5EF4-FFF2-40B4-BE49-F238E27FC236}">
                  <a16:creationId xmlns:a16="http://schemas.microsoft.com/office/drawing/2014/main" id="{E14E1901-215F-244D-8811-ADE195807C9C}"/>
                </a:ext>
              </a:extLst>
            </p:cNvPr>
            <p:cNvSpPr txBox="1"/>
            <p:nvPr/>
          </p:nvSpPr>
          <p:spPr>
            <a:xfrm>
              <a:off x="8872536" y="6090119"/>
              <a:ext cx="1371600" cy="369332"/>
            </a:xfrm>
            <a:prstGeom prst="rect">
              <a:avLst/>
            </a:prstGeom>
            <a:noFill/>
          </p:spPr>
          <p:txBody>
            <a:bodyPr wrap="square" rtlCol="0">
              <a:spAutoFit/>
            </a:bodyPr>
            <a:lstStyle/>
            <a:p>
              <a:pPr algn="r"/>
              <a:r>
                <a:rPr lang="en-GB" b="1" dirty="0">
                  <a:solidFill>
                    <a:srgbClr val="FFFF00"/>
                  </a:solidFill>
                </a:rPr>
                <a:t>Female</a:t>
              </a:r>
            </a:p>
          </p:txBody>
        </p:sp>
        <p:sp>
          <p:nvSpPr>
            <p:cNvPr id="12" name="Oval 11">
              <a:extLst>
                <a:ext uri="{FF2B5EF4-FFF2-40B4-BE49-F238E27FC236}">
                  <a16:creationId xmlns:a16="http://schemas.microsoft.com/office/drawing/2014/main" id="{5DF32D67-087B-004B-BF99-95D97E67E632}"/>
                </a:ext>
              </a:extLst>
            </p:cNvPr>
            <p:cNvSpPr/>
            <p:nvPr/>
          </p:nvSpPr>
          <p:spPr>
            <a:xfrm>
              <a:off x="9809529" y="3296853"/>
              <a:ext cx="386834" cy="3868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F17F1F40-3C04-1247-8531-8826EFDF149B}"/>
                </a:ext>
              </a:extLst>
            </p:cNvPr>
            <p:cNvSpPr/>
            <p:nvPr/>
          </p:nvSpPr>
          <p:spPr>
            <a:xfrm>
              <a:off x="9287498" y="3112187"/>
              <a:ext cx="386834" cy="3868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EC6E8CD2-4863-0A4B-9008-765FD9526187}"/>
                </a:ext>
              </a:extLst>
            </p:cNvPr>
            <p:cNvSpPr/>
            <p:nvPr/>
          </p:nvSpPr>
          <p:spPr>
            <a:xfrm>
              <a:off x="9433142" y="3549217"/>
              <a:ext cx="386834" cy="3868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AC68DD8C-4A36-EE47-A102-73AB5A3B005D}"/>
                </a:ext>
              </a:extLst>
            </p:cNvPr>
            <p:cNvSpPr/>
            <p:nvPr/>
          </p:nvSpPr>
          <p:spPr>
            <a:xfrm>
              <a:off x="9073184" y="4173638"/>
              <a:ext cx="386834" cy="3868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5">
              <a:extLst>
                <a:ext uri="{FF2B5EF4-FFF2-40B4-BE49-F238E27FC236}">
                  <a16:creationId xmlns:a16="http://schemas.microsoft.com/office/drawing/2014/main" id="{1E200F49-19A6-4E46-9D66-6E4E64DCC100}"/>
                </a:ext>
              </a:extLst>
            </p:cNvPr>
            <p:cNvSpPr/>
            <p:nvPr/>
          </p:nvSpPr>
          <p:spPr>
            <a:xfrm>
              <a:off x="7094909" y="3112187"/>
              <a:ext cx="386834" cy="3868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Oval 16">
              <a:extLst>
                <a:ext uri="{FF2B5EF4-FFF2-40B4-BE49-F238E27FC236}">
                  <a16:creationId xmlns:a16="http://schemas.microsoft.com/office/drawing/2014/main" id="{0FF98E7F-4F1D-6B43-A112-418242174AFD}"/>
                </a:ext>
              </a:extLst>
            </p:cNvPr>
            <p:cNvSpPr/>
            <p:nvPr/>
          </p:nvSpPr>
          <p:spPr>
            <a:xfrm>
              <a:off x="9779881" y="4027195"/>
              <a:ext cx="386834" cy="3868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Oval 17">
              <a:extLst>
                <a:ext uri="{FF2B5EF4-FFF2-40B4-BE49-F238E27FC236}">
                  <a16:creationId xmlns:a16="http://schemas.microsoft.com/office/drawing/2014/main" id="{EFE6E5BF-C2FD-D34F-9333-96BD189BF061}"/>
                </a:ext>
              </a:extLst>
            </p:cNvPr>
            <p:cNvSpPr/>
            <p:nvPr/>
          </p:nvSpPr>
          <p:spPr>
            <a:xfrm>
              <a:off x="7080764" y="5523852"/>
              <a:ext cx="386834" cy="386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C3219317-12F1-4B45-87C3-BB510F7043EE}"/>
                </a:ext>
              </a:extLst>
            </p:cNvPr>
            <p:cNvSpPr/>
            <p:nvPr/>
          </p:nvSpPr>
          <p:spPr>
            <a:xfrm>
              <a:off x="7257897" y="4971357"/>
              <a:ext cx="386834" cy="386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29420B5D-F667-B74D-A29D-6AAC7EE6DD2B}"/>
                </a:ext>
              </a:extLst>
            </p:cNvPr>
            <p:cNvSpPr/>
            <p:nvPr/>
          </p:nvSpPr>
          <p:spPr>
            <a:xfrm>
              <a:off x="7760727" y="5335202"/>
              <a:ext cx="386834" cy="386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92A0A1D9-7738-4443-BD92-2CB29DFB86A7}"/>
                </a:ext>
              </a:extLst>
            </p:cNvPr>
            <p:cNvSpPr/>
            <p:nvPr/>
          </p:nvSpPr>
          <p:spPr>
            <a:xfrm>
              <a:off x="7760727" y="4786817"/>
              <a:ext cx="386834" cy="386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5759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F52E-F604-D649-BD9A-D3342928E68C}"/>
              </a:ext>
            </a:extLst>
          </p:cNvPr>
          <p:cNvSpPr>
            <a:spLocks noGrp="1"/>
          </p:cNvSpPr>
          <p:nvPr>
            <p:ph type="title"/>
          </p:nvPr>
        </p:nvSpPr>
        <p:spPr/>
        <p:txBody>
          <a:bodyPr>
            <a:normAutofit fontScale="90000"/>
          </a:bodyPr>
          <a:lstStyle/>
          <a:p>
            <a:r>
              <a:rPr lang="en-GB" dirty="0"/>
              <a:t>Past Experiences </a:t>
            </a:r>
          </a:p>
        </p:txBody>
      </p:sp>
      <p:sp>
        <p:nvSpPr>
          <p:cNvPr id="3" name="Content Placeholder 2">
            <a:extLst>
              <a:ext uri="{FF2B5EF4-FFF2-40B4-BE49-F238E27FC236}">
                <a16:creationId xmlns:a16="http://schemas.microsoft.com/office/drawing/2014/main" id="{0955C62C-62E0-F34A-8FB8-30EA6406BD39}"/>
              </a:ext>
            </a:extLst>
          </p:cNvPr>
          <p:cNvSpPr>
            <a:spLocks noGrp="1"/>
          </p:cNvSpPr>
          <p:nvPr>
            <p:ph idx="1"/>
          </p:nvPr>
        </p:nvSpPr>
        <p:spPr/>
        <p:txBody>
          <a:bodyPr/>
          <a:lstStyle/>
          <a:p>
            <a:r>
              <a:rPr lang="en-GB" dirty="0"/>
              <a:t>So the machine now knows that I prefer fast songs with a female singer, so it plays me songs that fit into this category. It doesn’t know if I like them, but it guesses that I will like them based from my past experience </a:t>
            </a:r>
          </a:p>
          <a:p>
            <a:endParaRPr lang="en-GB" dirty="0"/>
          </a:p>
          <a:p>
            <a:endParaRPr lang="en-GB" dirty="0"/>
          </a:p>
          <a:p>
            <a:endParaRPr lang="en-GB" dirty="0"/>
          </a:p>
          <a:p>
            <a:endParaRPr lang="en-GB" dirty="0"/>
          </a:p>
          <a:p>
            <a:endParaRPr lang="en-GB" dirty="0"/>
          </a:p>
          <a:p>
            <a:endParaRPr lang="en-GB" dirty="0"/>
          </a:p>
          <a:p>
            <a:endParaRPr lang="en-GB" dirty="0"/>
          </a:p>
          <a:p>
            <a:r>
              <a:rPr lang="en-GB" dirty="0"/>
              <a:t>But sometimes it will play Linkin Park, which I also like, but it has </a:t>
            </a:r>
            <a:br>
              <a:rPr lang="en-GB" dirty="0"/>
            </a:br>
            <a:r>
              <a:rPr lang="en-GB" dirty="0"/>
              <a:t>a male singer, so how does it know to play Linkin Park?</a:t>
            </a:r>
          </a:p>
        </p:txBody>
      </p:sp>
      <p:pic>
        <p:nvPicPr>
          <p:cNvPr id="1026" name="Picture 2" descr="See the source image">
            <a:extLst>
              <a:ext uri="{FF2B5EF4-FFF2-40B4-BE49-F238E27FC236}">
                <a16:creationId xmlns:a16="http://schemas.microsoft.com/office/drawing/2014/main" id="{DE39EDAF-8C07-3F47-B18A-2C553F386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 y="2100265"/>
            <a:ext cx="28860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2C4D4E47-50FE-FD4B-AD2E-B6DD6BB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4" y="2121695"/>
            <a:ext cx="28860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37FCDE99-6471-EB4A-889D-4D11AC0F0B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114" y="2121695"/>
            <a:ext cx="3182938" cy="28646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D30ED697-11A7-DA40-BB12-F986400FD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5167" y="4394008"/>
            <a:ext cx="2389187" cy="238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08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89B2-A682-CE45-8B16-3F72CACC91DE}"/>
              </a:ext>
            </a:extLst>
          </p:cNvPr>
          <p:cNvSpPr>
            <a:spLocks noGrp="1"/>
          </p:cNvSpPr>
          <p:nvPr>
            <p:ph type="title"/>
          </p:nvPr>
        </p:nvSpPr>
        <p:spPr/>
        <p:txBody>
          <a:bodyPr>
            <a:normAutofit fontScale="90000"/>
          </a:bodyPr>
          <a:lstStyle/>
          <a:p>
            <a:r>
              <a:rPr lang="en-GB" dirty="0"/>
              <a:t>Lie</a:t>
            </a:r>
          </a:p>
        </p:txBody>
      </p:sp>
      <p:sp>
        <p:nvSpPr>
          <p:cNvPr id="3" name="Content Placeholder 2">
            <a:extLst>
              <a:ext uri="{FF2B5EF4-FFF2-40B4-BE49-F238E27FC236}">
                <a16:creationId xmlns:a16="http://schemas.microsoft.com/office/drawing/2014/main" id="{26813227-4383-E743-8CD5-8BD9F350A2B3}"/>
              </a:ext>
            </a:extLst>
          </p:cNvPr>
          <p:cNvSpPr>
            <a:spLocks noGrp="1"/>
          </p:cNvSpPr>
          <p:nvPr>
            <p:ph idx="1"/>
          </p:nvPr>
        </p:nvSpPr>
        <p:spPr/>
        <p:txBody>
          <a:bodyPr/>
          <a:lstStyle/>
          <a:p>
            <a:r>
              <a:rPr lang="en-GB" dirty="0"/>
              <a:t>I lied, I said it plays songs “based from my past experience” but this is a lie, because its not just MY experiences but from everyone else who uses the app. </a:t>
            </a:r>
          </a:p>
          <a:p>
            <a:endParaRPr lang="en-GB" dirty="0"/>
          </a:p>
          <a:p>
            <a:endParaRPr lang="en-GB" dirty="0"/>
          </a:p>
          <a:p>
            <a:endParaRPr lang="en-GB" dirty="0"/>
          </a:p>
          <a:p>
            <a:endParaRPr lang="en-GB" dirty="0"/>
          </a:p>
          <a:p>
            <a:r>
              <a:rPr lang="en-GB" dirty="0"/>
              <a:t>It knows I like Avril Lavigne, and then it looks at all the other people who like Avril Lavigne. Out of all of those people, 80% of them also liked Linkin Park, so the machines GUESSES that I would also like Linkin Park. </a:t>
            </a:r>
          </a:p>
          <a:p>
            <a:endParaRPr lang="en-GB" dirty="0"/>
          </a:p>
          <a:p>
            <a:r>
              <a:rPr lang="en-GB" dirty="0"/>
              <a:t>But the guess is not random, its based on the past inputs of everyone who used the app. The more data it has the better the guess it provides</a:t>
            </a:r>
          </a:p>
          <a:p>
            <a:endParaRPr lang="en-GB" dirty="0"/>
          </a:p>
        </p:txBody>
      </p:sp>
      <p:pic>
        <p:nvPicPr>
          <p:cNvPr id="4" name="Picture 2" descr="See the source image">
            <a:extLst>
              <a:ext uri="{FF2B5EF4-FFF2-40B4-BE49-F238E27FC236}">
                <a16:creationId xmlns:a16="http://schemas.microsoft.com/office/drawing/2014/main" id="{A4071C90-6E50-D644-B588-5D5885A76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 y="1485903"/>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See the source image">
            <a:extLst>
              <a:ext uri="{FF2B5EF4-FFF2-40B4-BE49-F238E27FC236}">
                <a16:creationId xmlns:a16="http://schemas.microsoft.com/office/drawing/2014/main" id="{34D9E094-E830-DC41-83E7-7F29729C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325" y="1485903"/>
            <a:ext cx="1833563"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42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EAF9-EC47-3C46-93CA-27C2713888F5}"/>
              </a:ext>
            </a:extLst>
          </p:cNvPr>
          <p:cNvSpPr>
            <a:spLocks noGrp="1"/>
          </p:cNvSpPr>
          <p:nvPr>
            <p:ph type="title"/>
          </p:nvPr>
        </p:nvSpPr>
        <p:spPr/>
        <p:txBody>
          <a:bodyPr>
            <a:normAutofit fontScale="90000"/>
          </a:bodyPr>
          <a:lstStyle/>
          <a:p>
            <a:r>
              <a:rPr lang="en-GB" dirty="0"/>
              <a:t>Problem</a:t>
            </a:r>
          </a:p>
        </p:txBody>
      </p:sp>
      <p:sp>
        <p:nvSpPr>
          <p:cNvPr id="3" name="Content Placeholder 2">
            <a:extLst>
              <a:ext uri="{FF2B5EF4-FFF2-40B4-BE49-F238E27FC236}">
                <a16:creationId xmlns:a16="http://schemas.microsoft.com/office/drawing/2014/main" id="{BFC92CE6-8024-894D-B21A-E7622C60133A}"/>
              </a:ext>
            </a:extLst>
          </p:cNvPr>
          <p:cNvSpPr>
            <a:spLocks noGrp="1"/>
          </p:cNvSpPr>
          <p:nvPr>
            <p:ph idx="1"/>
          </p:nvPr>
        </p:nvSpPr>
        <p:spPr/>
        <p:txBody>
          <a:bodyPr/>
          <a:lstStyle/>
          <a:p>
            <a:r>
              <a:rPr lang="en-GB" dirty="0"/>
              <a:t>A problem with this method is I also like Kanye West. But this is slower songs with a male voice. </a:t>
            </a:r>
          </a:p>
          <a:p>
            <a:endParaRPr lang="en-GB" dirty="0"/>
          </a:p>
          <a:p>
            <a:r>
              <a:rPr lang="en-GB" dirty="0"/>
              <a:t>But using my profile, Machine Learning is unlikely to pick this.</a:t>
            </a:r>
          </a:p>
          <a:p>
            <a:r>
              <a:rPr lang="en-GB" dirty="0"/>
              <a:t>So you have to search for it manually, press “thumbs-up” and then allow ML to adjust your profile </a:t>
            </a:r>
          </a:p>
        </p:txBody>
      </p:sp>
      <p:pic>
        <p:nvPicPr>
          <p:cNvPr id="8194" name="Picture 2" descr="See the source image">
            <a:extLst>
              <a:ext uri="{FF2B5EF4-FFF2-40B4-BE49-F238E27FC236}">
                <a16:creationId xmlns:a16="http://schemas.microsoft.com/office/drawing/2014/main" id="{1230560C-3489-4347-8BD3-08DE597CB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112" y="3065364"/>
            <a:ext cx="3862385" cy="346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3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0F39-15DF-E34B-AF82-AF982C99394F}"/>
              </a:ext>
            </a:extLst>
          </p:cNvPr>
          <p:cNvSpPr>
            <a:spLocks noGrp="1"/>
          </p:cNvSpPr>
          <p:nvPr>
            <p:ph type="title"/>
          </p:nvPr>
        </p:nvSpPr>
        <p:spPr/>
        <p:txBody>
          <a:bodyPr>
            <a:normAutofit fontScale="90000"/>
          </a:bodyPr>
          <a:lstStyle/>
          <a:p>
            <a:r>
              <a:rPr lang="en-GB" dirty="0"/>
              <a:t>Remember</a:t>
            </a:r>
          </a:p>
        </p:txBody>
      </p:sp>
      <p:sp>
        <p:nvSpPr>
          <p:cNvPr id="3" name="Content Placeholder 2">
            <a:extLst>
              <a:ext uri="{FF2B5EF4-FFF2-40B4-BE49-F238E27FC236}">
                <a16:creationId xmlns:a16="http://schemas.microsoft.com/office/drawing/2014/main" id="{DEA283A4-71AB-7E47-944E-5DC69DABC0DE}"/>
              </a:ext>
            </a:extLst>
          </p:cNvPr>
          <p:cNvSpPr>
            <a:spLocks noGrp="1"/>
          </p:cNvSpPr>
          <p:nvPr>
            <p:ph idx="1"/>
          </p:nvPr>
        </p:nvSpPr>
        <p:spPr/>
        <p:txBody>
          <a:bodyPr/>
          <a:lstStyle/>
          <a:p>
            <a:r>
              <a:rPr lang="en-GB" dirty="0"/>
              <a:t>For IGCSE exam, you may not see the term Machine Learning, they may just call it Artificial Intelligence (AI).</a:t>
            </a:r>
          </a:p>
          <a:p>
            <a:endParaRPr lang="en-GB" dirty="0"/>
          </a:p>
          <a:p>
            <a:r>
              <a:rPr lang="en-GB" dirty="0"/>
              <a:t>But they mean the same thing.</a:t>
            </a:r>
          </a:p>
          <a:p>
            <a:r>
              <a:rPr lang="en-GB" dirty="0"/>
              <a:t>Machine guessing</a:t>
            </a:r>
          </a:p>
          <a:p>
            <a:endParaRPr lang="en-GB" dirty="0"/>
          </a:p>
          <a:p>
            <a:r>
              <a:rPr lang="en-GB" dirty="0"/>
              <a:t>The two parts of AI are:</a:t>
            </a:r>
          </a:p>
          <a:p>
            <a:pPr marL="514350" indent="-514350">
              <a:buAutoNum type="arabicPeriod"/>
            </a:pPr>
            <a:r>
              <a:rPr lang="en-GB" dirty="0"/>
              <a:t>Expert Systems</a:t>
            </a:r>
          </a:p>
          <a:p>
            <a:pPr marL="514350" indent="-514350">
              <a:buAutoNum type="arabicPeriod"/>
            </a:pPr>
            <a:r>
              <a:rPr lang="en-GB" dirty="0"/>
              <a:t>Machine Learning</a:t>
            </a:r>
          </a:p>
          <a:p>
            <a:pPr marL="514350" indent="-514350">
              <a:buAutoNum type="arabicPeriod"/>
            </a:pPr>
            <a:endParaRPr lang="en-GB" dirty="0"/>
          </a:p>
          <a:p>
            <a:pPr marL="0" indent="0"/>
            <a:r>
              <a:rPr lang="en-GB" dirty="0"/>
              <a:t>We done machine learning, but what is an expert system?</a:t>
            </a:r>
          </a:p>
          <a:p>
            <a:pPr marL="0" indent="0"/>
            <a:endParaRPr lang="en-GB" dirty="0"/>
          </a:p>
        </p:txBody>
      </p:sp>
    </p:spTree>
    <p:extLst>
      <p:ext uri="{BB962C8B-B14F-4D97-AF65-F5344CB8AC3E}">
        <p14:creationId xmlns:p14="http://schemas.microsoft.com/office/powerpoint/2010/main" val="178528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is an expert system?</a:t>
            </a:r>
          </a:p>
        </p:txBody>
      </p:sp>
      <p:sp>
        <p:nvSpPr>
          <p:cNvPr id="3" name="Content Placeholder 2"/>
          <p:cNvSpPr>
            <a:spLocks noGrp="1"/>
          </p:cNvSpPr>
          <p:nvPr>
            <p:ph idx="1"/>
          </p:nvPr>
        </p:nvSpPr>
        <p:spPr/>
        <p:txBody>
          <a:bodyPr/>
          <a:lstStyle/>
          <a:p>
            <a:r>
              <a:rPr lang="en-GB" dirty="0"/>
              <a:t>Expert system = Software that pretends to be human </a:t>
            </a:r>
          </a:p>
          <a:p>
            <a:endParaRPr lang="en-GB" dirty="0"/>
          </a:p>
          <a:p>
            <a:r>
              <a:rPr lang="en-GB" dirty="0"/>
              <a:t>But not any dumb human</a:t>
            </a:r>
            <a:r>
              <a:rPr lang="mr-IN" dirty="0"/>
              <a:t>…</a:t>
            </a:r>
            <a:r>
              <a:rPr lang="en-GB" dirty="0"/>
              <a:t>.. It pretends to be an expert</a:t>
            </a:r>
          </a:p>
          <a:p>
            <a:endParaRPr lang="en-GB" dirty="0"/>
          </a:p>
          <a:p>
            <a:r>
              <a:rPr lang="en-GB" dirty="0"/>
              <a:t>Its used so if you are a dumb humans you can get the same knowledge an expert has without having to study or work in that area. </a:t>
            </a:r>
          </a:p>
          <a:p>
            <a:endParaRPr lang="en-GB" dirty="0"/>
          </a:p>
        </p:txBody>
      </p:sp>
    </p:spTree>
    <p:extLst>
      <p:ext uri="{BB962C8B-B14F-4D97-AF65-F5344CB8AC3E}">
        <p14:creationId xmlns:p14="http://schemas.microsoft.com/office/powerpoint/2010/main" val="212559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a:t>
            </a:r>
          </a:p>
        </p:txBody>
      </p:sp>
      <p:sp>
        <p:nvSpPr>
          <p:cNvPr id="3" name="Content Placeholder 2"/>
          <p:cNvSpPr>
            <a:spLocks noGrp="1"/>
          </p:cNvSpPr>
          <p:nvPr>
            <p:ph idx="1"/>
          </p:nvPr>
        </p:nvSpPr>
        <p:spPr/>
        <p:txBody>
          <a:bodyPr>
            <a:normAutofit fontScale="92500" lnSpcReduction="10000"/>
          </a:bodyPr>
          <a:lstStyle/>
          <a:p>
            <a:r>
              <a:rPr lang="en-GB" dirty="0"/>
              <a:t>Pretend you are dying </a:t>
            </a:r>
          </a:p>
          <a:p>
            <a:endParaRPr lang="en-GB" dirty="0"/>
          </a:p>
          <a:p>
            <a:r>
              <a:rPr lang="en-GB" dirty="0"/>
              <a:t>You want to know what is wrong with you</a:t>
            </a:r>
          </a:p>
          <a:p>
            <a:endParaRPr lang="en-GB" dirty="0"/>
          </a:p>
          <a:p>
            <a:r>
              <a:rPr lang="en-GB" dirty="0"/>
              <a:t>You can:</a:t>
            </a:r>
          </a:p>
          <a:p>
            <a:pPr marL="514350" indent="-514350">
              <a:buFont typeface="+mj-lt"/>
              <a:buAutoNum type="arabicPeriod"/>
            </a:pPr>
            <a:r>
              <a:rPr lang="en-GB" dirty="0"/>
              <a:t>Pray and hope you get better </a:t>
            </a:r>
            <a:br>
              <a:rPr lang="en-GB" dirty="0"/>
            </a:br>
            <a:r>
              <a:rPr lang="en-GB" i="1" dirty="0"/>
              <a:t>(but this doesn’t tell you why you are sick)</a:t>
            </a:r>
          </a:p>
          <a:p>
            <a:pPr marL="514350" indent="-514350">
              <a:buFont typeface="+mj-lt"/>
              <a:buAutoNum type="arabicPeriod"/>
            </a:pPr>
            <a:r>
              <a:rPr lang="en-GB" dirty="0"/>
              <a:t>Go to the doctors / hospital </a:t>
            </a:r>
            <a:br>
              <a:rPr lang="en-GB" dirty="0"/>
            </a:br>
            <a:r>
              <a:rPr lang="en-GB" i="1" dirty="0"/>
              <a:t>(maybe you dislike them, or expensive, or you have a stupid doctor, or too far away)</a:t>
            </a:r>
          </a:p>
          <a:p>
            <a:pPr marL="514350" indent="-514350">
              <a:buFont typeface="+mj-lt"/>
              <a:buAutoNum type="arabicPeriod"/>
            </a:pPr>
            <a:r>
              <a:rPr lang="en-GB" dirty="0"/>
              <a:t>Study to be a doctor </a:t>
            </a:r>
            <a:br>
              <a:rPr lang="en-GB" dirty="0"/>
            </a:br>
            <a:r>
              <a:rPr lang="en-GB" i="1" dirty="0"/>
              <a:t>(but maybe you will die before you get to know everything)</a:t>
            </a:r>
          </a:p>
          <a:p>
            <a:pPr marL="514350" indent="-514350">
              <a:buFont typeface="+mj-lt"/>
              <a:buAutoNum type="arabicPeriod"/>
            </a:pPr>
            <a:r>
              <a:rPr lang="en-GB" dirty="0"/>
              <a:t>Use an expert system</a:t>
            </a:r>
            <a:br>
              <a:rPr lang="en-GB" dirty="0"/>
            </a:br>
            <a:r>
              <a:rPr lang="en-GB" i="1" dirty="0"/>
              <a:t>(It is only software)</a:t>
            </a:r>
          </a:p>
          <a:p>
            <a:endParaRPr lang="en-GB" dirty="0"/>
          </a:p>
          <a:p>
            <a:r>
              <a:rPr lang="en-GB" dirty="0">
                <a:hlinkClick r:id="rId2">
                  <a:extLst>
                    <a:ext uri="{A12FA001-AC4F-418D-AE19-62706E023703}">
                      <ahyp:hlinkClr xmlns:ahyp="http://schemas.microsoft.com/office/drawing/2018/hyperlinkcolor" val="tx"/>
                    </a:ext>
                  </a:extLst>
                </a:hlinkClick>
              </a:rPr>
              <a:t>http://symptoms.webmd.com/default.htm#introView</a:t>
            </a:r>
            <a:endParaRPr lang="en-GB" dirty="0"/>
          </a:p>
        </p:txBody>
      </p:sp>
    </p:spTree>
    <p:extLst>
      <p:ext uri="{BB962C8B-B14F-4D97-AF65-F5344CB8AC3E}">
        <p14:creationId xmlns:p14="http://schemas.microsoft.com/office/powerpoint/2010/main" val="1148984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WebMD</a:t>
            </a:r>
          </a:p>
        </p:txBody>
      </p:sp>
      <p:sp>
        <p:nvSpPr>
          <p:cNvPr id="3" name="Content Placeholder 2"/>
          <p:cNvSpPr>
            <a:spLocks noGrp="1"/>
          </p:cNvSpPr>
          <p:nvPr>
            <p:ph idx="1"/>
          </p:nvPr>
        </p:nvSpPr>
        <p:spPr/>
        <p:txBody>
          <a:bodyPr>
            <a:normAutofit lnSpcReduction="10000"/>
          </a:bodyPr>
          <a:lstStyle/>
          <a:p>
            <a:r>
              <a:rPr lang="en-GB" dirty="0"/>
              <a:t>NOT a doctor </a:t>
            </a:r>
          </a:p>
          <a:p>
            <a:r>
              <a:rPr lang="en-GB" dirty="0"/>
              <a:t>It is just software that pretends to be an expert human</a:t>
            </a:r>
          </a:p>
          <a:p>
            <a:r>
              <a:rPr lang="en-GB" dirty="0"/>
              <a:t>It is an expert system </a:t>
            </a:r>
          </a:p>
          <a:p>
            <a:endParaRPr lang="en-GB" dirty="0"/>
          </a:p>
          <a:p>
            <a:r>
              <a:rPr lang="en-GB" dirty="0"/>
              <a:t>Has 3 parts </a:t>
            </a:r>
          </a:p>
          <a:p>
            <a:endParaRPr lang="en-GB" dirty="0"/>
          </a:p>
          <a:p>
            <a:pPr marL="514350" indent="-514350">
              <a:buFont typeface="+mj-lt"/>
              <a:buAutoNum type="arabicPeriod"/>
            </a:pPr>
            <a:r>
              <a:rPr lang="en-GB" dirty="0"/>
              <a:t>Knowledge base </a:t>
            </a:r>
            <a:br>
              <a:rPr lang="en-GB" dirty="0"/>
            </a:br>
            <a:r>
              <a:rPr lang="en-GB" dirty="0"/>
              <a:t>This is where it gets information from real human experts and stores it in a database </a:t>
            </a:r>
          </a:p>
          <a:p>
            <a:pPr marL="514350" indent="-514350">
              <a:buFont typeface="+mj-lt"/>
              <a:buAutoNum type="arabicPeriod"/>
            </a:pPr>
            <a:r>
              <a:rPr lang="en-GB" dirty="0"/>
              <a:t>Inference Engine </a:t>
            </a:r>
            <a:br>
              <a:rPr lang="en-GB" dirty="0"/>
            </a:br>
            <a:r>
              <a:rPr lang="en-GB" dirty="0"/>
              <a:t>Like a search engine. Takes the dumb human request and matches it with the knowledge base </a:t>
            </a:r>
          </a:p>
          <a:p>
            <a:pPr marL="514350" indent="-514350">
              <a:buFont typeface="+mj-lt"/>
              <a:buAutoNum type="arabicPeriod"/>
            </a:pPr>
            <a:r>
              <a:rPr lang="en-GB" dirty="0"/>
              <a:t>User Interface</a:t>
            </a:r>
            <a:br>
              <a:rPr lang="en-GB" dirty="0"/>
            </a:br>
            <a:r>
              <a:rPr lang="en-GB" dirty="0"/>
              <a:t>What the dumb human sees. Lets you ask (query) data and receive advice.</a:t>
            </a:r>
          </a:p>
          <a:p>
            <a:endParaRPr lang="en-GB" dirty="0"/>
          </a:p>
        </p:txBody>
      </p:sp>
    </p:spTree>
    <p:extLst>
      <p:ext uri="{BB962C8B-B14F-4D97-AF65-F5344CB8AC3E}">
        <p14:creationId xmlns:p14="http://schemas.microsoft.com/office/powerpoint/2010/main" val="256476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Terms</a:t>
            </a:r>
          </a:p>
        </p:txBody>
      </p:sp>
      <p:sp>
        <p:nvSpPr>
          <p:cNvPr id="3" name="Content Placeholder 2"/>
          <p:cNvSpPr>
            <a:spLocks noGrp="1"/>
          </p:cNvSpPr>
          <p:nvPr>
            <p:ph idx="1"/>
          </p:nvPr>
        </p:nvSpPr>
        <p:spPr/>
        <p:txBody>
          <a:bodyPr/>
          <a:lstStyle/>
          <a:p>
            <a:r>
              <a:rPr lang="en-GB" dirty="0"/>
              <a:t>Expert System : Software designed to replicate human experts </a:t>
            </a:r>
          </a:p>
          <a:p>
            <a:endParaRPr lang="en-GB" dirty="0"/>
          </a:p>
          <a:p>
            <a:r>
              <a:rPr lang="en-GB" dirty="0"/>
              <a:t>Knowledge base : Collection of facts and rules provided by human experts</a:t>
            </a:r>
          </a:p>
          <a:p>
            <a:endParaRPr lang="en-GB" dirty="0"/>
          </a:p>
          <a:p>
            <a:r>
              <a:rPr lang="en-GB" dirty="0"/>
              <a:t>Inference engine : Matches the information from the knowledge base to the user query </a:t>
            </a:r>
          </a:p>
          <a:p>
            <a:endParaRPr lang="en-GB" dirty="0"/>
          </a:p>
          <a:p>
            <a:r>
              <a:rPr lang="en-GB" dirty="0"/>
              <a:t>User Interface : Allows a user to ask a question (query) and get an answer / advice</a:t>
            </a:r>
          </a:p>
        </p:txBody>
      </p:sp>
    </p:spTree>
    <p:extLst>
      <p:ext uri="{BB962C8B-B14F-4D97-AF65-F5344CB8AC3E}">
        <p14:creationId xmlns:p14="http://schemas.microsoft.com/office/powerpoint/2010/main" val="43571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4BE4-B17C-8B43-8D9E-DCC9CB1EEB6C}"/>
              </a:ext>
            </a:extLst>
          </p:cNvPr>
          <p:cNvSpPr>
            <a:spLocks noGrp="1"/>
          </p:cNvSpPr>
          <p:nvPr>
            <p:ph type="title"/>
          </p:nvPr>
        </p:nvSpPr>
        <p:spPr/>
        <p:txBody>
          <a:bodyPr>
            <a:normAutofit fontScale="90000"/>
          </a:bodyPr>
          <a:lstStyle/>
          <a:p>
            <a:r>
              <a:rPr lang="en-US" b="1" dirty="0"/>
              <a:t>Today</a:t>
            </a:r>
            <a:endParaRPr lang="en-US" dirty="0"/>
          </a:p>
        </p:txBody>
      </p:sp>
      <p:sp>
        <p:nvSpPr>
          <p:cNvPr id="3" name="Content Placeholder 2">
            <a:extLst>
              <a:ext uri="{FF2B5EF4-FFF2-40B4-BE49-F238E27FC236}">
                <a16:creationId xmlns:a16="http://schemas.microsoft.com/office/drawing/2014/main" id="{A6F48576-B6D1-1E43-A4B0-7B11B0EE671B}"/>
              </a:ext>
            </a:extLst>
          </p:cNvPr>
          <p:cNvSpPr>
            <a:spLocks noGrp="1"/>
          </p:cNvSpPr>
          <p:nvPr>
            <p:ph idx="1"/>
          </p:nvPr>
        </p:nvSpPr>
        <p:spPr>
          <a:solidFill>
            <a:srgbClr val="7030A0"/>
          </a:solidFill>
        </p:spPr>
        <p:txBody>
          <a:bodyPr>
            <a:normAutofit fontScale="92500" lnSpcReduction="20000"/>
          </a:bodyPr>
          <a:lstStyle/>
          <a:p>
            <a:pPr marL="514350" indent="-514350">
              <a:buFont typeface="+mj-lt"/>
              <a:buAutoNum type="arabicPeriod"/>
            </a:pPr>
            <a:r>
              <a:rPr lang="en-US" dirty="0"/>
              <a:t>Understand what is meant by artificial • intelligence (AI) </a:t>
            </a:r>
          </a:p>
          <a:p>
            <a:pPr marL="514350" indent="-514350">
              <a:buFont typeface="+mj-lt"/>
              <a:buAutoNum type="arabicPeriod"/>
            </a:pPr>
            <a:r>
              <a:rPr lang="en-US" dirty="0"/>
              <a:t>Describe the main characteristics of AI as the collection of data and the rules for using that data, the ability to reason, and can include the ability to learn and adapt </a:t>
            </a:r>
          </a:p>
          <a:p>
            <a:pPr marL="514350" indent="-514350">
              <a:buFont typeface="+mj-lt"/>
              <a:buAutoNum type="arabicPeriod"/>
            </a:pPr>
            <a:r>
              <a:rPr lang="en-US" dirty="0"/>
              <a:t>Explain the basic operation and components of AI • systems to simulate intelligent behaviour </a:t>
            </a:r>
          </a:p>
          <a:p>
            <a:pPr marL="514350" indent="-514350">
              <a:buFont typeface="+mj-lt"/>
              <a:buAutoNum type="arabicPeriod"/>
            </a:pPr>
            <a:r>
              <a:rPr lang="en-US" dirty="0"/>
              <a:t>AI is a branch of computer science dealing with the simulation of intelligent behaviours by computers </a:t>
            </a:r>
          </a:p>
          <a:p>
            <a:pPr marL="0" indent="0"/>
            <a:r>
              <a:rPr lang="en-US" dirty="0"/>
              <a:t>Limited to: </a:t>
            </a:r>
          </a:p>
          <a:p>
            <a:pPr marL="514350" indent="-514350">
              <a:buFont typeface="+mj-lt"/>
              <a:buAutoNum type="arabicPeriod"/>
            </a:pPr>
            <a:r>
              <a:rPr lang="en-US" dirty="0"/>
              <a:t>–  expert systems </a:t>
            </a:r>
          </a:p>
          <a:p>
            <a:pPr marL="514350" indent="-514350">
              <a:buFont typeface="+mj-lt"/>
              <a:buAutoNum type="arabicPeriod"/>
            </a:pPr>
            <a:r>
              <a:rPr lang="en-US" dirty="0"/>
              <a:t>–  machine learning </a:t>
            </a:r>
          </a:p>
          <a:p>
            <a:pPr marL="514350" indent="-514350">
              <a:buFont typeface="+mj-lt"/>
              <a:buAutoNum type="arabicPeriod"/>
            </a:pPr>
            <a:endParaRPr lang="en-US" dirty="0"/>
          </a:p>
          <a:p>
            <a:pPr marL="0" indent="0"/>
            <a:r>
              <a:rPr lang="en-US" dirty="0"/>
              <a:t>Understand: What is meant by AI</a:t>
            </a:r>
          </a:p>
          <a:p>
            <a:pPr marL="0" indent="0"/>
            <a:endParaRPr lang="en-US" dirty="0"/>
          </a:p>
          <a:p>
            <a:pPr marL="0" indent="0"/>
            <a:r>
              <a:rPr lang="en-US" dirty="0"/>
              <a:t>Able: To explain how AI works</a:t>
            </a:r>
          </a:p>
          <a:p>
            <a:pPr marL="0" indent="0"/>
            <a:endParaRPr lang="en-US" dirty="0"/>
          </a:p>
          <a:p>
            <a:pPr marL="0" indent="0"/>
            <a:r>
              <a:rPr lang="en-US" dirty="0"/>
              <a:t>Answer: What is an expert system and machine learning</a:t>
            </a:r>
          </a:p>
          <a:p>
            <a:pPr marL="514350" indent="-514350">
              <a:buFont typeface="+mj-lt"/>
              <a:buAutoNum type="arabicPeriod"/>
            </a:pPr>
            <a:endParaRPr lang="en-GB" dirty="0"/>
          </a:p>
        </p:txBody>
      </p:sp>
    </p:spTree>
    <p:extLst>
      <p:ext uri="{BB962C8B-B14F-4D97-AF65-F5344CB8AC3E}">
        <p14:creationId xmlns:p14="http://schemas.microsoft.com/office/powerpoint/2010/main" val="58584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are the boxes hiding?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56" y="1207365"/>
            <a:ext cx="11531008" cy="4459121"/>
          </a:xfrm>
        </p:spPr>
      </p:pic>
      <p:sp>
        <p:nvSpPr>
          <p:cNvPr id="5" name="Rectangle 4"/>
          <p:cNvSpPr/>
          <p:nvPr/>
        </p:nvSpPr>
        <p:spPr>
          <a:xfrm>
            <a:off x="1475875" y="2454592"/>
            <a:ext cx="770020" cy="449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7" name="Rectangle 6"/>
          <p:cNvSpPr/>
          <p:nvPr/>
        </p:nvSpPr>
        <p:spPr>
          <a:xfrm>
            <a:off x="1475875" y="4060539"/>
            <a:ext cx="770020" cy="449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7"/>
          <p:cNvSpPr/>
          <p:nvPr/>
        </p:nvSpPr>
        <p:spPr>
          <a:xfrm>
            <a:off x="2787394" y="2574680"/>
            <a:ext cx="770020" cy="1724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8"/>
          <p:cNvSpPr/>
          <p:nvPr/>
        </p:nvSpPr>
        <p:spPr>
          <a:xfrm>
            <a:off x="4525645" y="3081187"/>
            <a:ext cx="1145912" cy="71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0" name="Rectangle 9"/>
          <p:cNvSpPr/>
          <p:nvPr/>
        </p:nvSpPr>
        <p:spPr>
          <a:xfrm>
            <a:off x="6556343" y="3081187"/>
            <a:ext cx="1278809" cy="71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 name="Rectangle 10"/>
          <p:cNvSpPr/>
          <p:nvPr/>
        </p:nvSpPr>
        <p:spPr>
          <a:xfrm>
            <a:off x="9685025" y="1726925"/>
            <a:ext cx="1278809" cy="20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12" name="Rectangle 11"/>
          <p:cNvSpPr/>
          <p:nvPr/>
        </p:nvSpPr>
        <p:spPr>
          <a:xfrm>
            <a:off x="4225519" y="2025808"/>
            <a:ext cx="2330824" cy="412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p>
        </p:txBody>
      </p:sp>
    </p:spTree>
    <p:extLst>
      <p:ext uri="{BB962C8B-B14F-4D97-AF65-F5344CB8AC3E}">
        <p14:creationId xmlns:p14="http://schemas.microsoft.com/office/powerpoint/2010/main" val="424672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Where?</a:t>
            </a:r>
          </a:p>
        </p:txBody>
      </p:sp>
      <p:sp>
        <p:nvSpPr>
          <p:cNvPr id="3" name="Content Placeholder 2"/>
          <p:cNvSpPr>
            <a:spLocks noGrp="1"/>
          </p:cNvSpPr>
          <p:nvPr>
            <p:ph idx="1"/>
          </p:nvPr>
        </p:nvSpPr>
        <p:spPr/>
        <p:txBody>
          <a:bodyPr>
            <a:normAutofit lnSpcReduction="10000"/>
          </a:bodyPr>
          <a:lstStyle/>
          <a:p>
            <a:r>
              <a:rPr lang="en-GB" dirty="0"/>
              <a:t>Medical </a:t>
            </a:r>
          </a:p>
          <a:p>
            <a:r>
              <a:rPr lang="en-GB" dirty="0"/>
              <a:t>	- Diagnosis </a:t>
            </a:r>
          </a:p>
          <a:p>
            <a:r>
              <a:rPr lang="en-GB" dirty="0"/>
              <a:t>Strategy Games </a:t>
            </a:r>
          </a:p>
          <a:p>
            <a:r>
              <a:rPr lang="en-GB" dirty="0"/>
              <a:t>	- Chess</a:t>
            </a:r>
          </a:p>
          <a:p>
            <a:r>
              <a:rPr lang="en-GB" dirty="0"/>
              <a:t>Financial </a:t>
            </a:r>
          </a:p>
          <a:p>
            <a:r>
              <a:rPr lang="en-GB" dirty="0"/>
              <a:t>	- Performance of stock and shares / what to buy </a:t>
            </a:r>
          </a:p>
          <a:p>
            <a:r>
              <a:rPr lang="en-GB" dirty="0"/>
              <a:t>Identify items </a:t>
            </a:r>
          </a:p>
          <a:p>
            <a:pPr marL="889000" indent="-889000">
              <a:tabLst>
                <a:tab pos="960438" algn="l"/>
                <a:tab pos="1016000" algn="l"/>
              </a:tabLst>
            </a:pPr>
            <a:r>
              <a:rPr lang="en-GB" dirty="0"/>
              <a:t>	- Plants, animals, rocks. The KB will have data of the characteristics so you can identify a new species </a:t>
            </a:r>
          </a:p>
          <a:p>
            <a:r>
              <a:rPr lang="en-GB" dirty="0"/>
              <a:t>Drilling </a:t>
            </a:r>
          </a:p>
          <a:p>
            <a:r>
              <a:rPr lang="en-GB" dirty="0"/>
              <a:t>	- Identify good sites to oil drill / water drill</a:t>
            </a:r>
          </a:p>
          <a:p>
            <a:r>
              <a:rPr lang="en-GB" dirty="0"/>
              <a:t>Cars </a:t>
            </a:r>
          </a:p>
          <a:p>
            <a:r>
              <a:rPr lang="en-GB" dirty="0"/>
              <a:t>	-Identify car engine problems </a:t>
            </a:r>
          </a:p>
        </p:txBody>
      </p:sp>
    </p:spTree>
    <p:extLst>
      <p:ext uri="{BB962C8B-B14F-4D97-AF65-F5344CB8AC3E}">
        <p14:creationId xmlns:p14="http://schemas.microsoft.com/office/powerpoint/2010/main" val="1744675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 -</a:t>
            </a:r>
          </a:p>
        </p:txBody>
      </p:sp>
      <p:sp>
        <p:nvSpPr>
          <p:cNvPr id="3" name="Content Placeholder 2"/>
          <p:cNvSpPr>
            <a:spLocks noGrp="1"/>
          </p:cNvSpPr>
          <p:nvPr>
            <p:ph idx="1"/>
          </p:nvPr>
        </p:nvSpPr>
        <p:spPr/>
        <p:txBody>
          <a:bodyPr/>
          <a:lstStyle/>
          <a:p>
            <a:r>
              <a:rPr lang="en-GB" dirty="0"/>
              <a:t>+ No need to speak to a human / Solve your own problems </a:t>
            </a:r>
          </a:p>
          <a:p>
            <a:r>
              <a:rPr lang="en-GB" dirty="0"/>
              <a:t>+ Many experts can have their knowledge in the knowledge base </a:t>
            </a:r>
          </a:p>
          <a:p>
            <a:r>
              <a:rPr lang="en-GB" dirty="0"/>
              <a:t>+ Easy to access </a:t>
            </a:r>
          </a:p>
          <a:p>
            <a:endParaRPr lang="en-GB" dirty="0"/>
          </a:p>
          <a:p>
            <a:pPr marL="457200" indent="-457200">
              <a:buFontTx/>
              <a:buChar char="-"/>
            </a:pPr>
            <a:r>
              <a:rPr lang="en-GB" dirty="0"/>
              <a:t>Cannot adapt to new circumstances (Tell Ainur watermelon story) </a:t>
            </a:r>
          </a:p>
          <a:p>
            <a:pPr marL="457200" indent="-457200">
              <a:buFontTx/>
              <a:buChar char="-"/>
            </a:pPr>
            <a:r>
              <a:rPr lang="en-GB" dirty="0"/>
              <a:t>If user makes mistakes in their query then their advice could be very wrong </a:t>
            </a:r>
          </a:p>
          <a:p>
            <a:pPr marL="457200" indent="-457200">
              <a:buFontTx/>
              <a:buChar char="-"/>
            </a:pPr>
            <a:r>
              <a:rPr lang="en-GB" dirty="0"/>
              <a:t>No common sense </a:t>
            </a:r>
          </a:p>
        </p:txBody>
      </p:sp>
    </p:spTree>
    <p:extLst>
      <p:ext uri="{BB962C8B-B14F-4D97-AF65-F5344CB8AC3E}">
        <p14:creationId xmlns:p14="http://schemas.microsoft.com/office/powerpoint/2010/main" val="359922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FA85-B1D9-9B4F-8B18-85CC3F686369}"/>
              </a:ext>
            </a:extLst>
          </p:cNvPr>
          <p:cNvSpPr>
            <a:spLocks noGrp="1"/>
          </p:cNvSpPr>
          <p:nvPr>
            <p:ph type="title"/>
          </p:nvPr>
        </p:nvSpPr>
        <p:spPr/>
        <p:txBody>
          <a:bodyPr>
            <a:normAutofit fontScale="90000"/>
          </a:bodyPr>
          <a:lstStyle/>
          <a:p>
            <a:r>
              <a:rPr lang="en-GB" dirty="0"/>
              <a:t>Note for Amar</a:t>
            </a:r>
          </a:p>
        </p:txBody>
      </p:sp>
      <p:sp>
        <p:nvSpPr>
          <p:cNvPr id="3" name="Content Placeholder 2">
            <a:extLst>
              <a:ext uri="{FF2B5EF4-FFF2-40B4-BE49-F238E27FC236}">
                <a16:creationId xmlns:a16="http://schemas.microsoft.com/office/drawing/2014/main" id="{2258A580-0521-9041-98EA-92441C94C11A}"/>
              </a:ext>
            </a:extLst>
          </p:cNvPr>
          <p:cNvSpPr>
            <a:spLocks noGrp="1"/>
          </p:cNvSpPr>
          <p:nvPr>
            <p:ph idx="1"/>
          </p:nvPr>
        </p:nvSpPr>
        <p:spPr>
          <a:solidFill>
            <a:srgbClr val="C00000"/>
          </a:solidFill>
        </p:spPr>
        <p:txBody>
          <a:bodyPr/>
          <a:lstStyle/>
          <a:p>
            <a:r>
              <a:rPr lang="en-GB" dirty="0"/>
              <a:t>Amar, this is Amar typing. </a:t>
            </a:r>
          </a:p>
          <a:p>
            <a:endParaRPr lang="en-GB" dirty="0"/>
          </a:p>
          <a:p>
            <a:r>
              <a:rPr lang="en-GB" dirty="0"/>
              <a:t>The Cambridge syllabus says we now start programming (Section 7) but I want you to do Databases (Section 9) and Boolean Logic (Section 10) before you start programming.</a:t>
            </a:r>
          </a:p>
          <a:p>
            <a:endParaRPr lang="en-GB" dirty="0"/>
          </a:p>
          <a:p>
            <a:r>
              <a:rPr lang="en-GB" dirty="0"/>
              <a:t>Don’t finish yet. </a:t>
            </a:r>
          </a:p>
          <a:p>
            <a:r>
              <a:rPr lang="en-GB" dirty="0"/>
              <a:t>Do :</a:t>
            </a:r>
          </a:p>
          <a:p>
            <a:r>
              <a:rPr lang="en-GB"/>
              <a:t>9 </a:t>
            </a:r>
            <a:r>
              <a:rPr lang="en-GB" dirty="0"/>
              <a:t>- Databases </a:t>
            </a:r>
            <a:r>
              <a:rPr lang="en-GB"/>
              <a:t>and </a:t>
            </a:r>
          </a:p>
          <a:p>
            <a:r>
              <a:rPr lang="en-GB"/>
              <a:t>10 </a:t>
            </a:r>
            <a:r>
              <a:rPr lang="en-GB" dirty="0"/>
              <a:t>– Boolean Logic now</a:t>
            </a:r>
          </a:p>
        </p:txBody>
      </p:sp>
    </p:spTree>
    <p:extLst>
      <p:ext uri="{BB962C8B-B14F-4D97-AF65-F5344CB8AC3E}">
        <p14:creationId xmlns:p14="http://schemas.microsoft.com/office/powerpoint/2010/main" val="422359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able&#10;&#10;Description automatically generated">
            <a:extLst>
              <a:ext uri="{FF2B5EF4-FFF2-40B4-BE49-F238E27FC236}">
                <a16:creationId xmlns:a16="http://schemas.microsoft.com/office/drawing/2014/main" id="{090423CF-D966-827F-6E94-7185694293D9}"/>
              </a:ext>
            </a:extLst>
          </p:cNvPr>
          <p:cNvPicPr>
            <a:picLocks noGrp="1" noChangeAspect="1"/>
          </p:cNvPicPr>
          <p:nvPr>
            <p:ph sz="half" idx="1"/>
          </p:nvPr>
        </p:nvPicPr>
        <p:blipFill>
          <a:blip r:embed="rId2"/>
          <a:stretch>
            <a:fillRect/>
          </a:stretch>
        </p:blipFill>
        <p:spPr>
          <a:xfrm>
            <a:off x="0" y="709893"/>
            <a:ext cx="6096000" cy="5438213"/>
          </a:xfrm>
        </p:spPr>
      </p:pic>
      <p:pic>
        <p:nvPicPr>
          <p:cNvPr id="11" name="Content Placeholder 10" descr="Graphical user interface, text, application, email&#10;&#10;Description automatically generated">
            <a:extLst>
              <a:ext uri="{FF2B5EF4-FFF2-40B4-BE49-F238E27FC236}">
                <a16:creationId xmlns:a16="http://schemas.microsoft.com/office/drawing/2014/main" id="{D700D51F-319B-5E25-CB43-1D5E45F096CD}"/>
              </a:ext>
            </a:extLst>
          </p:cNvPr>
          <p:cNvPicPr>
            <a:picLocks noGrp="1" noChangeAspect="1"/>
          </p:cNvPicPr>
          <p:nvPr>
            <p:ph sz="half" idx="2"/>
          </p:nvPr>
        </p:nvPicPr>
        <p:blipFill>
          <a:blip r:embed="rId3"/>
          <a:stretch>
            <a:fillRect/>
          </a:stretch>
        </p:blipFill>
        <p:spPr>
          <a:xfrm>
            <a:off x="6096000" y="2851842"/>
            <a:ext cx="6096000" cy="1154316"/>
          </a:xfrm>
        </p:spPr>
      </p:pic>
    </p:spTree>
    <p:extLst>
      <p:ext uri="{BB962C8B-B14F-4D97-AF65-F5344CB8AC3E}">
        <p14:creationId xmlns:p14="http://schemas.microsoft.com/office/powerpoint/2010/main" val="331474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064B-B524-F640-9EA6-FC4009061401}"/>
              </a:ext>
            </a:extLst>
          </p:cNvPr>
          <p:cNvSpPr>
            <a:spLocks noGrp="1"/>
          </p:cNvSpPr>
          <p:nvPr>
            <p:ph type="title"/>
          </p:nvPr>
        </p:nvSpPr>
        <p:spPr/>
        <p:txBody>
          <a:bodyPr>
            <a:normAutofit fontScale="90000"/>
          </a:bodyPr>
          <a:lstStyle/>
          <a:p>
            <a:r>
              <a:rPr lang="en-GB" dirty="0"/>
              <a:t>Note</a:t>
            </a:r>
          </a:p>
        </p:txBody>
      </p:sp>
      <p:sp>
        <p:nvSpPr>
          <p:cNvPr id="3" name="Content Placeholder 2">
            <a:extLst>
              <a:ext uri="{FF2B5EF4-FFF2-40B4-BE49-F238E27FC236}">
                <a16:creationId xmlns:a16="http://schemas.microsoft.com/office/drawing/2014/main" id="{8FEF1F8F-81D9-864E-9FF3-7CA953FDD78E}"/>
              </a:ext>
            </a:extLst>
          </p:cNvPr>
          <p:cNvSpPr>
            <a:spLocks noGrp="1"/>
          </p:cNvSpPr>
          <p:nvPr>
            <p:ph idx="1"/>
          </p:nvPr>
        </p:nvSpPr>
        <p:spPr/>
        <p:txBody>
          <a:bodyPr/>
          <a:lstStyle/>
          <a:p>
            <a:r>
              <a:rPr lang="en-GB" dirty="0"/>
              <a:t>For IGCSE, Cambridge just lumps all different branches of AI as one big thing, but really AI is split into 3 parts. </a:t>
            </a:r>
          </a:p>
          <a:p>
            <a:pPr marL="514350" indent="-514350">
              <a:buAutoNum type="arabicPeriod"/>
            </a:pPr>
            <a:r>
              <a:rPr lang="en-GB" dirty="0"/>
              <a:t>Artificial Intelligence (AI)</a:t>
            </a:r>
          </a:p>
          <a:p>
            <a:pPr marL="514350" indent="-514350">
              <a:buAutoNum type="arabicPeriod"/>
            </a:pPr>
            <a:r>
              <a:rPr lang="en-GB" dirty="0"/>
              <a:t>Machine Learning (ML)</a:t>
            </a:r>
          </a:p>
          <a:p>
            <a:pPr marL="514350" indent="-514350">
              <a:buAutoNum type="arabicPeriod"/>
            </a:pPr>
            <a:r>
              <a:rPr lang="en-GB" dirty="0"/>
              <a:t>Deep Learning (DL)</a:t>
            </a:r>
          </a:p>
          <a:p>
            <a:pPr marL="514350" indent="-514350">
              <a:buAutoNum type="arabicPeriod"/>
            </a:pPr>
            <a:endParaRPr lang="en-GB" dirty="0"/>
          </a:p>
          <a:p>
            <a:pPr marL="0" indent="0"/>
            <a:r>
              <a:rPr lang="en-GB" dirty="0"/>
              <a:t>We will cover the basics of all 3 and we will call them their proper names, but in your exam they may just call it all AI </a:t>
            </a:r>
          </a:p>
          <a:p>
            <a:pPr marL="0" indent="0"/>
            <a:endParaRPr lang="en-GB" dirty="0"/>
          </a:p>
          <a:p>
            <a:pPr marL="0" indent="0"/>
            <a:r>
              <a:rPr lang="en-GB" dirty="0"/>
              <a:t>They do this because they want us to know that:</a:t>
            </a:r>
          </a:p>
          <a:p>
            <a:pPr marL="0" indent="0"/>
            <a:r>
              <a:rPr lang="en-GB" dirty="0"/>
              <a:t>Artificial Intelligence (AI) = </a:t>
            </a:r>
            <a:r>
              <a:rPr lang="en-US" dirty="0"/>
              <a:t>Part of Computer Science that deals with the simulation of intelligent behaviours by computers </a:t>
            </a:r>
          </a:p>
          <a:p>
            <a:pPr marL="0" indent="0"/>
            <a:endParaRPr lang="en-GB" dirty="0"/>
          </a:p>
        </p:txBody>
      </p:sp>
    </p:spTree>
    <p:extLst>
      <p:ext uri="{BB962C8B-B14F-4D97-AF65-F5344CB8AC3E}">
        <p14:creationId xmlns:p14="http://schemas.microsoft.com/office/powerpoint/2010/main" val="106078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33C2-7FF3-CC4F-A30F-B94DB93F1C67}"/>
              </a:ext>
            </a:extLst>
          </p:cNvPr>
          <p:cNvSpPr>
            <a:spLocks noGrp="1"/>
          </p:cNvSpPr>
          <p:nvPr>
            <p:ph type="title"/>
          </p:nvPr>
        </p:nvSpPr>
        <p:spPr/>
        <p:txBody>
          <a:bodyPr>
            <a:normAutofit fontScale="90000"/>
          </a:bodyPr>
          <a:lstStyle/>
          <a:p>
            <a:r>
              <a:rPr lang="en-GB" dirty="0"/>
              <a:t>AI vs ML vs DL</a:t>
            </a:r>
          </a:p>
        </p:txBody>
      </p:sp>
      <p:sp>
        <p:nvSpPr>
          <p:cNvPr id="3" name="Content Placeholder 2">
            <a:extLst>
              <a:ext uri="{FF2B5EF4-FFF2-40B4-BE49-F238E27FC236}">
                <a16:creationId xmlns:a16="http://schemas.microsoft.com/office/drawing/2014/main" id="{35B49829-65FE-B54D-9477-85535444DF91}"/>
              </a:ext>
            </a:extLst>
          </p:cNvPr>
          <p:cNvSpPr>
            <a:spLocks noGrp="1"/>
          </p:cNvSpPr>
          <p:nvPr>
            <p:ph idx="1"/>
          </p:nvPr>
        </p:nvSpPr>
        <p:spPr/>
        <p:txBody>
          <a:bodyPr/>
          <a:lstStyle/>
          <a:p>
            <a:r>
              <a:rPr lang="en-GB" dirty="0"/>
              <a:t>Three terms:</a:t>
            </a:r>
          </a:p>
          <a:p>
            <a:endParaRPr lang="en-GB" dirty="0"/>
          </a:p>
          <a:p>
            <a:r>
              <a:rPr lang="en-GB" dirty="0"/>
              <a:t>1. Artificial Intelligence (AI)</a:t>
            </a:r>
          </a:p>
          <a:p>
            <a:r>
              <a:rPr lang="en-GB" dirty="0"/>
              <a:t>2. Machine Learning (ML)</a:t>
            </a:r>
          </a:p>
          <a:p>
            <a:r>
              <a:rPr lang="en-GB" dirty="0"/>
              <a:t>3. Deep Learning (DL)</a:t>
            </a:r>
          </a:p>
          <a:p>
            <a:endParaRPr lang="en-GB" dirty="0"/>
          </a:p>
          <a:p>
            <a:r>
              <a:rPr lang="en-GB" dirty="0"/>
              <a:t>Which of these statements describes AI, ML and DL</a:t>
            </a:r>
          </a:p>
          <a:p>
            <a:endParaRPr lang="en-GB" dirty="0"/>
          </a:p>
          <a:p>
            <a:pPr marL="514350" indent="-514350">
              <a:buAutoNum type="arabicPeriod"/>
            </a:pPr>
            <a:r>
              <a:rPr lang="en-GB" dirty="0"/>
              <a:t>If you, a human, program a machine to think like a human</a:t>
            </a:r>
          </a:p>
          <a:p>
            <a:pPr marL="514350" indent="-514350">
              <a:buAutoNum type="arabicPeriod"/>
            </a:pPr>
            <a:r>
              <a:rPr lang="en-GB" dirty="0"/>
              <a:t>The machine can learn new things without it being programmed to specifically learn these new things, it learns by itself.</a:t>
            </a:r>
          </a:p>
          <a:p>
            <a:pPr marL="514350" indent="-514350">
              <a:buAutoNum type="arabicPeriod"/>
            </a:pPr>
            <a:r>
              <a:rPr lang="en-GB" dirty="0"/>
              <a:t>Uses a neural network to think and behave like a human.</a:t>
            </a:r>
          </a:p>
        </p:txBody>
      </p:sp>
    </p:spTree>
    <p:extLst>
      <p:ext uri="{BB962C8B-B14F-4D97-AF65-F5344CB8AC3E}">
        <p14:creationId xmlns:p14="http://schemas.microsoft.com/office/powerpoint/2010/main" val="176439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33C2-7FF3-CC4F-A30F-B94DB93F1C67}"/>
              </a:ext>
            </a:extLst>
          </p:cNvPr>
          <p:cNvSpPr>
            <a:spLocks noGrp="1"/>
          </p:cNvSpPr>
          <p:nvPr>
            <p:ph type="title"/>
          </p:nvPr>
        </p:nvSpPr>
        <p:spPr/>
        <p:txBody>
          <a:bodyPr>
            <a:normAutofit fontScale="90000"/>
          </a:bodyPr>
          <a:lstStyle/>
          <a:p>
            <a:r>
              <a:rPr lang="en-GB" dirty="0"/>
              <a:t>ANSWERS</a:t>
            </a:r>
          </a:p>
        </p:txBody>
      </p:sp>
      <p:sp>
        <p:nvSpPr>
          <p:cNvPr id="3" name="Content Placeholder 2">
            <a:extLst>
              <a:ext uri="{FF2B5EF4-FFF2-40B4-BE49-F238E27FC236}">
                <a16:creationId xmlns:a16="http://schemas.microsoft.com/office/drawing/2014/main" id="{35B49829-65FE-B54D-9477-85535444DF91}"/>
              </a:ext>
            </a:extLst>
          </p:cNvPr>
          <p:cNvSpPr>
            <a:spLocks noGrp="1"/>
          </p:cNvSpPr>
          <p:nvPr>
            <p:ph idx="1"/>
          </p:nvPr>
        </p:nvSpPr>
        <p:spPr/>
        <p:txBody>
          <a:bodyPr/>
          <a:lstStyle/>
          <a:p>
            <a:r>
              <a:rPr lang="en-GB" dirty="0"/>
              <a:t>1. Artificial Intelligence (AI)</a:t>
            </a:r>
          </a:p>
          <a:p>
            <a:r>
              <a:rPr lang="en-GB" dirty="0"/>
              <a:t>2. Machine Learning (ML)</a:t>
            </a:r>
          </a:p>
          <a:p>
            <a:r>
              <a:rPr lang="en-GB" dirty="0"/>
              <a:t>3. Deep Learning (DL)</a:t>
            </a:r>
          </a:p>
          <a:p>
            <a:endParaRPr lang="en-GB" dirty="0"/>
          </a:p>
          <a:p>
            <a:r>
              <a:rPr lang="en-GB" dirty="0"/>
              <a:t>Which of these statements describes AI, ML and DL</a:t>
            </a:r>
          </a:p>
          <a:p>
            <a:endParaRPr lang="en-GB" dirty="0"/>
          </a:p>
          <a:p>
            <a:r>
              <a:rPr lang="en-GB" dirty="0"/>
              <a:t>AI = If you, a human, program a machine to think like a human</a:t>
            </a:r>
          </a:p>
          <a:p>
            <a:pPr marL="514350" indent="-514350">
              <a:buAutoNum type="arabicPeriod"/>
            </a:pPr>
            <a:endParaRPr lang="en-GB" dirty="0"/>
          </a:p>
          <a:p>
            <a:r>
              <a:rPr lang="en-GB" dirty="0"/>
              <a:t>ML = The machine can learn new things without it being programmed to specifically learn these new things, it learns by itself.</a:t>
            </a:r>
          </a:p>
          <a:p>
            <a:endParaRPr lang="en-GB" dirty="0"/>
          </a:p>
          <a:p>
            <a:r>
              <a:rPr lang="en-GB" dirty="0"/>
              <a:t>DL = Uses a neural network to think and behave like a human.</a:t>
            </a:r>
          </a:p>
        </p:txBody>
      </p:sp>
    </p:spTree>
    <p:extLst>
      <p:ext uri="{BB962C8B-B14F-4D97-AF65-F5344CB8AC3E}">
        <p14:creationId xmlns:p14="http://schemas.microsoft.com/office/powerpoint/2010/main" val="103207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4FA6-1B45-7342-88AB-DAA3367C77CA}"/>
              </a:ext>
            </a:extLst>
          </p:cNvPr>
          <p:cNvSpPr>
            <a:spLocks noGrp="1"/>
          </p:cNvSpPr>
          <p:nvPr>
            <p:ph type="title"/>
          </p:nvPr>
        </p:nvSpPr>
        <p:spPr/>
        <p:txBody>
          <a:bodyPr>
            <a:normAutofit fontScale="90000"/>
          </a:bodyPr>
          <a:lstStyle/>
          <a:p>
            <a:r>
              <a:rPr lang="en-GB" dirty="0"/>
              <a:t>Is everything AI?</a:t>
            </a:r>
          </a:p>
        </p:txBody>
      </p:sp>
      <p:sp>
        <p:nvSpPr>
          <p:cNvPr id="3" name="Content Placeholder 2">
            <a:extLst>
              <a:ext uri="{FF2B5EF4-FFF2-40B4-BE49-F238E27FC236}">
                <a16:creationId xmlns:a16="http://schemas.microsoft.com/office/drawing/2014/main" id="{D4485530-DC8D-6743-A2EC-E7E9BEF60F3D}"/>
              </a:ext>
            </a:extLst>
          </p:cNvPr>
          <p:cNvSpPr>
            <a:spLocks noGrp="1"/>
          </p:cNvSpPr>
          <p:nvPr>
            <p:ph idx="1"/>
          </p:nvPr>
        </p:nvSpPr>
        <p:spPr/>
        <p:txBody>
          <a:bodyPr>
            <a:normAutofit/>
          </a:bodyPr>
          <a:lstStyle/>
          <a:p>
            <a:r>
              <a:rPr lang="en-GB" sz="2400" dirty="0"/>
              <a:t>But wait, if we say that ML means a computer can learn by itself, doesn’t a human have to initially tell the computer that it CAN learn by itself, doesn’t a human have to make a first program to tell the computer HOW to learn and then the computer can learn by itself. </a:t>
            </a:r>
          </a:p>
          <a:p>
            <a:endParaRPr lang="en-GB" sz="2400" dirty="0"/>
          </a:p>
          <a:p>
            <a:r>
              <a:rPr lang="en-GB" sz="2400" dirty="0"/>
              <a:t>Yes, a human first needs to make a learning program.</a:t>
            </a:r>
          </a:p>
          <a:p>
            <a:endParaRPr lang="en-GB" sz="2400" dirty="0"/>
          </a:p>
          <a:p>
            <a:r>
              <a:rPr lang="en-GB" sz="2400" dirty="0"/>
              <a:t>So if a human needs to make a program first, isn’t Machine Learning just part of AI?</a:t>
            </a:r>
          </a:p>
          <a:p>
            <a:endParaRPr lang="en-GB" sz="2400" dirty="0"/>
          </a:p>
          <a:p>
            <a:r>
              <a:rPr lang="en-GB" sz="2400" dirty="0"/>
              <a:t>Yes it is.  But we don’t say “part of” we say subset. </a:t>
            </a:r>
          </a:p>
          <a:p>
            <a:r>
              <a:rPr lang="en-GB" sz="2400" dirty="0"/>
              <a:t>AI can include everything and part of it is ML and part of ML is DL or is we say it correctly:</a:t>
            </a:r>
          </a:p>
          <a:p>
            <a:endParaRPr lang="en-GB" sz="2400" dirty="0"/>
          </a:p>
          <a:p>
            <a:r>
              <a:rPr lang="en-GB" sz="2400" dirty="0"/>
              <a:t>DL is a subset of ML, ML is a subset of AI  </a:t>
            </a:r>
          </a:p>
        </p:txBody>
      </p:sp>
      <p:sp>
        <p:nvSpPr>
          <p:cNvPr id="4" name="Rectangle 3">
            <a:extLst>
              <a:ext uri="{FF2B5EF4-FFF2-40B4-BE49-F238E27FC236}">
                <a16:creationId xmlns:a16="http://schemas.microsoft.com/office/drawing/2014/main" id="{F8A0016F-3779-4749-A3D0-E4466366C5FF}"/>
              </a:ext>
            </a:extLst>
          </p:cNvPr>
          <p:cNvSpPr/>
          <p:nvPr/>
        </p:nvSpPr>
        <p:spPr>
          <a:xfrm>
            <a:off x="7071360" y="5090160"/>
            <a:ext cx="4312920" cy="1615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dirty="0"/>
              <a:t>AI</a:t>
            </a:r>
            <a:endParaRPr lang="en-GB" dirty="0"/>
          </a:p>
        </p:txBody>
      </p:sp>
      <p:sp>
        <p:nvSpPr>
          <p:cNvPr id="5" name="Rectangle 4">
            <a:extLst>
              <a:ext uri="{FF2B5EF4-FFF2-40B4-BE49-F238E27FC236}">
                <a16:creationId xmlns:a16="http://schemas.microsoft.com/office/drawing/2014/main" id="{30A942FD-A5FA-8C4B-A8A0-D72B9674585A}"/>
              </a:ext>
            </a:extLst>
          </p:cNvPr>
          <p:cNvSpPr/>
          <p:nvPr/>
        </p:nvSpPr>
        <p:spPr>
          <a:xfrm>
            <a:off x="7741920" y="5318760"/>
            <a:ext cx="2971800" cy="115824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dirty="0"/>
              <a:t>ML</a:t>
            </a:r>
            <a:endParaRPr lang="en-GB" dirty="0"/>
          </a:p>
        </p:txBody>
      </p:sp>
      <p:sp>
        <p:nvSpPr>
          <p:cNvPr id="6" name="Rectangle 5">
            <a:extLst>
              <a:ext uri="{FF2B5EF4-FFF2-40B4-BE49-F238E27FC236}">
                <a16:creationId xmlns:a16="http://schemas.microsoft.com/office/drawing/2014/main" id="{3CE61026-B88F-7648-8CFE-67A37D803635}"/>
              </a:ext>
            </a:extLst>
          </p:cNvPr>
          <p:cNvSpPr/>
          <p:nvPr/>
        </p:nvSpPr>
        <p:spPr>
          <a:xfrm>
            <a:off x="8534400" y="5539740"/>
            <a:ext cx="1950720" cy="8534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dirty="0"/>
              <a:t>DL</a:t>
            </a:r>
            <a:endParaRPr lang="en-GB" dirty="0"/>
          </a:p>
        </p:txBody>
      </p:sp>
    </p:spTree>
    <p:extLst>
      <p:ext uri="{BB962C8B-B14F-4D97-AF65-F5344CB8AC3E}">
        <p14:creationId xmlns:p14="http://schemas.microsoft.com/office/powerpoint/2010/main" val="127490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2FBD-404C-894F-B125-83D0D421E67B}"/>
              </a:ext>
            </a:extLst>
          </p:cNvPr>
          <p:cNvSpPr>
            <a:spLocks noGrp="1"/>
          </p:cNvSpPr>
          <p:nvPr>
            <p:ph type="title"/>
          </p:nvPr>
        </p:nvSpPr>
        <p:spPr/>
        <p:txBody>
          <a:bodyPr>
            <a:normAutofit fontScale="90000"/>
          </a:bodyPr>
          <a:lstStyle/>
          <a:p>
            <a:r>
              <a:rPr lang="en-GB" dirty="0"/>
              <a:t>Types of AI</a:t>
            </a:r>
          </a:p>
        </p:txBody>
      </p:sp>
      <p:sp>
        <p:nvSpPr>
          <p:cNvPr id="3" name="Content Placeholder 2">
            <a:extLst>
              <a:ext uri="{FF2B5EF4-FFF2-40B4-BE49-F238E27FC236}">
                <a16:creationId xmlns:a16="http://schemas.microsoft.com/office/drawing/2014/main" id="{B4808DC3-C8FC-C946-B26C-3A5EE49DB7DD}"/>
              </a:ext>
            </a:extLst>
          </p:cNvPr>
          <p:cNvSpPr>
            <a:spLocks noGrp="1"/>
          </p:cNvSpPr>
          <p:nvPr>
            <p:ph idx="1"/>
          </p:nvPr>
        </p:nvSpPr>
        <p:spPr/>
        <p:txBody>
          <a:bodyPr/>
          <a:lstStyle/>
          <a:p>
            <a:r>
              <a:rPr lang="en-GB" dirty="0"/>
              <a:t>So if ML and DL are a subset of AI, it means everything is AI right?? Yep. This is correct. </a:t>
            </a:r>
          </a:p>
          <a:p>
            <a:endParaRPr lang="en-GB" dirty="0"/>
          </a:p>
          <a:p>
            <a:r>
              <a:rPr lang="en-GB" dirty="0"/>
              <a:t>But we split it up into ML and DL as these are more advanced versions. </a:t>
            </a:r>
          </a:p>
          <a:p>
            <a:endParaRPr lang="en-GB" dirty="0"/>
          </a:p>
          <a:p>
            <a:r>
              <a:rPr lang="en-GB" dirty="0"/>
              <a:t>There are 3 versions that AI and subsets of AI can fall into:</a:t>
            </a:r>
          </a:p>
          <a:p>
            <a:endParaRPr lang="en-GB" dirty="0"/>
          </a:p>
          <a:p>
            <a:pPr marL="514350" indent="-514350">
              <a:buAutoNum type="arabicPeriod"/>
            </a:pPr>
            <a:r>
              <a:rPr lang="en-GB" dirty="0"/>
              <a:t>Narrow AI</a:t>
            </a:r>
          </a:p>
          <a:p>
            <a:pPr marL="514350" indent="-514350">
              <a:buAutoNum type="arabicPeriod"/>
            </a:pPr>
            <a:r>
              <a:rPr lang="en-GB" dirty="0"/>
              <a:t>General AI</a:t>
            </a:r>
          </a:p>
          <a:p>
            <a:pPr marL="514350" indent="-514350">
              <a:buAutoNum type="arabicPeriod"/>
            </a:pPr>
            <a:r>
              <a:rPr lang="en-GB" dirty="0"/>
              <a:t>Strong AI</a:t>
            </a:r>
          </a:p>
          <a:p>
            <a:pPr marL="514350" indent="-514350">
              <a:buAutoNum type="arabicPeriod"/>
            </a:pPr>
            <a:endParaRPr lang="en-GB" dirty="0"/>
          </a:p>
          <a:p>
            <a:endParaRPr lang="en-GB" dirty="0"/>
          </a:p>
        </p:txBody>
      </p:sp>
    </p:spTree>
    <p:extLst>
      <p:ext uri="{BB962C8B-B14F-4D97-AF65-F5344CB8AC3E}">
        <p14:creationId xmlns:p14="http://schemas.microsoft.com/office/powerpoint/2010/main" val="427458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1072-64E9-224D-8D3C-3BC82CDB02B1}"/>
              </a:ext>
            </a:extLst>
          </p:cNvPr>
          <p:cNvSpPr>
            <a:spLocks noGrp="1"/>
          </p:cNvSpPr>
          <p:nvPr>
            <p:ph type="title"/>
          </p:nvPr>
        </p:nvSpPr>
        <p:spPr/>
        <p:txBody>
          <a:bodyPr>
            <a:normAutofit fontScale="90000"/>
          </a:bodyPr>
          <a:lstStyle/>
          <a:p>
            <a:r>
              <a:rPr lang="en-GB" dirty="0"/>
              <a:t>Narrow, General, Strong</a:t>
            </a:r>
          </a:p>
        </p:txBody>
      </p:sp>
      <p:sp>
        <p:nvSpPr>
          <p:cNvPr id="3" name="Content Placeholder 2">
            <a:extLst>
              <a:ext uri="{FF2B5EF4-FFF2-40B4-BE49-F238E27FC236}">
                <a16:creationId xmlns:a16="http://schemas.microsoft.com/office/drawing/2014/main" id="{1E25F8C8-95E4-3047-B0C4-EDF63F56BFF4}"/>
              </a:ext>
            </a:extLst>
          </p:cNvPr>
          <p:cNvSpPr>
            <a:spLocks noGrp="1"/>
          </p:cNvSpPr>
          <p:nvPr>
            <p:ph idx="1"/>
          </p:nvPr>
        </p:nvSpPr>
        <p:spPr/>
        <p:txBody>
          <a:bodyPr/>
          <a:lstStyle/>
          <a:p>
            <a:r>
              <a:rPr lang="en-GB" dirty="0"/>
              <a:t>Narrow AI = When a machine is better than a human in one task </a:t>
            </a:r>
          </a:p>
          <a:p>
            <a:endParaRPr lang="en-GB" dirty="0"/>
          </a:p>
          <a:p>
            <a:r>
              <a:rPr lang="en-GB" dirty="0"/>
              <a:t>General AI = When a machine is similar to a human in many tasks</a:t>
            </a:r>
          </a:p>
          <a:p>
            <a:endParaRPr lang="en-GB" dirty="0"/>
          </a:p>
          <a:p>
            <a:r>
              <a:rPr lang="en-GB" dirty="0"/>
              <a:t>Strong AI = When a machine is better than a human in many tasks </a:t>
            </a:r>
          </a:p>
        </p:txBody>
      </p:sp>
    </p:spTree>
    <p:extLst>
      <p:ext uri="{BB962C8B-B14F-4D97-AF65-F5344CB8AC3E}">
        <p14:creationId xmlns:p14="http://schemas.microsoft.com/office/powerpoint/2010/main" val="235879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8B5D-F020-7142-B1BC-8651C0B1BB8A}"/>
              </a:ext>
            </a:extLst>
          </p:cNvPr>
          <p:cNvSpPr>
            <a:spLocks noGrp="1"/>
          </p:cNvSpPr>
          <p:nvPr>
            <p:ph type="title"/>
          </p:nvPr>
        </p:nvSpPr>
        <p:spPr/>
        <p:txBody>
          <a:bodyPr>
            <a:normAutofit fontScale="90000"/>
          </a:bodyPr>
          <a:lstStyle/>
          <a:p>
            <a:r>
              <a:rPr lang="en-GB" dirty="0"/>
              <a:t>Machine Learning</a:t>
            </a:r>
          </a:p>
        </p:txBody>
      </p:sp>
      <p:sp>
        <p:nvSpPr>
          <p:cNvPr id="3" name="Content Placeholder 2">
            <a:extLst>
              <a:ext uri="{FF2B5EF4-FFF2-40B4-BE49-F238E27FC236}">
                <a16:creationId xmlns:a16="http://schemas.microsoft.com/office/drawing/2014/main" id="{6BA3177C-4810-B348-8934-E323F5448C02}"/>
              </a:ext>
            </a:extLst>
          </p:cNvPr>
          <p:cNvSpPr>
            <a:spLocks noGrp="1"/>
          </p:cNvSpPr>
          <p:nvPr>
            <p:ph idx="1"/>
          </p:nvPr>
        </p:nvSpPr>
        <p:spPr/>
        <p:txBody>
          <a:bodyPr/>
          <a:lstStyle/>
          <a:p>
            <a:r>
              <a:rPr lang="en-GB" dirty="0"/>
              <a:t>Machine learning is when a machine can learn from past experiences. </a:t>
            </a:r>
          </a:p>
          <a:p>
            <a:endParaRPr lang="en-GB" dirty="0"/>
          </a:p>
          <a:p>
            <a:r>
              <a:rPr lang="en-GB" dirty="0"/>
              <a:t>But this is a lie </a:t>
            </a:r>
          </a:p>
          <a:p>
            <a:endParaRPr lang="en-GB" dirty="0"/>
          </a:p>
          <a:p>
            <a:r>
              <a:rPr lang="en-GB" dirty="0"/>
              <a:t>What Machine learning actually does is build a profile and then guesses </a:t>
            </a:r>
          </a:p>
          <a:p>
            <a:endParaRPr lang="en-GB" dirty="0"/>
          </a:p>
          <a:p>
            <a:r>
              <a:rPr lang="en-GB" dirty="0"/>
              <a:t>It should really be called Machine Guessing, but Machine Learning sounds more advanced. </a:t>
            </a:r>
          </a:p>
          <a:p>
            <a:endParaRPr lang="en-GB" dirty="0"/>
          </a:p>
          <a:p>
            <a:endParaRPr lang="en-GB" dirty="0"/>
          </a:p>
          <a:p>
            <a:endParaRPr lang="en-GB" dirty="0"/>
          </a:p>
        </p:txBody>
      </p:sp>
    </p:spTree>
    <p:extLst>
      <p:ext uri="{BB962C8B-B14F-4D97-AF65-F5344CB8AC3E}">
        <p14:creationId xmlns:p14="http://schemas.microsoft.com/office/powerpoint/2010/main" val="384517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1674</Words>
  <Application>Microsoft Macintosh PowerPoint</Application>
  <PresentationFormat>Widescreen</PresentationFormat>
  <Paragraphs>221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6.3 Artificial intelligence </vt:lpstr>
      <vt:lpstr>Today</vt:lpstr>
      <vt:lpstr>Note</vt:lpstr>
      <vt:lpstr>AI vs ML vs DL</vt:lpstr>
      <vt:lpstr>ANSWERS</vt:lpstr>
      <vt:lpstr>Is everything AI?</vt:lpstr>
      <vt:lpstr>Types of AI</vt:lpstr>
      <vt:lpstr>Narrow, General, Strong</vt:lpstr>
      <vt:lpstr>Machine Learning</vt:lpstr>
      <vt:lpstr>Real Example</vt:lpstr>
      <vt:lpstr>Profile</vt:lpstr>
      <vt:lpstr>Past Experiences </vt:lpstr>
      <vt:lpstr>Lie</vt:lpstr>
      <vt:lpstr>Problem</vt:lpstr>
      <vt:lpstr>Remember</vt:lpstr>
      <vt:lpstr>What is an expert system?</vt:lpstr>
      <vt:lpstr>Example</vt:lpstr>
      <vt:lpstr>WebMD</vt:lpstr>
      <vt:lpstr>Terms</vt:lpstr>
      <vt:lpstr>What are the boxes hiding?</vt:lpstr>
      <vt:lpstr>Where?</vt:lpstr>
      <vt:lpstr>+ / -</vt:lpstr>
      <vt:lpstr>Note for Amar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6.1 - Automated systems </dc:title>
  <dc:creator>amar anwar</dc:creator>
  <cp:lastModifiedBy>AMAR ANWAR</cp:lastModifiedBy>
  <cp:revision>10</cp:revision>
  <dcterms:created xsi:type="dcterms:W3CDTF">2021-02-10T03:32:24Z</dcterms:created>
  <dcterms:modified xsi:type="dcterms:W3CDTF">2023-03-14T00:56:54Z</dcterms:modified>
</cp:coreProperties>
</file>