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7" r:id="rId2"/>
    <p:sldId id="259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82" r:id="rId18"/>
    <p:sldId id="283" r:id="rId19"/>
    <p:sldId id="284" r:id="rId20"/>
    <p:sldId id="285" r:id="rId21"/>
    <p:sldId id="286" r:id="rId22"/>
    <p:sldId id="309" r:id="rId23"/>
    <p:sldId id="338" r:id="rId24"/>
    <p:sldId id="330" r:id="rId25"/>
    <p:sldId id="331" r:id="rId26"/>
    <p:sldId id="332" r:id="rId27"/>
    <p:sldId id="334" r:id="rId28"/>
    <p:sldId id="341" r:id="rId29"/>
    <p:sldId id="339" r:id="rId30"/>
    <p:sldId id="342" r:id="rId31"/>
    <p:sldId id="343" r:id="rId32"/>
    <p:sldId id="344" r:id="rId33"/>
    <p:sldId id="345" r:id="rId34"/>
    <p:sldId id="346" r:id="rId35"/>
    <p:sldId id="347" r:id="rId36"/>
    <p:sldId id="348" r:id="rId37"/>
    <p:sldId id="352" r:id="rId38"/>
    <p:sldId id="354" r:id="rId39"/>
    <p:sldId id="340" r:id="rId40"/>
    <p:sldId id="351" r:id="rId41"/>
    <p:sldId id="350" r:id="rId4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E6B458-A1F2-43BE-BC01-3EC7D5AA901A}" v="5" dt="2022-10-10T02:46:34.9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R ANWAR" userId="c1720d63-2acc-4633-aa0b-51ca7356e534" providerId="ADAL" clId="{F2E6B458-A1F2-43BE-BC01-3EC7D5AA901A}"/>
    <pc:docChg chg="modSld">
      <pc:chgData name="AMAR ANWAR" userId="c1720d63-2acc-4633-aa0b-51ca7356e534" providerId="ADAL" clId="{F2E6B458-A1F2-43BE-BC01-3EC7D5AA901A}" dt="2022-10-10T02:46:34.907" v="4" actId="1076"/>
      <pc:docMkLst>
        <pc:docMk/>
      </pc:docMkLst>
      <pc:sldChg chg="modSp mod">
        <pc:chgData name="AMAR ANWAR" userId="c1720d63-2acc-4633-aa0b-51ca7356e534" providerId="ADAL" clId="{F2E6B458-A1F2-43BE-BC01-3EC7D5AA901A}" dt="2022-10-08T07:42:03.056" v="0" actId="1076"/>
        <pc:sldMkLst>
          <pc:docMk/>
          <pc:sldMk cId="3977744186" sldId="278"/>
        </pc:sldMkLst>
        <pc:spChg chg="mod">
          <ac:chgData name="AMAR ANWAR" userId="c1720d63-2acc-4633-aa0b-51ca7356e534" providerId="ADAL" clId="{F2E6B458-A1F2-43BE-BC01-3EC7D5AA901A}" dt="2022-10-08T07:42:03.056" v="0" actId="1076"/>
          <ac:spMkLst>
            <pc:docMk/>
            <pc:sldMk cId="3977744186" sldId="278"/>
            <ac:spMk id="3" creationId="{00000000-0000-0000-0000-000000000000}"/>
          </ac:spMkLst>
        </pc:spChg>
      </pc:sldChg>
      <pc:sldChg chg="modSp mod">
        <pc:chgData name="AMAR ANWAR" userId="c1720d63-2acc-4633-aa0b-51ca7356e534" providerId="ADAL" clId="{F2E6B458-A1F2-43BE-BC01-3EC7D5AA901A}" dt="2022-10-10T02:46:34.907" v="4" actId="1076"/>
        <pc:sldMkLst>
          <pc:docMk/>
          <pc:sldMk cId="1144736920" sldId="286"/>
        </pc:sldMkLst>
        <pc:graphicFrameChg chg="mod">
          <ac:chgData name="AMAR ANWAR" userId="c1720d63-2acc-4633-aa0b-51ca7356e534" providerId="ADAL" clId="{F2E6B458-A1F2-43BE-BC01-3EC7D5AA901A}" dt="2022-10-10T02:46:20.969" v="2" actId="1076"/>
          <ac:graphicFrameMkLst>
            <pc:docMk/>
            <pc:sldMk cId="1144736920" sldId="286"/>
            <ac:graphicFrameMk id="4" creationId="{C52C3FA1-CCA1-0443-84F4-634C679126D7}"/>
          </ac:graphicFrameMkLst>
        </pc:graphicFrameChg>
        <pc:graphicFrameChg chg="mod">
          <ac:chgData name="AMAR ANWAR" userId="c1720d63-2acc-4633-aa0b-51ca7356e534" providerId="ADAL" clId="{F2E6B458-A1F2-43BE-BC01-3EC7D5AA901A}" dt="2022-10-10T02:46:34.907" v="4" actId="1076"/>
          <ac:graphicFrameMkLst>
            <pc:docMk/>
            <pc:sldMk cId="1144736920" sldId="286"/>
            <ac:graphicFrameMk id="5" creationId="{F261FE2D-A981-5541-BCDD-097DC45F0B5B}"/>
          </ac:graphicFrameMkLst>
        </pc:graphicFrameChg>
      </pc:sldChg>
      <pc:sldChg chg="modSp mod">
        <pc:chgData name="AMAR ANWAR" userId="c1720d63-2acc-4633-aa0b-51ca7356e534" providerId="ADAL" clId="{F2E6B458-A1F2-43BE-BC01-3EC7D5AA901A}" dt="2022-10-08T08:03:38.729" v="1" actId="1076"/>
        <pc:sldMkLst>
          <pc:docMk/>
          <pc:sldMk cId="3324702008" sldId="332"/>
        </pc:sldMkLst>
        <pc:spChg chg="mod">
          <ac:chgData name="AMAR ANWAR" userId="c1720d63-2acc-4633-aa0b-51ca7356e534" providerId="ADAL" clId="{F2E6B458-A1F2-43BE-BC01-3EC7D5AA901A}" dt="2022-10-08T08:03:38.729" v="1" actId="1076"/>
          <ac:spMkLst>
            <pc:docMk/>
            <pc:sldMk cId="3324702008" sldId="332"/>
            <ac:spMk id="20" creationId="{E1158A06-9A18-5647-BE61-F871A30C307E}"/>
          </ac:spMkLst>
        </pc:spChg>
      </pc:sldChg>
    </pc:docChg>
  </pc:docChgLst>
  <pc:docChgLst>
    <pc:chgData name="ANWAR AMAR" userId="c1720d63-2acc-4633-aa0b-51ca7356e534" providerId="ADAL" clId="{4AA42059-B6C9-E74A-9FEA-C466798BCDC8}"/>
    <pc:docChg chg="modMainMaster">
      <pc:chgData name="ANWAR AMAR" userId="c1720d63-2acc-4633-aa0b-51ca7356e534" providerId="ADAL" clId="{4AA42059-B6C9-E74A-9FEA-C466798BCDC8}" dt="2022-03-04T05:36:45.559" v="19" actId="207"/>
      <pc:docMkLst>
        <pc:docMk/>
      </pc:docMkLst>
      <pc:sldMasterChg chg="modSldLayout">
        <pc:chgData name="ANWAR AMAR" userId="c1720d63-2acc-4633-aa0b-51ca7356e534" providerId="ADAL" clId="{4AA42059-B6C9-E74A-9FEA-C466798BCDC8}" dt="2022-03-04T05:36:45.559" v="19" actId="207"/>
        <pc:sldMasterMkLst>
          <pc:docMk/>
          <pc:sldMasterMk cId="2516856436" sldId="2147483648"/>
        </pc:sldMasterMkLst>
        <pc:sldLayoutChg chg="addSp modSp mod">
          <pc:chgData name="ANWAR AMAR" userId="c1720d63-2acc-4633-aa0b-51ca7356e534" providerId="ADAL" clId="{4AA42059-B6C9-E74A-9FEA-C466798BCDC8}" dt="2022-03-04T05:36:37.939" v="17" actId="20577"/>
          <pc:sldLayoutMkLst>
            <pc:docMk/>
            <pc:sldMasterMk cId="2516856436" sldId="2147483648"/>
            <pc:sldLayoutMk cId="2819010639" sldId="2147483650"/>
          </pc:sldLayoutMkLst>
          <pc:spChg chg="add mod">
            <ac:chgData name="ANWAR AMAR" userId="c1720d63-2acc-4633-aa0b-51ca7356e534" providerId="ADAL" clId="{4AA42059-B6C9-E74A-9FEA-C466798BCDC8}" dt="2022-03-04T05:36:37.939" v="17" actId="20577"/>
            <ac:spMkLst>
              <pc:docMk/>
              <pc:sldMasterMk cId="2516856436" sldId="2147483648"/>
              <pc:sldLayoutMk cId="2819010639" sldId="2147483650"/>
              <ac:spMk id="5" creationId="{D75F7757-37E6-E844-BE8F-220BA55769FE}"/>
            </ac:spMkLst>
          </pc:spChg>
        </pc:sldLayoutChg>
        <pc:sldLayoutChg chg="addSp modSp mod">
          <pc:chgData name="ANWAR AMAR" userId="c1720d63-2acc-4633-aa0b-51ca7356e534" providerId="ADAL" clId="{4AA42059-B6C9-E74A-9FEA-C466798BCDC8}" dt="2022-03-04T05:36:45.559" v="19" actId="207"/>
          <pc:sldLayoutMkLst>
            <pc:docMk/>
            <pc:sldMasterMk cId="2516856436" sldId="2147483648"/>
            <pc:sldLayoutMk cId="4112826657" sldId="2147483660"/>
          </pc:sldLayoutMkLst>
          <pc:spChg chg="add mod">
            <ac:chgData name="ANWAR AMAR" userId="c1720d63-2acc-4633-aa0b-51ca7356e534" providerId="ADAL" clId="{4AA42059-B6C9-E74A-9FEA-C466798BCDC8}" dt="2022-03-04T05:36:45.559" v="19" actId="207"/>
            <ac:spMkLst>
              <pc:docMk/>
              <pc:sldMasterMk cId="2516856436" sldId="2147483648"/>
              <pc:sldLayoutMk cId="4112826657" sldId="2147483660"/>
              <ac:spMk id="5" creationId="{9E24D7A5-A8D6-0145-A06A-38C5C8EC65E2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49B18-8944-E442-9788-E5D09890DB1C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5B45A-E8FA-714D-840A-56512FF445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50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35B45A-E8FA-714D-840A-56512FF445A9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097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E50E0-918D-DD4F-A539-4C93516D5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170BC-E3D9-C547-A39B-2DD2261F2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09D48-81DE-784F-AA2D-C029B3D4D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7542-8780-B248-AF84-5ABB32ED3693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4B3DE-B65D-724E-B5E7-6B2ECA0D1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797D7-BB40-A240-8045-1FC8DB6A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8EA0-428E-444A-8CE4-901C39712F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090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B428E-71DF-1941-9BB3-AB3BF74D7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ABBA54-75FE-FC4F-88C5-606B7AC8D5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AC8E6-1B4D-2141-BF46-B544BFDB3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136A8-AB36-6046-9A5B-C44736228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7542-8780-B248-AF84-5ABB32ED3693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F35D2-75AD-1A40-8F22-6F8676C07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04DFF-82E6-204D-8668-7242FD4E5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8EA0-428E-444A-8CE4-901C39712F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25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2C5BF-4AA2-2C44-9463-174FE6C18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7A18A5-4EE4-9A48-B6C7-FBF16E046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D1106-E2F9-624E-9778-5DF05F448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7542-8780-B248-AF84-5ABB32ED3693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4F4BE-7A15-0B42-B5A1-9FDFD5C3B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31C0A-3964-B842-97A7-D510DE146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8EA0-428E-444A-8CE4-901C39712F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454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043A63-EF52-5143-AE53-3ED135A393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81833B-AFBA-0E4F-ACAF-5911F6C2E3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4AA1B-D39D-ED47-A540-BF5FB627E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7542-8780-B248-AF84-5ABB32ED3693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DBE22-D1DB-CC40-B199-524FF13D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A96A4-5A4B-9542-9BCF-E149ED0CA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8EA0-428E-444A-8CE4-901C39712F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605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7CDD875-FB7A-8C45-8084-85907A6D4924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D86AA-4F8A-8542-97C4-E42802183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572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A03E8-8B39-0B42-9A05-A1AE38213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00076"/>
            <a:ext cx="12192000" cy="6257923"/>
          </a:xfrm>
          <a:noFill/>
        </p:spPr>
        <p:txBody>
          <a:bodyPr/>
          <a:lstStyle>
            <a:lvl1pPr marL="12700" indent="-12700">
              <a:buNone/>
              <a:tabLst/>
              <a:defRPr>
                <a:solidFill>
                  <a:schemeClr val="bg1"/>
                </a:solidFill>
              </a:defRPr>
            </a:lvl1pPr>
            <a:lvl2pPr>
              <a:buNone/>
              <a:defRPr>
                <a:solidFill>
                  <a:schemeClr val="bg1"/>
                </a:solidFill>
              </a:defRPr>
            </a:lvl2pPr>
            <a:lvl3pPr>
              <a:buNone/>
              <a:defRPr>
                <a:solidFill>
                  <a:schemeClr val="bg1"/>
                </a:solidFill>
              </a:defRPr>
            </a:lvl3pPr>
            <a:lvl4pPr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5F7757-37E6-E844-BE8F-220BA55769FE}"/>
              </a:ext>
            </a:extLst>
          </p:cNvPr>
          <p:cNvSpPr txBox="1"/>
          <p:nvPr userDrawn="1"/>
        </p:nvSpPr>
        <p:spPr>
          <a:xfrm>
            <a:off x="9926321" y="0"/>
            <a:ext cx="22656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>
                <a:solidFill>
                  <a:schemeClr val="bg1"/>
                </a:solidFill>
              </a:rPr>
              <a:t>0478</a:t>
            </a:r>
            <a:br>
              <a:rPr lang="en-GB" sz="1050">
                <a:solidFill>
                  <a:schemeClr val="bg1"/>
                </a:solidFill>
              </a:rPr>
            </a:br>
            <a:r>
              <a:rPr lang="en-GB" sz="1050">
                <a:solidFill>
                  <a:schemeClr val="bg1"/>
                </a:solidFill>
              </a:rPr>
              <a:t>9.0 Databases SQL</a:t>
            </a:r>
          </a:p>
        </p:txBody>
      </p:sp>
    </p:spTree>
    <p:extLst>
      <p:ext uri="{BB962C8B-B14F-4D97-AF65-F5344CB8AC3E}">
        <p14:creationId xmlns:p14="http://schemas.microsoft.com/office/powerpoint/2010/main" val="281901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7CDD875-FB7A-8C45-8084-85907A6D4924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D86AA-4F8A-8542-97C4-E42802183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5721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A03E8-8B39-0B42-9A05-A1AE38213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21507"/>
            <a:ext cx="12192000" cy="6257923"/>
          </a:xfrm>
          <a:noFill/>
        </p:spPr>
        <p:txBody>
          <a:bodyPr/>
          <a:lstStyle>
            <a:lvl1pPr marL="12700" indent="-12700">
              <a:buNone/>
              <a:tabLst/>
              <a:defRPr>
                <a:solidFill>
                  <a:schemeClr val="tx1"/>
                </a:solidFill>
              </a:defRPr>
            </a:lvl1pPr>
            <a:lvl2pPr>
              <a:buNone/>
              <a:defRPr>
                <a:solidFill>
                  <a:schemeClr val="tx1"/>
                </a:solidFill>
              </a:defRPr>
            </a:lvl2pPr>
            <a:lvl3pPr>
              <a:buNone/>
              <a:defRPr>
                <a:solidFill>
                  <a:schemeClr val="tx1"/>
                </a:solidFill>
              </a:defRPr>
            </a:lvl3pPr>
            <a:lvl4pPr>
              <a:buNone/>
              <a:defRPr>
                <a:solidFill>
                  <a:schemeClr val="tx1"/>
                </a:solidFill>
              </a:defRPr>
            </a:lvl4pPr>
            <a:lvl5pPr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24D7A5-A8D6-0145-A06A-38C5C8EC65E2}"/>
              </a:ext>
            </a:extLst>
          </p:cNvPr>
          <p:cNvSpPr txBox="1"/>
          <p:nvPr userDrawn="1"/>
        </p:nvSpPr>
        <p:spPr>
          <a:xfrm>
            <a:off x="9926321" y="0"/>
            <a:ext cx="22656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>
                <a:solidFill>
                  <a:schemeClr val="tx1"/>
                </a:solidFill>
              </a:rPr>
              <a:t>0478</a:t>
            </a:r>
            <a:br>
              <a:rPr lang="en-GB" sz="1050">
                <a:solidFill>
                  <a:schemeClr val="tx1"/>
                </a:solidFill>
              </a:rPr>
            </a:br>
            <a:r>
              <a:rPr lang="en-GB" sz="1050">
                <a:solidFill>
                  <a:schemeClr val="tx1"/>
                </a:solidFill>
              </a:rPr>
              <a:t>9.0 Databases SQL</a:t>
            </a:r>
          </a:p>
        </p:txBody>
      </p:sp>
    </p:spTree>
    <p:extLst>
      <p:ext uri="{BB962C8B-B14F-4D97-AF65-F5344CB8AC3E}">
        <p14:creationId xmlns:p14="http://schemas.microsoft.com/office/powerpoint/2010/main" val="411282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39F03-2CBE-EC42-9D7B-C1C44607C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30D3A-FD97-DE4E-894F-726AC024E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3B942-133A-9A46-9712-C1A561E90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7542-8780-B248-AF84-5ABB32ED3693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214FA-E9DF-3A41-88ED-F1179C6B9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9EE48-AA0F-6046-ADB0-96DD98A21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8EA0-428E-444A-8CE4-901C39712F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545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D9135-BEED-C244-BA78-D80EC69C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9B306-65D6-654B-BBEC-E15DF5DCE5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98556-F02C-BD47-B025-F2347D974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BF1C8-1FF3-9D48-A0C3-6E991EF89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7542-8780-B248-AF84-5ABB32ED3693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39ED8-BEF6-6549-ACD6-5087B5A2D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7721D-764E-F549-BCF9-FBFE63D71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8EA0-428E-444A-8CE4-901C39712F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64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2CDD2-70E7-2848-818F-05632EFD4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0139A-B5C8-E549-BE97-0FE3541D6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7F339-338F-E94F-A3C2-565BE6D08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851045-FA61-D44A-8438-CD6996E95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4A4CF9-5D19-594C-AE3D-FE13A777E0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803F00-D263-044E-938C-81AC9D2AF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7542-8780-B248-AF84-5ABB32ED3693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16CE53-6905-C047-AC44-0A2A388AA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E40E3A-E554-5B49-868C-EC1739A05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8EA0-428E-444A-8CE4-901C39712F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708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C09C0-3F8C-8746-83DA-105B741EF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B1FA54-5173-E549-BE5A-003BD67F2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7542-8780-B248-AF84-5ABB32ED3693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21F9-5D81-624E-9242-429B5C961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CBE161-D101-F54E-9221-B28F05040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8EA0-428E-444A-8CE4-901C39712F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859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EDC47F-3FA5-9848-8C66-531CE64DD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7542-8780-B248-AF84-5ABB32ED3693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701FBA-8C20-2A4C-BEB5-4133AF6DC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001117-49AF-BB49-B060-B8D4EF8C7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8EA0-428E-444A-8CE4-901C39712F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116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E87CC-2EE5-4040-A8C4-75F1AB119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8DEA2-C304-6C48-98DF-440F0771B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90B7D-0BB8-4843-B1C4-399083FEA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41592-75DA-AA48-A2BE-5385F308D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7542-8780-B248-AF84-5ABB32ED3693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7843C-74FB-4F4E-9D63-1316C943F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3A5F5-9B8A-0241-88D9-6D90C2912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8EA0-428E-444A-8CE4-901C39712F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68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46296E-58D4-6448-A6E6-60FE7CCC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37A48-40F0-624B-8192-0179EE985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E45BA-CAF7-9245-9B9F-AD9CD610F0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A7542-8780-B248-AF84-5ABB32ED3693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326B7-E8B7-244C-B146-D5238D0314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8BEF4-6528-8342-A1F5-E7CE5E4C01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E8EA0-428E-444A-8CE4-901C39712F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85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learnsqlonline.org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4BE4-B17C-8B43-8D9E-DCC9CB1EE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9 Databases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48576-B6D1-1E43-A4B0-7B11B0EE671B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7030A0"/>
          </a:solidFill>
        </p:spPr>
        <p:txBody>
          <a:bodyPr>
            <a:normAutofit fontScale="62500" lnSpcReduction="20000"/>
          </a:bodyPr>
          <a:lstStyle/>
          <a:p>
            <a:r>
              <a:rPr lang="en-US"/>
              <a:t>Define a single-table database from given data</a:t>
            </a:r>
          </a:p>
          <a:p>
            <a:r>
              <a:rPr lang="en-US"/>
              <a:t>Suggest suitable basic data types • </a:t>
            </a:r>
          </a:p>
          <a:p>
            <a:r>
              <a:rPr lang="en-US"/>
              <a:t>Understand the purpose of a primary key and identify a suitable primary key for a given database table </a:t>
            </a:r>
          </a:p>
          <a:p>
            <a:r>
              <a:rPr lang="en-US"/>
              <a:t>Read, understand and complete structured query • language (SQL) scripts to query data stored in a</a:t>
            </a:r>
            <a:br>
              <a:rPr lang="en-US"/>
            </a:br>
            <a:r>
              <a:rPr lang="en-US"/>
              <a:t>single database table </a:t>
            </a:r>
          </a:p>
          <a:p>
            <a:r>
              <a:rPr lang="en-US"/>
              <a:t>Including:</a:t>
            </a:r>
            <a:br>
              <a:rPr lang="en-US"/>
            </a:br>
            <a:r>
              <a:rPr lang="en-US"/>
              <a:t>– fields</a:t>
            </a:r>
            <a:br>
              <a:rPr lang="en-US"/>
            </a:br>
            <a:r>
              <a:rPr lang="en-US"/>
              <a:t>– records</a:t>
            </a:r>
            <a:br>
              <a:rPr lang="en-US"/>
            </a:br>
            <a:r>
              <a:rPr lang="en-US"/>
              <a:t>– validation Including: </a:t>
            </a:r>
          </a:p>
          <a:p>
            <a:r>
              <a:rPr lang="en-US"/>
              <a:t>– text/alphanumeric – character</a:t>
            </a:r>
            <a:br>
              <a:rPr lang="en-US"/>
            </a:br>
            <a:r>
              <a:rPr lang="en-US"/>
              <a:t>– Boolean</a:t>
            </a:r>
            <a:br>
              <a:rPr lang="en-US"/>
            </a:br>
            <a:r>
              <a:rPr lang="en-US"/>
              <a:t>– integer </a:t>
            </a:r>
          </a:p>
          <a:p>
            <a:r>
              <a:rPr lang="en-US"/>
              <a:t>– real</a:t>
            </a:r>
            <a:br>
              <a:rPr lang="en-US"/>
            </a:br>
            <a:r>
              <a:rPr lang="en-US"/>
              <a:t>– date/time </a:t>
            </a:r>
          </a:p>
          <a:p>
            <a:r>
              <a:rPr lang="en-US"/>
              <a:t>Limited to: </a:t>
            </a:r>
          </a:p>
          <a:p>
            <a:r>
              <a:rPr lang="en-US"/>
              <a:t>–  SELECT </a:t>
            </a:r>
          </a:p>
          <a:p>
            <a:r>
              <a:rPr lang="en-US"/>
              <a:t>–  FROM </a:t>
            </a:r>
          </a:p>
          <a:p>
            <a:r>
              <a:rPr lang="en-US"/>
              <a:t>–  WHERE </a:t>
            </a:r>
          </a:p>
          <a:p>
            <a:r>
              <a:rPr lang="en-US"/>
              <a:t>–  ORDER BY </a:t>
            </a:r>
          </a:p>
          <a:p>
            <a:r>
              <a:rPr lang="en-US"/>
              <a:t>–  SUM </a:t>
            </a:r>
          </a:p>
          <a:p>
            <a:r>
              <a:rPr lang="en-US"/>
              <a:t>–  COUNT </a:t>
            </a:r>
          </a:p>
          <a:p>
            <a:r>
              <a:rPr lang="en-US"/>
              <a:t>• Identifying the output given by an SQL statement that will query the given contents of a database table </a:t>
            </a:r>
          </a:p>
          <a:p>
            <a:pPr marL="514350" indent="-514350">
              <a:buFont typeface="+mj-lt"/>
              <a:buAutoNum type="arabicPeriod"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745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Relational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So if Katniss orders her archery bow</a:t>
            </a:r>
          </a:p>
          <a:p>
            <a:endParaRPr lang="en-GB"/>
          </a:p>
          <a:p>
            <a:endParaRPr lang="en-GB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3037" y="2741723"/>
          <a:ext cx="5074886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8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Customer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Burt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10 Downing Street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Claire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16 Pennsylvania Avenue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1642 Evergreen Terrace</a:t>
                      </a:r>
                      <a:r>
                        <a:rPr lang="en-GB" baseline="0"/>
                        <a:t> 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Katniss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18 District Twelve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96D907E-31D4-CB49-B447-8AEC6C0DA8BC}"/>
              </a:ext>
            </a:extLst>
          </p:cNvPr>
          <p:cNvGraphicFramePr>
            <a:graphicFrameLocks noGrp="1"/>
          </p:cNvGraphicFramePr>
          <p:nvPr/>
        </p:nvGraphicFramePr>
        <p:xfrm>
          <a:off x="4978158" y="2167683"/>
          <a:ext cx="7112485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053">
                  <a:extLst>
                    <a:ext uri="{9D8B030D-6E8A-4147-A177-3AD203B41FA5}">
                      <a16:colId xmlns:a16="http://schemas.microsoft.com/office/drawing/2014/main" val="2818980315"/>
                    </a:ext>
                  </a:extLst>
                </a:gridCol>
                <a:gridCol w="1142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8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9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49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96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Order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Customer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Date of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Item Ordered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Number bought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Price per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Total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 December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Heart</a:t>
                      </a:r>
                      <a:r>
                        <a:rPr lang="en-GB" sz="1600" baseline="0"/>
                        <a:t> shaped chain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$500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$500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Ord2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3 December 2016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Apple MacBook</a:t>
                      </a:r>
                      <a:r>
                        <a:rPr lang="en-GB" sz="1600" baseline="0"/>
                        <a:t> Pro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$2000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$2000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Ord3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28 November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Red</a:t>
                      </a:r>
                      <a:r>
                        <a:rPr lang="en-GB" sz="1600" baseline="0"/>
                        <a:t> roses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$120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Ord4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2 December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Arrows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$180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Ord5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4 December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Archery Bow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$250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$250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089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3882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Relational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 lied a bit, you will have one table for customers, one table for orders and one table for goods. </a:t>
            </a:r>
          </a:p>
          <a:p>
            <a:endParaRPr lang="en-GB"/>
          </a:p>
          <a:p>
            <a:r>
              <a:rPr lang="en-GB"/>
              <a:t>These tables are connected.</a:t>
            </a:r>
          </a:p>
          <a:p>
            <a:r>
              <a:rPr lang="en-GB"/>
              <a:t>They have a relationship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13759" y="3313005"/>
          <a:ext cx="4605867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Customer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Burt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10 Downing Street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Claire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16 Pennsylvania Avenue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1642 Evergreen Terrace</a:t>
                      </a:r>
                      <a:r>
                        <a:rPr lang="en-GB" sz="1600" baseline="0"/>
                        <a:t> </a:t>
                      </a:r>
                      <a:endParaRPr lang="en-GB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Katniss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18 District Twelve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534520" y="1296162"/>
          <a:ext cx="559828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6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Item</a:t>
                      </a:r>
                      <a:r>
                        <a:rPr lang="en-GB" sz="1600" baseline="0"/>
                        <a:t> ID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Price per 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Item121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Heart</a:t>
                      </a:r>
                      <a:r>
                        <a:rPr lang="en-GB" sz="1600" baseline="0"/>
                        <a:t> shaped chain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$500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Item192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Apple MacBook</a:t>
                      </a:r>
                      <a:r>
                        <a:rPr lang="en-GB" sz="1600" baseline="0"/>
                        <a:t> Pro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$2000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Item928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Red</a:t>
                      </a:r>
                      <a:r>
                        <a:rPr lang="en-GB" sz="1600" baseline="0"/>
                        <a:t> roses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$10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Item221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Arrows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A1E64FF-9BFF-8F44-B940-C8AE32A92AB0}"/>
              </a:ext>
            </a:extLst>
          </p:cNvPr>
          <p:cNvGraphicFramePr>
            <a:graphicFrameLocks noGrp="1"/>
          </p:cNvGraphicFramePr>
          <p:nvPr/>
        </p:nvGraphicFramePr>
        <p:xfrm>
          <a:off x="5033385" y="3724485"/>
          <a:ext cx="7158615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610">
                  <a:extLst>
                    <a:ext uri="{9D8B030D-6E8A-4147-A177-3AD203B41FA5}">
                      <a16:colId xmlns:a16="http://schemas.microsoft.com/office/drawing/2014/main" val="2818980315"/>
                    </a:ext>
                  </a:extLst>
                </a:gridCol>
                <a:gridCol w="1408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06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37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7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Order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Customer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Date of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Item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Number bought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Total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 December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Item121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$500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Ord2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3 December 2016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Item192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$2000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Ord3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28 November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Item928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$120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Ord4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2 December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Item221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$180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513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Relational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+ You can change Katniss address in only one table / row and the others will update </a:t>
            </a:r>
          </a:p>
          <a:p>
            <a:endParaRPr lang="en-GB"/>
          </a:p>
          <a:p>
            <a:r>
              <a:rPr lang="en-GB"/>
              <a:t>+ If one table fails, just that table messes up </a:t>
            </a:r>
          </a:p>
          <a:p>
            <a:r>
              <a:rPr lang="en-GB"/>
              <a:t>+ Smaller individual tables</a:t>
            </a:r>
          </a:p>
          <a:p>
            <a:endParaRPr lang="en-GB"/>
          </a:p>
          <a:p>
            <a:pPr marL="457200" indent="-457200">
              <a:buFontTx/>
              <a:buChar char="-"/>
            </a:pPr>
            <a:r>
              <a:rPr lang="en-GB"/>
              <a:t>More complicated structure </a:t>
            </a:r>
          </a:p>
          <a:p>
            <a:pPr marL="457200" indent="-457200">
              <a:buFontTx/>
              <a:buChar char="-"/>
            </a:pPr>
            <a:r>
              <a:rPr lang="en-GB"/>
              <a:t>Need to view multiple tables to get all the information</a:t>
            </a:r>
          </a:p>
          <a:p>
            <a:pPr marL="457200" indent="-457200">
              <a:buFontTx/>
              <a:buChar char="-"/>
            </a:pPr>
            <a:r>
              <a:rPr lang="en-GB"/>
              <a:t>Data dependency </a:t>
            </a:r>
            <a:r>
              <a:rPr lang="mr-IN"/>
              <a:t>–</a:t>
            </a:r>
            <a:r>
              <a:rPr lang="en-GB"/>
              <a:t> If you change data in one table MAYBE all the other tables have to be rewritten </a:t>
            </a:r>
          </a:p>
        </p:txBody>
      </p:sp>
    </p:spTree>
    <p:extLst>
      <p:ext uri="{BB962C8B-B14F-4D97-AF65-F5344CB8AC3E}">
        <p14:creationId xmlns:p14="http://schemas.microsoft.com/office/powerpoint/2010/main" val="1520644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Terms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In a relational data you name the table</a:t>
            </a:r>
          </a:p>
          <a:p>
            <a:endParaRPr lang="en-GB"/>
          </a:p>
          <a:p>
            <a:r>
              <a:rPr lang="en-GB"/>
              <a:t>The field names are called attributes</a:t>
            </a:r>
          </a:p>
          <a:p>
            <a:endParaRPr lang="en-GB"/>
          </a:p>
          <a:p>
            <a:r>
              <a:rPr lang="en-GB"/>
              <a:t>So Customer Table will have the attributes</a:t>
            </a:r>
          </a:p>
          <a:p>
            <a:r>
              <a:rPr lang="en-GB"/>
              <a:t>Customer name</a:t>
            </a:r>
          </a:p>
          <a:p>
            <a:r>
              <a:rPr lang="en-GB"/>
              <a:t>Address</a:t>
            </a:r>
          </a:p>
          <a:p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946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What is a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 unique value </a:t>
            </a:r>
          </a:p>
          <a:p>
            <a:endParaRPr lang="en-GB"/>
          </a:p>
          <a:p>
            <a:r>
              <a:rPr lang="en-GB"/>
              <a:t>All the information of a one person / thing </a:t>
            </a:r>
          </a:p>
          <a:p>
            <a:endParaRPr lang="en-GB"/>
          </a:p>
          <a:p>
            <a:r>
              <a:rPr lang="en-GB"/>
              <a:t>Shows all the information in a database</a:t>
            </a:r>
          </a:p>
          <a:p>
            <a:endParaRPr lang="en-GB"/>
          </a:p>
          <a:p>
            <a:r>
              <a:rPr lang="en-GB"/>
              <a:t>Collection of data that is organised </a:t>
            </a:r>
          </a:p>
          <a:p>
            <a:endParaRPr lang="en-GB"/>
          </a:p>
          <a:p>
            <a:r>
              <a:rPr lang="en-GB"/>
              <a:t>One piece of data about a person or thing </a:t>
            </a:r>
          </a:p>
          <a:p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47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What is a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Primary Key - A unique value </a:t>
            </a:r>
          </a:p>
          <a:p>
            <a:endParaRPr lang="en-GB"/>
          </a:p>
          <a:p>
            <a:r>
              <a:rPr lang="en-GB"/>
              <a:t>Record - All the information of a one person / thing </a:t>
            </a:r>
          </a:p>
          <a:p>
            <a:endParaRPr lang="en-GB"/>
          </a:p>
          <a:p>
            <a:r>
              <a:rPr lang="en-GB"/>
              <a:t>Table - Shows all the information in a database</a:t>
            </a:r>
          </a:p>
          <a:p>
            <a:endParaRPr lang="en-GB"/>
          </a:p>
          <a:p>
            <a:r>
              <a:rPr lang="en-GB"/>
              <a:t>Database - Collection of data that is organised </a:t>
            </a:r>
          </a:p>
          <a:p>
            <a:endParaRPr lang="en-GB"/>
          </a:p>
          <a:p>
            <a:r>
              <a:rPr lang="en-GB"/>
              <a:t>Field - One piece of data about a person or thing </a:t>
            </a:r>
          </a:p>
          <a:p>
            <a:endParaRPr lang="en-GB"/>
          </a:p>
          <a:p>
            <a:r>
              <a:rPr lang="en-GB"/>
              <a:t>Attribute </a:t>
            </a:r>
            <a:r>
              <a:rPr lang="mr-IN"/>
              <a:t>–</a:t>
            </a:r>
            <a:r>
              <a:rPr lang="en-GB"/>
              <a:t> The field name </a:t>
            </a:r>
          </a:p>
          <a:p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299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97931"/>
            <a:ext cx="12192000" cy="6238066"/>
          </a:xfrm>
        </p:spPr>
        <p:txBody>
          <a:bodyPr/>
          <a:lstStyle/>
          <a:p>
            <a:r>
              <a:rPr lang="en-GB"/>
              <a:t>There are three types of relationships </a:t>
            </a:r>
          </a:p>
          <a:p>
            <a:endParaRPr lang="en-GB"/>
          </a:p>
          <a:p>
            <a:r>
              <a:rPr lang="en-GB"/>
              <a:t>1 to 1 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r>
              <a:rPr lang="en-GB"/>
              <a:t>1 to Many 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r>
              <a:rPr lang="en-GB"/>
              <a:t>Many to Many</a:t>
            </a:r>
          </a:p>
          <a:p>
            <a:endParaRPr lang="en-GB"/>
          </a:p>
          <a:p>
            <a:endParaRPr lang="en-GB"/>
          </a:p>
          <a:p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4064000" y="1666240"/>
            <a:ext cx="568960" cy="58928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6939280" y="1666240"/>
            <a:ext cx="568960" cy="58928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/>
          <p:cNvCxnSpPr>
            <a:cxnSpLocks/>
            <a:stCxn id="6" idx="6"/>
            <a:endCxn id="7" idx="2"/>
          </p:cNvCxnSpPr>
          <p:nvPr/>
        </p:nvCxnSpPr>
        <p:spPr>
          <a:xfrm>
            <a:off x="4632960" y="1960880"/>
            <a:ext cx="230632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025640" y="4965875"/>
            <a:ext cx="568960" cy="58928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7025640" y="5580467"/>
            <a:ext cx="568960" cy="58928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7025640" y="6195059"/>
            <a:ext cx="568960" cy="58928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4064000" y="4877238"/>
            <a:ext cx="568960" cy="58928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4064000" y="5491830"/>
            <a:ext cx="568960" cy="58928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4064000" y="6106422"/>
            <a:ext cx="568960" cy="58928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Straight Connector 31"/>
          <p:cNvCxnSpPr/>
          <p:nvPr/>
        </p:nvCxnSpPr>
        <p:spPr>
          <a:xfrm>
            <a:off x="4668520" y="5831840"/>
            <a:ext cx="230632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6278880" y="5222240"/>
            <a:ext cx="746760" cy="55538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4584700" y="5875107"/>
            <a:ext cx="678180" cy="63228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603750" y="5300192"/>
            <a:ext cx="659130" cy="47743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4" idx="1"/>
          </p:cNvCxnSpPr>
          <p:nvPr/>
        </p:nvCxnSpPr>
        <p:spPr>
          <a:xfrm flipH="1" flipV="1">
            <a:off x="6278880" y="5831840"/>
            <a:ext cx="830082" cy="44951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830320" y="3523766"/>
            <a:ext cx="568960" cy="58928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7000240" y="2985112"/>
            <a:ext cx="568960" cy="58928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6329680" y="3279752"/>
            <a:ext cx="670560" cy="53721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25640" y="3599705"/>
            <a:ext cx="568960" cy="58928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/>
          <p:cNvSpPr/>
          <p:nvPr/>
        </p:nvSpPr>
        <p:spPr>
          <a:xfrm>
            <a:off x="7025640" y="4214297"/>
            <a:ext cx="568960" cy="58928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Connector 35"/>
          <p:cNvCxnSpPr/>
          <p:nvPr/>
        </p:nvCxnSpPr>
        <p:spPr>
          <a:xfrm>
            <a:off x="4399280" y="3860230"/>
            <a:ext cx="2626360" cy="3411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329680" y="3806013"/>
            <a:ext cx="695960" cy="70292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744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9934"/>
            <a:ext cx="12192000" cy="6238066"/>
          </a:xfrm>
        </p:spPr>
        <p:txBody>
          <a:bodyPr/>
          <a:lstStyle/>
          <a:p>
            <a:r>
              <a:rPr lang="en-GB"/>
              <a:t>Extra Detail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r>
              <a:rPr lang="en-GB"/>
              <a:t>Must have a link 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r>
              <a:rPr lang="en-GB"/>
              <a:t>Maybe only one link</a:t>
            </a:r>
          </a:p>
          <a:p>
            <a:r>
              <a:rPr lang="en-GB"/>
              <a:t>Or maybe no link YET</a:t>
            </a:r>
          </a:p>
          <a:p>
            <a:endParaRPr lang="en-GB"/>
          </a:p>
          <a:p>
            <a:endParaRPr lang="en-GB"/>
          </a:p>
          <a:p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3779520" y="3320128"/>
            <a:ext cx="568960" cy="58928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6949440" y="2781474"/>
            <a:ext cx="568960" cy="58928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6380480" y="3127460"/>
            <a:ext cx="670560" cy="53721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974840" y="3396067"/>
            <a:ext cx="568960" cy="58928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6974840" y="4010659"/>
            <a:ext cx="568960" cy="58928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Connector 15"/>
          <p:cNvCxnSpPr>
            <a:endCxn id="13" idx="2"/>
          </p:cNvCxnSpPr>
          <p:nvPr/>
        </p:nvCxnSpPr>
        <p:spPr>
          <a:xfrm>
            <a:off x="4348480" y="3656592"/>
            <a:ext cx="2626360" cy="3411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345941" y="3622127"/>
            <a:ext cx="695960" cy="70292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6096000" y="2956733"/>
            <a:ext cx="871731" cy="65659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14" idx="3"/>
          </p:cNvCxnSpPr>
          <p:nvPr/>
        </p:nvCxnSpPr>
        <p:spPr>
          <a:xfrm>
            <a:off x="6096000" y="3706887"/>
            <a:ext cx="962162" cy="80675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580467" y="3142880"/>
            <a:ext cx="0" cy="113492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847590" y="3178259"/>
            <a:ext cx="0" cy="113492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686387" y="5331929"/>
            <a:ext cx="568960" cy="58928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/>
          <p:cNvSpPr/>
          <p:nvPr/>
        </p:nvSpPr>
        <p:spPr>
          <a:xfrm>
            <a:off x="6856307" y="4793275"/>
            <a:ext cx="568960" cy="58928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6287347" y="5139261"/>
            <a:ext cx="670560" cy="53721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881707" y="5407868"/>
            <a:ext cx="568960" cy="58928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/>
          <p:cNvSpPr/>
          <p:nvPr/>
        </p:nvSpPr>
        <p:spPr>
          <a:xfrm>
            <a:off x="6881707" y="6022460"/>
            <a:ext cx="568960" cy="58928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Connector 44"/>
          <p:cNvCxnSpPr/>
          <p:nvPr/>
        </p:nvCxnSpPr>
        <p:spPr>
          <a:xfrm>
            <a:off x="4255347" y="5668393"/>
            <a:ext cx="2626360" cy="3411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252808" y="5633928"/>
            <a:ext cx="695960" cy="70292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803826" y="5483093"/>
            <a:ext cx="448982" cy="386759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253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More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Entity</a:t>
            </a:r>
          </a:p>
          <a:p>
            <a:r>
              <a:rPr lang="en-GB"/>
              <a:t>Table</a:t>
            </a:r>
          </a:p>
          <a:p>
            <a:r>
              <a:rPr lang="en-GB"/>
              <a:t>Tuple</a:t>
            </a:r>
          </a:p>
          <a:p>
            <a:r>
              <a:rPr lang="en-GB"/>
              <a:t>Attribute</a:t>
            </a:r>
          </a:p>
          <a:p>
            <a:r>
              <a:rPr lang="en-GB"/>
              <a:t>Primary Key</a:t>
            </a:r>
          </a:p>
          <a:p>
            <a:r>
              <a:rPr lang="en-GB"/>
              <a:t>Candidate Key</a:t>
            </a:r>
          </a:p>
          <a:p>
            <a:r>
              <a:rPr lang="en-GB"/>
              <a:t>Foreign Key</a:t>
            </a:r>
          </a:p>
          <a:p>
            <a:r>
              <a:rPr lang="en-GB"/>
              <a:t>Relationship</a:t>
            </a:r>
          </a:p>
          <a:p>
            <a:r>
              <a:rPr lang="en-GB"/>
              <a:t>Referential Integrity </a:t>
            </a:r>
          </a:p>
          <a:p>
            <a:r>
              <a:rPr lang="en-GB"/>
              <a:t>Secondary Key / Alternate Key</a:t>
            </a:r>
          </a:p>
          <a:p>
            <a:r>
              <a:rPr lang="en-GB"/>
              <a:t>Indexing </a:t>
            </a:r>
          </a:p>
        </p:txBody>
      </p:sp>
    </p:spTree>
    <p:extLst>
      <p:ext uri="{BB962C8B-B14F-4D97-AF65-F5344CB8AC3E}">
        <p14:creationId xmlns:p14="http://schemas.microsoft.com/office/powerpoint/2010/main" val="1452801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FC3A1-F147-7E4D-9BC7-3F8776B4D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5F523-E9D7-374E-B71D-DD71D0BC5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/>
              <a:t>Entity</a:t>
            </a:r>
          </a:p>
          <a:p>
            <a:r>
              <a:rPr lang="en-GB"/>
              <a:t>An object, person, place or thing that can has property that can have a value / be recorded. </a:t>
            </a:r>
          </a:p>
          <a:p>
            <a:endParaRPr lang="en-GB"/>
          </a:p>
          <a:p>
            <a:r>
              <a:rPr lang="en-GB"/>
              <a:t>Table</a:t>
            </a:r>
          </a:p>
          <a:p>
            <a:r>
              <a:rPr lang="en-GB"/>
              <a:t>Shows all the information in a database</a:t>
            </a:r>
          </a:p>
          <a:p>
            <a:endParaRPr lang="en-GB"/>
          </a:p>
          <a:p>
            <a:r>
              <a:rPr lang="en-GB"/>
              <a:t>Tuple</a:t>
            </a:r>
          </a:p>
          <a:p>
            <a:r>
              <a:rPr lang="en-GB"/>
              <a:t>Same as a record. All the information about one person, object or thing</a:t>
            </a:r>
          </a:p>
          <a:p>
            <a:endParaRPr lang="en-GB"/>
          </a:p>
          <a:p>
            <a:r>
              <a:rPr lang="en-GB"/>
              <a:t>Attribute</a:t>
            </a:r>
          </a:p>
          <a:p>
            <a:r>
              <a:rPr lang="en-GB"/>
              <a:t>Could mean a database component (table, tuple) or could be a database field (One piece of data about a person or thing)</a:t>
            </a:r>
          </a:p>
          <a:p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3954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4BE4-B17C-8B43-8D9E-DCC9CB1EE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Today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48576-B6D1-1E43-A4B0-7B11B0EE671B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7030A0"/>
          </a:solidFill>
        </p:spPr>
        <p:txBody>
          <a:bodyPr numCol="2">
            <a:normAutofit fontScale="85000" lnSpcReduction="20000"/>
          </a:bodyPr>
          <a:lstStyle/>
          <a:p>
            <a:r>
              <a:rPr lang="en-US"/>
              <a:t>Define a single-table database from given data</a:t>
            </a:r>
          </a:p>
          <a:p>
            <a:r>
              <a:rPr lang="en-US"/>
              <a:t>Suggest suitable basic data types • </a:t>
            </a:r>
          </a:p>
          <a:p>
            <a:r>
              <a:rPr lang="en-US"/>
              <a:t>Understand the purpose of a primary key and identify a suitable primary key for a given database table </a:t>
            </a:r>
          </a:p>
          <a:p>
            <a:r>
              <a:rPr lang="en-US"/>
              <a:t>Read, understand and complete structured query • language (SQL) scripts to query data stored in a</a:t>
            </a:r>
            <a:br>
              <a:rPr lang="en-US"/>
            </a:br>
            <a:r>
              <a:rPr lang="en-US"/>
              <a:t>single database table </a:t>
            </a:r>
          </a:p>
          <a:p>
            <a:r>
              <a:rPr lang="en-US"/>
              <a:t>Including:</a:t>
            </a:r>
            <a:br>
              <a:rPr lang="en-US"/>
            </a:br>
            <a:r>
              <a:rPr lang="en-US"/>
              <a:t>– fields</a:t>
            </a:r>
            <a:br>
              <a:rPr lang="en-US"/>
            </a:br>
            <a:r>
              <a:rPr lang="en-US"/>
              <a:t>– records</a:t>
            </a:r>
            <a:br>
              <a:rPr lang="en-US"/>
            </a:br>
            <a:r>
              <a:rPr lang="en-US"/>
              <a:t>– validation Including: </a:t>
            </a:r>
          </a:p>
          <a:p>
            <a:r>
              <a:rPr lang="en-US"/>
              <a:t>– text/alphanumeric – character</a:t>
            </a:r>
            <a:br>
              <a:rPr lang="en-US"/>
            </a:br>
            <a:r>
              <a:rPr lang="en-US"/>
              <a:t>– Boolean</a:t>
            </a:r>
            <a:br>
              <a:rPr lang="en-US"/>
            </a:br>
            <a:r>
              <a:rPr lang="en-US"/>
              <a:t>– integer </a:t>
            </a:r>
          </a:p>
          <a:p>
            <a:r>
              <a:rPr lang="en-US"/>
              <a:t>– real</a:t>
            </a:r>
            <a:br>
              <a:rPr lang="en-US"/>
            </a:br>
            <a:r>
              <a:rPr lang="en-US"/>
              <a:t>– date/time </a:t>
            </a:r>
          </a:p>
          <a:p>
            <a:r>
              <a:rPr lang="en-US"/>
              <a:t>Limited to: </a:t>
            </a:r>
          </a:p>
          <a:p>
            <a:r>
              <a:rPr lang="en-US"/>
              <a:t>–  SELECT </a:t>
            </a:r>
          </a:p>
          <a:p>
            <a:r>
              <a:rPr lang="en-US"/>
              <a:t>–  FROM </a:t>
            </a:r>
          </a:p>
          <a:p>
            <a:r>
              <a:rPr lang="en-US"/>
              <a:t>–  WHERE </a:t>
            </a:r>
          </a:p>
          <a:p>
            <a:r>
              <a:rPr lang="en-US"/>
              <a:t>–  ORDER BY </a:t>
            </a:r>
          </a:p>
          <a:p>
            <a:r>
              <a:rPr lang="en-US"/>
              <a:t>–  SUM </a:t>
            </a:r>
          </a:p>
          <a:p>
            <a:r>
              <a:rPr lang="en-US"/>
              <a:t>–  COUNT </a:t>
            </a:r>
          </a:p>
          <a:p>
            <a:r>
              <a:rPr lang="en-US"/>
              <a:t>• Identifying the output given by an SQL statement that will query the given contents of a database table</a:t>
            </a:r>
          </a:p>
          <a:p>
            <a:endParaRPr lang="en-US"/>
          </a:p>
          <a:p>
            <a:r>
              <a:rPr lang="en-US"/>
              <a:t>Understand: What is a Database</a:t>
            </a:r>
          </a:p>
          <a:p>
            <a:endParaRPr lang="en-US"/>
          </a:p>
          <a:p>
            <a:r>
              <a:rPr lang="en-US"/>
              <a:t>Able: Explain why we use them</a:t>
            </a:r>
          </a:p>
          <a:p>
            <a:endParaRPr lang="en-US"/>
          </a:p>
          <a:p>
            <a:r>
              <a:rPr lang="en-US"/>
              <a:t>Answer: What are the different types of keys?</a:t>
            </a:r>
          </a:p>
          <a:p>
            <a:r>
              <a:rPr lang="en-US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4417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A78E-5432-A348-8664-A5A92EC61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0D77D-693F-8D44-AB9F-66A0EB6E4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1600"/>
              <a:t>Primary Key</a:t>
            </a:r>
          </a:p>
          <a:p>
            <a:r>
              <a:rPr lang="en-GB" sz="1600"/>
              <a:t>A unique value</a:t>
            </a:r>
          </a:p>
          <a:p>
            <a:endParaRPr lang="en-GB" sz="1600"/>
          </a:p>
          <a:p>
            <a:r>
              <a:rPr lang="en-GB" sz="1600"/>
              <a:t>Candidate Key</a:t>
            </a:r>
          </a:p>
          <a:p>
            <a:r>
              <a:rPr lang="en-GB" sz="1600"/>
              <a:t>Anything unique in a record / tuple is the candidate key.  One of these should also be the primary key </a:t>
            </a:r>
          </a:p>
          <a:p>
            <a:endParaRPr lang="en-GB" sz="1600"/>
          </a:p>
          <a:p>
            <a:r>
              <a:rPr lang="en-GB" sz="1600"/>
              <a:t>Foreign Key</a:t>
            </a:r>
          </a:p>
          <a:p>
            <a:r>
              <a:rPr lang="en-GB" sz="1600"/>
              <a:t>The same key in two or more tables but it’s a primary key in one table but not the others</a:t>
            </a:r>
          </a:p>
          <a:p>
            <a:endParaRPr lang="en-GB" sz="1600"/>
          </a:p>
          <a:p>
            <a:r>
              <a:rPr lang="en-GB" sz="1600"/>
              <a:t>Relationship</a:t>
            </a:r>
          </a:p>
          <a:p>
            <a:r>
              <a:rPr lang="en-GB" sz="1600"/>
              <a:t>The link between two or more database tables </a:t>
            </a:r>
          </a:p>
          <a:p>
            <a:endParaRPr lang="en-GB" sz="1600"/>
          </a:p>
          <a:p>
            <a:r>
              <a:rPr lang="en-GB" sz="1600"/>
              <a:t>Referential Integrity </a:t>
            </a:r>
          </a:p>
          <a:p>
            <a:r>
              <a:rPr lang="en-GB" sz="1600"/>
              <a:t>Making sure if you change one value  in one table it automatically changes the other values if needed</a:t>
            </a:r>
          </a:p>
          <a:p>
            <a:endParaRPr lang="en-GB" sz="1600"/>
          </a:p>
          <a:p>
            <a:r>
              <a:rPr lang="en-GB" sz="1600"/>
              <a:t>Secondary Key / Alternate key</a:t>
            </a:r>
          </a:p>
          <a:p>
            <a:r>
              <a:rPr lang="en-GB" sz="1600"/>
              <a:t>A key that is a candidate key but NOT the primary key </a:t>
            </a:r>
          </a:p>
          <a:p>
            <a:endParaRPr lang="en-GB" sz="1600"/>
          </a:p>
          <a:p>
            <a:r>
              <a:rPr lang="en-GB" sz="1600"/>
              <a:t>Indexing </a:t>
            </a:r>
          </a:p>
          <a:p>
            <a:r>
              <a:rPr lang="en-US" sz="1600"/>
              <a:t>When you make a search key for your data so its quicker to find</a:t>
            </a:r>
          </a:p>
        </p:txBody>
      </p:sp>
    </p:spTree>
    <p:extLst>
      <p:ext uri="{BB962C8B-B14F-4D97-AF65-F5344CB8AC3E}">
        <p14:creationId xmlns:p14="http://schemas.microsoft.com/office/powerpoint/2010/main" val="296375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177D2-2488-C645-9419-EADBFACF5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80355-CF46-5C45-ABDE-F124E55C6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sz="1600"/>
          </a:p>
          <a:p>
            <a:endParaRPr lang="en-US" sz="1600"/>
          </a:p>
          <a:p>
            <a:endParaRPr lang="en-US" sz="1600"/>
          </a:p>
          <a:p>
            <a:endParaRPr lang="en-US" sz="1600"/>
          </a:p>
          <a:p>
            <a:endParaRPr lang="en-US" sz="1600"/>
          </a:p>
          <a:p>
            <a:endParaRPr lang="en-US" sz="1600"/>
          </a:p>
          <a:p>
            <a:endParaRPr lang="en-US" sz="1600"/>
          </a:p>
          <a:p>
            <a:r>
              <a:rPr lang="en-GB" sz="1600"/>
              <a:t>Primary Key</a:t>
            </a:r>
          </a:p>
          <a:p>
            <a:r>
              <a:rPr lang="en-GB" sz="1600"/>
              <a:t>A unique value </a:t>
            </a:r>
          </a:p>
          <a:p>
            <a:r>
              <a:rPr lang="en-GB" sz="1600"/>
              <a:t>Student ID</a:t>
            </a:r>
            <a:br>
              <a:rPr lang="en-GB" sz="1600"/>
            </a:br>
            <a:endParaRPr lang="en-GB" sz="1600"/>
          </a:p>
          <a:p>
            <a:r>
              <a:rPr lang="en-GB" sz="1600"/>
              <a:t>Foreign Key</a:t>
            </a:r>
          </a:p>
          <a:p>
            <a:r>
              <a:rPr lang="en-GB" sz="1600"/>
              <a:t>The same key in two or more tables but it’s a primary key in one table but not the others</a:t>
            </a:r>
            <a:br>
              <a:rPr lang="en-GB" sz="1600"/>
            </a:br>
            <a:r>
              <a:rPr lang="en-GB" sz="1600"/>
              <a:t>Student ID in the Parent Table</a:t>
            </a:r>
          </a:p>
          <a:p>
            <a:endParaRPr lang="en-GB" sz="1600"/>
          </a:p>
          <a:p>
            <a:r>
              <a:rPr lang="en-GB" sz="1600"/>
              <a:t>Candidate Key</a:t>
            </a:r>
          </a:p>
          <a:p>
            <a:r>
              <a:rPr lang="en-GB" sz="1600"/>
              <a:t>Anything unique in a record / tuple is the candidate key.  One of these should also be the primary key </a:t>
            </a:r>
          </a:p>
          <a:p>
            <a:r>
              <a:rPr lang="en-GB" sz="1600"/>
              <a:t>Student ID, Email, Phone Number </a:t>
            </a:r>
          </a:p>
          <a:p>
            <a:endParaRPr lang="en-GB" sz="1600"/>
          </a:p>
          <a:p>
            <a:r>
              <a:rPr lang="en-GB" sz="1600"/>
              <a:t>Secondary Key/ Alternate Key</a:t>
            </a:r>
          </a:p>
          <a:p>
            <a:r>
              <a:rPr lang="en-GB" sz="1600"/>
              <a:t>A key that is a candidate key but NOT the primary key </a:t>
            </a:r>
            <a:br>
              <a:rPr lang="en-GB" sz="1600"/>
            </a:br>
            <a:r>
              <a:rPr lang="en-GB" sz="1600"/>
              <a:t>Email, Phone Number</a:t>
            </a:r>
          </a:p>
          <a:p>
            <a:endParaRPr lang="en-US" sz="160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2C3FA1-CCA1-0443-84F4-634C67912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670936"/>
              </p:ext>
            </p:extLst>
          </p:nvPr>
        </p:nvGraphicFramePr>
        <p:xfrm>
          <a:off x="1572126" y="877041"/>
          <a:ext cx="1028299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779">
                  <a:extLst>
                    <a:ext uri="{9D8B030D-6E8A-4147-A177-3AD203B41FA5}">
                      <a16:colId xmlns:a16="http://schemas.microsoft.com/office/drawing/2014/main" val="2737965752"/>
                    </a:ext>
                  </a:extLst>
                </a:gridCol>
                <a:gridCol w="1214495">
                  <a:extLst>
                    <a:ext uri="{9D8B030D-6E8A-4147-A177-3AD203B41FA5}">
                      <a16:colId xmlns:a16="http://schemas.microsoft.com/office/drawing/2014/main" val="917216933"/>
                    </a:ext>
                  </a:extLst>
                </a:gridCol>
                <a:gridCol w="1588168">
                  <a:extLst>
                    <a:ext uri="{9D8B030D-6E8A-4147-A177-3AD203B41FA5}">
                      <a16:colId xmlns:a16="http://schemas.microsoft.com/office/drawing/2014/main" val="3841332203"/>
                    </a:ext>
                  </a:extLst>
                </a:gridCol>
                <a:gridCol w="2422358">
                  <a:extLst>
                    <a:ext uri="{9D8B030D-6E8A-4147-A177-3AD203B41FA5}">
                      <a16:colId xmlns:a16="http://schemas.microsoft.com/office/drawing/2014/main" val="2462449014"/>
                    </a:ext>
                  </a:extLst>
                </a:gridCol>
                <a:gridCol w="2168359">
                  <a:extLst>
                    <a:ext uri="{9D8B030D-6E8A-4147-A177-3AD203B41FA5}">
                      <a16:colId xmlns:a16="http://schemas.microsoft.com/office/drawing/2014/main" val="2854040216"/>
                    </a:ext>
                  </a:extLst>
                </a:gridCol>
                <a:gridCol w="1713832">
                  <a:extLst>
                    <a:ext uri="{9D8B030D-6E8A-4147-A177-3AD203B41FA5}">
                      <a16:colId xmlns:a16="http://schemas.microsoft.com/office/drawing/2014/main" val="995202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Date of Birth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Phone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571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S01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Wayne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BruceS01@school.com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18 September 1983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12672938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53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S02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Tony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TonyS02@school.com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14 January 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28482649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254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S03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Rogers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SteveS03@school.com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19 March 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18461940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44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S04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Clark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Kent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ClarkS04@school.com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12 February 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19475927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2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S05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Banner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BruceS05@school.com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18 September 1983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38506721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14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S06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Martha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Kent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MarthaS06@school.com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7 October 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48492730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57074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261FE2D-A981-5541-BCDD-097DC45F0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444369"/>
              </p:ext>
            </p:extLst>
          </p:nvPr>
        </p:nvGraphicFramePr>
        <p:xfrm>
          <a:off x="8033247" y="4491856"/>
          <a:ext cx="444366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221">
                  <a:extLst>
                    <a:ext uri="{9D8B030D-6E8A-4147-A177-3AD203B41FA5}">
                      <a16:colId xmlns:a16="http://schemas.microsoft.com/office/drawing/2014/main" val="715060037"/>
                    </a:ext>
                  </a:extLst>
                </a:gridCol>
                <a:gridCol w="1481221">
                  <a:extLst>
                    <a:ext uri="{9D8B030D-6E8A-4147-A177-3AD203B41FA5}">
                      <a16:colId xmlns:a16="http://schemas.microsoft.com/office/drawing/2014/main" val="448575781"/>
                    </a:ext>
                  </a:extLst>
                </a:gridCol>
                <a:gridCol w="1481221">
                  <a:extLst>
                    <a:ext uri="{9D8B030D-6E8A-4147-A177-3AD203B41FA5}">
                      <a16:colId xmlns:a16="http://schemas.microsoft.com/office/drawing/2014/main" val="1556849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Parent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Parent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Student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7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Thomas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977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Howard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564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094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Johnathon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786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4736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D8BD-AC14-7A4D-92D4-12A044B20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BEB64-F961-884E-999F-7EE4EBDF3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When you make a search key for your data so its quicker to find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The above table has information about 3 places, if I was to index this, then I would make a search field so someone can quickly find all the information about that location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D5C8C55-6FC2-4441-9496-9966E70202D8}"/>
              </a:ext>
            </a:extLst>
          </p:cNvPr>
          <p:cNvGraphicFramePr>
            <a:graphicFrameLocks noGrp="1"/>
          </p:cNvGraphicFramePr>
          <p:nvPr/>
        </p:nvGraphicFramePr>
        <p:xfrm>
          <a:off x="1278021" y="1473644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311549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9680328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94321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Capital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192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Beijing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Yuan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368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London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802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Washington 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Dollar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84287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4C7382F-8B2E-7842-B4DC-5800959C507D}"/>
              </a:ext>
            </a:extLst>
          </p:cNvPr>
          <p:cNvGraphicFramePr>
            <a:graphicFrameLocks noGrp="1"/>
          </p:cNvGraphicFramePr>
          <p:nvPr/>
        </p:nvGraphicFramePr>
        <p:xfrm>
          <a:off x="3082758" y="4658002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9624801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311549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9680328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94321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SEARCH 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Capital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192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Beijing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Yuan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368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London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802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Washington 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Dollar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842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9314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7004-2C02-D544-A752-DBB07648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78DE4-29B2-264E-904C-9550BEBA8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IGCSE wants us to know about SQL but not DMBS, but SQL can also be a DMBS, so we will do it anyway.</a:t>
            </a:r>
          </a:p>
          <a:p>
            <a:endParaRPr lang="en-US"/>
          </a:p>
          <a:p>
            <a:r>
              <a:rPr lang="en-GB"/>
              <a:t>Database = Collection of data that is organised </a:t>
            </a:r>
          </a:p>
          <a:p>
            <a:endParaRPr lang="en-GB"/>
          </a:p>
          <a:p>
            <a:r>
              <a:rPr lang="en-GB"/>
              <a:t>DBMS = Database Management System </a:t>
            </a:r>
          </a:p>
          <a:p>
            <a:endParaRPr lang="en-GB"/>
          </a:p>
          <a:p>
            <a:r>
              <a:rPr lang="en-GB"/>
              <a:t>DBMS = What you use to work with your database.</a:t>
            </a:r>
          </a:p>
          <a:p>
            <a:endParaRPr lang="en-GB"/>
          </a:p>
          <a:p>
            <a:r>
              <a:rPr lang="en-GB"/>
              <a:t>What??? </a:t>
            </a:r>
          </a:p>
          <a:p>
            <a:endParaRPr lang="en-GB"/>
          </a:p>
          <a:p>
            <a:r>
              <a:rPr lang="en-GB"/>
              <a:t>Your database is your data collected and organised, but if you want to do anything with your data you need a DBMS to touch your data.</a:t>
            </a:r>
          </a:p>
          <a:p>
            <a:endParaRPr lang="en-GB"/>
          </a:p>
          <a:p>
            <a:r>
              <a:rPr lang="en-GB"/>
              <a:t>We use Microsoft Access and MySQL for our DBMS 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05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Structured Query Language </a:t>
            </a:r>
          </a:p>
          <a:p>
            <a:endParaRPr lang="en-GB"/>
          </a:p>
          <a:p>
            <a:r>
              <a:rPr lang="en-GB"/>
              <a:t>It</a:t>
            </a:r>
            <a:r>
              <a:rPr lang="mr-IN"/>
              <a:t>’</a:t>
            </a:r>
            <a:r>
              <a:rPr lang="en-GB"/>
              <a:t>s a common language used by DBMS</a:t>
            </a:r>
          </a:p>
          <a:p>
            <a:endParaRPr lang="en-GB"/>
          </a:p>
          <a:p>
            <a:r>
              <a:rPr lang="en-GB"/>
              <a:t>One language. But because you can do so many things its split into two parts </a:t>
            </a:r>
          </a:p>
          <a:p>
            <a:endParaRPr lang="en-GB"/>
          </a:p>
          <a:p>
            <a:r>
              <a:rPr lang="en-GB"/>
              <a:t>DDL </a:t>
            </a:r>
            <a:r>
              <a:rPr lang="mr-IN"/>
              <a:t>–</a:t>
            </a:r>
            <a:r>
              <a:rPr lang="en-GB"/>
              <a:t> Data Definition Language</a:t>
            </a:r>
          </a:p>
          <a:p>
            <a:r>
              <a:rPr lang="en-GB"/>
              <a:t>DML </a:t>
            </a:r>
            <a:r>
              <a:rPr lang="mr-IN"/>
              <a:t>–</a:t>
            </a:r>
            <a:r>
              <a:rPr lang="en-GB"/>
              <a:t> Data Manipulation Language </a:t>
            </a:r>
          </a:p>
          <a:p>
            <a:endParaRPr lang="en-GB"/>
          </a:p>
          <a:p>
            <a:r>
              <a:rPr lang="en-GB"/>
              <a:t>DDL </a:t>
            </a:r>
            <a:r>
              <a:rPr lang="mr-IN"/>
              <a:t>–</a:t>
            </a:r>
            <a:r>
              <a:rPr lang="en-GB"/>
              <a:t> Creates databases and creates alter tables</a:t>
            </a:r>
          </a:p>
          <a:p>
            <a:r>
              <a:rPr lang="en-GB"/>
              <a:t>DML </a:t>
            </a:r>
            <a:r>
              <a:rPr lang="mr-IN"/>
              <a:t>–</a:t>
            </a:r>
            <a:r>
              <a:rPr lang="en-GB"/>
              <a:t> Insert and changes data in your table</a:t>
            </a:r>
          </a:p>
        </p:txBody>
      </p:sp>
    </p:spTree>
    <p:extLst>
      <p:ext uri="{BB962C8B-B14F-4D97-AF65-F5344CB8AC3E}">
        <p14:creationId xmlns:p14="http://schemas.microsoft.com/office/powerpoint/2010/main" val="2443971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SQL Syntax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Match up the statements</a:t>
            </a:r>
          </a:p>
          <a:p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208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SQL Syntax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Match up the statements</a:t>
            </a:r>
          </a:p>
          <a:p>
            <a:endParaRPr lang="en-GB"/>
          </a:p>
          <a:p>
            <a:endParaRPr lang="en-GB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56126" y="1466095"/>
          <a:ext cx="11427326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9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8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kern="1200"/>
                        <a:t>SELECT </a:t>
                      </a:r>
                      <a:endParaRPr lang="en-GB" sz="2400" b="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kern="1200"/>
                        <a:t>extracts data from a database</a:t>
                      </a:r>
                      <a:endParaRPr lang="en-GB" sz="2400" b="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kern="1200"/>
                        <a:t>UPDATE </a:t>
                      </a:r>
                      <a:endParaRPr lang="en-GB" sz="2400" b="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kern="1200"/>
                        <a:t>updates data in a database</a:t>
                      </a:r>
                      <a:endParaRPr lang="en-GB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kern="1200"/>
                        <a:t>DELETE </a:t>
                      </a:r>
                      <a:endParaRPr lang="en-GB" sz="2400" b="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kern="1200"/>
                        <a:t>deletes data from a database</a:t>
                      </a:r>
                      <a:endParaRPr lang="en-GB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kern="1200"/>
                        <a:t>INSERT INTO </a:t>
                      </a:r>
                      <a:endParaRPr lang="en-GB" sz="2400" b="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kern="1200"/>
                        <a:t>inserts new data into a database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kern="1200"/>
                        <a:t>CREATE DATABASE </a:t>
                      </a:r>
                      <a:endParaRPr lang="en-GB" sz="2400" b="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kern="1200"/>
                        <a:t>creates a new database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kern="1200"/>
                        <a:t>ALTER DATABASE </a:t>
                      </a:r>
                      <a:endParaRPr lang="en-GB" sz="2400" b="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kern="1200"/>
                        <a:t>modifies a database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kern="1200"/>
                        <a:t>ALTER TABLE </a:t>
                      </a:r>
                      <a:endParaRPr lang="en-GB" sz="2400" b="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kern="1200"/>
                        <a:t>modifies a table</a:t>
                      </a:r>
                      <a:endParaRPr lang="en-GB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kern="1200"/>
                        <a:t>CREATE TABLE </a:t>
                      </a:r>
                      <a:endParaRPr lang="en-GB" sz="2400" b="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kern="1200"/>
                        <a:t>creates a new table</a:t>
                      </a:r>
                      <a:endParaRPr lang="en-GB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kern="1200"/>
                        <a:t>DROP TABLE </a:t>
                      </a:r>
                      <a:endParaRPr lang="en-GB" sz="2400" b="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kern="1200"/>
                        <a:t>deletes a table</a:t>
                      </a:r>
                      <a:endParaRPr lang="en-GB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kern="1200"/>
                        <a:t>CREATE INDEX </a:t>
                      </a:r>
                      <a:endParaRPr lang="en-GB" sz="2400" b="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kern="1200"/>
                        <a:t>creates an index (search key)</a:t>
                      </a:r>
                      <a:endParaRPr lang="en-GB" sz="2400" b="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kern="1200"/>
                        <a:t>DROP INDEX </a:t>
                      </a:r>
                      <a:endParaRPr lang="en-GB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kern="1200"/>
                        <a:t>deletes an index</a:t>
                      </a:r>
                      <a:endParaRPr lang="en-GB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C1D7DE5D-0D35-BF4A-9CFF-C28F3E0A9A03}"/>
              </a:ext>
            </a:extLst>
          </p:cNvPr>
          <p:cNvSpPr/>
          <p:nvPr/>
        </p:nvSpPr>
        <p:spPr>
          <a:xfrm>
            <a:off x="5096933" y="1466095"/>
            <a:ext cx="6886519" cy="43043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85AC96-F3C7-6C4B-A09D-698D4E924D27}"/>
              </a:ext>
            </a:extLst>
          </p:cNvPr>
          <p:cNvSpPr/>
          <p:nvPr/>
        </p:nvSpPr>
        <p:spPr>
          <a:xfrm>
            <a:off x="5096933" y="1896533"/>
            <a:ext cx="6886519" cy="4572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EEC58B-8485-9C4B-9CB4-61B3547ECD7A}"/>
              </a:ext>
            </a:extLst>
          </p:cNvPr>
          <p:cNvSpPr/>
          <p:nvPr/>
        </p:nvSpPr>
        <p:spPr>
          <a:xfrm>
            <a:off x="556125" y="2360246"/>
            <a:ext cx="4540807" cy="4572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9D8341-B688-F344-93C8-2D3F46D15464}"/>
              </a:ext>
            </a:extLst>
          </p:cNvPr>
          <p:cNvSpPr/>
          <p:nvPr/>
        </p:nvSpPr>
        <p:spPr>
          <a:xfrm>
            <a:off x="5096933" y="2859009"/>
            <a:ext cx="6886519" cy="4572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158A06-9A18-5647-BE61-F871A30C307E}"/>
              </a:ext>
            </a:extLst>
          </p:cNvPr>
          <p:cNvSpPr/>
          <p:nvPr/>
        </p:nvSpPr>
        <p:spPr>
          <a:xfrm>
            <a:off x="6925733" y="-6513"/>
            <a:ext cx="6886519" cy="4572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D991D9-4900-6C4A-8C33-E867187A8767}"/>
              </a:ext>
            </a:extLst>
          </p:cNvPr>
          <p:cNvSpPr/>
          <p:nvPr/>
        </p:nvSpPr>
        <p:spPr>
          <a:xfrm>
            <a:off x="5096933" y="3767962"/>
            <a:ext cx="6886519" cy="4572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8AA988-F779-534A-8F43-55A9CE1A0010}"/>
              </a:ext>
            </a:extLst>
          </p:cNvPr>
          <p:cNvSpPr/>
          <p:nvPr/>
        </p:nvSpPr>
        <p:spPr>
          <a:xfrm>
            <a:off x="556124" y="4210733"/>
            <a:ext cx="4540807" cy="4572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25E08F-6826-F14F-A7C8-8E06EBC4EDAF}"/>
              </a:ext>
            </a:extLst>
          </p:cNvPr>
          <p:cNvSpPr/>
          <p:nvPr/>
        </p:nvSpPr>
        <p:spPr>
          <a:xfrm>
            <a:off x="556123" y="4660101"/>
            <a:ext cx="4540807" cy="4572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9DBBAE-34BF-624F-9FCD-0CC247EE19AB}"/>
              </a:ext>
            </a:extLst>
          </p:cNvPr>
          <p:cNvSpPr/>
          <p:nvPr/>
        </p:nvSpPr>
        <p:spPr>
          <a:xfrm>
            <a:off x="556123" y="5116763"/>
            <a:ext cx="4540807" cy="4572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25EDE4-958E-9647-9A6C-FBA2DD39E4A3}"/>
              </a:ext>
            </a:extLst>
          </p:cNvPr>
          <p:cNvSpPr/>
          <p:nvPr/>
        </p:nvSpPr>
        <p:spPr>
          <a:xfrm>
            <a:off x="5096933" y="5585395"/>
            <a:ext cx="6886519" cy="4572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E874D59-36F0-B742-9C82-51A26D3986A0}"/>
              </a:ext>
            </a:extLst>
          </p:cNvPr>
          <p:cNvSpPr/>
          <p:nvPr/>
        </p:nvSpPr>
        <p:spPr>
          <a:xfrm>
            <a:off x="556123" y="6026965"/>
            <a:ext cx="4540807" cy="4572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0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Task </a:t>
            </a:r>
            <a:r>
              <a:rPr lang="mr-IN"/>
              <a:t>–</a:t>
            </a:r>
            <a:r>
              <a:rPr lang="en-GB"/>
              <a:t> With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/>
              <a:t>Create a database</a:t>
            </a:r>
          </a:p>
          <a:p>
            <a:pPr marL="514350" indent="-514350">
              <a:buFont typeface="+mj-lt"/>
              <a:buAutoNum type="arabicPeriod"/>
            </a:pPr>
            <a:r>
              <a:rPr lang="en-GB"/>
              <a:t>Create a table </a:t>
            </a:r>
          </a:p>
          <a:p>
            <a:pPr marL="514350" indent="-514350">
              <a:buFont typeface="+mj-lt"/>
              <a:buAutoNum type="arabicPeriod"/>
            </a:pPr>
            <a:r>
              <a:rPr lang="en-GB"/>
              <a:t>Insert data into the table </a:t>
            </a:r>
          </a:p>
          <a:p>
            <a:pPr marL="514350" indent="-514350">
              <a:buFont typeface="+mj-lt"/>
              <a:buAutoNum type="arabicPeriod"/>
            </a:pPr>
            <a:r>
              <a:rPr lang="en-GB"/>
              <a:t>Select / Get data from your table </a:t>
            </a:r>
          </a:p>
          <a:p>
            <a:pPr marL="514350" indent="-514350">
              <a:buFont typeface="+mj-lt"/>
              <a:buAutoNum type="arabicPeriod"/>
            </a:pPr>
            <a:r>
              <a:rPr lang="en-GB"/>
              <a:t>Update your table </a:t>
            </a:r>
          </a:p>
          <a:p>
            <a:pPr marL="514350" indent="-514350">
              <a:buFont typeface="+mj-lt"/>
              <a:buAutoNum type="arabicPeriod"/>
            </a:pPr>
            <a:r>
              <a:rPr lang="en-GB"/>
              <a:t>Delete data </a:t>
            </a:r>
          </a:p>
        </p:txBody>
      </p:sp>
    </p:spTree>
    <p:extLst>
      <p:ext uri="{BB962C8B-B14F-4D97-AF65-F5344CB8AC3E}">
        <p14:creationId xmlns:p14="http://schemas.microsoft.com/office/powerpoint/2010/main" val="39460924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0C2C6-C851-4C43-A448-7EB7BC2C8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https://www.learnsqlonline.org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1235C-0C70-5145-90BA-18E75AA09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hlinkClick r:id="rId2"/>
              </a:rPr>
              <a:t>https://www.learnsqlonline.org</a:t>
            </a:r>
            <a:endParaRPr lang="en-GB"/>
          </a:p>
          <a:p>
            <a:endParaRPr lang="en-GB"/>
          </a:p>
          <a:p>
            <a:r>
              <a:rPr lang="en-GB"/>
              <a:t>Click the arrows to start writing code</a:t>
            </a:r>
          </a:p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985DE2-71BB-CC4F-ABE3-ED1A82E8D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3789" y="2015836"/>
            <a:ext cx="8010716" cy="4765964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4F6E4C50-A5A3-6644-B2E7-FE876ACDE30A}"/>
              </a:ext>
            </a:extLst>
          </p:cNvPr>
          <p:cNvSpPr/>
          <p:nvPr/>
        </p:nvSpPr>
        <p:spPr>
          <a:xfrm rot="7200000">
            <a:off x="6525491" y="4668163"/>
            <a:ext cx="2036618" cy="180109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713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FEE8B-761C-D547-866D-EC8EA17C8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Just delete their rubbish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9E1304-F51C-4443-9691-78BDA2A7D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9353" y="557213"/>
            <a:ext cx="10433294" cy="6257925"/>
          </a:xfr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2706DE7D-1C21-2D46-BE17-D6E0BF084508}"/>
              </a:ext>
            </a:extLst>
          </p:cNvPr>
          <p:cNvSpPr/>
          <p:nvPr/>
        </p:nvSpPr>
        <p:spPr>
          <a:xfrm rot="10800000">
            <a:off x="6096000" y="4294091"/>
            <a:ext cx="2036618" cy="180109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151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What is a database?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GB"/>
              <a:t>A collection of data </a:t>
            </a:r>
          </a:p>
          <a:p>
            <a:pPr marL="514350" indent="-514350">
              <a:buAutoNum type="arabicPeriod"/>
            </a:pPr>
            <a:endParaRPr lang="en-GB"/>
          </a:p>
          <a:p>
            <a:pPr marL="514350" indent="-514350">
              <a:buAutoNum type="arabicPeriod"/>
            </a:pPr>
            <a:r>
              <a:rPr lang="en-GB"/>
              <a:t>A place to store data </a:t>
            </a:r>
          </a:p>
          <a:p>
            <a:pPr marL="514350" indent="-514350">
              <a:buAutoNum type="arabicPeriod"/>
            </a:pPr>
            <a:endParaRPr lang="en-GB"/>
          </a:p>
          <a:p>
            <a:pPr marL="514350" indent="-514350">
              <a:buAutoNum type="arabicPeriod"/>
            </a:pPr>
            <a:r>
              <a:rPr lang="en-GB"/>
              <a:t>A collection of data that is organised </a:t>
            </a:r>
          </a:p>
          <a:p>
            <a:pPr marL="514350" indent="-514350">
              <a:buAutoNum type="arabicPeriod"/>
            </a:pPr>
            <a:endParaRPr lang="en-GB"/>
          </a:p>
          <a:p>
            <a:pPr marL="514350" indent="-514350">
              <a:buAutoNum type="arabicPeriod"/>
            </a:pPr>
            <a:r>
              <a:rPr lang="en-GB"/>
              <a:t>A document that allows for calculations </a:t>
            </a:r>
          </a:p>
          <a:p>
            <a:pPr marL="514350" indent="-514350">
              <a:buAutoNum type="arabicPeriod"/>
            </a:pPr>
            <a:endParaRPr lang="en-GB"/>
          </a:p>
          <a:p>
            <a:pPr marL="514350" indent="-514350">
              <a:buAutoNum type="arabicPeriod"/>
            </a:pPr>
            <a:r>
              <a:rPr lang="en-GB"/>
              <a:t>When you use SQL </a:t>
            </a:r>
          </a:p>
          <a:p>
            <a:pPr marL="514350" indent="-514350">
              <a:buAutoNum type="arabicPeriod"/>
            </a:pPr>
            <a:endParaRPr lang="en-GB"/>
          </a:p>
          <a:p>
            <a:pPr marL="514350" indent="-514350">
              <a:buAutoNum type="arabicPeriod"/>
            </a:pPr>
            <a:r>
              <a:rPr lang="en-GB"/>
              <a:t>A document made from HTML</a:t>
            </a:r>
          </a:p>
          <a:p>
            <a:pPr marL="514350" indent="-514350">
              <a:buAutoNum type="arabicPeriod"/>
            </a:pPr>
            <a:endParaRPr lang="en-GB"/>
          </a:p>
          <a:p>
            <a:pPr marL="514350" indent="-514350">
              <a:buAutoNum type="arabicPeriod"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5732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9ECF9-BA00-914D-9519-8A79B78EA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Create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04B8A-8BE7-E744-B2C1-48092E78C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solidFill>
                  <a:schemeClr val="tx1"/>
                </a:solidFill>
              </a:rPr>
              <a:t>CREATE DATABASE </a:t>
            </a:r>
            <a:r>
              <a:rPr lang="en-GB"/>
              <a:t>superhero; 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pPr algn="ctr"/>
            <a:r>
              <a:rPr lang="en-GB"/>
              <a:t>*******************</a:t>
            </a:r>
            <a:br>
              <a:rPr lang="en-GB"/>
            </a:br>
            <a:r>
              <a:rPr lang="en-GB"/>
              <a:t>PLEASE NOTE, IN THE PAST I USED AN APP CALLED XAMPP AND THIS CODE WORKS FINE, BUT IN LEARNSQLONLINE.ORG IT DOES NOT ALLOW TO CREATE A DATABASE</a:t>
            </a:r>
            <a:br>
              <a:rPr lang="en-GB"/>
            </a:br>
            <a:r>
              <a:rPr lang="en-GB"/>
              <a:t>*******************</a:t>
            </a:r>
          </a:p>
        </p:txBody>
      </p:sp>
    </p:spTree>
    <p:extLst>
      <p:ext uri="{BB962C8B-B14F-4D97-AF65-F5344CB8AC3E}">
        <p14:creationId xmlns:p14="http://schemas.microsoft.com/office/powerpoint/2010/main" val="17274469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6019B-D514-AE4A-9DE9-83D00C11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Create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A9C47-907F-B741-871E-626DA740C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/>
              <a:t>So now I made a database (kind of) and now we will make a table</a:t>
            </a:r>
          </a:p>
          <a:p>
            <a:endParaRPr lang="en-GB"/>
          </a:p>
          <a:p>
            <a:r>
              <a:rPr lang="en-GB">
                <a:solidFill>
                  <a:schemeClr val="tx1"/>
                </a:solidFill>
              </a:rPr>
              <a:t>CREATE TABLE </a:t>
            </a:r>
            <a:r>
              <a:rPr lang="en-GB"/>
              <a:t>goodguys </a:t>
            </a:r>
            <a:br>
              <a:rPr lang="en-GB"/>
            </a:br>
            <a:r>
              <a:rPr lang="en-GB">
                <a:solidFill>
                  <a:schemeClr val="tx1"/>
                </a:solidFill>
              </a:rPr>
              <a:t>(</a:t>
            </a:r>
          </a:p>
          <a:p>
            <a:r>
              <a:rPr lang="en-GB"/>
              <a:t>HeroID </a:t>
            </a:r>
            <a:r>
              <a:rPr lang="en-GB">
                <a:solidFill>
                  <a:schemeClr val="tx1"/>
                </a:solidFill>
              </a:rPr>
              <a:t>int,</a:t>
            </a:r>
          </a:p>
          <a:p>
            <a:r>
              <a:rPr lang="en-GB"/>
              <a:t>LastName </a:t>
            </a:r>
            <a:r>
              <a:rPr lang="en-GB">
                <a:solidFill>
                  <a:schemeClr val="tx1"/>
                </a:solidFill>
              </a:rPr>
              <a:t>varchar(255),</a:t>
            </a:r>
          </a:p>
          <a:p>
            <a:r>
              <a:rPr lang="en-GB"/>
              <a:t>FirstName </a:t>
            </a:r>
            <a:r>
              <a:rPr lang="en-GB">
                <a:solidFill>
                  <a:schemeClr val="tx1"/>
                </a:solidFill>
              </a:rPr>
              <a:t>varchar(255),</a:t>
            </a:r>
          </a:p>
          <a:p>
            <a:r>
              <a:rPr lang="en-GB"/>
              <a:t>BestPower </a:t>
            </a:r>
            <a:r>
              <a:rPr lang="en-GB">
                <a:solidFill>
                  <a:schemeClr val="tx1"/>
                </a:solidFill>
              </a:rPr>
              <a:t>varchar(255),</a:t>
            </a:r>
          </a:p>
          <a:p>
            <a:r>
              <a:rPr lang="en-GB"/>
              <a:t>BestMovie </a:t>
            </a:r>
            <a:r>
              <a:rPr lang="en-GB">
                <a:solidFill>
                  <a:schemeClr val="tx1"/>
                </a:solidFill>
              </a:rPr>
              <a:t>varchar(255)</a:t>
            </a:r>
          </a:p>
          <a:p>
            <a:r>
              <a:rPr lang="en-GB">
                <a:solidFill>
                  <a:schemeClr val="tx1"/>
                </a:solidFill>
              </a:rPr>
              <a:t>); </a:t>
            </a:r>
          </a:p>
          <a:p>
            <a:endParaRPr lang="en-GB"/>
          </a:p>
          <a:p>
            <a:r>
              <a:rPr lang="en-GB"/>
              <a:t>The name of my table is goodguys</a:t>
            </a:r>
            <a:br>
              <a:rPr lang="en-GB"/>
            </a:br>
            <a:r>
              <a:rPr lang="en-GB"/>
              <a:t>int = Integer </a:t>
            </a:r>
          </a:p>
          <a:p>
            <a:r>
              <a:rPr lang="en-GB"/>
              <a:t>Varchar = string / text </a:t>
            </a:r>
          </a:p>
          <a:p>
            <a:r>
              <a:rPr lang="en-GB"/>
              <a:t>(255) = how many letters can that varchar have</a:t>
            </a:r>
          </a:p>
        </p:txBody>
      </p:sp>
    </p:spTree>
    <p:extLst>
      <p:ext uri="{BB962C8B-B14F-4D97-AF65-F5344CB8AC3E}">
        <p14:creationId xmlns:p14="http://schemas.microsoft.com/office/powerpoint/2010/main" val="41780961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C1BFF-4F35-9344-941D-245A6C40B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Add information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EE572-6B5E-5B42-8B06-04DA4893C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>
                <a:solidFill>
                  <a:schemeClr val="tx1"/>
                </a:solidFill>
              </a:rPr>
              <a:t>INSERT INTO </a:t>
            </a:r>
            <a:r>
              <a:rPr lang="en-GB" sz="2400"/>
              <a:t>goodguys </a:t>
            </a:r>
            <a:r>
              <a:rPr lang="en-GB" sz="2400">
                <a:solidFill>
                  <a:schemeClr val="tx1"/>
                </a:solidFill>
              </a:rPr>
              <a:t>VALUES</a:t>
            </a:r>
            <a:r>
              <a:rPr lang="en-GB" sz="2400"/>
              <a:t> (1, "America", "Captain", "Strength", "Winter Soldier");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201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4F96-9E3E-1243-88FB-81CEEF6F1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So we have: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403B2-E23B-BF42-8382-A4267B6FB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/>
              <a:t>Made a database (but the website won’t allow this)</a:t>
            </a:r>
          </a:p>
          <a:p>
            <a:pPr marL="514350" indent="-514350">
              <a:buFont typeface="+mj-lt"/>
              <a:buAutoNum type="arabicPeriod"/>
            </a:pPr>
            <a:r>
              <a:rPr lang="en-GB"/>
              <a:t>Made a table </a:t>
            </a:r>
          </a:p>
          <a:p>
            <a:pPr marL="514350" indent="-514350">
              <a:buFont typeface="+mj-lt"/>
              <a:buAutoNum type="arabicPeriod"/>
            </a:pPr>
            <a:r>
              <a:rPr lang="en-GB"/>
              <a:t>Given the table some information</a:t>
            </a:r>
          </a:p>
          <a:p>
            <a:endParaRPr lang="en-GB" sz="2000"/>
          </a:p>
          <a:p>
            <a:r>
              <a:rPr lang="en-GB" sz="2000">
                <a:solidFill>
                  <a:schemeClr val="tx1"/>
                </a:solidFill>
              </a:rPr>
              <a:t>CREATE DATABASE </a:t>
            </a:r>
            <a:r>
              <a:rPr lang="en-GB" sz="2000"/>
              <a:t>superhero</a:t>
            </a:r>
          </a:p>
          <a:p>
            <a:r>
              <a:rPr lang="en-GB" sz="2000">
                <a:solidFill>
                  <a:schemeClr val="tx1"/>
                </a:solidFill>
              </a:rPr>
              <a:t>CREATE TABLE </a:t>
            </a:r>
            <a:r>
              <a:rPr lang="en-GB" sz="2000"/>
              <a:t>goodguys </a:t>
            </a:r>
            <a:br>
              <a:rPr lang="en-GB" sz="2000"/>
            </a:br>
            <a:r>
              <a:rPr lang="en-GB" sz="2000"/>
              <a:t>(</a:t>
            </a:r>
          </a:p>
          <a:p>
            <a:r>
              <a:rPr lang="en-GB" sz="2000"/>
              <a:t>HeroID </a:t>
            </a:r>
            <a:r>
              <a:rPr lang="en-GB" sz="2000">
                <a:solidFill>
                  <a:schemeClr val="tx1"/>
                </a:solidFill>
              </a:rPr>
              <a:t>int,</a:t>
            </a:r>
          </a:p>
          <a:p>
            <a:r>
              <a:rPr lang="en-GB" sz="2000"/>
              <a:t>LastName </a:t>
            </a:r>
            <a:r>
              <a:rPr lang="en-GB" sz="2000">
                <a:solidFill>
                  <a:schemeClr val="tx1"/>
                </a:solidFill>
              </a:rPr>
              <a:t>varchar(255),</a:t>
            </a:r>
          </a:p>
          <a:p>
            <a:r>
              <a:rPr lang="en-GB" sz="2000"/>
              <a:t>FirstName </a:t>
            </a:r>
            <a:r>
              <a:rPr lang="en-GB" sz="2000">
                <a:solidFill>
                  <a:schemeClr val="tx1"/>
                </a:solidFill>
              </a:rPr>
              <a:t>varchar(255),</a:t>
            </a:r>
          </a:p>
          <a:p>
            <a:r>
              <a:rPr lang="en-GB" sz="2000"/>
              <a:t>BestPower </a:t>
            </a:r>
            <a:r>
              <a:rPr lang="en-GB" sz="2000">
                <a:solidFill>
                  <a:schemeClr val="tx1"/>
                </a:solidFill>
              </a:rPr>
              <a:t>varchar(255),</a:t>
            </a:r>
          </a:p>
          <a:p>
            <a:r>
              <a:rPr lang="en-GB" sz="2000"/>
              <a:t>BestMovie </a:t>
            </a:r>
            <a:r>
              <a:rPr lang="en-GB" sz="2000">
                <a:solidFill>
                  <a:schemeClr val="tx1"/>
                </a:solidFill>
              </a:rPr>
              <a:t>varchar(255)</a:t>
            </a:r>
          </a:p>
          <a:p>
            <a:r>
              <a:rPr lang="en-GB" sz="2000"/>
              <a:t>); </a:t>
            </a:r>
          </a:p>
          <a:p>
            <a:endParaRPr lang="en-GB" sz="2000"/>
          </a:p>
          <a:p>
            <a:r>
              <a:rPr lang="en-GB" sz="2000">
                <a:solidFill>
                  <a:schemeClr val="tx1"/>
                </a:solidFill>
              </a:rPr>
              <a:t>INSERT INTO </a:t>
            </a:r>
            <a:r>
              <a:rPr lang="en-GB" sz="2000"/>
              <a:t>goodguys </a:t>
            </a:r>
            <a:r>
              <a:rPr lang="en-GB" sz="2000">
                <a:solidFill>
                  <a:schemeClr val="tx1"/>
                </a:solidFill>
              </a:rPr>
              <a:t>VALUES</a:t>
            </a:r>
            <a:r>
              <a:rPr lang="en-GB" sz="2000"/>
              <a:t> (1, "America", "Captain", "Strength", "Winter Soldier");</a:t>
            </a:r>
          </a:p>
          <a:p>
            <a:endParaRPr lang="en-GB"/>
          </a:p>
          <a:p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5764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1B712-22A6-6449-A933-E16A0BCD4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But now we want to get information from our table: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E1DA4-6D06-1F4F-9CBA-198F0AC4E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 want to find the Last Name of the person who has the HeroID = 1</a:t>
            </a:r>
          </a:p>
          <a:p>
            <a:endParaRPr lang="en-GB"/>
          </a:p>
          <a:p>
            <a:r>
              <a:rPr lang="en-GB"/>
              <a:t>But you need to say what field you want, what table you want it from and where you want it from </a:t>
            </a:r>
          </a:p>
          <a:p>
            <a:endParaRPr lang="en-GB"/>
          </a:p>
          <a:p>
            <a:r>
              <a:rPr lang="en-GB">
                <a:solidFill>
                  <a:schemeClr val="tx1"/>
                </a:solidFill>
              </a:rPr>
              <a:t>SELECT</a:t>
            </a:r>
            <a:r>
              <a:rPr lang="en-GB"/>
              <a:t> LastName</a:t>
            </a:r>
          </a:p>
          <a:p>
            <a:r>
              <a:rPr lang="en-GB">
                <a:solidFill>
                  <a:schemeClr val="tx1"/>
                </a:solidFill>
              </a:rPr>
              <a:t>FROM</a:t>
            </a:r>
            <a:r>
              <a:rPr lang="en-GB"/>
              <a:t> goodguys</a:t>
            </a:r>
          </a:p>
          <a:p>
            <a:r>
              <a:rPr lang="en-GB">
                <a:solidFill>
                  <a:schemeClr val="tx1"/>
                </a:solidFill>
              </a:rPr>
              <a:t>WHERE</a:t>
            </a:r>
            <a:r>
              <a:rPr lang="en-GB"/>
              <a:t> HeroID = 1;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6568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F4694-CA54-594B-A0BC-23B8C92E2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Get all the information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2BE73-8F49-7643-98A3-0D6FFE2EA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What if you wanted all the information?</a:t>
            </a:r>
          </a:p>
          <a:p>
            <a:endParaRPr lang="en-GB"/>
          </a:p>
          <a:p>
            <a:r>
              <a:rPr lang="en-GB">
                <a:solidFill>
                  <a:schemeClr val="tx1"/>
                </a:solidFill>
              </a:rPr>
              <a:t>SELECT</a:t>
            </a:r>
            <a:r>
              <a:rPr lang="en-GB"/>
              <a:t> *</a:t>
            </a:r>
          </a:p>
          <a:p>
            <a:r>
              <a:rPr lang="en-GB">
                <a:solidFill>
                  <a:schemeClr val="tx1"/>
                </a:solidFill>
              </a:rPr>
              <a:t>FROM</a:t>
            </a:r>
            <a:r>
              <a:rPr lang="en-GB"/>
              <a:t> goodguys; </a:t>
            </a:r>
          </a:p>
          <a:p>
            <a:endParaRPr lang="en-GB"/>
          </a:p>
          <a:p>
            <a:pPr marL="0" indent="0"/>
            <a:r>
              <a:rPr lang="en-GB"/>
              <a:t>The * = Means everything</a:t>
            </a:r>
          </a:p>
          <a:p>
            <a:pPr marL="0" indent="0"/>
            <a:endParaRPr lang="en-GB"/>
          </a:p>
          <a:p>
            <a:pPr marL="0" indent="0"/>
            <a:r>
              <a:rPr lang="en-GB"/>
              <a:t>What if I have 5 people in my table and I want everything from person 3?</a:t>
            </a:r>
          </a:p>
          <a:p>
            <a:pPr marL="0" indent="0"/>
            <a:endParaRPr lang="en-GB"/>
          </a:p>
          <a:p>
            <a:r>
              <a:rPr lang="en-GB">
                <a:solidFill>
                  <a:schemeClr val="tx1"/>
                </a:solidFill>
              </a:rPr>
              <a:t>SELECT</a:t>
            </a:r>
            <a:r>
              <a:rPr lang="en-GB"/>
              <a:t> *</a:t>
            </a:r>
          </a:p>
          <a:p>
            <a:r>
              <a:rPr lang="en-GB">
                <a:solidFill>
                  <a:schemeClr val="tx1"/>
                </a:solidFill>
              </a:rPr>
              <a:t>FROM</a:t>
            </a:r>
            <a:r>
              <a:rPr lang="en-GB"/>
              <a:t> goodguys; </a:t>
            </a:r>
          </a:p>
          <a:p>
            <a:pPr marL="0" indent="0"/>
            <a:r>
              <a:rPr lang="en-GB">
                <a:solidFill>
                  <a:schemeClr val="tx1"/>
                </a:solidFill>
              </a:rPr>
              <a:t>WHERE</a:t>
            </a:r>
            <a:r>
              <a:rPr lang="en-GB"/>
              <a:t> HeroID = 3</a:t>
            </a:r>
          </a:p>
        </p:txBody>
      </p:sp>
    </p:spTree>
    <p:extLst>
      <p:ext uri="{BB962C8B-B14F-4D97-AF65-F5344CB8AC3E}">
        <p14:creationId xmlns:p14="http://schemas.microsoft.com/office/powerpoint/2010/main" val="2333628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BC2F8-C8E7-0B46-A995-F229E9288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Update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513D7-4929-7C47-AA15-61714318A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/>
              <a:t>To update information, we have to say what table to update, what field to update, where to update</a:t>
            </a:r>
          </a:p>
          <a:p>
            <a:endParaRPr lang="en-GB"/>
          </a:p>
          <a:p>
            <a:endParaRPr lang="en-GB"/>
          </a:p>
          <a:p>
            <a:r>
              <a:rPr lang="en-GB">
                <a:solidFill>
                  <a:schemeClr val="tx1"/>
                </a:solidFill>
              </a:rPr>
              <a:t>UPDATE</a:t>
            </a:r>
            <a:r>
              <a:rPr lang="en-GB"/>
              <a:t> goodguys</a:t>
            </a:r>
          </a:p>
          <a:p>
            <a:r>
              <a:rPr lang="en-GB">
                <a:solidFill>
                  <a:schemeClr val="tx1"/>
                </a:solidFill>
              </a:rPr>
              <a:t>SET</a:t>
            </a:r>
            <a:r>
              <a:rPr lang="en-GB"/>
              <a:t> LastName= "Rogers"</a:t>
            </a:r>
          </a:p>
          <a:p>
            <a:r>
              <a:rPr lang="en-GB">
                <a:solidFill>
                  <a:schemeClr val="tx1"/>
                </a:solidFill>
              </a:rPr>
              <a:t>WHERE</a:t>
            </a:r>
            <a:r>
              <a:rPr lang="en-GB"/>
              <a:t> HeroID=1;</a:t>
            </a:r>
          </a:p>
          <a:p>
            <a:endParaRPr lang="en-GB"/>
          </a:p>
          <a:p>
            <a:r>
              <a:rPr lang="en-GB"/>
              <a:t>But this will just update your table, it won’t display anything. To display something you need:</a:t>
            </a:r>
          </a:p>
          <a:p>
            <a:endParaRPr lang="en-GB"/>
          </a:p>
          <a:p>
            <a:r>
              <a:rPr lang="en-GB">
                <a:solidFill>
                  <a:schemeClr val="tx1"/>
                </a:solidFill>
              </a:rPr>
              <a:t>SELECT</a:t>
            </a:r>
            <a:r>
              <a:rPr lang="en-GB"/>
              <a:t> LastName </a:t>
            </a:r>
            <a:r>
              <a:rPr lang="en-GB">
                <a:solidFill>
                  <a:schemeClr val="tx1"/>
                </a:solidFill>
              </a:rPr>
              <a:t>FROM</a:t>
            </a:r>
            <a:r>
              <a:rPr lang="en-GB"/>
              <a:t> goodguys </a:t>
            </a:r>
            <a:r>
              <a:rPr lang="en-GB">
                <a:solidFill>
                  <a:schemeClr val="tx1"/>
                </a:solidFill>
              </a:rPr>
              <a:t>WHERE</a:t>
            </a:r>
            <a:r>
              <a:rPr lang="en-GB"/>
              <a:t> HeroID = 1;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1972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5C475-2066-1D4C-989B-80B798A88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Sort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FE0A5-7A09-094B-B1B6-83280D27C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/>
              <a:t>You may want to show my data and sort it in order. </a:t>
            </a:r>
          </a:p>
          <a:p>
            <a:endParaRPr lang="en-GB"/>
          </a:p>
          <a:p>
            <a:r>
              <a:rPr lang="en-GB">
                <a:solidFill>
                  <a:schemeClr val="tx1"/>
                </a:solidFill>
              </a:rPr>
              <a:t>CREATE TABLE </a:t>
            </a:r>
            <a:r>
              <a:rPr lang="en-GB"/>
              <a:t>goodguys </a:t>
            </a:r>
          </a:p>
          <a:p>
            <a:r>
              <a:rPr lang="en-GB"/>
              <a:t>(</a:t>
            </a:r>
          </a:p>
          <a:p>
            <a:r>
              <a:rPr lang="en-GB"/>
              <a:t>HeroID </a:t>
            </a:r>
            <a:r>
              <a:rPr lang="en-GB">
                <a:solidFill>
                  <a:schemeClr val="tx1"/>
                </a:solidFill>
              </a:rPr>
              <a:t>int</a:t>
            </a:r>
            <a:r>
              <a:rPr lang="en-GB"/>
              <a:t>,</a:t>
            </a:r>
          </a:p>
          <a:p>
            <a:r>
              <a:rPr lang="en-GB"/>
              <a:t>LastName </a:t>
            </a:r>
            <a:r>
              <a:rPr lang="en-GB">
                <a:solidFill>
                  <a:schemeClr val="tx1"/>
                </a:solidFill>
              </a:rPr>
              <a:t>varchar(255),</a:t>
            </a:r>
          </a:p>
          <a:p>
            <a:r>
              <a:rPr lang="en-GB"/>
              <a:t>FirstName </a:t>
            </a:r>
            <a:r>
              <a:rPr lang="en-GB">
                <a:solidFill>
                  <a:schemeClr val="tx1"/>
                </a:solidFill>
              </a:rPr>
              <a:t>varchar(255),</a:t>
            </a:r>
          </a:p>
          <a:p>
            <a:r>
              <a:rPr lang="en-GB"/>
              <a:t>BestPower </a:t>
            </a:r>
            <a:r>
              <a:rPr lang="en-GB">
                <a:solidFill>
                  <a:schemeClr val="tx1"/>
                </a:solidFill>
              </a:rPr>
              <a:t>varchar(255),</a:t>
            </a:r>
          </a:p>
          <a:p>
            <a:r>
              <a:rPr lang="en-GB"/>
              <a:t>BestMovie </a:t>
            </a:r>
            <a:r>
              <a:rPr lang="en-GB">
                <a:solidFill>
                  <a:schemeClr val="tx1"/>
                </a:solidFill>
              </a:rPr>
              <a:t>varchar(255)</a:t>
            </a:r>
          </a:p>
          <a:p>
            <a:r>
              <a:rPr lang="en-GB"/>
              <a:t>); </a:t>
            </a:r>
          </a:p>
          <a:p>
            <a:endParaRPr lang="en-GB"/>
          </a:p>
          <a:p>
            <a:r>
              <a:rPr lang="en-GB">
                <a:solidFill>
                  <a:schemeClr val="tx1"/>
                </a:solidFill>
              </a:rPr>
              <a:t>INSERT INTO </a:t>
            </a:r>
            <a:r>
              <a:rPr lang="en-GB"/>
              <a:t>goodguys </a:t>
            </a:r>
            <a:r>
              <a:rPr lang="en-GB">
                <a:solidFill>
                  <a:schemeClr val="tx1"/>
                </a:solidFill>
              </a:rPr>
              <a:t>VALUES</a:t>
            </a:r>
            <a:r>
              <a:rPr lang="en-GB"/>
              <a:t> (1, "America", "Captain", "Strength", "Winter Soldier");</a:t>
            </a:r>
          </a:p>
          <a:p>
            <a:r>
              <a:rPr lang="en-GB">
                <a:solidFill>
                  <a:schemeClr val="tx1"/>
                </a:solidFill>
              </a:rPr>
              <a:t>INSERT INTO </a:t>
            </a:r>
            <a:r>
              <a:rPr lang="en-GB"/>
              <a:t>goodguys </a:t>
            </a:r>
            <a:r>
              <a:rPr lang="en-GB">
                <a:solidFill>
                  <a:schemeClr val="tx1"/>
                </a:solidFill>
              </a:rPr>
              <a:t>VALUES</a:t>
            </a:r>
            <a:r>
              <a:rPr lang="en-GB"/>
              <a:t> (2, "Stark", "Tony", "Smart", "Iron Man");</a:t>
            </a:r>
          </a:p>
          <a:p>
            <a:r>
              <a:rPr lang="en-GB">
                <a:solidFill>
                  <a:schemeClr val="tx1"/>
                </a:solidFill>
              </a:rPr>
              <a:t>INSERT INTO </a:t>
            </a:r>
            <a:r>
              <a:rPr lang="en-GB"/>
              <a:t>goodguys </a:t>
            </a:r>
            <a:r>
              <a:rPr lang="en-GB">
                <a:solidFill>
                  <a:schemeClr val="tx1"/>
                </a:solidFill>
              </a:rPr>
              <a:t>VALUES</a:t>
            </a:r>
            <a:r>
              <a:rPr lang="en-GB"/>
              <a:t> (3, "Wayne", "Bruce", "Rich", "Batman");</a:t>
            </a:r>
          </a:p>
          <a:p>
            <a:r>
              <a:rPr lang="en-GB">
                <a:solidFill>
                  <a:schemeClr val="tx1"/>
                </a:solidFill>
              </a:rPr>
              <a:t>INSERT INTO </a:t>
            </a:r>
            <a:r>
              <a:rPr lang="en-GB"/>
              <a:t>goodguys </a:t>
            </a:r>
            <a:r>
              <a:rPr lang="en-GB">
                <a:solidFill>
                  <a:schemeClr val="tx1"/>
                </a:solidFill>
              </a:rPr>
              <a:t>VALUES</a:t>
            </a:r>
            <a:r>
              <a:rPr lang="en-GB"/>
              <a:t> (4, "Wonder", "Woman", "Honesty", "Wonder Woman");</a:t>
            </a:r>
          </a:p>
          <a:p>
            <a:endParaRPr lang="en-GB"/>
          </a:p>
          <a:p>
            <a:r>
              <a:rPr lang="en-GB"/>
              <a:t>So lets say I want to have all their First names in order 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1365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F49BC-A651-8D45-AA96-3314F118D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Sort in order of FirstName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8DAA9-5E8C-F642-8B4F-852EC50E9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/>
              <a:t>So I have this in my table:</a:t>
            </a:r>
          </a:p>
          <a:p>
            <a:r>
              <a:rPr lang="en-GB" sz="2400">
                <a:solidFill>
                  <a:schemeClr val="tx1"/>
                </a:solidFill>
              </a:rPr>
              <a:t>INSERT INTO </a:t>
            </a:r>
            <a:r>
              <a:rPr lang="en-GB" sz="2400"/>
              <a:t>goodguys </a:t>
            </a:r>
            <a:r>
              <a:rPr lang="en-GB" sz="2400">
                <a:solidFill>
                  <a:schemeClr val="tx1"/>
                </a:solidFill>
              </a:rPr>
              <a:t>VALUES</a:t>
            </a:r>
            <a:r>
              <a:rPr lang="en-GB" sz="2400"/>
              <a:t> (1, "America", "Captain", "Strength", "Winter Soldier");</a:t>
            </a:r>
          </a:p>
          <a:p>
            <a:r>
              <a:rPr lang="en-GB" sz="2400">
                <a:solidFill>
                  <a:schemeClr val="tx1"/>
                </a:solidFill>
              </a:rPr>
              <a:t>INSERT INTO </a:t>
            </a:r>
            <a:r>
              <a:rPr lang="en-GB" sz="2400"/>
              <a:t>goodguys </a:t>
            </a:r>
            <a:r>
              <a:rPr lang="en-GB" sz="2400">
                <a:solidFill>
                  <a:schemeClr val="tx1"/>
                </a:solidFill>
              </a:rPr>
              <a:t>VALUES</a:t>
            </a:r>
            <a:r>
              <a:rPr lang="en-GB" sz="2400"/>
              <a:t> (2, "Stark", "Tony", "Smart", "Iron Man");</a:t>
            </a:r>
          </a:p>
          <a:p>
            <a:r>
              <a:rPr lang="en-GB" sz="2400">
                <a:solidFill>
                  <a:schemeClr val="tx1"/>
                </a:solidFill>
              </a:rPr>
              <a:t>INSERT INTO </a:t>
            </a:r>
            <a:r>
              <a:rPr lang="en-GB" sz="2400"/>
              <a:t>goodguys </a:t>
            </a:r>
            <a:r>
              <a:rPr lang="en-GB" sz="2400">
                <a:solidFill>
                  <a:schemeClr val="tx1"/>
                </a:solidFill>
              </a:rPr>
              <a:t>VALUES</a:t>
            </a:r>
            <a:r>
              <a:rPr lang="en-GB" sz="2400"/>
              <a:t> (3, "Wayne", "Bruce", "Rich", "Batman");</a:t>
            </a:r>
          </a:p>
          <a:p>
            <a:r>
              <a:rPr lang="en-GB" sz="2400">
                <a:solidFill>
                  <a:schemeClr val="tx1"/>
                </a:solidFill>
              </a:rPr>
              <a:t>INSERT INTO </a:t>
            </a:r>
            <a:r>
              <a:rPr lang="en-GB" sz="2400"/>
              <a:t>goodguys </a:t>
            </a:r>
            <a:r>
              <a:rPr lang="en-GB" sz="2400">
                <a:solidFill>
                  <a:schemeClr val="tx1"/>
                </a:solidFill>
              </a:rPr>
              <a:t>VALUES</a:t>
            </a:r>
            <a:r>
              <a:rPr lang="en-GB" sz="2400"/>
              <a:t> (4, "Wonder", "Woman", "Honesty", "Wonder Woman");</a:t>
            </a:r>
          </a:p>
          <a:p>
            <a:endParaRPr lang="en-GB" sz="2400"/>
          </a:p>
          <a:p>
            <a:endParaRPr lang="en-GB"/>
          </a:p>
          <a:p>
            <a:r>
              <a:rPr lang="en-GB"/>
              <a:t>To display and sort them:</a:t>
            </a:r>
          </a:p>
          <a:p>
            <a:r>
              <a:rPr lang="en-GB">
                <a:solidFill>
                  <a:schemeClr val="tx1"/>
                </a:solidFill>
              </a:rPr>
              <a:t>SELECT</a:t>
            </a:r>
            <a:r>
              <a:rPr lang="en-GB"/>
              <a:t> FirstName </a:t>
            </a:r>
            <a:r>
              <a:rPr lang="en-GB">
                <a:solidFill>
                  <a:schemeClr val="tx1"/>
                </a:solidFill>
              </a:rPr>
              <a:t>FROM</a:t>
            </a:r>
            <a:r>
              <a:rPr lang="en-GB"/>
              <a:t> goodguys </a:t>
            </a:r>
            <a:r>
              <a:rPr lang="en-GB">
                <a:solidFill>
                  <a:schemeClr val="tx1"/>
                </a:solidFill>
              </a:rPr>
              <a:t>ORDER BY </a:t>
            </a:r>
            <a:r>
              <a:rPr lang="en-GB"/>
              <a:t>FirstName </a:t>
            </a:r>
            <a:r>
              <a:rPr lang="en-GB">
                <a:solidFill>
                  <a:schemeClr val="tx1"/>
                </a:solidFill>
              </a:rPr>
              <a:t>Asc</a:t>
            </a:r>
            <a:r>
              <a:rPr lang="en-GB"/>
              <a:t>;</a:t>
            </a:r>
          </a:p>
          <a:p>
            <a:endParaRPr lang="en-GB"/>
          </a:p>
          <a:p>
            <a:r>
              <a:rPr lang="en-GB"/>
              <a:t>What if I want to show their FirstName but I want it in order of their Best Movie?</a:t>
            </a:r>
          </a:p>
          <a:p>
            <a:r>
              <a:rPr lang="en-GB">
                <a:solidFill>
                  <a:schemeClr val="tx1"/>
                </a:solidFill>
              </a:rPr>
              <a:t>SELECT</a:t>
            </a:r>
            <a:r>
              <a:rPr lang="en-GB"/>
              <a:t> FirstName </a:t>
            </a:r>
            <a:r>
              <a:rPr lang="en-GB">
                <a:solidFill>
                  <a:schemeClr val="tx1"/>
                </a:solidFill>
              </a:rPr>
              <a:t>FROM</a:t>
            </a:r>
            <a:r>
              <a:rPr lang="en-GB"/>
              <a:t> goodguys </a:t>
            </a:r>
            <a:r>
              <a:rPr lang="en-GB">
                <a:solidFill>
                  <a:schemeClr val="tx1"/>
                </a:solidFill>
              </a:rPr>
              <a:t>ORDER BY </a:t>
            </a:r>
            <a:r>
              <a:rPr lang="en-GB"/>
              <a:t>BestMovie </a:t>
            </a:r>
            <a:r>
              <a:rPr lang="en-GB">
                <a:solidFill>
                  <a:schemeClr val="tx1"/>
                </a:solidFill>
              </a:rPr>
              <a:t>Asc</a:t>
            </a:r>
            <a:r>
              <a:rPr lang="en-GB"/>
              <a:t>;</a:t>
            </a:r>
          </a:p>
          <a:p>
            <a:endParaRPr lang="en-GB"/>
          </a:p>
          <a:p>
            <a:r>
              <a:rPr lang="en-GB">
                <a:solidFill>
                  <a:schemeClr val="tx1"/>
                </a:solidFill>
              </a:rPr>
              <a:t>Asc</a:t>
            </a:r>
            <a:r>
              <a:rPr lang="en-GB"/>
              <a:t> = Ascending order (Smallest to biggest or A-Z or 0 – 9)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131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C568F-4A66-004E-B748-8F02701F7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Overview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850A2-6CE9-DD4C-BFF3-83AD8A0A5D4F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 numCol="2">
            <a:normAutofit/>
          </a:bodyPr>
          <a:lstStyle/>
          <a:p>
            <a:r>
              <a:rPr lang="en-GB" sz="1800">
                <a:solidFill>
                  <a:schemeClr val="tx1"/>
                </a:solidFill>
              </a:rPr>
              <a:t>CREATE TABLE </a:t>
            </a:r>
            <a:r>
              <a:rPr lang="en-GB" sz="1800"/>
              <a:t>goodguys (</a:t>
            </a:r>
          </a:p>
          <a:p>
            <a:r>
              <a:rPr lang="en-GB" sz="1800"/>
              <a:t>HeroID </a:t>
            </a:r>
            <a:r>
              <a:rPr lang="en-GB" sz="1800">
                <a:solidFill>
                  <a:schemeClr val="tx1"/>
                </a:solidFill>
              </a:rPr>
              <a:t>int</a:t>
            </a:r>
            <a:r>
              <a:rPr lang="en-GB" sz="1800"/>
              <a:t>,</a:t>
            </a:r>
          </a:p>
          <a:p>
            <a:r>
              <a:rPr lang="en-GB" sz="1800"/>
              <a:t>LastName </a:t>
            </a:r>
            <a:r>
              <a:rPr lang="en-GB" sz="1800">
                <a:solidFill>
                  <a:schemeClr val="tx1"/>
                </a:solidFill>
              </a:rPr>
              <a:t>varchar(255),</a:t>
            </a:r>
          </a:p>
          <a:p>
            <a:r>
              <a:rPr lang="en-GB" sz="1800"/>
              <a:t>FirstName </a:t>
            </a:r>
            <a:r>
              <a:rPr lang="en-GB" sz="1800">
                <a:solidFill>
                  <a:schemeClr val="tx1"/>
                </a:solidFill>
              </a:rPr>
              <a:t>varchar(255),</a:t>
            </a:r>
          </a:p>
          <a:p>
            <a:r>
              <a:rPr lang="en-GB" sz="1800"/>
              <a:t>BestPower </a:t>
            </a:r>
            <a:r>
              <a:rPr lang="en-GB" sz="1800">
                <a:solidFill>
                  <a:schemeClr val="tx1"/>
                </a:solidFill>
              </a:rPr>
              <a:t>varchar(255),</a:t>
            </a:r>
          </a:p>
          <a:p>
            <a:r>
              <a:rPr lang="en-GB" sz="1800"/>
              <a:t>BestMovie </a:t>
            </a:r>
            <a:r>
              <a:rPr lang="en-GB" sz="1800">
                <a:solidFill>
                  <a:schemeClr val="tx1"/>
                </a:solidFill>
              </a:rPr>
              <a:t>varchar(255)</a:t>
            </a:r>
          </a:p>
          <a:p>
            <a:r>
              <a:rPr lang="en-GB" sz="1800">
                <a:solidFill>
                  <a:schemeClr val="tx1"/>
                </a:solidFill>
              </a:rPr>
              <a:t>); </a:t>
            </a:r>
          </a:p>
          <a:p>
            <a:endParaRPr lang="en-GB" sz="1800"/>
          </a:p>
          <a:p>
            <a:r>
              <a:rPr lang="en-GB" sz="1800">
                <a:solidFill>
                  <a:schemeClr val="tx1"/>
                </a:solidFill>
              </a:rPr>
              <a:t>INSERT INTO </a:t>
            </a:r>
            <a:r>
              <a:rPr lang="en-GB" sz="1800"/>
              <a:t>goodguys </a:t>
            </a:r>
            <a:r>
              <a:rPr lang="en-GB" sz="1800">
                <a:solidFill>
                  <a:schemeClr val="tx1"/>
                </a:solidFill>
              </a:rPr>
              <a:t>VALUES</a:t>
            </a:r>
            <a:r>
              <a:rPr lang="en-GB" sz="1800"/>
              <a:t> (1, "America", "Captain", "Strength", "Winter Soldier");</a:t>
            </a:r>
          </a:p>
          <a:p>
            <a:r>
              <a:rPr lang="en-GB" sz="1800">
                <a:solidFill>
                  <a:schemeClr val="tx1"/>
                </a:solidFill>
              </a:rPr>
              <a:t>INSERT INTO </a:t>
            </a:r>
            <a:r>
              <a:rPr lang="en-GB" sz="1800"/>
              <a:t>goodguys </a:t>
            </a:r>
            <a:r>
              <a:rPr lang="en-GB" sz="1800">
                <a:solidFill>
                  <a:schemeClr val="tx1"/>
                </a:solidFill>
              </a:rPr>
              <a:t>VALUES</a:t>
            </a:r>
            <a:r>
              <a:rPr lang="en-GB" sz="1800"/>
              <a:t> (2, "Stark", "Tony", "Smart", "Iron Man");</a:t>
            </a:r>
          </a:p>
          <a:p>
            <a:r>
              <a:rPr lang="en-GB" sz="1800">
                <a:solidFill>
                  <a:schemeClr val="tx1"/>
                </a:solidFill>
              </a:rPr>
              <a:t>INSERT INTO </a:t>
            </a:r>
            <a:r>
              <a:rPr lang="en-GB" sz="1800"/>
              <a:t>goodguys </a:t>
            </a:r>
            <a:r>
              <a:rPr lang="en-GB" sz="1800">
                <a:solidFill>
                  <a:schemeClr val="tx1"/>
                </a:solidFill>
              </a:rPr>
              <a:t>VALUES</a:t>
            </a:r>
            <a:r>
              <a:rPr lang="en-GB" sz="1800"/>
              <a:t> (3, "Wayne", "Bruce", "Rich", "Batman");</a:t>
            </a:r>
          </a:p>
          <a:p>
            <a:r>
              <a:rPr lang="en-GB" sz="1800">
                <a:solidFill>
                  <a:schemeClr val="tx1"/>
                </a:solidFill>
              </a:rPr>
              <a:t>INSERT INTO </a:t>
            </a:r>
            <a:r>
              <a:rPr lang="en-GB" sz="1800"/>
              <a:t>goodguys </a:t>
            </a:r>
            <a:r>
              <a:rPr lang="en-GB" sz="1800">
                <a:solidFill>
                  <a:schemeClr val="tx1"/>
                </a:solidFill>
              </a:rPr>
              <a:t>VALUES</a:t>
            </a:r>
            <a:r>
              <a:rPr lang="en-GB" sz="1800"/>
              <a:t> (4, "Wonder", "Woman", "Honesty", "Wonder Woman");</a:t>
            </a:r>
          </a:p>
          <a:p>
            <a:endParaRPr lang="en-GB" sz="1800"/>
          </a:p>
          <a:p>
            <a:endParaRPr lang="en-GB" sz="1800"/>
          </a:p>
          <a:p>
            <a:endParaRPr lang="en-GB" sz="1800"/>
          </a:p>
          <a:p>
            <a:r>
              <a:rPr lang="en-GB" sz="1800">
                <a:solidFill>
                  <a:schemeClr val="tx1"/>
                </a:solidFill>
              </a:rPr>
              <a:t>SELECT</a:t>
            </a:r>
            <a:r>
              <a:rPr lang="en-GB" sz="1800"/>
              <a:t> LastName </a:t>
            </a:r>
            <a:r>
              <a:rPr lang="en-GB" sz="1800">
                <a:solidFill>
                  <a:schemeClr val="tx1"/>
                </a:solidFill>
              </a:rPr>
              <a:t>FROM</a:t>
            </a:r>
            <a:r>
              <a:rPr lang="en-GB" sz="1800"/>
              <a:t> goodguys </a:t>
            </a:r>
            <a:r>
              <a:rPr lang="en-GB" sz="1800">
                <a:solidFill>
                  <a:schemeClr val="tx1"/>
                </a:solidFill>
              </a:rPr>
              <a:t>WHERE</a:t>
            </a:r>
            <a:r>
              <a:rPr lang="en-GB" sz="1800"/>
              <a:t> HeroID = 1;</a:t>
            </a:r>
          </a:p>
          <a:p>
            <a:endParaRPr lang="en-GB" sz="1800"/>
          </a:p>
          <a:p>
            <a:r>
              <a:rPr lang="en-GB" sz="1800">
                <a:solidFill>
                  <a:schemeClr val="tx1"/>
                </a:solidFill>
              </a:rPr>
              <a:t>UPDATE</a:t>
            </a:r>
            <a:r>
              <a:rPr lang="en-GB" sz="1800"/>
              <a:t> goodguys</a:t>
            </a:r>
          </a:p>
          <a:p>
            <a:r>
              <a:rPr lang="en-GB" sz="1800">
                <a:solidFill>
                  <a:schemeClr val="tx1"/>
                </a:solidFill>
              </a:rPr>
              <a:t>SET</a:t>
            </a:r>
            <a:r>
              <a:rPr lang="en-GB" sz="1800"/>
              <a:t> LastName= "Rogers"</a:t>
            </a:r>
          </a:p>
          <a:p>
            <a:r>
              <a:rPr lang="en-GB" sz="1800">
                <a:solidFill>
                  <a:schemeClr val="tx1"/>
                </a:solidFill>
              </a:rPr>
              <a:t>WHERE</a:t>
            </a:r>
            <a:r>
              <a:rPr lang="en-GB" sz="1800"/>
              <a:t> HeroID=1;</a:t>
            </a:r>
          </a:p>
          <a:p>
            <a:endParaRPr lang="en-GB" sz="1800"/>
          </a:p>
          <a:p>
            <a:r>
              <a:rPr lang="en-GB" sz="1800">
                <a:solidFill>
                  <a:schemeClr val="tx1"/>
                </a:solidFill>
              </a:rPr>
              <a:t>SELECT</a:t>
            </a:r>
            <a:r>
              <a:rPr lang="en-GB" sz="1800"/>
              <a:t> LastName </a:t>
            </a:r>
            <a:r>
              <a:rPr lang="en-GB" sz="1800">
                <a:solidFill>
                  <a:schemeClr val="tx1"/>
                </a:solidFill>
              </a:rPr>
              <a:t>FROM</a:t>
            </a:r>
            <a:r>
              <a:rPr lang="en-GB" sz="1800"/>
              <a:t> goodguys </a:t>
            </a:r>
            <a:r>
              <a:rPr lang="en-GB" sz="1800">
                <a:solidFill>
                  <a:schemeClr val="tx1"/>
                </a:solidFill>
              </a:rPr>
              <a:t>WHERE</a:t>
            </a:r>
            <a:r>
              <a:rPr lang="en-GB" sz="1800"/>
              <a:t> HeroID = 1;</a:t>
            </a:r>
          </a:p>
          <a:p>
            <a:endParaRPr lang="en-GB" sz="1800"/>
          </a:p>
          <a:p>
            <a:r>
              <a:rPr lang="en-GB" sz="1800">
                <a:solidFill>
                  <a:schemeClr val="tx1"/>
                </a:solidFill>
              </a:rPr>
              <a:t>SELECT</a:t>
            </a:r>
            <a:r>
              <a:rPr lang="en-GB" sz="1800"/>
              <a:t> *</a:t>
            </a:r>
          </a:p>
          <a:p>
            <a:r>
              <a:rPr lang="en-GB" sz="1800">
                <a:solidFill>
                  <a:schemeClr val="tx1"/>
                </a:solidFill>
              </a:rPr>
              <a:t>FROM</a:t>
            </a:r>
            <a:r>
              <a:rPr lang="en-GB" sz="1800"/>
              <a:t> goodguys; </a:t>
            </a:r>
          </a:p>
          <a:p>
            <a:pPr marL="0" indent="0"/>
            <a:r>
              <a:rPr lang="en-GB" sz="1800">
                <a:solidFill>
                  <a:schemeClr val="tx1"/>
                </a:solidFill>
              </a:rPr>
              <a:t>WHERE</a:t>
            </a:r>
            <a:r>
              <a:rPr lang="en-GB" sz="1800"/>
              <a:t> HeroID = 3</a:t>
            </a:r>
          </a:p>
          <a:p>
            <a:endParaRPr lang="en-GB" sz="1800"/>
          </a:p>
          <a:p>
            <a:r>
              <a:rPr lang="en-GB" sz="1800">
                <a:solidFill>
                  <a:schemeClr val="tx1"/>
                </a:solidFill>
              </a:rPr>
              <a:t>SELECT</a:t>
            </a:r>
            <a:r>
              <a:rPr lang="en-GB" sz="1800"/>
              <a:t> FirstName </a:t>
            </a:r>
            <a:r>
              <a:rPr lang="en-GB" sz="1800">
                <a:solidFill>
                  <a:schemeClr val="tx1"/>
                </a:solidFill>
              </a:rPr>
              <a:t>FROM</a:t>
            </a:r>
            <a:r>
              <a:rPr lang="en-GB" sz="1800"/>
              <a:t> goodguys </a:t>
            </a:r>
            <a:r>
              <a:rPr lang="en-GB" sz="1800">
                <a:solidFill>
                  <a:schemeClr val="tx1"/>
                </a:solidFill>
              </a:rPr>
              <a:t>ORDER BY </a:t>
            </a:r>
            <a:r>
              <a:rPr lang="en-GB" sz="1800"/>
              <a:t>BestMovie Asc;</a:t>
            </a:r>
          </a:p>
        </p:txBody>
      </p:sp>
    </p:spTree>
    <p:extLst>
      <p:ext uri="{BB962C8B-B14F-4D97-AF65-F5344CB8AC3E}">
        <p14:creationId xmlns:p14="http://schemas.microsoft.com/office/powerpoint/2010/main" val="3542360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Database = Collection of data that is organised </a:t>
            </a:r>
          </a:p>
          <a:p>
            <a:endParaRPr lang="en-GB"/>
          </a:p>
          <a:p>
            <a:r>
              <a:rPr lang="en-GB"/>
              <a:t>DBMS = Database Management System </a:t>
            </a:r>
          </a:p>
          <a:p>
            <a:endParaRPr lang="en-GB"/>
          </a:p>
          <a:p>
            <a:r>
              <a:rPr lang="en-GB"/>
              <a:t>DBMS = What you use to work with your database.</a:t>
            </a:r>
          </a:p>
          <a:p>
            <a:endParaRPr lang="en-GB"/>
          </a:p>
          <a:p>
            <a:r>
              <a:rPr lang="en-GB"/>
              <a:t>What??? </a:t>
            </a:r>
          </a:p>
          <a:p>
            <a:endParaRPr lang="en-GB"/>
          </a:p>
          <a:p>
            <a:r>
              <a:rPr lang="en-GB"/>
              <a:t>Your database is your data collected and organised, but if you want to do anything with your data you need a DBMS to touch your data.</a:t>
            </a:r>
          </a:p>
        </p:txBody>
      </p:sp>
    </p:spTree>
    <p:extLst>
      <p:ext uri="{BB962C8B-B14F-4D97-AF65-F5344CB8AC3E}">
        <p14:creationId xmlns:p14="http://schemas.microsoft.com/office/powerpoint/2010/main" val="20750078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Task 1: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/>
              <a:t>What do these words do?</a:t>
            </a:r>
          </a:p>
          <a:p>
            <a:r>
              <a:rPr lang="en-GB"/>
              <a:t>Create a tutorial video that shows how to use:</a:t>
            </a:r>
          </a:p>
          <a:p>
            <a:pPr marL="514350" indent="-514350">
              <a:buFont typeface="+mj-lt"/>
              <a:buAutoNum type="arabicPeriod"/>
            </a:pPr>
            <a:endParaRPr lang="en-GB"/>
          </a:p>
          <a:p>
            <a:pPr marL="514350" indent="-514350">
              <a:buFont typeface="+mj-lt"/>
              <a:buAutoNum type="arabicPeriod"/>
            </a:pPr>
            <a:r>
              <a:rPr lang="en-GB"/>
              <a:t>FROM</a:t>
            </a:r>
          </a:p>
          <a:p>
            <a:pPr marL="514350" indent="-514350">
              <a:buFont typeface="+mj-lt"/>
              <a:buAutoNum type="arabicPeriod"/>
            </a:pPr>
            <a:r>
              <a:rPr lang="en-GB"/>
              <a:t>WHERE</a:t>
            </a:r>
          </a:p>
          <a:p>
            <a:pPr marL="514350" indent="-514350">
              <a:buFont typeface="+mj-lt"/>
              <a:buAutoNum type="arabicPeriod"/>
            </a:pPr>
            <a:r>
              <a:rPr lang="en-GB"/>
              <a:t>ORDER BY</a:t>
            </a:r>
          </a:p>
          <a:p>
            <a:pPr marL="514350" indent="-514350">
              <a:buFont typeface="+mj-lt"/>
              <a:buAutoNum type="arabicPeriod"/>
            </a:pPr>
            <a:r>
              <a:rPr lang="en-GB"/>
              <a:t>GROUP BY</a:t>
            </a:r>
          </a:p>
          <a:p>
            <a:pPr marL="514350" indent="-514350">
              <a:buFont typeface="+mj-lt"/>
              <a:buAutoNum type="arabicPeriod"/>
            </a:pPr>
            <a:r>
              <a:rPr lang="en-GB"/>
              <a:t>INNER</a:t>
            </a:r>
          </a:p>
          <a:p>
            <a:pPr marL="514350" indent="-514350">
              <a:buFont typeface="+mj-lt"/>
              <a:buAutoNum type="arabicPeriod"/>
            </a:pPr>
            <a:r>
              <a:rPr lang="en-GB"/>
              <a:t>JOIN</a:t>
            </a:r>
          </a:p>
          <a:p>
            <a:pPr marL="514350" indent="-514350">
              <a:buFont typeface="+mj-lt"/>
              <a:buAutoNum type="arabicPeriod"/>
            </a:pPr>
            <a:r>
              <a:rPr lang="en-GB"/>
              <a:t>SUM</a:t>
            </a:r>
          </a:p>
          <a:p>
            <a:pPr marL="514350" indent="-514350">
              <a:buFont typeface="+mj-lt"/>
              <a:buAutoNum type="arabicPeriod"/>
            </a:pPr>
            <a:r>
              <a:rPr lang="en-GB"/>
              <a:t>COUNT</a:t>
            </a:r>
          </a:p>
          <a:p>
            <a:pPr marL="514350" indent="-514350">
              <a:buFont typeface="+mj-lt"/>
              <a:buAutoNum type="arabicPeriod"/>
            </a:pPr>
            <a:r>
              <a:rPr lang="en-GB"/>
              <a:t>AVG</a:t>
            </a:r>
          </a:p>
          <a:p>
            <a:pPr marL="514350" indent="-514350">
              <a:buFont typeface="+mj-lt"/>
              <a:buAutoNum type="arabicPeriod"/>
            </a:pPr>
            <a:r>
              <a:rPr lang="en-GB"/>
              <a:t>DESC</a:t>
            </a:r>
          </a:p>
          <a:p>
            <a:pPr marL="514350" indent="-514350">
              <a:buFont typeface="+mj-lt"/>
              <a:buAutoNum type="arabicPeriod"/>
            </a:pPr>
            <a:r>
              <a:rPr lang="en-GB"/>
              <a:t>INSERT INTO</a:t>
            </a:r>
          </a:p>
          <a:p>
            <a:pPr marL="514350" indent="-514350">
              <a:buFont typeface="+mj-lt"/>
              <a:buAutoNum type="arabicPeriod"/>
            </a:pPr>
            <a:r>
              <a:rPr lang="en-GB"/>
              <a:t>DELETE FROM</a:t>
            </a:r>
          </a:p>
          <a:p>
            <a:pPr marL="514350" indent="-514350">
              <a:buFont typeface="+mj-lt"/>
              <a:buAutoNum type="arabicPeriod"/>
            </a:pPr>
            <a:r>
              <a:rPr lang="en-GB"/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10256669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Task 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/>
              <a:t>Create a database </a:t>
            </a:r>
          </a:p>
          <a:p>
            <a:pPr marL="514350" indent="-514350">
              <a:buFont typeface="+mj-lt"/>
              <a:buAutoNum type="arabicPeriod"/>
            </a:pPr>
            <a:r>
              <a:rPr lang="en-GB"/>
              <a:t>Create a table called “Students”</a:t>
            </a:r>
          </a:p>
          <a:p>
            <a:pPr lvl="1"/>
            <a:r>
              <a:rPr lang="en-GB"/>
              <a:t>It should have:</a:t>
            </a:r>
          </a:p>
          <a:p>
            <a:pPr lvl="1"/>
            <a:r>
              <a:rPr lang="en-GB"/>
              <a:t>		</a:t>
            </a:r>
            <a:r>
              <a:rPr lang="en-GB" sz="2000"/>
              <a:t>Student ID number (you can make this up)</a:t>
            </a:r>
          </a:p>
          <a:p>
            <a:pPr lvl="2"/>
            <a:r>
              <a:rPr lang="en-GB"/>
              <a:t>Student Last Name </a:t>
            </a:r>
          </a:p>
          <a:p>
            <a:pPr lvl="2"/>
            <a:r>
              <a:rPr lang="en-GB"/>
              <a:t>Student First Name </a:t>
            </a:r>
          </a:p>
          <a:p>
            <a:pPr lvl="2"/>
            <a:r>
              <a:rPr lang="en-GB"/>
              <a:t>Date of birth</a:t>
            </a:r>
          </a:p>
          <a:p>
            <a:pPr lvl="2"/>
            <a:r>
              <a:rPr lang="en-GB"/>
              <a:t>Male or Female </a:t>
            </a:r>
          </a:p>
          <a:p>
            <a:pPr lvl="2"/>
            <a:r>
              <a:rPr lang="en-GB"/>
              <a:t>Last 5 digits of their phone number</a:t>
            </a:r>
          </a:p>
          <a:p>
            <a:pPr lvl="2"/>
            <a:endParaRPr lang="en-GB"/>
          </a:p>
          <a:p>
            <a:pPr marL="457200" indent="-457200">
              <a:buFont typeface="+mj-lt"/>
              <a:buAutoNum type="arabicPeriod"/>
            </a:pPr>
            <a:r>
              <a:rPr lang="en-GB"/>
              <a:t>Insert 5 records of students </a:t>
            </a:r>
          </a:p>
          <a:p>
            <a:pPr marL="457200" indent="-457200">
              <a:buFont typeface="+mj-lt"/>
              <a:buAutoNum type="arabicPeriod"/>
            </a:pPr>
            <a:r>
              <a:rPr lang="en-GB"/>
              <a:t>Update the last record to read “ID, Carter, Sam, 18/09/1983, Female, 90210</a:t>
            </a:r>
          </a:p>
          <a:p>
            <a:pPr marL="457200" indent="-457200">
              <a:buFont typeface="+mj-lt"/>
              <a:buAutoNum type="arabicPeriod"/>
            </a:pPr>
            <a:r>
              <a:rPr lang="en-GB"/>
              <a:t>Create a primary key (ADDPRIMARY KEY)</a:t>
            </a:r>
          </a:p>
          <a:p>
            <a:pPr marL="457200" indent="-457200">
              <a:buFont typeface="+mj-lt"/>
              <a:buAutoNum type="arabicPeriod"/>
            </a:pPr>
            <a:r>
              <a:rPr lang="en-GB"/>
              <a:t>Create a new table in the same database </a:t>
            </a:r>
          </a:p>
          <a:p>
            <a:pPr marL="457200" indent="-457200">
              <a:buFont typeface="+mj-lt"/>
              <a:buAutoNum type="arabicPeriod"/>
            </a:pPr>
            <a:r>
              <a:rPr lang="en-GB"/>
              <a:t>Input 5 records of anything you wish as long as it has 6 attributes and one is gender</a:t>
            </a:r>
          </a:p>
          <a:p>
            <a:pPr marL="457200" indent="-457200">
              <a:buFont typeface="+mj-lt"/>
              <a:buAutoNum type="arabicPeriod"/>
            </a:pPr>
            <a:r>
              <a:rPr lang="en-GB"/>
              <a:t>Search for all the females across both tables</a:t>
            </a:r>
          </a:p>
          <a:p>
            <a:pPr marL="457200" indent="-457200">
              <a:buFont typeface="+mj-lt"/>
              <a:buAutoNum type="arabicPeriod"/>
            </a:pPr>
            <a:r>
              <a:rPr lang="en-GB"/>
              <a:t>Sort the search in descending order </a:t>
            </a:r>
          </a:p>
          <a:p>
            <a:pPr marL="457200" indent="-457200">
              <a:buFont typeface="+mj-lt"/>
              <a:buAutoNum type="arabicPeriod"/>
            </a:pPr>
            <a:r>
              <a:rPr lang="en-GB"/>
              <a:t>Create a foreign key</a:t>
            </a:r>
          </a:p>
          <a:p>
            <a:pPr marL="457200" indent="-457200">
              <a:buFont typeface="+mj-lt"/>
              <a:buAutoNum type="arabicPeriod"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681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Two main types of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Flat file </a:t>
            </a:r>
          </a:p>
          <a:p>
            <a:endParaRPr lang="en-GB"/>
          </a:p>
          <a:p>
            <a:r>
              <a:rPr lang="en-GB"/>
              <a:t>Relational </a:t>
            </a:r>
          </a:p>
          <a:p>
            <a:endParaRPr lang="en-GB"/>
          </a:p>
          <a:p>
            <a:r>
              <a:rPr lang="en-GB"/>
              <a:t>They both have the same thing in common, both types of databases store information in a table</a:t>
            </a:r>
          </a:p>
          <a:p>
            <a:endParaRPr lang="en-GB"/>
          </a:p>
          <a:p>
            <a:r>
              <a:rPr lang="en-GB"/>
              <a:t>Flat file = One big table with everything</a:t>
            </a:r>
          </a:p>
          <a:p>
            <a:endParaRPr lang="en-GB"/>
          </a:p>
          <a:p>
            <a:endParaRPr lang="en-GB"/>
          </a:p>
          <a:p>
            <a:r>
              <a:rPr lang="en-GB"/>
              <a:t>Relational = A database that has multiple tables</a:t>
            </a:r>
          </a:p>
        </p:txBody>
      </p:sp>
    </p:spTree>
    <p:extLst>
      <p:ext uri="{BB962C8B-B14F-4D97-AF65-F5344CB8AC3E}">
        <p14:creationId xmlns:p14="http://schemas.microsoft.com/office/powerpoint/2010/main" val="3214327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Flat file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Where all the information is in one table </a:t>
            </a:r>
          </a:p>
          <a:p>
            <a:endParaRPr lang="en-GB"/>
          </a:p>
          <a:p>
            <a:r>
              <a:rPr lang="en-GB"/>
              <a:t>Example: 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r>
              <a:rPr lang="en-GB"/>
              <a:t>As you can see all the customer details and the order details are in one table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2338604"/>
          <a:ext cx="12191998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40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26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3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9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13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Date of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Item Ordered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Number bought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Price per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Total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Burt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10 Downing 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 December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Heart</a:t>
                      </a:r>
                      <a:r>
                        <a:rPr lang="en-GB" baseline="0"/>
                        <a:t> shaped chain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$500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$500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Claire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16 Pennsylvania Avenue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3 December 2016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Apple MacBook</a:t>
                      </a:r>
                      <a:r>
                        <a:rPr lang="en-GB" baseline="0"/>
                        <a:t> Pro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$2000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$2000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1642 Evergreen Terrace</a:t>
                      </a:r>
                      <a:r>
                        <a:rPr lang="en-GB" baseline="0"/>
                        <a:t> 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28 November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Red</a:t>
                      </a:r>
                      <a:r>
                        <a:rPr lang="en-GB" baseline="0"/>
                        <a:t> roses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$120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Katniss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18 District Twelve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2 December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Arrows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$180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223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Flat File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Lets say for example Katniss decides to buy an archery bow. </a:t>
            </a:r>
          </a:p>
          <a:p>
            <a:endParaRPr lang="en-GB"/>
          </a:p>
          <a:p>
            <a:r>
              <a:rPr lang="en-GB"/>
              <a:t>Our table will now look like: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r>
              <a:rPr lang="en-GB"/>
              <a:t>So what are the good things and bad things about flat file databases</a:t>
            </a:r>
          </a:p>
          <a:p>
            <a:endParaRPr lang="en-GB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2338604"/>
          <a:ext cx="12191998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40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26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3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9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13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Date of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Item Ordered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Number bought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Price per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Total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Burt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10 Downing 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 December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Heart</a:t>
                      </a:r>
                      <a:r>
                        <a:rPr lang="en-GB" baseline="0"/>
                        <a:t> shaped chain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$500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$500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Claire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16 Pennsylvania Avenue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3 December 2016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Apple MacBook</a:t>
                      </a:r>
                      <a:r>
                        <a:rPr lang="en-GB" baseline="0"/>
                        <a:t> Pro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$2000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$2000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1642 Evergreen Terrace</a:t>
                      </a:r>
                      <a:r>
                        <a:rPr lang="en-GB" baseline="0"/>
                        <a:t> 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28 November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Red</a:t>
                      </a:r>
                      <a:r>
                        <a:rPr lang="en-GB" baseline="0"/>
                        <a:t> roses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$120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Katniss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18 District Twelve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2 December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Arrows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$180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Katniss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18 District Twelve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4 December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Archery Bow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$250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$250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450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Flat File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+ Very simple design </a:t>
            </a:r>
          </a:p>
          <a:p>
            <a:r>
              <a:rPr lang="en-GB"/>
              <a:t>+ All data in one place</a:t>
            </a:r>
          </a:p>
          <a:p>
            <a:endParaRPr lang="en-GB"/>
          </a:p>
          <a:p>
            <a:pPr marL="457200" indent="-457200">
              <a:buFontTx/>
              <a:buChar char="-"/>
            </a:pPr>
            <a:r>
              <a:rPr lang="en-GB"/>
              <a:t>Becomes very big, very quickly</a:t>
            </a:r>
          </a:p>
          <a:p>
            <a:pPr marL="457200" indent="-457200">
              <a:buFontTx/>
              <a:buChar char="-"/>
            </a:pPr>
            <a:r>
              <a:rPr lang="en-GB"/>
              <a:t>Difficult to find information </a:t>
            </a:r>
          </a:p>
          <a:p>
            <a:pPr marL="457200" indent="-457200">
              <a:buFontTx/>
              <a:buChar char="-"/>
            </a:pPr>
            <a:r>
              <a:rPr lang="en-GB"/>
              <a:t>Multiple entries </a:t>
            </a:r>
            <a:r>
              <a:rPr lang="mr-IN"/>
              <a:t>–</a:t>
            </a:r>
            <a:r>
              <a:rPr lang="en-GB"/>
              <a:t> REDUNDANCY </a:t>
            </a:r>
          </a:p>
          <a:p>
            <a:pPr marL="457200" indent="-457200">
              <a:buFontTx/>
              <a:buChar char="-"/>
            </a:pPr>
            <a:r>
              <a:rPr lang="en-GB"/>
              <a:t>If Katniss changes her address then you have to change multiple entries </a:t>
            </a:r>
          </a:p>
          <a:p>
            <a:pPr marL="457200" indent="-457200">
              <a:buFontTx/>
              <a:buChar char="-"/>
            </a:pPr>
            <a:r>
              <a:rPr lang="en-GB"/>
              <a:t>If table gets corrupted, everything messes up</a:t>
            </a:r>
          </a:p>
          <a:p>
            <a:pPr marL="457200" indent="-457200">
              <a:buFontTx/>
              <a:buChar char="-"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106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Relational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Where multiple tables are used. </a:t>
            </a:r>
          </a:p>
          <a:p>
            <a:endParaRPr lang="en-GB"/>
          </a:p>
          <a:p>
            <a:r>
              <a:rPr lang="en-GB"/>
              <a:t>So one table for customers and another for orders</a:t>
            </a:r>
          </a:p>
          <a:p>
            <a:endParaRPr lang="en-GB"/>
          </a:p>
          <a:p>
            <a:endParaRPr lang="en-GB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78158" y="2167683"/>
          <a:ext cx="7112485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053">
                  <a:extLst>
                    <a:ext uri="{9D8B030D-6E8A-4147-A177-3AD203B41FA5}">
                      <a16:colId xmlns:a16="http://schemas.microsoft.com/office/drawing/2014/main" val="2818980315"/>
                    </a:ext>
                  </a:extLst>
                </a:gridCol>
                <a:gridCol w="1142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8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9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49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96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Order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Customer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Date of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Item Ordered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Number bought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Price per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Total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 December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Heart</a:t>
                      </a:r>
                      <a:r>
                        <a:rPr lang="en-GB" sz="1600" baseline="0"/>
                        <a:t> shaped chain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$500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$500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Ord2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3 December 2016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Apple MacBook</a:t>
                      </a:r>
                      <a:r>
                        <a:rPr lang="en-GB" sz="1600" baseline="0"/>
                        <a:t> Pro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$2000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$2000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Ord3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28 November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Red</a:t>
                      </a:r>
                      <a:r>
                        <a:rPr lang="en-GB" sz="1600" baseline="0"/>
                        <a:t> roses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$120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Ord4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2 December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Arrows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$180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3037" y="2741723"/>
          <a:ext cx="474376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59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Customer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Burt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10 Downing Street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Claire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16 Pennsylvania Avenue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1642 Evergreen Terrace</a:t>
                      </a:r>
                      <a:r>
                        <a:rPr lang="en-GB" baseline="0"/>
                        <a:t> 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Katniss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18 District Twelve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8642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9 Databases </vt:lpstr>
      <vt:lpstr>Today</vt:lpstr>
      <vt:lpstr>What is a database? </vt:lpstr>
      <vt:lpstr>Terms</vt:lpstr>
      <vt:lpstr>Two main types of database</vt:lpstr>
      <vt:lpstr>Flat file database</vt:lpstr>
      <vt:lpstr>Flat File Database</vt:lpstr>
      <vt:lpstr>Flat File databases</vt:lpstr>
      <vt:lpstr>Relational Databases</vt:lpstr>
      <vt:lpstr>Relational Databases</vt:lpstr>
      <vt:lpstr>Relational Databases</vt:lpstr>
      <vt:lpstr>Relational Databases</vt:lpstr>
      <vt:lpstr>Terms </vt:lpstr>
      <vt:lpstr>What is a database?</vt:lpstr>
      <vt:lpstr>What is a database?</vt:lpstr>
      <vt:lpstr>Relationships</vt:lpstr>
      <vt:lpstr>Relationships</vt:lpstr>
      <vt:lpstr>More Terms</vt:lpstr>
      <vt:lpstr>Terms</vt:lpstr>
      <vt:lpstr>Keys</vt:lpstr>
      <vt:lpstr>Keys</vt:lpstr>
      <vt:lpstr>Indexing</vt:lpstr>
      <vt:lpstr>DBMS</vt:lpstr>
      <vt:lpstr>SQL</vt:lpstr>
      <vt:lpstr>SQL Syntax </vt:lpstr>
      <vt:lpstr>SQL Syntax </vt:lpstr>
      <vt:lpstr>Task – With SQL</vt:lpstr>
      <vt:lpstr>https://www.learnsqlonline.org</vt:lpstr>
      <vt:lpstr>Just delete their rubbish</vt:lpstr>
      <vt:lpstr>Create Database</vt:lpstr>
      <vt:lpstr>Create Table</vt:lpstr>
      <vt:lpstr>Add information </vt:lpstr>
      <vt:lpstr>So we have:</vt:lpstr>
      <vt:lpstr>But now we want to get information from our table:</vt:lpstr>
      <vt:lpstr>Get all the information </vt:lpstr>
      <vt:lpstr>Update Information</vt:lpstr>
      <vt:lpstr>Sort Information</vt:lpstr>
      <vt:lpstr>Sort in order of FirstName</vt:lpstr>
      <vt:lpstr>Overview so far</vt:lpstr>
      <vt:lpstr>Task 1:</vt:lpstr>
      <vt:lpstr>Task 2: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6.1 - Automated systems </dc:title>
  <dc:creator>amar anwar</dc:creator>
  <cp:revision>1</cp:revision>
  <dcterms:created xsi:type="dcterms:W3CDTF">2021-02-10T03:32:24Z</dcterms:created>
  <dcterms:modified xsi:type="dcterms:W3CDTF">2022-10-10T02:47:09Z</dcterms:modified>
</cp:coreProperties>
</file>