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7" r:id="rId2"/>
    <p:sldId id="259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2" r:id="rId18"/>
    <p:sldId id="283" r:id="rId19"/>
    <p:sldId id="284" r:id="rId20"/>
    <p:sldId id="285" r:id="rId21"/>
    <p:sldId id="286" r:id="rId22"/>
    <p:sldId id="309" r:id="rId23"/>
    <p:sldId id="338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01"/>
  </p:normalViewPr>
  <p:slideViewPr>
    <p:cSldViewPr snapToGrid="0" snapToObjects="1">
      <p:cViewPr varScale="1">
        <p:scale>
          <a:sx n="74" d="100"/>
          <a:sy n="74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49B18-8944-E442-9788-E5D09890DB1C}" type="datetimeFigureOut">
              <a:rPr lang="en-GB" smtClean="0"/>
              <a:t>10/02/2021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5B45A-E8FA-714D-840A-56512FF445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50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50E0-918D-DD4F-A539-4C93516D5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170BC-E3D9-C547-A39B-2DD2261F2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9D48-81DE-784F-AA2D-C029B3D4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10/02/2021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B3DE-B65D-724E-B5E7-6B2ECA0D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97D7-BB40-A240-8045-1FC8DB6A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09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428E-71DF-1941-9BB3-AB3BF74D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BBA54-75FE-FC4F-88C5-606B7AC8D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AC8E6-1B4D-2141-BF46-B544BFDB3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136A8-AB36-6046-9A5B-C4473622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10/02/2021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F35D2-75AD-1A40-8F22-6F8676C0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04DFF-82E6-204D-8668-7242FD4E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2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C5BF-4AA2-2C44-9463-174FE6C1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A18A5-4EE4-9A48-B6C7-FBF16E046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1106-E2F9-624E-9778-5DF05F44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10/02/2021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4F4BE-7A15-0B42-B5A1-9FDFD5C3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31C0A-3964-B842-97A7-D510DE14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45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43A63-EF52-5143-AE53-3ED135A39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1833B-AFBA-0E4F-ACAF-5911F6C2E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4AA1B-D39D-ED47-A540-BF5FB627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10/02/2021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DBE22-D1DB-CC40-B199-524FF13D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96A4-5A4B-9542-9BCF-E149ED0C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60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CDD875-FB7A-8C45-8084-85907A6D4924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D86AA-4F8A-8542-97C4-E4280218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7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03E8-8B39-0B42-9A05-A1AE3821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0076"/>
            <a:ext cx="12192000" cy="6257923"/>
          </a:xfrm>
          <a:noFill/>
        </p:spPr>
        <p:txBody>
          <a:bodyPr/>
          <a:lstStyle>
            <a:lvl1pPr marL="12700" indent="-12700">
              <a:buNone/>
              <a:tabLst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01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CDD875-FB7A-8C45-8084-85907A6D4924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D86AA-4F8A-8542-97C4-E4280218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72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03E8-8B39-0B42-9A05-A1AE3821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1507"/>
            <a:ext cx="12192000" cy="6257923"/>
          </a:xfrm>
          <a:noFill/>
        </p:spPr>
        <p:txBody>
          <a:bodyPr/>
          <a:lstStyle>
            <a:lvl1pPr marL="12700" indent="-12700">
              <a:buNone/>
              <a:tabLst/>
              <a:defRPr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1"/>
                </a:solidFill>
              </a:defRPr>
            </a:lvl2pPr>
            <a:lvl3pPr>
              <a:buNone/>
              <a:defRPr>
                <a:solidFill>
                  <a:schemeClr val="tx1"/>
                </a:solidFill>
              </a:defRPr>
            </a:lvl3pPr>
            <a:lvl4pPr>
              <a:buNone/>
              <a:defRPr>
                <a:solidFill>
                  <a:schemeClr val="tx1"/>
                </a:solidFill>
              </a:defRPr>
            </a:lvl4pPr>
            <a:lvl5pPr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8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9F03-2CBE-EC42-9D7B-C1C44607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30D3A-FD97-DE4E-894F-726AC024E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3B942-133A-9A46-9712-C1A561E9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10/02/2021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14FA-E9DF-3A41-88ED-F1179C6B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EE48-AA0F-6046-ADB0-96DD98A2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54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9135-BEED-C244-BA78-D80EC69C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B306-65D6-654B-BBEC-E15DF5DCE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98556-F02C-BD47-B025-F2347D97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BF1C8-1FF3-9D48-A0C3-6E991EF8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10/02/2021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39ED8-BEF6-6549-ACD6-5087B5A2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7721D-764E-F549-BCF9-FBFE63D7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6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CDD2-70E7-2848-818F-05632EFD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0139A-B5C8-E549-BE97-0FE3541D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7F339-338F-E94F-A3C2-565BE6D08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51045-FA61-D44A-8438-CD6996E95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A4CF9-5D19-594C-AE3D-FE13A777E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03F00-D263-044E-938C-81AC9D2A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10/02/2021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6CE53-6905-C047-AC44-0A2A388A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40E3A-E554-5B49-868C-EC1739A0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70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09C0-3F8C-8746-83DA-105B741E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1FA54-5173-E549-BE5A-003BD67F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10/02/2021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21F9-5D81-624E-9242-429B5C96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BE161-D101-F54E-9221-B28F0504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85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DC47F-3FA5-9848-8C66-531CE64D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10/02/2021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01FBA-8C20-2A4C-BEB5-4133AF6D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01117-49AF-BB49-B060-B8D4EF8C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11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87CC-2EE5-4040-A8C4-75F1AB11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DEA2-C304-6C48-98DF-440F0771B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90B7D-0BB8-4843-B1C4-399083FEA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41592-75DA-AA48-A2BE-5385F308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10/02/2021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7843C-74FB-4F4E-9D63-1316C943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3A5F5-9B8A-0241-88D9-6D90C291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6296E-58D4-6448-A6E6-60FE7CCC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37A48-40F0-624B-8192-0179EE98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45BA-CAF7-9245-9B9F-AD9CD610F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7542-8780-B248-AF84-5ABB32ED3693}" type="datetimeFigureOut">
              <a:rPr lang="en-GB" smtClean="0"/>
              <a:t>10/02/2021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26B7-E8B7-244C-B146-D5238D031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8BEF4-6528-8342-A1F5-E7CE5E4C0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85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/phpmyadm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4BE4-B17C-8B43-8D9E-DCC9CB1E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9 Databases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8576-B6D1-1E43-A4B0-7B11B0EE671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>
            <a:normAutofit fontScale="62500" lnSpcReduction="20000"/>
          </a:bodyPr>
          <a:lstStyle/>
          <a:p>
            <a:r>
              <a:rPr lang="en-US" dirty="0"/>
              <a:t>Define a single-table database from given data</a:t>
            </a:r>
          </a:p>
          <a:p>
            <a:r>
              <a:rPr lang="en-US" dirty="0"/>
              <a:t>Suggest suitable basic data types • </a:t>
            </a:r>
          </a:p>
          <a:p>
            <a:r>
              <a:rPr lang="en-US" dirty="0"/>
              <a:t>Understand the purpose of a primary key and identify a suitable primary key for a given database table </a:t>
            </a:r>
          </a:p>
          <a:p>
            <a:r>
              <a:rPr lang="en-US" dirty="0"/>
              <a:t>Read, understand and complete structured query • language (SQL) scripts to query data stored in a</a:t>
            </a:r>
            <a:br>
              <a:rPr lang="en-US" dirty="0"/>
            </a:br>
            <a:r>
              <a:rPr lang="en-US" dirty="0"/>
              <a:t>single database table </a:t>
            </a:r>
          </a:p>
          <a:p>
            <a:r>
              <a:rPr lang="en-US" dirty="0"/>
              <a:t>Including:</a:t>
            </a:r>
            <a:br>
              <a:rPr lang="en-US" dirty="0"/>
            </a:br>
            <a:r>
              <a:rPr lang="en-US" dirty="0"/>
              <a:t>– fields</a:t>
            </a:r>
            <a:br>
              <a:rPr lang="en-US" dirty="0"/>
            </a:br>
            <a:r>
              <a:rPr lang="en-US" dirty="0"/>
              <a:t>– records</a:t>
            </a:r>
            <a:br>
              <a:rPr lang="en-US" dirty="0"/>
            </a:br>
            <a:r>
              <a:rPr lang="en-US" dirty="0"/>
              <a:t>– validation Including: </a:t>
            </a:r>
          </a:p>
          <a:p>
            <a:r>
              <a:rPr lang="en-US" dirty="0"/>
              <a:t>– text/alphanumeric – character</a:t>
            </a:r>
            <a:br>
              <a:rPr lang="en-US" dirty="0"/>
            </a:br>
            <a:r>
              <a:rPr lang="en-US" dirty="0"/>
              <a:t>– Boolean</a:t>
            </a:r>
            <a:br>
              <a:rPr lang="en-US" dirty="0"/>
            </a:br>
            <a:r>
              <a:rPr lang="en-US" dirty="0"/>
              <a:t>– integer </a:t>
            </a:r>
          </a:p>
          <a:p>
            <a:r>
              <a:rPr lang="en-US" dirty="0"/>
              <a:t>– real</a:t>
            </a:r>
            <a:br>
              <a:rPr lang="en-US" dirty="0"/>
            </a:br>
            <a:r>
              <a:rPr lang="en-US" dirty="0"/>
              <a:t>– date/time </a:t>
            </a:r>
          </a:p>
          <a:p>
            <a:r>
              <a:rPr lang="en-US" dirty="0"/>
              <a:t>Limited to: </a:t>
            </a:r>
          </a:p>
          <a:p>
            <a:r>
              <a:rPr lang="en-US" dirty="0"/>
              <a:t>–  SELECT </a:t>
            </a:r>
          </a:p>
          <a:p>
            <a:r>
              <a:rPr lang="en-US" dirty="0"/>
              <a:t>–  FROM </a:t>
            </a:r>
          </a:p>
          <a:p>
            <a:r>
              <a:rPr lang="en-US" dirty="0"/>
              <a:t>–  WHERE </a:t>
            </a:r>
          </a:p>
          <a:p>
            <a:r>
              <a:rPr lang="en-US" dirty="0"/>
              <a:t>–  ORDER BY </a:t>
            </a:r>
          </a:p>
          <a:p>
            <a:r>
              <a:rPr lang="en-US" dirty="0"/>
              <a:t>–  SUM </a:t>
            </a:r>
          </a:p>
          <a:p>
            <a:r>
              <a:rPr lang="en-US" dirty="0"/>
              <a:t>–  COUNT </a:t>
            </a:r>
          </a:p>
          <a:p>
            <a:r>
              <a:rPr lang="en-US" dirty="0"/>
              <a:t>• Identifying the output given by an SQL statement that will query the given contents of a database table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74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if Katniss orders her archery bow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3037" y="2741723"/>
          <a:ext cx="507488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Downing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 Pennsylvania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1642 Evergreen Terrace</a:t>
                      </a:r>
                      <a:r>
                        <a:rPr lang="en-GB" baseline="0" dirty="0"/>
                        <a:t>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 District Twelve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6D907E-31D4-CB49-B447-8AEC6C0DA8BC}"/>
              </a:ext>
            </a:extLst>
          </p:cNvPr>
          <p:cNvGraphicFramePr>
            <a:graphicFrameLocks noGrp="1"/>
          </p:cNvGraphicFramePr>
          <p:nvPr/>
        </p:nvGraphicFramePr>
        <p:xfrm>
          <a:off x="4978158" y="2167683"/>
          <a:ext cx="711248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053">
                  <a:extLst>
                    <a:ext uri="{9D8B030D-6E8A-4147-A177-3AD203B41FA5}">
                      <a16:colId xmlns:a16="http://schemas.microsoft.com/office/drawing/2014/main" val="2818980315"/>
                    </a:ext>
                  </a:extLst>
                </a:gridCol>
                <a:gridCol w="1142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Date of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Item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Number 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Price per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Heart</a:t>
                      </a:r>
                      <a:r>
                        <a:rPr lang="en-GB" sz="1600" baseline="0" dirty="0"/>
                        <a:t> shaped chain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 December 2016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Apple MacBook</a:t>
                      </a:r>
                      <a:r>
                        <a:rPr lang="en-GB" sz="1600" baseline="0" dirty="0"/>
                        <a:t> Pro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28 November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Red</a:t>
                      </a:r>
                      <a:r>
                        <a:rPr lang="en-GB" sz="1600" baseline="0" dirty="0"/>
                        <a:t> roses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Archery 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89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88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lied a bit, you will have one table for customers, one table for orders and one table for goods. </a:t>
            </a:r>
          </a:p>
          <a:p>
            <a:endParaRPr lang="en-GB" dirty="0"/>
          </a:p>
          <a:p>
            <a:r>
              <a:rPr lang="en-GB" dirty="0"/>
              <a:t>These tables are connected.</a:t>
            </a:r>
          </a:p>
          <a:p>
            <a:r>
              <a:rPr lang="en-GB" dirty="0"/>
              <a:t>They have a relationship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759" y="3313005"/>
          <a:ext cx="4605867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 Downing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16 Pennsylvania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1642 Evergreen Terrace</a:t>
                      </a:r>
                      <a:r>
                        <a:rPr lang="en-GB" sz="1600" baseline="0" dirty="0"/>
                        <a:t> 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18 District Twelve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34520" y="1296162"/>
          <a:ext cx="55982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Item</a:t>
                      </a:r>
                      <a:r>
                        <a:rPr lang="en-GB" sz="1600" baseline="0" dirty="0"/>
                        <a:t> ID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Price per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Item121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Heart</a:t>
                      </a:r>
                      <a:r>
                        <a:rPr lang="en-GB" sz="1600" baseline="0" dirty="0"/>
                        <a:t> shaped chain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Item192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Apple MacBook</a:t>
                      </a:r>
                      <a:r>
                        <a:rPr lang="en-GB" sz="1600" baseline="0" dirty="0"/>
                        <a:t> Pro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Item928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Red</a:t>
                      </a:r>
                      <a:r>
                        <a:rPr lang="en-GB" sz="1600" baseline="0" dirty="0"/>
                        <a:t> roses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Item221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1E64FF-9BFF-8F44-B940-C8AE32A92AB0}"/>
              </a:ext>
            </a:extLst>
          </p:cNvPr>
          <p:cNvGraphicFramePr>
            <a:graphicFrameLocks noGrp="1"/>
          </p:cNvGraphicFramePr>
          <p:nvPr/>
        </p:nvGraphicFramePr>
        <p:xfrm>
          <a:off x="5033385" y="3724485"/>
          <a:ext cx="7158615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0">
                  <a:extLst>
                    <a:ext uri="{9D8B030D-6E8A-4147-A177-3AD203B41FA5}">
                      <a16:colId xmlns:a16="http://schemas.microsoft.com/office/drawing/2014/main" val="2818980315"/>
                    </a:ext>
                  </a:extLst>
                </a:gridCol>
                <a:gridCol w="140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Date of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Number 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 December 2016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28 November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51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+ You can change Katniss address in only one table / row and the others will update </a:t>
            </a:r>
          </a:p>
          <a:p>
            <a:endParaRPr lang="en-GB" dirty="0"/>
          </a:p>
          <a:p>
            <a:r>
              <a:rPr lang="en-GB" dirty="0"/>
              <a:t>+ If one table fails, just that table messes up </a:t>
            </a:r>
          </a:p>
          <a:p>
            <a:r>
              <a:rPr lang="en-GB" dirty="0"/>
              <a:t>+ Smaller individual tables</a:t>
            </a:r>
          </a:p>
          <a:p>
            <a:endParaRPr lang="en-GB" dirty="0"/>
          </a:p>
          <a:p>
            <a:pPr marL="457200" indent="-457200">
              <a:buFontTx/>
              <a:buChar char="-"/>
            </a:pPr>
            <a:r>
              <a:rPr lang="en-GB" dirty="0"/>
              <a:t>More complicated structure </a:t>
            </a:r>
          </a:p>
          <a:p>
            <a:pPr marL="457200" indent="-457200">
              <a:buFontTx/>
              <a:buChar char="-"/>
            </a:pPr>
            <a:r>
              <a:rPr lang="en-GB" dirty="0"/>
              <a:t>Need to view multiple tables to get all the information</a:t>
            </a:r>
          </a:p>
          <a:p>
            <a:pPr marL="457200" indent="-457200">
              <a:buFontTx/>
              <a:buChar char="-"/>
            </a:pPr>
            <a:r>
              <a:rPr lang="en-GB" dirty="0"/>
              <a:t>Data dependency </a:t>
            </a:r>
            <a:r>
              <a:rPr lang="mr-IN" dirty="0"/>
              <a:t>–</a:t>
            </a:r>
            <a:r>
              <a:rPr lang="en-GB" dirty="0"/>
              <a:t> If you change data in one table MAYBE all the other tables have to be rewritten </a:t>
            </a:r>
          </a:p>
        </p:txBody>
      </p:sp>
    </p:spTree>
    <p:extLst>
      <p:ext uri="{BB962C8B-B14F-4D97-AF65-F5344CB8AC3E}">
        <p14:creationId xmlns:p14="http://schemas.microsoft.com/office/powerpoint/2010/main" val="152064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 relational data you name the table</a:t>
            </a:r>
          </a:p>
          <a:p>
            <a:endParaRPr lang="en-GB" dirty="0"/>
          </a:p>
          <a:p>
            <a:r>
              <a:rPr lang="en-GB" dirty="0"/>
              <a:t>The field names are called attributes</a:t>
            </a:r>
          </a:p>
          <a:p>
            <a:endParaRPr lang="en-GB" dirty="0"/>
          </a:p>
          <a:p>
            <a:r>
              <a:rPr lang="en-GB" dirty="0"/>
              <a:t>So Customer Table will have the attributes</a:t>
            </a:r>
          </a:p>
          <a:p>
            <a:r>
              <a:rPr lang="en-GB" dirty="0"/>
              <a:t>Customer name</a:t>
            </a:r>
          </a:p>
          <a:p>
            <a:r>
              <a:rPr lang="en-GB" dirty="0"/>
              <a:t>Address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94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unique value </a:t>
            </a:r>
          </a:p>
          <a:p>
            <a:endParaRPr lang="en-GB" dirty="0"/>
          </a:p>
          <a:p>
            <a:r>
              <a:rPr lang="en-GB" dirty="0"/>
              <a:t>All the information of a one person / thing </a:t>
            </a:r>
          </a:p>
          <a:p>
            <a:endParaRPr lang="en-GB" dirty="0"/>
          </a:p>
          <a:p>
            <a:r>
              <a:rPr lang="en-GB" dirty="0"/>
              <a:t>Shows all the information in a database</a:t>
            </a:r>
          </a:p>
          <a:p>
            <a:endParaRPr lang="en-GB" dirty="0"/>
          </a:p>
          <a:p>
            <a:r>
              <a:rPr lang="en-GB" dirty="0"/>
              <a:t>Collection of data that is organised </a:t>
            </a:r>
          </a:p>
          <a:p>
            <a:endParaRPr lang="en-GB" dirty="0"/>
          </a:p>
          <a:p>
            <a:r>
              <a:rPr lang="en-GB" dirty="0"/>
              <a:t>One piece of data about a person or thing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4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Primary Key - A unique value </a:t>
            </a:r>
          </a:p>
          <a:p>
            <a:endParaRPr lang="en-GB" dirty="0"/>
          </a:p>
          <a:p>
            <a:r>
              <a:rPr lang="en-GB" dirty="0"/>
              <a:t>Record - All the information of a one person / thing </a:t>
            </a:r>
          </a:p>
          <a:p>
            <a:endParaRPr lang="en-GB" dirty="0"/>
          </a:p>
          <a:p>
            <a:r>
              <a:rPr lang="en-GB" dirty="0"/>
              <a:t>Table - Shows all the information in a database</a:t>
            </a:r>
          </a:p>
          <a:p>
            <a:endParaRPr lang="en-GB" dirty="0"/>
          </a:p>
          <a:p>
            <a:r>
              <a:rPr lang="en-GB" dirty="0"/>
              <a:t>Database - Collection of data that is organised </a:t>
            </a:r>
          </a:p>
          <a:p>
            <a:endParaRPr lang="en-GB" dirty="0"/>
          </a:p>
          <a:p>
            <a:r>
              <a:rPr lang="en-GB" dirty="0"/>
              <a:t>Field - One piece of data about a person or thing </a:t>
            </a:r>
          </a:p>
          <a:p>
            <a:endParaRPr lang="en-GB" dirty="0"/>
          </a:p>
          <a:p>
            <a:r>
              <a:rPr lang="en-GB" dirty="0"/>
              <a:t>Attribute </a:t>
            </a:r>
            <a:r>
              <a:rPr lang="mr-IN" dirty="0"/>
              <a:t>–</a:t>
            </a:r>
            <a:r>
              <a:rPr lang="en-GB" dirty="0"/>
              <a:t> The field name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29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9934"/>
            <a:ext cx="12192000" cy="6238066"/>
          </a:xfrm>
        </p:spPr>
        <p:txBody>
          <a:bodyPr/>
          <a:lstStyle/>
          <a:p>
            <a:r>
              <a:rPr lang="en-GB" dirty="0"/>
              <a:t>There are three types of relationships </a:t>
            </a:r>
          </a:p>
          <a:p>
            <a:endParaRPr lang="en-GB" dirty="0"/>
          </a:p>
          <a:p>
            <a:r>
              <a:rPr lang="en-GB" dirty="0"/>
              <a:t>1 to 1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1 to Many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to Many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064000" y="1666240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939280" y="1666240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/>
          <p:cNvCxnSpPr>
            <a:cxnSpLocks/>
            <a:stCxn id="6" idx="6"/>
            <a:endCxn id="7" idx="2"/>
          </p:cNvCxnSpPr>
          <p:nvPr/>
        </p:nvCxnSpPr>
        <p:spPr>
          <a:xfrm>
            <a:off x="4632960" y="1960880"/>
            <a:ext cx="230632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025640" y="4965875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7025640" y="5580467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7025640" y="6195059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/>
          <p:cNvSpPr/>
          <p:nvPr/>
        </p:nvSpPr>
        <p:spPr>
          <a:xfrm>
            <a:off x="4064000" y="4877238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4064000" y="5491830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4064000" y="6106422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668520" y="5831840"/>
            <a:ext cx="230632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278880" y="5222240"/>
            <a:ext cx="746760" cy="55538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584700" y="5875107"/>
            <a:ext cx="678180" cy="63228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603750" y="5300192"/>
            <a:ext cx="659130" cy="4774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1"/>
          </p:cNvCxnSpPr>
          <p:nvPr/>
        </p:nvCxnSpPr>
        <p:spPr>
          <a:xfrm flipH="1" flipV="1">
            <a:off x="6278880" y="5831840"/>
            <a:ext cx="830082" cy="4495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30320" y="3523766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7000240" y="2985112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329680" y="3279752"/>
            <a:ext cx="670560" cy="5372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25640" y="3599705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7025640" y="4214297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399280" y="3860230"/>
            <a:ext cx="2626360" cy="341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29680" y="3806013"/>
            <a:ext cx="695960" cy="7029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74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9934"/>
            <a:ext cx="12192000" cy="6238066"/>
          </a:xfrm>
        </p:spPr>
        <p:txBody>
          <a:bodyPr/>
          <a:lstStyle/>
          <a:p>
            <a:r>
              <a:rPr lang="en-GB" dirty="0"/>
              <a:t>Extra Detail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Must have a link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Maybe only one link</a:t>
            </a:r>
          </a:p>
          <a:p>
            <a:r>
              <a:rPr lang="en-GB" dirty="0"/>
              <a:t>Or maybe no link YET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3779520" y="3320128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6949440" y="2781474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380480" y="3127460"/>
            <a:ext cx="670560" cy="5372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74840" y="3396067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6974840" y="4010659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Connector 15"/>
          <p:cNvCxnSpPr>
            <a:endCxn id="13" idx="2"/>
          </p:cNvCxnSpPr>
          <p:nvPr/>
        </p:nvCxnSpPr>
        <p:spPr>
          <a:xfrm>
            <a:off x="4348480" y="3656592"/>
            <a:ext cx="2626360" cy="341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45941" y="3622127"/>
            <a:ext cx="695960" cy="7029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096000" y="2956733"/>
            <a:ext cx="871731" cy="65659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3"/>
          </p:cNvCxnSpPr>
          <p:nvPr/>
        </p:nvCxnSpPr>
        <p:spPr>
          <a:xfrm>
            <a:off x="6096000" y="3706887"/>
            <a:ext cx="962162" cy="8067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80467" y="3142880"/>
            <a:ext cx="0" cy="11349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47590" y="3178259"/>
            <a:ext cx="0" cy="11349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86387" y="5331929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6856307" y="4793275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287347" y="5139261"/>
            <a:ext cx="670560" cy="5372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881707" y="5407868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/>
          <p:cNvSpPr/>
          <p:nvPr/>
        </p:nvSpPr>
        <p:spPr>
          <a:xfrm>
            <a:off x="6881707" y="6022460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255347" y="5668393"/>
            <a:ext cx="2626360" cy="341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252808" y="5633928"/>
            <a:ext cx="695960" cy="7029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803826" y="5483093"/>
            <a:ext cx="448982" cy="386759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253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More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Entity</a:t>
            </a:r>
          </a:p>
          <a:p>
            <a:r>
              <a:rPr lang="en-GB" dirty="0"/>
              <a:t>Table</a:t>
            </a:r>
          </a:p>
          <a:p>
            <a:r>
              <a:rPr lang="en-GB" dirty="0"/>
              <a:t>Tuple</a:t>
            </a:r>
          </a:p>
          <a:p>
            <a:r>
              <a:rPr lang="en-GB" dirty="0"/>
              <a:t>Attribute</a:t>
            </a:r>
          </a:p>
          <a:p>
            <a:r>
              <a:rPr lang="en-GB" dirty="0"/>
              <a:t>Primary Key</a:t>
            </a:r>
          </a:p>
          <a:p>
            <a:r>
              <a:rPr lang="en-GB" dirty="0"/>
              <a:t>Candidate Key</a:t>
            </a:r>
          </a:p>
          <a:p>
            <a:r>
              <a:rPr lang="en-GB" dirty="0"/>
              <a:t>Foreign Key</a:t>
            </a:r>
          </a:p>
          <a:p>
            <a:r>
              <a:rPr lang="en-GB" dirty="0"/>
              <a:t>Relationship</a:t>
            </a:r>
          </a:p>
          <a:p>
            <a:r>
              <a:rPr lang="en-GB" dirty="0"/>
              <a:t>Referential Integrity </a:t>
            </a:r>
          </a:p>
          <a:p>
            <a:r>
              <a:rPr lang="en-GB" dirty="0"/>
              <a:t>Secondary Key / Alternate Key</a:t>
            </a:r>
          </a:p>
          <a:p>
            <a:r>
              <a:rPr lang="en-GB" dirty="0"/>
              <a:t>Indexing </a:t>
            </a:r>
          </a:p>
        </p:txBody>
      </p:sp>
    </p:spTree>
    <p:extLst>
      <p:ext uri="{BB962C8B-B14F-4D97-AF65-F5344CB8AC3E}">
        <p14:creationId xmlns:p14="http://schemas.microsoft.com/office/powerpoint/2010/main" val="1452801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C3A1-F147-7E4D-9BC7-3F8776B4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F523-E9D7-374E-B71D-DD71D0BC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Entity</a:t>
            </a:r>
          </a:p>
          <a:p>
            <a:r>
              <a:rPr lang="en-GB" dirty="0"/>
              <a:t>An object, person, place or thing that can has property that can have a value / be recorded. </a:t>
            </a:r>
          </a:p>
          <a:p>
            <a:endParaRPr lang="en-GB" dirty="0"/>
          </a:p>
          <a:p>
            <a:r>
              <a:rPr lang="en-GB" dirty="0"/>
              <a:t>Table</a:t>
            </a:r>
          </a:p>
          <a:p>
            <a:r>
              <a:rPr lang="en-GB" dirty="0"/>
              <a:t>Shows all the information in a database</a:t>
            </a:r>
          </a:p>
          <a:p>
            <a:endParaRPr lang="en-GB" dirty="0"/>
          </a:p>
          <a:p>
            <a:r>
              <a:rPr lang="en-GB" dirty="0"/>
              <a:t>Tuple</a:t>
            </a:r>
          </a:p>
          <a:p>
            <a:r>
              <a:rPr lang="en-GB" dirty="0"/>
              <a:t>Same as a record. All the information about one person, object or thing</a:t>
            </a:r>
          </a:p>
          <a:p>
            <a:endParaRPr lang="en-GB" dirty="0"/>
          </a:p>
          <a:p>
            <a:r>
              <a:rPr lang="en-GB" dirty="0"/>
              <a:t>Attribute</a:t>
            </a:r>
          </a:p>
          <a:p>
            <a:r>
              <a:rPr lang="en-GB" dirty="0"/>
              <a:t>Could mean a database component (table, tuple) or could be a database field (One piece of data about a person or thing)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395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4BE4-B17C-8B43-8D9E-DCC9CB1E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8576-B6D1-1E43-A4B0-7B11B0EE671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 numCol="2">
            <a:normAutofit fontScale="85000" lnSpcReduction="20000"/>
          </a:bodyPr>
          <a:lstStyle/>
          <a:p>
            <a:r>
              <a:rPr lang="en-US" dirty="0"/>
              <a:t>Define a single-table database from given data</a:t>
            </a:r>
          </a:p>
          <a:p>
            <a:r>
              <a:rPr lang="en-US" dirty="0"/>
              <a:t>Suggest suitable basic data types • </a:t>
            </a:r>
          </a:p>
          <a:p>
            <a:r>
              <a:rPr lang="en-US" dirty="0"/>
              <a:t>Understand the purpose of a primary key and identify a suitable primary key for a given database table </a:t>
            </a:r>
          </a:p>
          <a:p>
            <a:r>
              <a:rPr lang="en-US" dirty="0"/>
              <a:t>Read, understand and complete structured query • language (SQL) scripts to query data stored in a</a:t>
            </a:r>
            <a:br>
              <a:rPr lang="en-US" dirty="0"/>
            </a:br>
            <a:r>
              <a:rPr lang="en-US" dirty="0"/>
              <a:t>single database table </a:t>
            </a:r>
          </a:p>
          <a:p>
            <a:r>
              <a:rPr lang="en-US" dirty="0"/>
              <a:t>Including:</a:t>
            </a:r>
            <a:br>
              <a:rPr lang="en-US" dirty="0"/>
            </a:br>
            <a:r>
              <a:rPr lang="en-US" dirty="0"/>
              <a:t>– fields</a:t>
            </a:r>
            <a:br>
              <a:rPr lang="en-US" dirty="0"/>
            </a:br>
            <a:r>
              <a:rPr lang="en-US" dirty="0"/>
              <a:t>– records</a:t>
            </a:r>
            <a:br>
              <a:rPr lang="en-US" dirty="0"/>
            </a:br>
            <a:r>
              <a:rPr lang="en-US" dirty="0"/>
              <a:t>– validation Including: </a:t>
            </a:r>
          </a:p>
          <a:p>
            <a:r>
              <a:rPr lang="en-US" dirty="0"/>
              <a:t>– text/alphanumeric – character</a:t>
            </a:r>
            <a:br>
              <a:rPr lang="en-US" dirty="0"/>
            </a:br>
            <a:r>
              <a:rPr lang="en-US" dirty="0"/>
              <a:t>– Boolean</a:t>
            </a:r>
            <a:br>
              <a:rPr lang="en-US" dirty="0"/>
            </a:br>
            <a:r>
              <a:rPr lang="en-US" dirty="0"/>
              <a:t>– integer </a:t>
            </a:r>
          </a:p>
          <a:p>
            <a:r>
              <a:rPr lang="en-US" dirty="0"/>
              <a:t>– real</a:t>
            </a:r>
            <a:br>
              <a:rPr lang="en-US" dirty="0"/>
            </a:br>
            <a:r>
              <a:rPr lang="en-US" dirty="0"/>
              <a:t>– date/time </a:t>
            </a:r>
          </a:p>
          <a:p>
            <a:r>
              <a:rPr lang="en-US" dirty="0"/>
              <a:t>Limited to: </a:t>
            </a:r>
          </a:p>
          <a:p>
            <a:r>
              <a:rPr lang="en-US" dirty="0"/>
              <a:t>–  SELECT </a:t>
            </a:r>
          </a:p>
          <a:p>
            <a:r>
              <a:rPr lang="en-US" dirty="0"/>
              <a:t>–  FROM </a:t>
            </a:r>
          </a:p>
          <a:p>
            <a:r>
              <a:rPr lang="en-US" dirty="0"/>
              <a:t>–  WHERE </a:t>
            </a:r>
          </a:p>
          <a:p>
            <a:r>
              <a:rPr lang="en-US" dirty="0"/>
              <a:t>–  ORDER BY </a:t>
            </a:r>
          </a:p>
          <a:p>
            <a:r>
              <a:rPr lang="en-US" dirty="0"/>
              <a:t>–  SUM </a:t>
            </a:r>
          </a:p>
          <a:p>
            <a:r>
              <a:rPr lang="en-US" dirty="0"/>
              <a:t>–  COUNT </a:t>
            </a:r>
          </a:p>
          <a:p>
            <a:r>
              <a:rPr lang="en-US" dirty="0"/>
              <a:t>• Identifying the output given by an SQL statement that will query the given contents of a database table</a:t>
            </a:r>
          </a:p>
          <a:p>
            <a:endParaRPr lang="en-US" dirty="0"/>
          </a:p>
          <a:p>
            <a:r>
              <a:rPr lang="en-US" dirty="0"/>
              <a:t>Understand: What is a Database</a:t>
            </a:r>
          </a:p>
          <a:p>
            <a:endParaRPr lang="en-US" dirty="0"/>
          </a:p>
          <a:p>
            <a:r>
              <a:rPr lang="en-US" dirty="0"/>
              <a:t>Able: Explain why we use them</a:t>
            </a:r>
          </a:p>
          <a:p>
            <a:endParaRPr lang="en-US" dirty="0"/>
          </a:p>
          <a:p>
            <a:r>
              <a:rPr lang="en-US" dirty="0"/>
              <a:t>Answer: What are the different types of keys?</a:t>
            </a:r>
          </a:p>
          <a:p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417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A78E-5432-A348-8664-A5A92EC6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0D77D-693F-8D44-AB9F-66A0EB6E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600" dirty="0"/>
              <a:t>Primary Key</a:t>
            </a:r>
          </a:p>
          <a:p>
            <a:r>
              <a:rPr lang="en-GB" sz="1600" dirty="0"/>
              <a:t>A unique value</a:t>
            </a:r>
          </a:p>
          <a:p>
            <a:endParaRPr lang="en-GB" sz="1600" dirty="0"/>
          </a:p>
          <a:p>
            <a:r>
              <a:rPr lang="en-GB" sz="1600" dirty="0"/>
              <a:t>Candidate Key</a:t>
            </a:r>
          </a:p>
          <a:p>
            <a:r>
              <a:rPr lang="en-GB" sz="1600" dirty="0"/>
              <a:t>Anything unique in a record / tuple is the candidate key.  One of these should also be the primary key </a:t>
            </a:r>
          </a:p>
          <a:p>
            <a:endParaRPr lang="en-GB" sz="1600" dirty="0"/>
          </a:p>
          <a:p>
            <a:r>
              <a:rPr lang="en-GB" sz="1600" dirty="0"/>
              <a:t>Foreign Key</a:t>
            </a:r>
          </a:p>
          <a:p>
            <a:r>
              <a:rPr lang="en-GB" sz="1600" dirty="0"/>
              <a:t>The same key in two or more tables but it’s a primary key in one table but not the others</a:t>
            </a:r>
          </a:p>
          <a:p>
            <a:endParaRPr lang="en-GB" sz="1600" dirty="0"/>
          </a:p>
          <a:p>
            <a:r>
              <a:rPr lang="en-GB" sz="1600" dirty="0"/>
              <a:t>Relationship</a:t>
            </a:r>
          </a:p>
          <a:p>
            <a:r>
              <a:rPr lang="en-GB" sz="1600" dirty="0"/>
              <a:t>The link between two or more database tables </a:t>
            </a:r>
          </a:p>
          <a:p>
            <a:endParaRPr lang="en-GB" sz="1600" dirty="0"/>
          </a:p>
          <a:p>
            <a:r>
              <a:rPr lang="en-GB" sz="1600" dirty="0"/>
              <a:t>Referential Integrity </a:t>
            </a:r>
          </a:p>
          <a:p>
            <a:r>
              <a:rPr lang="en-GB" sz="1600" dirty="0"/>
              <a:t>Making sure if you change one value  in one table it automatically changes the other values if needed</a:t>
            </a:r>
          </a:p>
          <a:p>
            <a:endParaRPr lang="en-GB" sz="1600" dirty="0"/>
          </a:p>
          <a:p>
            <a:r>
              <a:rPr lang="en-GB" sz="1600" dirty="0"/>
              <a:t>Secondary Key / Alternate key</a:t>
            </a:r>
          </a:p>
          <a:p>
            <a:r>
              <a:rPr lang="en-GB" sz="1600" dirty="0"/>
              <a:t>A key that is a candidate key but NOT the primary key </a:t>
            </a:r>
          </a:p>
          <a:p>
            <a:endParaRPr lang="en-GB" sz="1600" dirty="0"/>
          </a:p>
          <a:p>
            <a:r>
              <a:rPr lang="en-GB" sz="1600" dirty="0"/>
              <a:t>Indexing </a:t>
            </a:r>
          </a:p>
          <a:p>
            <a:r>
              <a:rPr lang="en-US" sz="1600" dirty="0"/>
              <a:t>When you make a search key for your data so its quicker to find</a:t>
            </a:r>
          </a:p>
        </p:txBody>
      </p:sp>
    </p:spTree>
    <p:extLst>
      <p:ext uri="{BB962C8B-B14F-4D97-AF65-F5344CB8AC3E}">
        <p14:creationId xmlns:p14="http://schemas.microsoft.com/office/powerpoint/2010/main" val="296375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77D2-2488-C645-9419-EADBFACF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0355-CF46-5C45-ABDE-F124E55C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GB" sz="1600" dirty="0"/>
              <a:t>Primary Key</a:t>
            </a:r>
          </a:p>
          <a:p>
            <a:r>
              <a:rPr lang="en-GB" sz="1600" dirty="0"/>
              <a:t>A unique value </a:t>
            </a:r>
          </a:p>
          <a:p>
            <a:r>
              <a:rPr lang="en-GB" sz="1600" dirty="0"/>
              <a:t>Student ID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Foreign Key</a:t>
            </a:r>
          </a:p>
          <a:p>
            <a:r>
              <a:rPr lang="en-GB" sz="1600" dirty="0"/>
              <a:t>The same key in two or more tables but it’s a primary key in one table but not the others</a:t>
            </a:r>
            <a:br>
              <a:rPr lang="en-GB" sz="1600" dirty="0"/>
            </a:br>
            <a:r>
              <a:rPr lang="en-GB" sz="1600" dirty="0"/>
              <a:t>Student ID in the Parent Table</a:t>
            </a:r>
          </a:p>
          <a:p>
            <a:endParaRPr lang="en-GB" sz="1600" dirty="0"/>
          </a:p>
          <a:p>
            <a:r>
              <a:rPr lang="en-GB" sz="1600" dirty="0"/>
              <a:t>Candidate Key</a:t>
            </a:r>
          </a:p>
          <a:p>
            <a:r>
              <a:rPr lang="en-GB" sz="1600" dirty="0"/>
              <a:t>Anything unique in a record / tuple is the candidate key.  One of these should also be the primary key </a:t>
            </a:r>
          </a:p>
          <a:p>
            <a:r>
              <a:rPr lang="en-GB" sz="1600" dirty="0"/>
              <a:t>Student ID, Email, Phone Number </a:t>
            </a:r>
          </a:p>
          <a:p>
            <a:endParaRPr lang="en-GB" sz="1600" dirty="0"/>
          </a:p>
          <a:p>
            <a:r>
              <a:rPr lang="en-GB" sz="1600" dirty="0"/>
              <a:t>Secondary Key/ Alternate Key</a:t>
            </a:r>
          </a:p>
          <a:p>
            <a:r>
              <a:rPr lang="en-GB" sz="1600" dirty="0"/>
              <a:t>A key that is a candidate key but NOT the primary key </a:t>
            </a:r>
            <a:br>
              <a:rPr lang="en-GB" sz="1600" dirty="0"/>
            </a:br>
            <a:r>
              <a:rPr lang="en-GB" sz="1600" dirty="0"/>
              <a:t>Email, Phone Number</a:t>
            </a:r>
          </a:p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2C3FA1-CCA1-0443-84F4-634C679126D7}"/>
              </a:ext>
            </a:extLst>
          </p:cNvPr>
          <p:cNvGraphicFramePr>
            <a:graphicFrameLocks noGrp="1"/>
          </p:cNvGraphicFramePr>
          <p:nvPr/>
        </p:nvGraphicFramePr>
        <p:xfrm>
          <a:off x="1572126" y="135361"/>
          <a:ext cx="102829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79">
                  <a:extLst>
                    <a:ext uri="{9D8B030D-6E8A-4147-A177-3AD203B41FA5}">
                      <a16:colId xmlns:a16="http://schemas.microsoft.com/office/drawing/2014/main" val="2737965752"/>
                    </a:ext>
                  </a:extLst>
                </a:gridCol>
                <a:gridCol w="1214495">
                  <a:extLst>
                    <a:ext uri="{9D8B030D-6E8A-4147-A177-3AD203B41FA5}">
                      <a16:colId xmlns:a16="http://schemas.microsoft.com/office/drawing/2014/main" val="917216933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3841332203"/>
                    </a:ext>
                  </a:extLst>
                </a:gridCol>
                <a:gridCol w="2422358">
                  <a:extLst>
                    <a:ext uri="{9D8B030D-6E8A-4147-A177-3AD203B41FA5}">
                      <a16:colId xmlns:a16="http://schemas.microsoft.com/office/drawing/2014/main" val="2462449014"/>
                    </a:ext>
                  </a:extLst>
                </a:gridCol>
                <a:gridCol w="2168359">
                  <a:extLst>
                    <a:ext uri="{9D8B030D-6E8A-4147-A177-3AD203B41FA5}">
                      <a16:colId xmlns:a16="http://schemas.microsoft.com/office/drawing/2014/main" val="2854040216"/>
                    </a:ext>
                  </a:extLst>
                </a:gridCol>
                <a:gridCol w="1713832">
                  <a:extLst>
                    <a:ext uri="{9D8B030D-6E8A-4147-A177-3AD203B41FA5}">
                      <a16:colId xmlns:a16="http://schemas.microsoft.com/office/drawing/2014/main" val="995202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Phone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57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BruceS01@school.com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 September 1983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12672938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5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TonyS02@school.com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 January 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28482649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SteveS03@school.com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 March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18461940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4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ClarkS04@school.com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 February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19475927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BruceS05@school.com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18 September 1983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38506721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MarthaS06@school.com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 October 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48492730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707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61FE2D-A981-5541-BCDD-097DC45F0B5B}"/>
              </a:ext>
            </a:extLst>
          </p:cNvPr>
          <p:cNvGraphicFramePr>
            <a:graphicFrameLocks noGrp="1"/>
          </p:cNvGraphicFramePr>
          <p:nvPr/>
        </p:nvGraphicFramePr>
        <p:xfrm>
          <a:off x="7411454" y="2940420"/>
          <a:ext cx="44436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221">
                  <a:extLst>
                    <a:ext uri="{9D8B030D-6E8A-4147-A177-3AD203B41FA5}">
                      <a16:colId xmlns:a16="http://schemas.microsoft.com/office/drawing/2014/main" val="715060037"/>
                    </a:ext>
                  </a:extLst>
                </a:gridCol>
                <a:gridCol w="1481221">
                  <a:extLst>
                    <a:ext uri="{9D8B030D-6E8A-4147-A177-3AD203B41FA5}">
                      <a16:colId xmlns:a16="http://schemas.microsoft.com/office/drawing/2014/main" val="448575781"/>
                    </a:ext>
                  </a:extLst>
                </a:gridCol>
                <a:gridCol w="1481221">
                  <a:extLst>
                    <a:ext uri="{9D8B030D-6E8A-4147-A177-3AD203B41FA5}">
                      <a16:colId xmlns:a16="http://schemas.microsoft.com/office/drawing/2014/main" val="1556849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7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56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9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Johnathon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78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736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D8BD-AC14-7A4D-92D4-12A044B2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BEB64-F961-884E-999F-7EE4EBDF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make a search key for your data so its quicker to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table has information about 3 places, if I was to index this, then I would make a search field so someone can quickly find all the information about that location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5C8C55-6FC2-4441-9496-9966E70202D8}"/>
              </a:ext>
            </a:extLst>
          </p:cNvPr>
          <p:cNvGraphicFramePr>
            <a:graphicFrameLocks noGrp="1"/>
          </p:cNvGraphicFramePr>
          <p:nvPr/>
        </p:nvGraphicFramePr>
        <p:xfrm>
          <a:off x="1278021" y="147364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1154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968032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94321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9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6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80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28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C7382F-8B2E-7842-B4DC-5800959C507D}"/>
              </a:ext>
            </a:extLst>
          </p:cNvPr>
          <p:cNvGraphicFramePr>
            <a:graphicFrameLocks noGrp="1"/>
          </p:cNvGraphicFramePr>
          <p:nvPr/>
        </p:nvGraphicFramePr>
        <p:xfrm>
          <a:off x="3082758" y="46580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962480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1154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6803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4321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SEARCH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9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6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80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2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31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7004-2C02-D544-A752-DBB07648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8DE4-29B2-264E-904C-9550BEBA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IGCSE wants us to know about SQL but not DMBS, but SQL can also be a DMBS, so we will do it anyway.</a:t>
            </a:r>
          </a:p>
          <a:p>
            <a:endParaRPr lang="en-US" dirty="0"/>
          </a:p>
          <a:p>
            <a:r>
              <a:rPr lang="en-GB" dirty="0"/>
              <a:t>Database = Collection of data that is organised </a:t>
            </a:r>
          </a:p>
          <a:p>
            <a:endParaRPr lang="en-GB" dirty="0"/>
          </a:p>
          <a:p>
            <a:r>
              <a:rPr lang="en-GB" dirty="0"/>
              <a:t>DBMS = Database Management System </a:t>
            </a:r>
          </a:p>
          <a:p>
            <a:endParaRPr lang="en-GB" dirty="0"/>
          </a:p>
          <a:p>
            <a:r>
              <a:rPr lang="en-GB" dirty="0"/>
              <a:t>DBMS = What you use to work with your database.</a:t>
            </a:r>
          </a:p>
          <a:p>
            <a:endParaRPr lang="en-GB" dirty="0"/>
          </a:p>
          <a:p>
            <a:r>
              <a:rPr lang="en-GB" dirty="0"/>
              <a:t>What??? </a:t>
            </a:r>
          </a:p>
          <a:p>
            <a:endParaRPr lang="en-GB" dirty="0"/>
          </a:p>
          <a:p>
            <a:r>
              <a:rPr lang="en-GB" dirty="0"/>
              <a:t>Your database is your data collected and organised, but if you want to do anything with your data you need a DBMS to touch your data.</a:t>
            </a:r>
          </a:p>
          <a:p>
            <a:endParaRPr lang="en-GB" dirty="0"/>
          </a:p>
          <a:p>
            <a:r>
              <a:rPr lang="en-GB" dirty="0"/>
              <a:t>We use Microsoft Access and MySQL for our DBMS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 Query Language </a:t>
            </a:r>
          </a:p>
          <a:p>
            <a:endParaRPr lang="en-GB" dirty="0"/>
          </a:p>
          <a:p>
            <a:r>
              <a:rPr lang="en-GB" dirty="0"/>
              <a:t>It</a:t>
            </a:r>
            <a:r>
              <a:rPr lang="mr-IN" dirty="0"/>
              <a:t>’</a:t>
            </a:r>
            <a:r>
              <a:rPr lang="en-GB" dirty="0"/>
              <a:t>s a common language used by DBMS</a:t>
            </a:r>
          </a:p>
          <a:p>
            <a:endParaRPr lang="en-GB" dirty="0"/>
          </a:p>
          <a:p>
            <a:r>
              <a:rPr lang="en-GB" dirty="0"/>
              <a:t>One language. But because you can do so many things its split into two parts </a:t>
            </a:r>
          </a:p>
          <a:p>
            <a:endParaRPr lang="en-GB" dirty="0"/>
          </a:p>
          <a:p>
            <a:r>
              <a:rPr lang="en-GB" dirty="0"/>
              <a:t>DDL </a:t>
            </a:r>
            <a:r>
              <a:rPr lang="mr-IN" dirty="0"/>
              <a:t>–</a:t>
            </a:r>
            <a:r>
              <a:rPr lang="en-GB" dirty="0"/>
              <a:t> Data Definition Language</a:t>
            </a:r>
          </a:p>
          <a:p>
            <a:r>
              <a:rPr lang="en-GB" dirty="0"/>
              <a:t>DML </a:t>
            </a:r>
            <a:r>
              <a:rPr lang="mr-IN" dirty="0"/>
              <a:t>–</a:t>
            </a:r>
            <a:r>
              <a:rPr lang="en-GB" dirty="0"/>
              <a:t> Data Manipulation Language </a:t>
            </a:r>
          </a:p>
          <a:p>
            <a:endParaRPr lang="en-GB" dirty="0"/>
          </a:p>
          <a:p>
            <a:r>
              <a:rPr lang="en-GB" dirty="0"/>
              <a:t>DDL </a:t>
            </a:r>
            <a:r>
              <a:rPr lang="mr-IN" dirty="0"/>
              <a:t>–</a:t>
            </a:r>
            <a:r>
              <a:rPr lang="en-GB" dirty="0"/>
              <a:t> Creates databases and creates alter tables</a:t>
            </a:r>
          </a:p>
          <a:p>
            <a:r>
              <a:rPr lang="en-GB" dirty="0"/>
              <a:t>DML </a:t>
            </a:r>
            <a:r>
              <a:rPr lang="mr-IN" dirty="0"/>
              <a:t>–</a:t>
            </a:r>
            <a:r>
              <a:rPr lang="en-GB" dirty="0"/>
              <a:t> Insert and changes data in your table</a:t>
            </a:r>
          </a:p>
        </p:txBody>
      </p:sp>
    </p:spTree>
    <p:extLst>
      <p:ext uri="{BB962C8B-B14F-4D97-AF65-F5344CB8AC3E}">
        <p14:creationId xmlns:p14="http://schemas.microsoft.com/office/powerpoint/2010/main" val="2443971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SQL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 up the statements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208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SQL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 up the statements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6126" y="1466095"/>
          <a:ext cx="11427326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kern="1200" dirty="0"/>
                        <a:t>SELECT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extracts data from a database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UPDATE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/>
                        <a:t>updates data in a database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DELETE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/>
                        <a:t>deletes data from a database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INSERT INTO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inserts new data into a database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CREATE DATABASE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creates a new database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ALTER DATABASE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modifies a database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ALTER TABLE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/>
                        <a:t>modifies a table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CREATE TABLE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/>
                        <a:t>creates a new table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DROP TABLE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/>
                        <a:t>deletes a table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CREATE INDEX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creates an index (search key)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DROP INDEX 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/>
                        <a:t>deletes an index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1D7DE5D-0D35-BF4A-9CFF-C28F3E0A9A03}"/>
              </a:ext>
            </a:extLst>
          </p:cNvPr>
          <p:cNvSpPr/>
          <p:nvPr/>
        </p:nvSpPr>
        <p:spPr>
          <a:xfrm>
            <a:off x="5096933" y="1466095"/>
            <a:ext cx="6886519" cy="4304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85AC96-F3C7-6C4B-A09D-698D4E924D27}"/>
              </a:ext>
            </a:extLst>
          </p:cNvPr>
          <p:cNvSpPr/>
          <p:nvPr/>
        </p:nvSpPr>
        <p:spPr>
          <a:xfrm>
            <a:off x="5096933" y="1896533"/>
            <a:ext cx="6886519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EC58B-8485-9C4B-9CB4-61B3547ECD7A}"/>
              </a:ext>
            </a:extLst>
          </p:cNvPr>
          <p:cNvSpPr/>
          <p:nvPr/>
        </p:nvSpPr>
        <p:spPr>
          <a:xfrm>
            <a:off x="556125" y="2360246"/>
            <a:ext cx="4540807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9D8341-B688-F344-93C8-2D3F46D15464}"/>
              </a:ext>
            </a:extLst>
          </p:cNvPr>
          <p:cNvSpPr/>
          <p:nvPr/>
        </p:nvSpPr>
        <p:spPr>
          <a:xfrm>
            <a:off x="5096933" y="2859009"/>
            <a:ext cx="6886519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158A06-9A18-5647-BE61-F871A30C307E}"/>
              </a:ext>
            </a:extLst>
          </p:cNvPr>
          <p:cNvSpPr/>
          <p:nvPr/>
        </p:nvSpPr>
        <p:spPr>
          <a:xfrm>
            <a:off x="5096933" y="3268962"/>
            <a:ext cx="6886519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D991D9-4900-6C4A-8C33-E867187A8767}"/>
              </a:ext>
            </a:extLst>
          </p:cNvPr>
          <p:cNvSpPr/>
          <p:nvPr/>
        </p:nvSpPr>
        <p:spPr>
          <a:xfrm>
            <a:off x="5096933" y="3767962"/>
            <a:ext cx="6886519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8AA988-F779-534A-8F43-55A9CE1A0010}"/>
              </a:ext>
            </a:extLst>
          </p:cNvPr>
          <p:cNvSpPr/>
          <p:nvPr/>
        </p:nvSpPr>
        <p:spPr>
          <a:xfrm>
            <a:off x="556124" y="4210733"/>
            <a:ext cx="4540807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25E08F-6826-F14F-A7C8-8E06EBC4EDAF}"/>
              </a:ext>
            </a:extLst>
          </p:cNvPr>
          <p:cNvSpPr/>
          <p:nvPr/>
        </p:nvSpPr>
        <p:spPr>
          <a:xfrm>
            <a:off x="556123" y="4660101"/>
            <a:ext cx="4540807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9DBBAE-34BF-624F-9FCD-0CC247EE19AB}"/>
              </a:ext>
            </a:extLst>
          </p:cNvPr>
          <p:cNvSpPr/>
          <p:nvPr/>
        </p:nvSpPr>
        <p:spPr>
          <a:xfrm>
            <a:off x="556123" y="5116763"/>
            <a:ext cx="4540807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25EDE4-958E-9647-9A6C-FBA2DD39E4A3}"/>
              </a:ext>
            </a:extLst>
          </p:cNvPr>
          <p:cNvSpPr/>
          <p:nvPr/>
        </p:nvSpPr>
        <p:spPr>
          <a:xfrm>
            <a:off x="5096933" y="5585395"/>
            <a:ext cx="6886519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874D59-36F0-B742-9C82-51A26D3986A0}"/>
              </a:ext>
            </a:extLst>
          </p:cNvPr>
          <p:cNvSpPr/>
          <p:nvPr/>
        </p:nvSpPr>
        <p:spPr>
          <a:xfrm>
            <a:off x="556123" y="6026965"/>
            <a:ext cx="4540807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Task </a:t>
            </a:r>
            <a:r>
              <a:rPr lang="mr-IN" dirty="0"/>
              <a:t>–</a:t>
            </a:r>
            <a:r>
              <a:rPr lang="en-GB" dirty="0"/>
              <a:t> Without SQL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a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Insert data into the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 / Get data from your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Update your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Delete data </a:t>
            </a:r>
          </a:p>
        </p:txBody>
      </p:sp>
    </p:spTree>
    <p:extLst>
      <p:ext uri="{BB962C8B-B14F-4D97-AF65-F5344CB8AC3E}">
        <p14:creationId xmlns:p14="http://schemas.microsoft.com/office/powerpoint/2010/main" val="389793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Task </a:t>
            </a:r>
            <a:r>
              <a:rPr lang="mr-IN" dirty="0"/>
              <a:t>–</a:t>
            </a:r>
            <a:r>
              <a:rPr lang="en-GB" dirty="0"/>
              <a:t>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a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Insert data into the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 / Get data from your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Update your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Delete data </a:t>
            </a:r>
          </a:p>
        </p:txBody>
      </p:sp>
    </p:spTree>
    <p:extLst>
      <p:ext uri="{BB962C8B-B14F-4D97-AF65-F5344CB8AC3E}">
        <p14:creationId xmlns:p14="http://schemas.microsoft.com/office/powerpoint/2010/main" val="3946092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XAMPP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Xampp </a:t>
            </a:r>
          </a:p>
          <a:p>
            <a:endParaRPr lang="en-GB" dirty="0"/>
          </a:p>
          <a:p>
            <a:r>
              <a:rPr lang="en-GB" dirty="0"/>
              <a:t>Start SQL Server </a:t>
            </a:r>
          </a:p>
          <a:p>
            <a:r>
              <a:rPr lang="en-GB" dirty="0"/>
              <a:t>Start Apache server </a:t>
            </a:r>
          </a:p>
          <a:p>
            <a:endParaRPr lang="en-GB" dirty="0"/>
          </a:p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http://localhost/phpmyadmin/</a:t>
            </a:r>
            <a:endParaRPr lang="en-GB" dirty="0"/>
          </a:p>
          <a:p>
            <a:endParaRPr lang="en-GB" dirty="0"/>
          </a:p>
          <a:p>
            <a:r>
              <a:rPr lang="en-GB" dirty="0"/>
              <a:t>Click on SQL tab at the top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1003"/>
            <a:ext cx="12192000" cy="218699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424136" y="5622587"/>
            <a:ext cx="1225685" cy="89494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88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a database?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A collection of data 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A place to store data 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A collection of data that is organised 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A document that allows for calculations 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When you use SQL 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A document made from HTML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573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1.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DATABASE superhero;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315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made a database</a:t>
            </a:r>
          </a:p>
          <a:p>
            <a:endParaRPr lang="en-GB" dirty="0"/>
          </a:p>
          <a:p>
            <a:r>
              <a:rPr lang="en-GB" dirty="0"/>
              <a:t>But now you must use it, so you first must tell that you want to use your superhero database </a:t>
            </a:r>
          </a:p>
          <a:p>
            <a:endParaRPr lang="en-GB" dirty="0"/>
          </a:p>
          <a:p>
            <a:r>
              <a:rPr lang="en-GB" dirty="0"/>
              <a:t>USE superhero;</a:t>
            </a:r>
          </a:p>
        </p:txBody>
      </p:sp>
    </p:spTree>
    <p:extLst>
      <p:ext uri="{BB962C8B-B14F-4D97-AF65-F5344CB8AC3E}">
        <p14:creationId xmlns:p14="http://schemas.microsoft.com/office/powerpoint/2010/main" val="1265806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superhero;</a:t>
            </a:r>
          </a:p>
          <a:p>
            <a:endParaRPr lang="en-GB" dirty="0"/>
          </a:p>
          <a:p>
            <a:r>
              <a:rPr lang="en-GB" dirty="0"/>
              <a:t>CREATE TABLE goodguys</a:t>
            </a:r>
          </a:p>
          <a:p>
            <a:r>
              <a:rPr lang="mr-IN" dirty="0"/>
              <a:t>(</a:t>
            </a:r>
          </a:p>
          <a:p>
            <a:r>
              <a:rPr lang="en-US" dirty="0"/>
              <a:t>HeroID int,</a:t>
            </a:r>
          </a:p>
          <a:p>
            <a:r>
              <a:rPr lang="en-US" dirty="0"/>
              <a:t>LastName varchar(255),</a:t>
            </a:r>
          </a:p>
          <a:p>
            <a:r>
              <a:rPr lang="en-US" dirty="0"/>
              <a:t>FirstName varchar(255),</a:t>
            </a:r>
          </a:p>
          <a:p>
            <a:r>
              <a:rPr lang="en-US" dirty="0"/>
              <a:t>BestPower varchar(255),</a:t>
            </a:r>
          </a:p>
          <a:p>
            <a:r>
              <a:rPr lang="en-US" dirty="0"/>
              <a:t>BestMovie varchar(255)</a:t>
            </a:r>
          </a:p>
          <a:p>
            <a:r>
              <a:rPr lang="en-US" dirty="0"/>
              <a:t>);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910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Insert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Again, you must select your database </a:t>
            </a:r>
          </a:p>
          <a:p>
            <a:endParaRPr lang="en-GB" dirty="0"/>
          </a:p>
          <a:p>
            <a:r>
              <a:rPr lang="en-GB" dirty="0"/>
              <a:t>USE superhero;</a:t>
            </a:r>
          </a:p>
          <a:p>
            <a:endParaRPr lang="en-GB" dirty="0"/>
          </a:p>
          <a:p>
            <a:r>
              <a:rPr lang="en-GB" dirty="0"/>
              <a:t>INSERT INTO goodguys</a:t>
            </a:r>
          </a:p>
          <a:p>
            <a:r>
              <a:rPr lang="en-GB" dirty="0"/>
              <a:t>VALUES ('1',’America', 'Captain', 'Strength', ’Winter Soldier');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776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Select / Get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superhero; </a:t>
            </a:r>
          </a:p>
          <a:p>
            <a:r>
              <a:rPr lang="en-GB" dirty="0"/>
              <a:t>SELECT * FROM superhero</a:t>
            </a:r>
          </a:p>
          <a:p>
            <a:endParaRPr lang="en-GB" dirty="0"/>
          </a:p>
          <a:p>
            <a:r>
              <a:rPr lang="en-GB" dirty="0"/>
              <a:t>* = everything </a:t>
            </a:r>
          </a:p>
          <a:p>
            <a:endParaRPr lang="en-GB" dirty="0"/>
          </a:p>
          <a:p>
            <a:r>
              <a:rPr lang="en-GB" dirty="0"/>
              <a:t>Or if you want something specific </a:t>
            </a:r>
          </a:p>
          <a:p>
            <a:endParaRPr lang="en-GB" dirty="0"/>
          </a:p>
          <a:p>
            <a:r>
              <a:rPr lang="en-GB" dirty="0"/>
              <a:t>USE superhero; </a:t>
            </a:r>
          </a:p>
          <a:p>
            <a:r>
              <a:rPr lang="en-GB" dirty="0"/>
              <a:t>SELECT LastName FROM superhero </a:t>
            </a:r>
          </a:p>
        </p:txBody>
      </p:sp>
    </p:spTree>
    <p:extLst>
      <p:ext uri="{BB962C8B-B14F-4D97-AF65-F5344CB8AC3E}">
        <p14:creationId xmlns:p14="http://schemas.microsoft.com/office/powerpoint/2010/main" val="2530018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Update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superhero;</a:t>
            </a:r>
          </a:p>
          <a:p>
            <a:r>
              <a:rPr lang="en-GB" dirty="0"/>
              <a:t>UPDATE goodguys</a:t>
            </a:r>
          </a:p>
          <a:p>
            <a:r>
              <a:rPr lang="en-GB" dirty="0"/>
              <a:t>SET LastName=‘Rogers’</a:t>
            </a:r>
          </a:p>
          <a:p>
            <a:r>
              <a:rPr lang="en-GB" dirty="0"/>
              <a:t>WHERE HeroID=1;</a:t>
            </a:r>
          </a:p>
        </p:txBody>
      </p:sp>
    </p:spTree>
    <p:extLst>
      <p:ext uri="{BB962C8B-B14F-4D97-AF65-F5344CB8AC3E}">
        <p14:creationId xmlns:p14="http://schemas.microsoft.com/office/powerpoint/2010/main" val="3563366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5394"/>
            <a:ext cx="12192000" cy="6152606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CREATE DATABASE superhero;</a:t>
            </a:r>
          </a:p>
          <a:p>
            <a:endParaRPr lang="en-GB" dirty="0"/>
          </a:p>
          <a:p>
            <a:r>
              <a:rPr lang="en-GB" dirty="0"/>
              <a:t>CREATE TABLE goodguys</a:t>
            </a:r>
          </a:p>
          <a:p>
            <a:r>
              <a:rPr lang="mr-IN" dirty="0"/>
              <a:t>(</a:t>
            </a:r>
          </a:p>
          <a:p>
            <a:r>
              <a:rPr lang="en-US" dirty="0"/>
              <a:t>HeroID int,</a:t>
            </a:r>
          </a:p>
          <a:p>
            <a:r>
              <a:rPr lang="en-US" dirty="0"/>
              <a:t>LastName varchar(255),</a:t>
            </a:r>
          </a:p>
          <a:p>
            <a:r>
              <a:rPr lang="en-US" dirty="0"/>
              <a:t>FirstName varchar(255),</a:t>
            </a:r>
          </a:p>
          <a:p>
            <a:r>
              <a:rPr lang="en-US" dirty="0"/>
              <a:t>BestPower varchar(255),</a:t>
            </a:r>
          </a:p>
          <a:p>
            <a:r>
              <a:rPr lang="en-US" dirty="0"/>
              <a:t>BestMovie varchar(255)</a:t>
            </a:r>
          </a:p>
          <a:p>
            <a:r>
              <a:rPr lang="en-US" dirty="0"/>
              <a:t>); </a:t>
            </a:r>
          </a:p>
          <a:p>
            <a:endParaRPr lang="en-GB" dirty="0"/>
          </a:p>
          <a:p>
            <a:r>
              <a:rPr lang="en-GB" dirty="0"/>
              <a:t>INSERT INTO goodguys</a:t>
            </a:r>
          </a:p>
          <a:p>
            <a:r>
              <a:rPr lang="en-GB" dirty="0"/>
              <a:t>VALUES ('1',’America', 'Captain', 'Strength', ’Winter Soldier');</a:t>
            </a:r>
          </a:p>
          <a:p>
            <a:endParaRPr lang="en-GB" dirty="0"/>
          </a:p>
          <a:p>
            <a:r>
              <a:rPr lang="en-GB" dirty="0"/>
              <a:t>SELECT LastName FROM superhero </a:t>
            </a:r>
          </a:p>
          <a:p>
            <a:endParaRPr lang="en-GB" dirty="0"/>
          </a:p>
          <a:p>
            <a:r>
              <a:rPr lang="en-GB" dirty="0"/>
              <a:t>UPDATE goodguys</a:t>
            </a:r>
          </a:p>
          <a:p>
            <a:r>
              <a:rPr lang="en-GB" dirty="0"/>
              <a:t>SET LastName=‘Rogers’</a:t>
            </a:r>
          </a:p>
          <a:p>
            <a:r>
              <a:rPr lang="en-GB" dirty="0"/>
              <a:t>WHERE HeroID=1;</a:t>
            </a:r>
          </a:p>
        </p:txBody>
      </p:sp>
    </p:spTree>
    <p:extLst>
      <p:ext uri="{BB962C8B-B14F-4D97-AF65-F5344CB8AC3E}">
        <p14:creationId xmlns:p14="http://schemas.microsoft.com/office/powerpoint/2010/main" val="3967820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a database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table called “Students”</a:t>
            </a:r>
          </a:p>
          <a:p>
            <a:pPr lvl="1"/>
            <a:r>
              <a:rPr lang="en-GB" dirty="0"/>
              <a:t>It should have:</a:t>
            </a:r>
          </a:p>
          <a:p>
            <a:pPr lvl="1"/>
            <a:r>
              <a:rPr lang="en-GB" dirty="0"/>
              <a:t>	</a:t>
            </a:r>
            <a:r>
              <a:rPr lang="en-GB" sz="2000" dirty="0"/>
              <a:t>Student ID number (you can make this up)</a:t>
            </a:r>
          </a:p>
          <a:p>
            <a:pPr lvl="2"/>
            <a:r>
              <a:rPr lang="en-GB" dirty="0"/>
              <a:t>Student Last Name </a:t>
            </a:r>
          </a:p>
          <a:p>
            <a:pPr lvl="2"/>
            <a:r>
              <a:rPr lang="en-GB" dirty="0"/>
              <a:t>Student First Name </a:t>
            </a:r>
          </a:p>
          <a:p>
            <a:pPr lvl="2"/>
            <a:r>
              <a:rPr lang="en-GB" dirty="0"/>
              <a:t>Date of birth</a:t>
            </a:r>
          </a:p>
          <a:p>
            <a:pPr lvl="2"/>
            <a:r>
              <a:rPr lang="en-GB" dirty="0"/>
              <a:t>Male or Female </a:t>
            </a:r>
          </a:p>
          <a:p>
            <a:pPr lvl="2"/>
            <a:r>
              <a:rPr lang="en-GB" dirty="0"/>
              <a:t>Last 5 digits of their phone number</a:t>
            </a:r>
          </a:p>
          <a:p>
            <a:pPr lvl="2"/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Insert 5 records of students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Update the last record to read “ID, Carter, Sam, 18/09/1983, Female, 90210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primary key (ADDPRIMARY KEY)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new table in the same database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Input 5 records of anything you wish as long as it has 6 attributes and one is gender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Search for all the females across both tables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Sort the search in descending order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foreign key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758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Extra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Create a tutorial video that shows how to use: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INNER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JOIN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SUM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COUNT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AVG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INSERT INTO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DELETE 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09665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 = Collection of data that is organised </a:t>
            </a:r>
          </a:p>
          <a:p>
            <a:endParaRPr lang="en-GB" dirty="0"/>
          </a:p>
          <a:p>
            <a:r>
              <a:rPr lang="en-GB" dirty="0"/>
              <a:t>DBMS = Database Management System </a:t>
            </a:r>
          </a:p>
          <a:p>
            <a:endParaRPr lang="en-GB" dirty="0"/>
          </a:p>
          <a:p>
            <a:r>
              <a:rPr lang="en-GB" dirty="0"/>
              <a:t>DBMS = What you use to work with your database.</a:t>
            </a:r>
          </a:p>
          <a:p>
            <a:endParaRPr lang="en-GB" dirty="0"/>
          </a:p>
          <a:p>
            <a:r>
              <a:rPr lang="en-GB" dirty="0"/>
              <a:t>What??? </a:t>
            </a:r>
          </a:p>
          <a:p>
            <a:endParaRPr lang="en-GB" dirty="0"/>
          </a:p>
          <a:p>
            <a:r>
              <a:rPr lang="en-GB" dirty="0"/>
              <a:t>Your database is your data collected and organised, but if you want to do anything with your data you need a DBMS to touch your data.</a:t>
            </a:r>
          </a:p>
        </p:txBody>
      </p:sp>
    </p:spTree>
    <p:extLst>
      <p:ext uri="{BB962C8B-B14F-4D97-AF65-F5344CB8AC3E}">
        <p14:creationId xmlns:p14="http://schemas.microsoft.com/office/powerpoint/2010/main" val="207500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Two main types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Flat file </a:t>
            </a:r>
          </a:p>
          <a:p>
            <a:endParaRPr lang="en-GB" dirty="0"/>
          </a:p>
          <a:p>
            <a:r>
              <a:rPr lang="en-GB" dirty="0"/>
              <a:t>Relational </a:t>
            </a:r>
          </a:p>
          <a:p>
            <a:endParaRPr lang="en-GB" dirty="0"/>
          </a:p>
          <a:p>
            <a:r>
              <a:rPr lang="en-GB" dirty="0"/>
              <a:t>They both have the same thing in common, both types of databases store information in a table</a:t>
            </a:r>
          </a:p>
          <a:p>
            <a:endParaRPr lang="en-GB" dirty="0"/>
          </a:p>
          <a:p>
            <a:r>
              <a:rPr lang="en-GB" dirty="0"/>
              <a:t>Flat file = One big table with everything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Relational = A database that has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321432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Flat file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all the information is in one table </a:t>
            </a:r>
          </a:p>
          <a:p>
            <a:endParaRPr lang="en-GB" dirty="0"/>
          </a:p>
          <a:p>
            <a:r>
              <a:rPr lang="en-GB" dirty="0"/>
              <a:t>Example: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 you can see all the customer details and the order details are in one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338604"/>
          <a:ext cx="121919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2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1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 per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Downing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Heart</a:t>
                      </a:r>
                      <a:r>
                        <a:rPr lang="en-GB" baseline="0" dirty="0"/>
                        <a:t> shaped chain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 Pennsylvania Avenue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December 2016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Apple MacBook</a:t>
                      </a:r>
                      <a:r>
                        <a:rPr lang="en-GB" baseline="0" dirty="0"/>
                        <a:t> Pro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1642 Evergreen Terrace</a:t>
                      </a:r>
                      <a:r>
                        <a:rPr lang="en-GB" baseline="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November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Red</a:t>
                      </a:r>
                      <a:r>
                        <a:rPr lang="en-GB" baseline="0" dirty="0"/>
                        <a:t> roses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 District Twelve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2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Flat File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Lets say for example Katniss decides to buy an archery bow. </a:t>
            </a:r>
          </a:p>
          <a:p>
            <a:endParaRPr lang="en-GB" dirty="0"/>
          </a:p>
          <a:p>
            <a:r>
              <a:rPr lang="en-GB" dirty="0"/>
              <a:t>Our table will now look like: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 what are the good things and bad things about flat file databases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338604"/>
          <a:ext cx="121919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2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1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 per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Downing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Heart</a:t>
                      </a:r>
                      <a:r>
                        <a:rPr lang="en-GB" baseline="0" dirty="0"/>
                        <a:t> shaped chain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 Pennsylvania Avenue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December 2016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Apple MacBook</a:t>
                      </a:r>
                      <a:r>
                        <a:rPr lang="en-GB" baseline="0" dirty="0"/>
                        <a:t> Pro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1642 Evergreen Terrace</a:t>
                      </a:r>
                      <a:r>
                        <a:rPr lang="en-GB" baseline="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November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Red</a:t>
                      </a:r>
                      <a:r>
                        <a:rPr lang="en-GB" baseline="0" dirty="0"/>
                        <a:t> roses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 District Twelve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 District Twelve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Archery 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45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Flat File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+ Very simple design </a:t>
            </a:r>
          </a:p>
          <a:p>
            <a:r>
              <a:rPr lang="en-GB" dirty="0"/>
              <a:t>+ All data in one place</a:t>
            </a:r>
          </a:p>
          <a:p>
            <a:endParaRPr lang="en-GB" dirty="0"/>
          </a:p>
          <a:p>
            <a:pPr marL="457200" indent="-457200">
              <a:buFontTx/>
              <a:buChar char="-"/>
            </a:pPr>
            <a:r>
              <a:rPr lang="en-GB" dirty="0"/>
              <a:t>Becomes very big, very quickly</a:t>
            </a:r>
          </a:p>
          <a:p>
            <a:pPr marL="457200" indent="-457200">
              <a:buFontTx/>
              <a:buChar char="-"/>
            </a:pPr>
            <a:r>
              <a:rPr lang="en-GB" dirty="0"/>
              <a:t>Difficult to find information </a:t>
            </a:r>
          </a:p>
          <a:p>
            <a:pPr marL="457200" indent="-457200">
              <a:buFontTx/>
              <a:buChar char="-"/>
            </a:pPr>
            <a:r>
              <a:rPr lang="en-GB" dirty="0"/>
              <a:t>Multiple entries </a:t>
            </a:r>
            <a:r>
              <a:rPr lang="mr-IN" dirty="0"/>
              <a:t>–</a:t>
            </a:r>
            <a:r>
              <a:rPr lang="en-GB" dirty="0"/>
              <a:t> REDUNDANCY </a:t>
            </a:r>
          </a:p>
          <a:p>
            <a:pPr marL="457200" indent="-457200">
              <a:buFontTx/>
              <a:buChar char="-"/>
            </a:pPr>
            <a:r>
              <a:rPr lang="en-GB" dirty="0"/>
              <a:t>If Katniss changes her address then you have to change multiple entries </a:t>
            </a:r>
          </a:p>
          <a:p>
            <a:pPr marL="457200" indent="-457200">
              <a:buFontTx/>
              <a:buChar char="-"/>
            </a:pPr>
            <a:r>
              <a:rPr lang="en-GB" dirty="0"/>
              <a:t>If table gets corrupted, everything messes up</a:t>
            </a:r>
          </a:p>
          <a:p>
            <a:pPr marL="457200" indent="-4572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10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multiple tables are used. </a:t>
            </a:r>
          </a:p>
          <a:p>
            <a:endParaRPr lang="en-GB" dirty="0"/>
          </a:p>
          <a:p>
            <a:r>
              <a:rPr lang="en-GB" dirty="0"/>
              <a:t>So one table for customers and another for orders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78158" y="2167683"/>
          <a:ext cx="7112485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053">
                  <a:extLst>
                    <a:ext uri="{9D8B030D-6E8A-4147-A177-3AD203B41FA5}">
                      <a16:colId xmlns:a16="http://schemas.microsoft.com/office/drawing/2014/main" val="2818980315"/>
                    </a:ext>
                  </a:extLst>
                </a:gridCol>
                <a:gridCol w="1142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Date of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Item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Number 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Price per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Heart</a:t>
                      </a:r>
                      <a:r>
                        <a:rPr lang="en-GB" sz="1600" baseline="0" dirty="0"/>
                        <a:t> shaped chain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 December 2016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Apple MacBook</a:t>
                      </a:r>
                      <a:r>
                        <a:rPr lang="en-GB" sz="1600" baseline="0" dirty="0"/>
                        <a:t> Pro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28 November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Red</a:t>
                      </a:r>
                      <a:r>
                        <a:rPr lang="en-GB" sz="1600" baseline="0" dirty="0"/>
                        <a:t> roses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3037" y="2741723"/>
          <a:ext cx="47437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5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Downing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 Pennsylvania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1642 Evergreen Terrace</a:t>
                      </a:r>
                      <a:r>
                        <a:rPr lang="en-GB" baseline="0" dirty="0"/>
                        <a:t>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 District Twelve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64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2376</Words>
  <Application>Microsoft Macintosh PowerPoint</Application>
  <PresentationFormat>Widescreen</PresentationFormat>
  <Paragraphs>752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9 Databases </vt:lpstr>
      <vt:lpstr>Today</vt:lpstr>
      <vt:lpstr>What is a database? </vt:lpstr>
      <vt:lpstr>Terms</vt:lpstr>
      <vt:lpstr>Two main types of database</vt:lpstr>
      <vt:lpstr>Flat file database</vt:lpstr>
      <vt:lpstr>Flat File Database</vt:lpstr>
      <vt:lpstr>Flat File databases</vt:lpstr>
      <vt:lpstr>Relational Databases</vt:lpstr>
      <vt:lpstr>Relational Databases</vt:lpstr>
      <vt:lpstr>Relational Databases</vt:lpstr>
      <vt:lpstr>Relational Databases</vt:lpstr>
      <vt:lpstr>Terms </vt:lpstr>
      <vt:lpstr>What is a database?</vt:lpstr>
      <vt:lpstr>What is a database?</vt:lpstr>
      <vt:lpstr>Relationships</vt:lpstr>
      <vt:lpstr>Relationships</vt:lpstr>
      <vt:lpstr>More Terms</vt:lpstr>
      <vt:lpstr>Terms</vt:lpstr>
      <vt:lpstr>Keys</vt:lpstr>
      <vt:lpstr>Keys</vt:lpstr>
      <vt:lpstr>Indexing</vt:lpstr>
      <vt:lpstr>DBMS</vt:lpstr>
      <vt:lpstr>SQL</vt:lpstr>
      <vt:lpstr>SQL Syntax </vt:lpstr>
      <vt:lpstr>SQL Syntax </vt:lpstr>
      <vt:lpstr>Task – Without SQL  </vt:lpstr>
      <vt:lpstr>Task – With SQL</vt:lpstr>
      <vt:lpstr>XAMPP</vt:lpstr>
      <vt:lpstr>1. Create a database</vt:lpstr>
      <vt:lpstr>Create Table</vt:lpstr>
      <vt:lpstr>Create Table</vt:lpstr>
      <vt:lpstr>Insert Data</vt:lpstr>
      <vt:lpstr>Select / Get data </vt:lpstr>
      <vt:lpstr>Update data</vt:lpstr>
      <vt:lpstr>Overview </vt:lpstr>
      <vt:lpstr>Task</vt:lpstr>
      <vt:lpstr>Extra Syntax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6.1 - Automated systems </dc:title>
  <dc:creator>amar anwar</dc:creator>
  <cp:lastModifiedBy>ANWAR AMAR</cp:lastModifiedBy>
  <cp:revision>8</cp:revision>
  <dcterms:created xsi:type="dcterms:W3CDTF">2021-02-10T03:32:24Z</dcterms:created>
  <dcterms:modified xsi:type="dcterms:W3CDTF">2021-02-10T08:56:21Z</dcterms:modified>
</cp:coreProperties>
</file>