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34" r:id="rId3"/>
    <p:sldId id="335" r:id="rId4"/>
    <p:sldId id="338" r:id="rId5"/>
    <p:sldId id="336" r:id="rId6"/>
    <p:sldId id="339" r:id="rId7"/>
    <p:sldId id="337" r:id="rId8"/>
    <p:sldId id="340" r:id="rId9"/>
    <p:sldId id="343" r:id="rId10"/>
    <p:sldId id="341" r:id="rId11"/>
    <p:sldId id="34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73" autoAdjust="0"/>
  </p:normalViewPr>
  <p:slideViewPr>
    <p:cSldViewPr snapToGrid="0">
      <p:cViewPr varScale="1">
        <p:scale>
          <a:sx n="73" d="100"/>
          <a:sy n="73"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6DEF-B684-4258-B3EF-87665EF24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788F09E-FBC5-483E-9BDC-62905B051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357A2EE-4AD7-425E-87DD-ECE2EA1472C2}"/>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5" name="Footer Placeholder 4">
            <a:extLst>
              <a:ext uri="{FF2B5EF4-FFF2-40B4-BE49-F238E27FC236}">
                <a16:creationId xmlns:a16="http://schemas.microsoft.com/office/drawing/2014/main" id="{8764128A-2823-48A4-B1C4-577CBB6324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6A7BD0E-CD48-4E77-9C26-A181796FDAAC}"/>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75454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1070-1F7F-4E47-8E8C-EABFD748744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245E56-A505-4EAB-A313-35830C19D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BA4D892-CC76-4175-B9FD-260927CB914E}"/>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5" name="Footer Placeholder 4">
            <a:extLst>
              <a:ext uri="{FF2B5EF4-FFF2-40B4-BE49-F238E27FC236}">
                <a16:creationId xmlns:a16="http://schemas.microsoft.com/office/drawing/2014/main" id="{0F1C4E01-3045-41B7-A491-0644777DCD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9FBC50-2697-4AD6-9D87-EBAA07911E6D}"/>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361735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5CD16-03DD-4BD7-B0C5-4DC3A03440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AE1FC37-44C6-4426-998D-A1E601457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D6ACCFB-CFB4-443C-9D42-03401067A101}"/>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5" name="Footer Placeholder 4">
            <a:extLst>
              <a:ext uri="{FF2B5EF4-FFF2-40B4-BE49-F238E27FC236}">
                <a16:creationId xmlns:a16="http://schemas.microsoft.com/office/drawing/2014/main" id="{C9279794-9459-4F1F-8C5C-C3007082E3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67DEB2-2063-4B43-883F-32065B4D505C}"/>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857070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A5F8-F0F6-4AA7-9163-B7BC95881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D3A63D8-B4E8-4E1C-8F32-C2C596ABD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34D8F3C-CB2F-4E1F-9D7A-8EAC52D45036}"/>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5" name="Footer Placeholder 4">
            <a:extLst>
              <a:ext uri="{FF2B5EF4-FFF2-40B4-BE49-F238E27FC236}">
                <a16:creationId xmlns:a16="http://schemas.microsoft.com/office/drawing/2014/main" id="{4D25D8A9-C9BC-4B84-8C56-7428BEF44C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536C81-4709-4EC1-8543-6355E9053E90}"/>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096145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2767-7E9A-4AFD-9FBF-A8CDD7E9FB0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2BD7CA-A540-4A94-82D5-0104820CB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9CE3BB-135D-4BB0-A216-CE74D120AA33}"/>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5" name="Footer Placeholder 4">
            <a:extLst>
              <a:ext uri="{FF2B5EF4-FFF2-40B4-BE49-F238E27FC236}">
                <a16:creationId xmlns:a16="http://schemas.microsoft.com/office/drawing/2014/main" id="{5B330F81-C7E4-400F-9C22-C5590A3B3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796936-C1A1-4A30-9D95-D3E862F411F6}"/>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91935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0A4F-A82D-4CF7-B96C-1B90768A5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457B31-D261-4BC5-ACB9-F08E5A941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1795E-0F7E-4B32-A328-27FC7B690FD6}"/>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5" name="Footer Placeholder 4">
            <a:extLst>
              <a:ext uri="{FF2B5EF4-FFF2-40B4-BE49-F238E27FC236}">
                <a16:creationId xmlns:a16="http://schemas.microsoft.com/office/drawing/2014/main" id="{D88154F0-D47E-40B2-AC79-6B00C5713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BD7EAC-5280-4BBD-B7EF-75F08FAC1A4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65432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C865-3829-4645-AA54-56936B8C56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9ED4F99-3206-459E-A898-1ECE883A7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EC7A867-36C7-4272-AEFB-BA1347DF0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1EC638-1EAD-4122-813F-6B25FB10DE0F}"/>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6" name="Footer Placeholder 5">
            <a:extLst>
              <a:ext uri="{FF2B5EF4-FFF2-40B4-BE49-F238E27FC236}">
                <a16:creationId xmlns:a16="http://schemas.microsoft.com/office/drawing/2014/main" id="{7208E806-FC88-4BD5-8D0D-ED0AB72F05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4FB257-0030-429F-ABC8-F9B08F7ACC4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8105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CFB-B529-4CA0-84D1-8835EF98880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58C417-11C8-4486-9F0C-22ADB38DE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91B0C-ED77-4396-BD65-A7B05D025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976478-0A3D-4D6A-853D-87582848D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E5995-DFE3-4C7B-A06A-8A252E2E7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9B0DB7-13A7-43B0-BE43-CBE74383B5B0}"/>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8" name="Footer Placeholder 7">
            <a:extLst>
              <a:ext uri="{FF2B5EF4-FFF2-40B4-BE49-F238E27FC236}">
                <a16:creationId xmlns:a16="http://schemas.microsoft.com/office/drawing/2014/main" id="{F1EE2942-3B4B-48C8-87F1-5600B1ABC5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A07C19-9E81-4A4F-B96B-A2DF648083B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38418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5B16-EACA-4B53-B5CD-CC7A553166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49357D-3A22-475B-A35F-07638614BA57}"/>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4" name="Footer Placeholder 3">
            <a:extLst>
              <a:ext uri="{FF2B5EF4-FFF2-40B4-BE49-F238E27FC236}">
                <a16:creationId xmlns:a16="http://schemas.microsoft.com/office/drawing/2014/main" id="{D46F97E8-4490-4432-808F-5FED277135B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BF1F9E-0CB1-4484-9141-5831FC1B588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658583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0389E-8E90-4DCD-BB24-58F5D1BE9C53}"/>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3" name="Footer Placeholder 2">
            <a:extLst>
              <a:ext uri="{FF2B5EF4-FFF2-40B4-BE49-F238E27FC236}">
                <a16:creationId xmlns:a16="http://schemas.microsoft.com/office/drawing/2014/main" id="{C6FA11CD-133C-4309-932F-1D3F1F5A20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FF1DBCD-FABC-4072-9376-331074E069D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431143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EDD3-C24B-4F3C-8487-AC40C79AF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D7EDFC-E100-4139-A3FB-4A5FC81CA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5DE0F68-99AE-4A5A-B864-55B71B05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B7F7E-7ADC-4705-B58D-09148B9C3655}"/>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6" name="Footer Placeholder 5">
            <a:extLst>
              <a:ext uri="{FF2B5EF4-FFF2-40B4-BE49-F238E27FC236}">
                <a16:creationId xmlns:a16="http://schemas.microsoft.com/office/drawing/2014/main" id="{13FE1AA2-2464-4350-8F26-426ADC3E51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495751-9405-4123-AA55-40C7AE0D21B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92500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9CC5-1165-417B-A215-C946491F0E9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3B071A4-1773-434C-A7FB-DB86CD5D0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D4B906-6EA3-4465-933D-FEEAD45ADF46}"/>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5" name="Footer Placeholder 4">
            <a:extLst>
              <a:ext uri="{FF2B5EF4-FFF2-40B4-BE49-F238E27FC236}">
                <a16:creationId xmlns:a16="http://schemas.microsoft.com/office/drawing/2014/main" id="{4CB4A697-D31E-4469-A8E2-C33CA34DC3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D3EBB1-DF26-47AA-9278-682695F5932C}"/>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1489234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177B-FFA0-4BF6-8367-DBED7B026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5B102E-D9B3-42E3-9D55-5643A46AB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29083E-1E29-406E-86E7-9170888EE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2DA0F-D840-450E-A878-E7868469FCD5}"/>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6" name="Footer Placeholder 5">
            <a:extLst>
              <a:ext uri="{FF2B5EF4-FFF2-40B4-BE49-F238E27FC236}">
                <a16:creationId xmlns:a16="http://schemas.microsoft.com/office/drawing/2014/main" id="{711330D5-EB57-4B00-9CCD-CDD4B75F34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A9F6CC-9398-4597-A09A-84C330BD16C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573873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9F35-1847-46E6-BC6B-F27F463859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1AA7A90-BBD9-4214-A078-32B35D379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84AA0E-CFE1-4180-8A6B-4E907FEF1C47}"/>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5" name="Footer Placeholder 4">
            <a:extLst>
              <a:ext uri="{FF2B5EF4-FFF2-40B4-BE49-F238E27FC236}">
                <a16:creationId xmlns:a16="http://schemas.microsoft.com/office/drawing/2014/main" id="{DBDF76E9-99F1-401D-8EB7-9A13FF1630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57D66B-72FE-4D3A-92EF-3315A23D776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4195901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01218-9C42-4FB8-AF81-EAFB7FBD5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8EB3FD-CE33-4B83-A9A0-E4BD93A14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AD542F-2CBC-40EA-B08F-A305E58EF9F3}"/>
              </a:ext>
            </a:extLst>
          </p:cNvPr>
          <p:cNvSpPr>
            <a:spLocks noGrp="1"/>
          </p:cNvSpPr>
          <p:nvPr>
            <p:ph type="dt" sz="half" idx="10"/>
          </p:nvPr>
        </p:nvSpPr>
        <p:spPr/>
        <p:txBody>
          <a:bodyPr/>
          <a:lstStyle/>
          <a:p>
            <a:fld id="{3703B581-C882-46AE-AFA6-475B68BB2D4A}" type="datetimeFigureOut">
              <a:rPr lang="en-CA" smtClean="0"/>
              <a:t>2021-09-06</a:t>
            </a:fld>
            <a:endParaRPr lang="en-CA"/>
          </a:p>
        </p:txBody>
      </p:sp>
      <p:sp>
        <p:nvSpPr>
          <p:cNvPr id="5" name="Footer Placeholder 4">
            <a:extLst>
              <a:ext uri="{FF2B5EF4-FFF2-40B4-BE49-F238E27FC236}">
                <a16:creationId xmlns:a16="http://schemas.microsoft.com/office/drawing/2014/main" id="{06A94717-0587-4F3E-A116-BE5E4645D8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0BD9E6-1C5A-48BF-BFA8-A346167E1AC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36572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B4F4-48E7-4FE9-96E1-D52061B1C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73E3A4-BA9B-4331-A450-34D386397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82B94-DA39-43AC-AFA4-9BF964B77AC9}"/>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5" name="Footer Placeholder 4">
            <a:extLst>
              <a:ext uri="{FF2B5EF4-FFF2-40B4-BE49-F238E27FC236}">
                <a16:creationId xmlns:a16="http://schemas.microsoft.com/office/drawing/2014/main" id="{AC7BFCB7-FF10-464C-947F-A0EE4C0406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6087AD-630F-43B6-BD69-177F0CB02702}"/>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106203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A849-92A3-48B0-A619-E31824A083B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EBC77A8-3188-41F4-89EE-B1233946B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F5CA708-85B1-43BE-B286-B99E8A0BB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F34571C-FAC9-4F3E-8A96-D66FF6B1F1E8}"/>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6" name="Footer Placeholder 5">
            <a:extLst>
              <a:ext uri="{FF2B5EF4-FFF2-40B4-BE49-F238E27FC236}">
                <a16:creationId xmlns:a16="http://schemas.microsoft.com/office/drawing/2014/main" id="{8A032060-A2FB-49F2-B462-3E501FC9FE7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FFC84B-684C-4C8F-87D4-4CE1708C234D}"/>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205603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3EBE-5A6A-4718-9C30-B76C7CA5198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DB6184-92B3-407E-BD7F-BE3F3234A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EDE226-0523-478C-A8BE-D879CD85E4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A84A33A-200F-4576-A591-443F49AF3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6E30E-C383-4AC7-B65D-0E5F21AB49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508269B-75F5-42E1-BC58-02515217B6C0}"/>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8" name="Footer Placeholder 7">
            <a:extLst>
              <a:ext uri="{FF2B5EF4-FFF2-40B4-BE49-F238E27FC236}">
                <a16:creationId xmlns:a16="http://schemas.microsoft.com/office/drawing/2014/main" id="{619E23F3-5A76-4A7E-8A87-23DF945B96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50C978-C53A-4CE9-A787-E1F0AFD99DE9}"/>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367421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8A25-5FE2-449C-A0B2-55C6B28996E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189F8B-EE70-4EFD-A828-C25F39B21326}"/>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4" name="Footer Placeholder 3">
            <a:extLst>
              <a:ext uri="{FF2B5EF4-FFF2-40B4-BE49-F238E27FC236}">
                <a16:creationId xmlns:a16="http://schemas.microsoft.com/office/drawing/2014/main" id="{9F586040-6A3A-4B0A-A8F7-BA98F1139B3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E57F881-FD9A-4EEC-815D-FD989B8BA83E}"/>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336168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91508-75A0-4DD1-8307-222751076E9D}"/>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3" name="Footer Placeholder 2">
            <a:extLst>
              <a:ext uri="{FF2B5EF4-FFF2-40B4-BE49-F238E27FC236}">
                <a16:creationId xmlns:a16="http://schemas.microsoft.com/office/drawing/2014/main" id="{64266445-8529-4A3B-8671-7EA022B326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7623AB1-6673-4261-A113-18393721F577}"/>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281886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67C-8BDC-4D64-B972-FA5966305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43DA538-FDC7-496F-9795-8209083C9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097404-D09D-466B-90C9-DF5BFE60F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6AE8E-189D-4118-B12D-7CBDE591E3FC}"/>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6" name="Footer Placeholder 5">
            <a:extLst>
              <a:ext uri="{FF2B5EF4-FFF2-40B4-BE49-F238E27FC236}">
                <a16:creationId xmlns:a16="http://schemas.microsoft.com/office/drawing/2014/main" id="{0A29BF87-7750-4527-9FE3-6521208A9F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B923A9-7144-43B1-ACAD-6A438F6BDEF1}"/>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73617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B0AC-444E-46EA-B96C-A4EC05815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8FFF4E5-2C87-4BAE-909D-BA04C0204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0472BD5-8EC0-4E40-818F-A976B2676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E2A24-31EC-43CB-9611-6AFA3BEEB3A9}"/>
              </a:ext>
            </a:extLst>
          </p:cNvPr>
          <p:cNvSpPr>
            <a:spLocks noGrp="1"/>
          </p:cNvSpPr>
          <p:nvPr>
            <p:ph type="dt" sz="half" idx="10"/>
          </p:nvPr>
        </p:nvSpPr>
        <p:spPr/>
        <p:txBody>
          <a:bodyPr/>
          <a:lstStyle/>
          <a:p>
            <a:fld id="{6AF38B01-CD8F-404F-B38B-08ACCAF8EEBA}" type="datetimeFigureOut">
              <a:rPr lang="en-CA" smtClean="0"/>
              <a:t>2021-09-06</a:t>
            </a:fld>
            <a:endParaRPr lang="en-CA"/>
          </a:p>
        </p:txBody>
      </p:sp>
      <p:sp>
        <p:nvSpPr>
          <p:cNvPr id="6" name="Footer Placeholder 5">
            <a:extLst>
              <a:ext uri="{FF2B5EF4-FFF2-40B4-BE49-F238E27FC236}">
                <a16:creationId xmlns:a16="http://schemas.microsoft.com/office/drawing/2014/main" id="{F96C70CE-C96C-41B2-92C6-35219676F6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15C069F-3CA7-48A8-BE7A-86B7D17DB184}"/>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78047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0DFC5-52D5-4E5D-8EF9-CD954E402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F0E535A-AB8C-4D3B-A6CC-D4C543B53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34F227-0EEC-44AB-8AF0-06B8717D6C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38B01-CD8F-404F-B38B-08ACCAF8EEBA}" type="datetimeFigureOut">
              <a:rPr lang="en-CA" smtClean="0"/>
              <a:t>2021-09-06</a:t>
            </a:fld>
            <a:endParaRPr lang="en-CA"/>
          </a:p>
        </p:txBody>
      </p:sp>
      <p:sp>
        <p:nvSpPr>
          <p:cNvPr id="5" name="Footer Placeholder 4">
            <a:extLst>
              <a:ext uri="{FF2B5EF4-FFF2-40B4-BE49-F238E27FC236}">
                <a16:creationId xmlns:a16="http://schemas.microsoft.com/office/drawing/2014/main" id="{7562353A-D3B2-4F2B-9CEE-3B2E873DE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D5420B2-7FA4-4F70-9EA9-8DDFCB1C1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71DF8-AAFD-4120-90DD-F05C2124130E}" type="slidenum">
              <a:rPr lang="en-CA" smtClean="0"/>
              <a:t>‹#›</a:t>
            </a:fld>
            <a:endParaRPr lang="en-CA"/>
          </a:p>
        </p:txBody>
      </p:sp>
    </p:spTree>
    <p:extLst>
      <p:ext uri="{BB962C8B-B14F-4D97-AF65-F5344CB8AC3E}">
        <p14:creationId xmlns:p14="http://schemas.microsoft.com/office/powerpoint/2010/main" val="89234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AD27E-FF54-41F1-B9FA-19AB6C4D6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3435B7-50FF-4BFF-96AE-08CDDDE21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6BCF8C-3D85-4D8E-B3FE-F68B93C3C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3B581-C882-46AE-AFA6-475B68BB2D4A}" type="datetimeFigureOut">
              <a:rPr lang="en-CA" smtClean="0"/>
              <a:t>2021-09-06</a:t>
            </a:fld>
            <a:endParaRPr lang="en-CA"/>
          </a:p>
        </p:txBody>
      </p:sp>
      <p:sp>
        <p:nvSpPr>
          <p:cNvPr id="5" name="Footer Placeholder 4">
            <a:extLst>
              <a:ext uri="{FF2B5EF4-FFF2-40B4-BE49-F238E27FC236}">
                <a16:creationId xmlns:a16="http://schemas.microsoft.com/office/drawing/2014/main" id="{BA73C59C-FD8F-4AB3-95A5-D038C3C41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AE792F1-6170-45D5-A006-C9756F36E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F7AD-FDD5-4417-B5FB-53CCD586F40F}" type="slidenum">
              <a:rPr lang="en-CA" smtClean="0"/>
              <a:t>‹#›</a:t>
            </a:fld>
            <a:endParaRPr lang="en-CA"/>
          </a:p>
        </p:txBody>
      </p:sp>
    </p:spTree>
    <p:extLst>
      <p:ext uri="{BB962C8B-B14F-4D97-AF65-F5344CB8AC3E}">
        <p14:creationId xmlns:p14="http://schemas.microsoft.com/office/powerpoint/2010/main" val="4021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www.onworks.net/runos/create-os.html?os=ubuntu-20.04.1-desktop&amp;home=init" TargetMode="External"/><Relationship Id="rId2" Type="http://schemas.openxmlformats.org/officeDocument/2006/relationships/hyperlink" Target="https://linuxcontainers.org/lxd/try-it/"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www.cs.princeton.edu/courses/archive/spr05/cos126/cmd-prompt.html" TargetMode="External"/><Relationship Id="rId2" Type="http://schemas.openxmlformats.org/officeDocument/2006/relationships/hyperlink" Target="https://www.makeuseof.com/tag/a-beginners-guide-to-the-windows-command-line/" TargetMode="External"/><Relationship Id="rId1" Type="http://schemas.openxmlformats.org/officeDocument/2006/relationships/slideLayout" Target="../slideLayouts/slideLayout18.xml"/><Relationship Id="rId5" Type="http://schemas.openxmlformats.org/officeDocument/2006/relationships/hyperlink" Target="https://www.learnenough.com/command-line-tutorial" TargetMode="External"/><Relationship Id="rId4" Type="http://schemas.openxmlformats.org/officeDocument/2006/relationships/hyperlink" Target="https://cmdchallenge.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owershell-guru.com/" TargetMode="External"/><Relationship Id="rId2" Type="http://schemas.openxmlformats.org/officeDocument/2006/relationships/hyperlink" Target="https://www.guru99.com/powershell-tutorial.html"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www.macworld.co.uk/how-to/mac-terminal-projects-tutorial-3613813/" TargetMode="External"/><Relationship Id="rId2" Type="http://schemas.openxmlformats.org/officeDocument/2006/relationships/hyperlink" Target="https://medium.com/@grace.m.nolan/terminal-for-beginners-e492ba10902a" TargetMode="External"/><Relationship Id="rId1" Type="http://schemas.openxmlformats.org/officeDocument/2006/relationships/slideLayout" Target="../slideLayouts/slideLayout18.xml"/><Relationship Id="rId4" Type="http://schemas.openxmlformats.org/officeDocument/2006/relationships/hyperlink" Target="https://support.apple.com/en-ca/guide/terminal/apd5265185d-f365-44cb-8b09-71a064a42125/ma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4606F-70D8-4815-8C46-19BAAF4E6DA0}"/>
              </a:ext>
            </a:extLst>
          </p:cNvPr>
          <p:cNvSpPr txBox="1"/>
          <p:nvPr/>
        </p:nvSpPr>
        <p:spPr>
          <a:xfrm>
            <a:off x="2485052" y="331587"/>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Unit 1. Computing Environments</a:t>
            </a:r>
          </a:p>
        </p:txBody>
      </p:sp>
      <p:sp>
        <p:nvSpPr>
          <p:cNvPr id="3" name="TextBox 2">
            <a:extLst>
              <a:ext uri="{FF2B5EF4-FFF2-40B4-BE49-F238E27FC236}">
                <a16:creationId xmlns:a16="http://schemas.microsoft.com/office/drawing/2014/main" id="{ECE743A7-224A-4AFA-B7C2-E6920AFE0BCE}"/>
              </a:ext>
            </a:extLst>
          </p:cNvPr>
          <p:cNvSpPr txBox="1"/>
          <p:nvPr/>
        </p:nvSpPr>
        <p:spPr>
          <a:xfrm>
            <a:off x="2056622" y="1222864"/>
            <a:ext cx="807875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C00000"/>
                </a:solidFill>
                <a:effectLst/>
                <a:uLnTx/>
                <a:uFillTx/>
                <a:latin typeface="Calibri" panose="020F0502020204030204"/>
                <a:ea typeface="+mn-ea"/>
                <a:cs typeface="+mn-cs"/>
              </a:rPr>
              <a:t>1.5 Operating Systems</a:t>
            </a:r>
          </a:p>
        </p:txBody>
      </p:sp>
      <p:sp>
        <p:nvSpPr>
          <p:cNvPr id="5" name="TextBox 4">
            <a:extLst>
              <a:ext uri="{FF2B5EF4-FFF2-40B4-BE49-F238E27FC236}">
                <a16:creationId xmlns:a16="http://schemas.microsoft.com/office/drawing/2014/main" id="{57C009B8-8FB3-48F4-995B-77ED7C12A4DF}"/>
              </a:ext>
            </a:extLst>
          </p:cNvPr>
          <p:cNvSpPr txBox="1"/>
          <p:nvPr/>
        </p:nvSpPr>
        <p:spPr>
          <a:xfrm>
            <a:off x="2913483" y="1912372"/>
            <a:ext cx="7221894" cy="526297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why computers need an operating system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key management tasks, such as memory management, file management, security management, hardware management and process management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the need for utility software, including disk formatters, virus checkers, defragmentation software, disk content analyse and repair software, file compression and back-up software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program libraries, software under development using program library software and the benefits to software developers, including the use of dynamic link library (DLL) files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54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487371"/>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Linux/Unix Server</a:t>
            </a:r>
          </a:p>
        </p:txBody>
      </p:sp>
      <p:sp>
        <p:nvSpPr>
          <p:cNvPr id="4" name="TextBox 3">
            <a:extLst>
              <a:ext uri="{FF2B5EF4-FFF2-40B4-BE49-F238E27FC236}">
                <a16:creationId xmlns:a16="http://schemas.microsoft.com/office/drawing/2014/main" id="{1871F4C7-7CE1-4762-849C-E16E806660A7}"/>
              </a:ext>
            </a:extLst>
          </p:cNvPr>
          <p:cNvSpPr txBox="1"/>
          <p:nvPr/>
        </p:nvSpPr>
        <p:spPr>
          <a:xfrm>
            <a:off x="3552497" y="1807044"/>
            <a:ext cx="6411310" cy="2031325"/>
          </a:xfrm>
          <a:prstGeom prst="rect">
            <a:avLst/>
          </a:prstGeom>
          <a:noFill/>
        </p:spPr>
        <p:txBody>
          <a:bodyPr wrap="square">
            <a:spAutoFit/>
          </a:bodyPr>
          <a:lstStyle/>
          <a:p>
            <a:r>
              <a:rPr lang="en-CA" dirty="0"/>
              <a:t>Linux:</a:t>
            </a:r>
          </a:p>
          <a:p>
            <a:r>
              <a:rPr lang="en-CA" dirty="0">
                <a:hlinkClick r:id="rId2"/>
              </a:rPr>
              <a:t>https://linuxcontainers.org/lxd/try-it/</a:t>
            </a:r>
            <a:endParaRPr lang="en-CA" dirty="0"/>
          </a:p>
          <a:p>
            <a:endParaRPr lang="en-CA" dirty="0"/>
          </a:p>
          <a:p>
            <a:r>
              <a:rPr lang="en-CA" dirty="0" err="1"/>
              <a:t>Onlilne</a:t>
            </a:r>
            <a:r>
              <a:rPr lang="en-CA" dirty="0"/>
              <a:t> Ubuntu Linux Server:</a:t>
            </a:r>
          </a:p>
          <a:p>
            <a:r>
              <a:rPr lang="en-CA" dirty="0">
                <a:hlinkClick r:id="rId3"/>
              </a:rPr>
              <a:t>https://www.onworks.net/runos/create-os.html?os=ubuntu-20.04.1-desktop&amp;home=init</a:t>
            </a:r>
            <a:endParaRPr lang="en-CA" dirty="0"/>
          </a:p>
          <a:p>
            <a:endParaRPr lang="en-CA" dirty="0"/>
          </a:p>
        </p:txBody>
      </p:sp>
    </p:spTree>
    <p:extLst>
      <p:ext uri="{BB962C8B-B14F-4D97-AF65-F5344CB8AC3E}">
        <p14:creationId xmlns:p14="http://schemas.microsoft.com/office/powerpoint/2010/main" val="43113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202977"/>
            <a:ext cx="1374549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1" i="0" u="none" strike="noStrike" kern="1200" cap="none" spc="0" normalizeH="0" baseline="0" noProof="0" dirty="0">
                <a:ln>
                  <a:noFill/>
                </a:ln>
                <a:solidFill>
                  <a:srgbClr val="C00000"/>
                </a:solidFill>
                <a:effectLst/>
                <a:uLnTx/>
                <a:uFillTx/>
                <a:latin typeface="Calibri" panose="020F0502020204030204"/>
                <a:ea typeface="+mn-ea"/>
                <a:cs typeface="+mn-cs"/>
              </a:rPr>
              <a:t>How do we operate the processors and memories of computers?</a:t>
            </a:r>
          </a:p>
        </p:txBody>
      </p:sp>
      <p:sp>
        <p:nvSpPr>
          <p:cNvPr id="9" name="TextBox 8">
            <a:extLst>
              <a:ext uri="{FF2B5EF4-FFF2-40B4-BE49-F238E27FC236}">
                <a16:creationId xmlns:a16="http://schemas.microsoft.com/office/drawing/2014/main" id="{40444FC1-F451-43D6-8BBD-3474F583D336}"/>
              </a:ext>
            </a:extLst>
          </p:cNvPr>
          <p:cNvSpPr txBox="1"/>
          <p:nvPr/>
        </p:nvSpPr>
        <p:spPr>
          <a:xfrm>
            <a:off x="1032387" y="1075233"/>
            <a:ext cx="10127226" cy="193899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An </a:t>
            </a:r>
            <a:r>
              <a:rPr kumimoji="0" lang="en-CA" sz="2400" b="1"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operating system </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provides both the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environment in which applications can be run</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and a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useable interface between humans and computer</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An operating system also disguises the complexity of computer hardware.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Common examples include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Microsoft Windows®, Apple Mac</a:t>
            </a:r>
            <a:r>
              <a:rPr lang="en-CA" sz="2400" b="1" dirty="0">
                <a:solidFill>
                  <a:srgbClr val="0070C0"/>
                </a:solidFill>
                <a:highlight>
                  <a:srgbClr val="FFFF00"/>
                </a:highlight>
                <a:latin typeface="Calibri" panose="020F0502020204030204"/>
              </a:rPr>
              <a:t>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OS, Google Android and IOS </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(Apple mobile phones and tablets). </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032387" y="3243611"/>
            <a:ext cx="10127226"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The human–computer interface (HCI) is usually achieved through a </a:t>
            </a:r>
            <a:r>
              <a:rPr kumimoji="0" lang="en-CA" sz="2400" b="1"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graphical</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user interface (GUI), </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although it is possible to use a </a:t>
            </a:r>
            <a:r>
              <a:rPr kumimoji="0" lang="en-CA" sz="2400" b="1"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command line interface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(CLI) </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if the user wishes to directly communicate with the computer.</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20FB22E-F770-480F-AD42-D193288CBD3A}"/>
              </a:ext>
            </a:extLst>
          </p:cNvPr>
          <p:cNvSpPr txBox="1"/>
          <p:nvPr/>
        </p:nvSpPr>
        <p:spPr>
          <a:xfrm>
            <a:off x="1032387" y="4863180"/>
            <a:ext cx="10127226" cy="1569660"/>
          </a:xfrm>
          <a:prstGeom prst="rect">
            <a:avLst/>
          </a:prstGeom>
          <a:noFill/>
        </p:spPr>
        <p:txBody>
          <a:bodyPr wrap="square">
            <a:spAutoFit/>
          </a:bodyPr>
          <a:lstStyle/>
          <a:p>
            <a:r>
              <a:rPr lang="en-CA" sz="2400" b="1" dirty="0">
                <a:solidFill>
                  <a:schemeClr val="accent1"/>
                </a:solidFill>
              </a:rPr>
              <a:t>As the hard disk drive (HDD) was developed, operating systems were stored on the hard disk, and start-up of the motherboard was handled by the </a:t>
            </a:r>
            <a:r>
              <a:rPr lang="en-CA" sz="2400" b="1" dirty="0">
                <a:solidFill>
                  <a:schemeClr val="accent1"/>
                </a:solidFill>
                <a:highlight>
                  <a:srgbClr val="FFFF00"/>
                </a:highlight>
              </a:rPr>
              <a:t>basic input/output system (BIOS)</a:t>
            </a:r>
            <a:r>
              <a:rPr lang="en-CA" sz="2400" b="1" dirty="0">
                <a:solidFill>
                  <a:schemeClr val="accent1"/>
                </a:solidFill>
              </a:rPr>
              <a:t>. Initially, the BIOS was stored on a ROM chip but, in modern computers, the BIOS contents are stored on a flash memory chip.</a:t>
            </a:r>
          </a:p>
        </p:txBody>
      </p:sp>
    </p:spTree>
    <p:extLst>
      <p:ext uri="{BB962C8B-B14F-4D97-AF65-F5344CB8AC3E}">
        <p14:creationId xmlns:p14="http://schemas.microsoft.com/office/powerpoint/2010/main" val="112285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F20E1-D492-4F30-81F8-0C5B67926B60}"/>
              </a:ext>
            </a:extLst>
          </p:cNvPr>
          <p:cNvSpPr txBox="1"/>
          <p:nvPr/>
        </p:nvSpPr>
        <p:spPr>
          <a:xfrm>
            <a:off x="275302" y="-2500"/>
            <a:ext cx="1164139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dirty="0">
                <a:solidFill>
                  <a:srgbClr val="C00000"/>
                </a:solidFill>
                <a:latin typeface="Calibri" panose="020F0502020204030204"/>
              </a:rPr>
              <a:t>Operating system tasks</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13" name="Star: 5 Points 12">
            <a:extLst>
              <a:ext uri="{FF2B5EF4-FFF2-40B4-BE49-F238E27FC236}">
                <a16:creationId xmlns:a16="http://schemas.microsoft.com/office/drawing/2014/main" id="{8626B0BA-BFA1-4315-840F-5564E9F06896}"/>
              </a:ext>
            </a:extLst>
          </p:cNvPr>
          <p:cNvSpPr/>
          <p:nvPr/>
        </p:nvSpPr>
        <p:spPr>
          <a:xfrm>
            <a:off x="10249799" y="189603"/>
            <a:ext cx="486968" cy="45916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10A3193-2349-4E1E-81F0-57FC97D93CCE}"/>
              </a:ext>
            </a:extLst>
          </p:cNvPr>
          <p:cNvPicPr>
            <a:picLocks noChangeAspect="1"/>
          </p:cNvPicPr>
          <p:nvPr/>
        </p:nvPicPr>
        <p:blipFill>
          <a:blip r:embed="rId2"/>
          <a:stretch>
            <a:fillRect/>
          </a:stretch>
        </p:blipFill>
        <p:spPr>
          <a:xfrm>
            <a:off x="2736535" y="1938337"/>
            <a:ext cx="6296025" cy="2981325"/>
          </a:xfrm>
          <a:prstGeom prst="rect">
            <a:avLst/>
          </a:prstGeom>
        </p:spPr>
      </p:pic>
      <p:sp>
        <p:nvSpPr>
          <p:cNvPr id="15" name="TextBox 14">
            <a:extLst>
              <a:ext uri="{FF2B5EF4-FFF2-40B4-BE49-F238E27FC236}">
                <a16:creationId xmlns:a16="http://schemas.microsoft.com/office/drawing/2014/main" id="{62B5F6A6-544B-4348-AE3F-9748D8FC58F1}"/>
              </a:ext>
            </a:extLst>
          </p:cNvPr>
          <p:cNvSpPr txBox="1"/>
          <p:nvPr/>
        </p:nvSpPr>
        <p:spPr>
          <a:xfrm>
            <a:off x="3066762" y="821588"/>
            <a:ext cx="6096000" cy="1200329"/>
          </a:xfrm>
          <a:prstGeom prst="rect">
            <a:avLst/>
          </a:prstGeom>
          <a:noFill/>
          <a:ln>
            <a:solidFill>
              <a:srgbClr val="C00000"/>
            </a:solidFill>
          </a:ln>
        </p:spPr>
        <p:txBody>
          <a:bodyPr wrap="square">
            <a:spAutoFit/>
          </a:bodyPr>
          <a:lstStyle/>
          <a:p>
            <a:r>
              <a:rPr lang="en-CA" b="1" dirty="0">
                <a:highlight>
                  <a:srgbClr val="FFFF00"/>
                </a:highlight>
              </a:rPr>
              <a:t>Memory management </a:t>
            </a:r>
            <a:r>
              <a:rPr lang="en-CA" b="1" dirty="0"/>
              <a:t>is the management of a computer’s main memory. This can be broken down into three parts: memory optimisation, memory organisation and memory protection.</a:t>
            </a:r>
          </a:p>
        </p:txBody>
      </p:sp>
      <p:sp>
        <p:nvSpPr>
          <p:cNvPr id="16" name="TextBox 15">
            <a:extLst>
              <a:ext uri="{FF2B5EF4-FFF2-40B4-BE49-F238E27FC236}">
                <a16:creationId xmlns:a16="http://schemas.microsoft.com/office/drawing/2014/main" id="{F82D6852-75C9-4E5E-94F7-A1A9CBEE9F4D}"/>
              </a:ext>
            </a:extLst>
          </p:cNvPr>
          <p:cNvSpPr txBox="1"/>
          <p:nvPr/>
        </p:nvSpPr>
        <p:spPr>
          <a:xfrm>
            <a:off x="9281536" y="1741492"/>
            <a:ext cx="2910463" cy="1200329"/>
          </a:xfrm>
          <a:prstGeom prst="rect">
            <a:avLst/>
          </a:prstGeom>
          <a:noFill/>
          <a:ln>
            <a:solidFill>
              <a:srgbClr val="C00000"/>
            </a:solidFill>
          </a:ln>
        </p:spPr>
        <p:txBody>
          <a:bodyPr wrap="square">
            <a:spAutoFit/>
          </a:bodyPr>
          <a:lstStyle/>
          <a:p>
            <a:pPr algn="l"/>
            <a:r>
              <a:rPr lang="en-CA" sz="1800" b="1" i="0" u="none" strike="noStrike" baseline="0" dirty="0"/>
              <a:t>The function of </a:t>
            </a:r>
            <a:r>
              <a:rPr lang="en-CA" sz="1800" b="1" i="0" u="none" strike="noStrike" baseline="0" dirty="0">
                <a:highlight>
                  <a:srgbClr val="FFFF00"/>
                </a:highlight>
              </a:rPr>
              <a:t>security management</a:t>
            </a:r>
            <a:r>
              <a:rPr lang="en-CA" sz="1800" b="1" i="0" u="none" strike="noStrike" baseline="0" dirty="0"/>
              <a:t> is to ensure the integrity, confidentiality and availability of data.</a:t>
            </a:r>
            <a:endParaRPr lang="en-CA" b="1" dirty="0"/>
          </a:p>
        </p:txBody>
      </p:sp>
      <p:sp>
        <p:nvSpPr>
          <p:cNvPr id="19" name="TextBox 18">
            <a:extLst>
              <a:ext uri="{FF2B5EF4-FFF2-40B4-BE49-F238E27FC236}">
                <a16:creationId xmlns:a16="http://schemas.microsoft.com/office/drawing/2014/main" id="{468A7036-3BB1-491F-897B-C0525D9AF20C}"/>
              </a:ext>
            </a:extLst>
          </p:cNvPr>
          <p:cNvSpPr txBox="1"/>
          <p:nvPr/>
        </p:nvSpPr>
        <p:spPr>
          <a:xfrm>
            <a:off x="9222148" y="3350002"/>
            <a:ext cx="3029238" cy="3416320"/>
          </a:xfrm>
          <a:prstGeom prst="rect">
            <a:avLst/>
          </a:prstGeom>
          <a:noFill/>
          <a:ln>
            <a:solidFill>
              <a:srgbClr val="C00000"/>
            </a:solidFill>
          </a:ln>
        </p:spPr>
        <p:txBody>
          <a:bodyPr wrap="square">
            <a:spAutoFit/>
          </a:bodyPr>
          <a:lstStyle/>
          <a:p>
            <a:r>
              <a:rPr lang="en-CA" b="1" dirty="0"/>
              <a:t>A process is a program which is being run on a computer. </a:t>
            </a:r>
            <a:r>
              <a:rPr lang="en-CA" b="1" dirty="0">
                <a:highlight>
                  <a:srgbClr val="FFFF00"/>
                </a:highlight>
              </a:rPr>
              <a:t>Process management </a:t>
            </a:r>
            <a:r>
              <a:rPr lang="en-CA" b="1" dirty="0"/>
              <a:t>involves the allocation of resources and permits the sharing and exchange of data, thus allowing all processes to be fully synchronised (for example, by the scheduling of resources, resolution of software conflicts, use of queues and so on).</a:t>
            </a:r>
          </a:p>
        </p:txBody>
      </p:sp>
      <p:sp>
        <p:nvSpPr>
          <p:cNvPr id="23" name="TextBox 22">
            <a:extLst>
              <a:ext uri="{FF2B5EF4-FFF2-40B4-BE49-F238E27FC236}">
                <a16:creationId xmlns:a16="http://schemas.microsoft.com/office/drawing/2014/main" id="{C1957AB0-A60A-4C80-8205-F41847BA72CA}"/>
              </a:ext>
            </a:extLst>
          </p:cNvPr>
          <p:cNvSpPr txBox="1"/>
          <p:nvPr/>
        </p:nvSpPr>
        <p:spPr>
          <a:xfrm>
            <a:off x="2526635" y="4965829"/>
            <a:ext cx="6656437" cy="1754326"/>
          </a:xfrm>
          <a:prstGeom prst="rect">
            <a:avLst/>
          </a:prstGeom>
          <a:noFill/>
          <a:ln>
            <a:solidFill>
              <a:srgbClr val="C00000"/>
            </a:solidFill>
          </a:ln>
        </p:spPr>
        <p:txBody>
          <a:bodyPr wrap="square">
            <a:spAutoFit/>
          </a:bodyPr>
          <a:lstStyle/>
          <a:p>
            <a:r>
              <a:rPr lang="en-CA" b="1" dirty="0"/>
              <a:t>The functions of </a:t>
            </a:r>
            <a:r>
              <a:rPr lang="en-CA" b="1" dirty="0">
                <a:highlight>
                  <a:srgbClr val="FFFF00"/>
                </a:highlight>
              </a:rPr>
              <a:t>hardware management </a:t>
            </a:r>
            <a:r>
              <a:rPr lang="en-CA" b="1" dirty="0"/>
              <a:t>include communicating with all input and output devices using device drivers; translating data from a file (defined by the operating system) into a format that the input/output device can understand using device drivers; ensuring each hardware resource has a priority so that it can be used and released as required.</a:t>
            </a:r>
          </a:p>
        </p:txBody>
      </p:sp>
      <p:sp>
        <p:nvSpPr>
          <p:cNvPr id="25" name="TextBox 24">
            <a:extLst>
              <a:ext uri="{FF2B5EF4-FFF2-40B4-BE49-F238E27FC236}">
                <a16:creationId xmlns:a16="http://schemas.microsoft.com/office/drawing/2014/main" id="{1BB4C0AA-5A0E-4190-96B2-923317114528}"/>
              </a:ext>
            </a:extLst>
          </p:cNvPr>
          <p:cNvSpPr txBox="1"/>
          <p:nvPr/>
        </p:nvSpPr>
        <p:spPr>
          <a:xfrm>
            <a:off x="66675" y="395347"/>
            <a:ext cx="2420885" cy="5909310"/>
          </a:xfrm>
          <a:prstGeom prst="rect">
            <a:avLst/>
          </a:prstGeom>
          <a:noFill/>
          <a:ln>
            <a:solidFill>
              <a:srgbClr val="C00000"/>
            </a:solidFill>
          </a:ln>
        </p:spPr>
        <p:txBody>
          <a:bodyPr wrap="square">
            <a:spAutoFit/>
          </a:bodyPr>
          <a:lstStyle/>
          <a:p>
            <a:pPr algn="l"/>
            <a:r>
              <a:rPr lang="en-CA" sz="1800" b="1" i="0" u="none" strike="noStrike" baseline="0" dirty="0">
                <a:latin typeface="OfficinaSansStd-Book"/>
              </a:rPr>
              <a:t>The main tasks of </a:t>
            </a:r>
            <a:r>
              <a:rPr lang="en-CA" sz="1800" b="1" i="0" u="none" strike="noStrike" baseline="0" dirty="0">
                <a:highlight>
                  <a:srgbClr val="FFFF00"/>
                </a:highlight>
                <a:latin typeface="OfficinaSansStd-Book"/>
              </a:rPr>
              <a:t>file management </a:t>
            </a:r>
            <a:r>
              <a:rPr lang="en-CA" sz="1800" b="1" i="0" u="none" strike="noStrike" baseline="0" dirty="0">
                <a:latin typeface="OfficinaSansStd-Book"/>
              </a:rPr>
              <a:t>include defining the file naming conventions which can be used (filename.docx, where the extension can be .bat, .htm, .</a:t>
            </a:r>
            <a:r>
              <a:rPr lang="en-CA" sz="1800" b="1" i="0" u="none" strike="noStrike" baseline="0" dirty="0" err="1">
                <a:latin typeface="OfficinaSansStd-Book"/>
              </a:rPr>
              <a:t>dbf</a:t>
            </a:r>
            <a:r>
              <a:rPr lang="en-CA" sz="1800" b="1" i="0" u="none" strike="noStrike" baseline="0" dirty="0">
                <a:latin typeface="OfficinaSansStd-Book"/>
              </a:rPr>
              <a:t>, .txt, .</a:t>
            </a:r>
            <a:r>
              <a:rPr lang="en-CA" sz="1800" b="1" i="0" u="none" strike="noStrike" baseline="0" dirty="0" err="1">
                <a:latin typeface="OfficinaSansStd-Book"/>
              </a:rPr>
              <a:t>xls</a:t>
            </a:r>
            <a:r>
              <a:rPr lang="en-CA" sz="1800" b="1" i="0" u="none" strike="noStrike" baseline="0" dirty="0">
                <a:latin typeface="OfficinaSansStd-Book"/>
              </a:rPr>
              <a:t>); performing specific tasks, such as create, open, close, delete, rename, copy, move;</a:t>
            </a:r>
            <a:r>
              <a:rPr lang="en-CA" sz="1600" b="1" i="0" u="none" strike="noStrike" baseline="0" dirty="0">
                <a:latin typeface="DIN-Black"/>
              </a:rPr>
              <a:t> </a:t>
            </a:r>
            <a:r>
              <a:rPr lang="en-CA" sz="1800" b="1" i="0" u="none" strike="noStrike" baseline="0" dirty="0">
                <a:latin typeface="OfficinaSansStd-Book"/>
              </a:rPr>
              <a:t>maintaining the directory structures;</a:t>
            </a:r>
            <a:r>
              <a:rPr lang="en-CA" sz="1600" b="1" i="0" u="none" strike="noStrike" baseline="0" dirty="0">
                <a:latin typeface="DIN-Black"/>
              </a:rPr>
              <a:t> </a:t>
            </a:r>
            <a:r>
              <a:rPr lang="en-CA" sz="1800" b="1" i="0" u="none" strike="noStrike" baseline="0" dirty="0">
                <a:latin typeface="OfficinaSansStd-Book"/>
              </a:rPr>
              <a:t>ensuring access control mechanisms are maintained;</a:t>
            </a:r>
            <a:r>
              <a:rPr lang="en-CA" sz="1600" b="1" i="0" u="none" strike="noStrike" baseline="0" dirty="0">
                <a:latin typeface="DIN-Black"/>
              </a:rPr>
              <a:t> </a:t>
            </a:r>
            <a:r>
              <a:rPr lang="en-CA" sz="1800" b="1" i="0" u="none" strike="noStrike" baseline="0" dirty="0">
                <a:latin typeface="OfficinaSansStd-Book"/>
              </a:rPr>
              <a:t>ensuring memory allocation for a file by reading it from the HDD/SSD and loading it into memory.</a:t>
            </a:r>
            <a:endParaRPr lang="en-CA" b="1" dirty="0"/>
          </a:p>
        </p:txBody>
      </p:sp>
    </p:spTree>
    <p:extLst>
      <p:ext uri="{BB962C8B-B14F-4D97-AF65-F5344CB8AC3E}">
        <p14:creationId xmlns:p14="http://schemas.microsoft.com/office/powerpoint/2010/main" val="115621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73D85F-44F8-434D-BE51-877DE2107525}"/>
              </a:ext>
            </a:extLst>
          </p:cNvPr>
          <p:cNvSpPr txBox="1"/>
          <p:nvPr/>
        </p:nvSpPr>
        <p:spPr>
          <a:xfrm>
            <a:off x="855406" y="112761"/>
            <a:ext cx="10481187"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1" i="0" u="none" strike="noStrike" kern="1200" cap="none" spc="0" normalizeH="0" baseline="0" noProof="0" dirty="0">
                <a:ln>
                  <a:noFill/>
                </a:ln>
                <a:solidFill>
                  <a:srgbClr val="C00000"/>
                </a:solidFill>
                <a:effectLst/>
                <a:uLnTx/>
                <a:uFillTx/>
                <a:latin typeface="Calibri" panose="020F0502020204030204"/>
                <a:ea typeface="+mn-ea"/>
                <a:cs typeface="+mn-cs"/>
              </a:rPr>
              <a:t>Graphical User Interface</a:t>
            </a:r>
          </a:p>
        </p:txBody>
      </p:sp>
      <p:sp>
        <p:nvSpPr>
          <p:cNvPr id="9" name="Star: 5 Points 8">
            <a:extLst>
              <a:ext uri="{FF2B5EF4-FFF2-40B4-BE49-F238E27FC236}">
                <a16:creationId xmlns:a16="http://schemas.microsoft.com/office/drawing/2014/main" id="{41B68002-042E-4E70-9C54-DBAC666C7CA7}"/>
              </a:ext>
            </a:extLst>
          </p:cNvPr>
          <p:cNvSpPr/>
          <p:nvPr/>
        </p:nvSpPr>
        <p:spPr>
          <a:xfrm>
            <a:off x="11336593" y="329491"/>
            <a:ext cx="415719" cy="335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552E3909-9997-4416-9E7A-2F61A7D14511}"/>
              </a:ext>
            </a:extLst>
          </p:cNvPr>
          <p:cNvSpPr txBox="1"/>
          <p:nvPr/>
        </p:nvSpPr>
        <p:spPr>
          <a:xfrm>
            <a:off x="609601" y="932756"/>
            <a:ext cx="11169444" cy="2554545"/>
          </a:xfrm>
          <a:prstGeom prst="rect">
            <a:avLst/>
          </a:prstGeom>
          <a:noFill/>
        </p:spPr>
        <p:txBody>
          <a:bodyPr wrap="square">
            <a:spAutoFit/>
          </a:bodyPr>
          <a:lstStyle/>
          <a:p>
            <a:r>
              <a:rPr lang="en-CA" sz="2000" b="1" dirty="0">
                <a:solidFill>
                  <a:schemeClr val="accent1"/>
                </a:solidFill>
              </a:rPr>
              <a:t>A GUI allows the user </a:t>
            </a:r>
            <a:r>
              <a:rPr lang="en-CA" sz="2000" b="1" dirty="0">
                <a:solidFill>
                  <a:schemeClr val="accent1"/>
                </a:solidFill>
                <a:highlight>
                  <a:srgbClr val="FFFF00"/>
                </a:highlight>
              </a:rPr>
              <a:t>to interact with a computer </a:t>
            </a:r>
            <a:r>
              <a:rPr lang="en-CA" sz="2000" b="1" dirty="0">
                <a:solidFill>
                  <a:schemeClr val="accent1"/>
                </a:solidFill>
              </a:rPr>
              <a:t>(or MP3 player, gaming device, mobile phone, and so on) </a:t>
            </a:r>
            <a:r>
              <a:rPr lang="en-CA" sz="2000" b="1" dirty="0">
                <a:solidFill>
                  <a:schemeClr val="accent1"/>
                </a:solidFill>
                <a:highlight>
                  <a:srgbClr val="FFFF00"/>
                </a:highlight>
              </a:rPr>
              <a:t>using pictures or symbols (icons). </a:t>
            </a:r>
            <a:r>
              <a:rPr lang="en-CA" sz="2000" b="1" i="0" u="none" strike="noStrike" baseline="0" dirty="0">
                <a:solidFill>
                  <a:schemeClr val="accent1"/>
                </a:solidFill>
              </a:rPr>
              <a:t>Selecting this icon would execute all of the steps shown in the CLI without the need to type them.</a:t>
            </a:r>
          </a:p>
          <a:p>
            <a:pPr algn="l"/>
            <a:r>
              <a:rPr lang="en-CA" sz="2000" b="1" i="0" u="none" strike="noStrike" baseline="0" dirty="0">
                <a:solidFill>
                  <a:schemeClr val="accent1"/>
                </a:solidFill>
              </a:rPr>
              <a:t>GUIs use various technologies and devices to provide the user interface. One of the first commonly used GUI environments was known as windows, icons, menu and pointing device (WIMP), which was developed for use on personal computers (PCs). Here, a mouse is used to control a cursor and icons are selected to open and run windows. Each window contains an application. Modern computer systems allow several windows to be open at the same time.</a:t>
            </a:r>
            <a:endParaRPr lang="en-CA" sz="2000" b="1" dirty="0">
              <a:solidFill>
                <a:schemeClr val="accent1"/>
              </a:solidFill>
            </a:endParaRPr>
          </a:p>
        </p:txBody>
      </p:sp>
      <p:pic>
        <p:nvPicPr>
          <p:cNvPr id="7" name="Picture 6">
            <a:extLst>
              <a:ext uri="{FF2B5EF4-FFF2-40B4-BE49-F238E27FC236}">
                <a16:creationId xmlns:a16="http://schemas.microsoft.com/office/drawing/2014/main" id="{7BDDD600-B715-493D-9D3A-79F5E510D75C}"/>
              </a:ext>
            </a:extLst>
          </p:cNvPr>
          <p:cNvPicPr>
            <a:picLocks noChangeAspect="1"/>
          </p:cNvPicPr>
          <p:nvPr/>
        </p:nvPicPr>
        <p:blipFill>
          <a:blip r:embed="rId2"/>
          <a:stretch>
            <a:fillRect/>
          </a:stretch>
        </p:blipFill>
        <p:spPr>
          <a:xfrm>
            <a:off x="3623033" y="3439689"/>
            <a:ext cx="5692417" cy="3123036"/>
          </a:xfrm>
          <a:prstGeom prst="rect">
            <a:avLst/>
          </a:prstGeom>
        </p:spPr>
      </p:pic>
    </p:spTree>
    <p:extLst>
      <p:ext uri="{BB962C8B-B14F-4D97-AF65-F5344CB8AC3E}">
        <p14:creationId xmlns:p14="http://schemas.microsoft.com/office/powerpoint/2010/main" val="372054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F20E1-D492-4F30-81F8-0C5B67926B60}"/>
              </a:ext>
            </a:extLst>
          </p:cNvPr>
          <p:cNvSpPr txBox="1"/>
          <p:nvPr/>
        </p:nvSpPr>
        <p:spPr>
          <a:xfrm>
            <a:off x="1209367" y="255322"/>
            <a:ext cx="98125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600" b="1" i="0" u="none" strike="noStrike" kern="1200" cap="none" spc="0" normalizeH="0" baseline="0" noProof="0" dirty="0">
                <a:ln>
                  <a:noFill/>
                </a:ln>
                <a:solidFill>
                  <a:srgbClr val="C00000"/>
                </a:solidFill>
                <a:effectLst/>
                <a:uLnTx/>
                <a:uFillTx/>
                <a:latin typeface="Calibri" panose="020F0502020204030204"/>
                <a:ea typeface="+mn-ea"/>
                <a:cs typeface="+mn-cs"/>
              </a:rPr>
              <a:t>Program Libraries</a:t>
            </a:r>
          </a:p>
        </p:txBody>
      </p:sp>
      <p:sp>
        <p:nvSpPr>
          <p:cNvPr id="17" name="Star: 5 Points 16">
            <a:extLst>
              <a:ext uri="{FF2B5EF4-FFF2-40B4-BE49-F238E27FC236}">
                <a16:creationId xmlns:a16="http://schemas.microsoft.com/office/drawing/2014/main" id="{5EAD4B91-AF4A-44DA-9EB1-0CAD415A015C}"/>
              </a:ext>
            </a:extLst>
          </p:cNvPr>
          <p:cNvSpPr/>
          <p:nvPr/>
        </p:nvSpPr>
        <p:spPr>
          <a:xfrm>
            <a:off x="11149781" y="231719"/>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EE7768CD-5FBE-4C9D-836B-D614865CA15B}"/>
              </a:ext>
            </a:extLst>
          </p:cNvPr>
          <p:cNvSpPr txBox="1"/>
          <p:nvPr/>
        </p:nvSpPr>
        <p:spPr>
          <a:xfrm>
            <a:off x="199719" y="1087752"/>
            <a:ext cx="6124575" cy="2031325"/>
          </a:xfrm>
          <a:prstGeom prst="rect">
            <a:avLst/>
          </a:prstGeom>
          <a:noFill/>
        </p:spPr>
        <p:txBody>
          <a:bodyPr wrap="square">
            <a:spAutoFit/>
          </a:bodyPr>
          <a:lstStyle/>
          <a:p>
            <a:pPr algn="ctr"/>
            <a:r>
              <a:rPr lang="en-CA" b="1" dirty="0">
                <a:solidFill>
                  <a:schemeClr val="accent1"/>
                </a:solidFill>
              </a:rPr>
              <a:t>Program libraries are used</a:t>
            </a:r>
          </a:p>
          <a:p>
            <a:r>
              <a:rPr lang="en-CA" b="1" dirty="0">
                <a:solidFill>
                  <a:schemeClr val="accent1"/>
                </a:solidFill>
              </a:rPr>
              <a:t>» when software is under development and the programmer can </a:t>
            </a:r>
            <a:r>
              <a:rPr lang="en-CA" b="1" dirty="0">
                <a:solidFill>
                  <a:schemeClr val="accent1"/>
                </a:solidFill>
                <a:highlight>
                  <a:srgbClr val="FFFF00"/>
                </a:highlight>
              </a:rPr>
              <a:t>utilise pre-written subroutines </a:t>
            </a:r>
            <a:r>
              <a:rPr lang="en-CA" b="1" dirty="0">
                <a:solidFill>
                  <a:schemeClr val="accent1"/>
                </a:solidFill>
              </a:rPr>
              <a:t>in their own programs, thus saving considerable development time</a:t>
            </a:r>
          </a:p>
          <a:p>
            <a:r>
              <a:rPr lang="en-CA" b="1" dirty="0">
                <a:solidFill>
                  <a:schemeClr val="accent1"/>
                </a:solidFill>
              </a:rPr>
              <a:t>» to help a software developer who wishes to </a:t>
            </a:r>
            <a:r>
              <a:rPr lang="en-CA" b="1" dirty="0">
                <a:solidFill>
                  <a:schemeClr val="accent1"/>
                </a:solidFill>
                <a:highlight>
                  <a:srgbClr val="FFFF00"/>
                </a:highlight>
              </a:rPr>
              <a:t>use dynamic link library (DLL) subroutines</a:t>
            </a:r>
            <a:r>
              <a:rPr lang="en-CA" b="1" dirty="0">
                <a:solidFill>
                  <a:schemeClr val="accent1"/>
                </a:solidFill>
              </a:rPr>
              <a:t> in their own program, so these subroutines must be available at run time.</a:t>
            </a:r>
          </a:p>
        </p:txBody>
      </p:sp>
      <p:pic>
        <p:nvPicPr>
          <p:cNvPr id="7" name="Picture 6">
            <a:extLst>
              <a:ext uri="{FF2B5EF4-FFF2-40B4-BE49-F238E27FC236}">
                <a16:creationId xmlns:a16="http://schemas.microsoft.com/office/drawing/2014/main" id="{050F32F4-1C69-438F-A7C8-C889D58D21BE}"/>
              </a:ext>
            </a:extLst>
          </p:cNvPr>
          <p:cNvPicPr>
            <a:picLocks noChangeAspect="1"/>
          </p:cNvPicPr>
          <p:nvPr/>
        </p:nvPicPr>
        <p:blipFill>
          <a:blip r:embed="rId2"/>
          <a:stretch>
            <a:fillRect/>
          </a:stretch>
        </p:blipFill>
        <p:spPr>
          <a:xfrm>
            <a:off x="6391274" y="1027593"/>
            <a:ext cx="5465507" cy="2964426"/>
          </a:xfrm>
          <a:prstGeom prst="rect">
            <a:avLst/>
          </a:prstGeom>
        </p:spPr>
      </p:pic>
      <p:pic>
        <p:nvPicPr>
          <p:cNvPr id="10" name="Picture 9">
            <a:extLst>
              <a:ext uri="{FF2B5EF4-FFF2-40B4-BE49-F238E27FC236}">
                <a16:creationId xmlns:a16="http://schemas.microsoft.com/office/drawing/2014/main" id="{58256C33-2FDF-4669-B2D4-FCA9B0568249}"/>
              </a:ext>
            </a:extLst>
          </p:cNvPr>
          <p:cNvPicPr>
            <a:picLocks noChangeAspect="1"/>
          </p:cNvPicPr>
          <p:nvPr/>
        </p:nvPicPr>
        <p:blipFill>
          <a:blip r:embed="rId3"/>
          <a:stretch>
            <a:fillRect/>
          </a:stretch>
        </p:blipFill>
        <p:spPr>
          <a:xfrm>
            <a:off x="6382560" y="4613230"/>
            <a:ext cx="5809440" cy="1824645"/>
          </a:xfrm>
          <a:prstGeom prst="rect">
            <a:avLst/>
          </a:prstGeom>
        </p:spPr>
      </p:pic>
      <p:sp>
        <p:nvSpPr>
          <p:cNvPr id="24" name="TextBox 23">
            <a:extLst>
              <a:ext uri="{FF2B5EF4-FFF2-40B4-BE49-F238E27FC236}">
                <a16:creationId xmlns:a16="http://schemas.microsoft.com/office/drawing/2014/main" id="{A4538A21-6EB3-4300-A99C-4FA470CA91C8}"/>
              </a:ext>
            </a:extLst>
          </p:cNvPr>
          <p:cNvSpPr txBox="1"/>
          <p:nvPr/>
        </p:nvSpPr>
        <p:spPr>
          <a:xfrm>
            <a:off x="6324294" y="4117959"/>
            <a:ext cx="6525238" cy="338554"/>
          </a:xfrm>
          <a:prstGeom prst="rect">
            <a:avLst/>
          </a:prstGeom>
          <a:noFill/>
        </p:spPr>
        <p:txBody>
          <a:bodyPr wrap="square">
            <a:spAutoFit/>
          </a:bodyPr>
          <a:lstStyle/>
          <a:p>
            <a:r>
              <a:rPr lang="en-CA" sz="1600" dirty="0">
                <a:solidFill>
                  <a:srgbClr val="FF0000"/>
                </a:solidFill>
              </a:rPr>
              <a:t>This game could be developed using existing routines from a library.</a:t>
            </a:r>
          </a:p>
        </p:txBody>
      </p:sp>
      <p:sp>
        <p:nvSpPr>
          <p:cNvPr id="27" name="TextBox 26">
            <a:extLst>
              <a:ext uri="{FF2B5EF4-FFF2-40B4-BE49-F238E27FC236}">
                <a16:creationId xmlns:a16="http://schemas.microsoft.com/office/drawing/2014/main" id="{2123D8EA-9837-4AE8-B872-7E048A51236C}"/>
              </a:ext>
            </a:extLst>
          </p:cNvPr>
          <p:cNvSpPr txBox="1"/>
          <p:nvPr/>
        </p:nvSpPr>
        <p:spPr>
          <a:xfrm>
            <a:off x="199718" y="3555690"/>
            <a:ext cx="6124575" cy="3046988"/>
          </a:xfrm>
          <a:prstGeom prst="rect">
            <a:avLst/>
          </a:prstGeom>
          <a:noFill/>
        </p:spPr>
        <p:txBody>
          <a:bodyPr wrap="square">
            <a:spAutoFit/>
          </a:bodyPr>
          <a:lstStyle/>
          <a:p>
            <a:pPr algn="ctr"/>
            <a:r>
              <a:rPr lang="en-CA" sz="1600" b="1" dirty="0">
                <a:solidFill>
                  <a:schemeClr val="bg1">
                    <a:lumMod val="50000"/>
                  </a:schemeClr>
                </a:solidFill>
              </a:rPr>
              <a:t>Developing software in this way</a:t>
            </a:r>
          </a:p>
          <a:p>
            <a:r>
              <a:rPr lang="en-CA" sz="1600" b="1" dirty="0">
                <a:solidFill>
                  <a:schemeClr val="bg1">
                    <a:lumMod val="50000"/>
                  </a:schemeClr>
                </a:solidFill>
              </a:rPr>
              <a:t>» removes the need to rewrite the many routines every single time</a:t>
            </a:r>
          </a:p>
          <a:p>
            <a:r>
              <a:rPr lang="en-CA" sz="1600" b="1" dirty="0">
                <a:solidFill>
                  <a:schemeClr val="bg1">
                    <a:lumMod val="50000"/>
                  </a:schemeClr>
                </a:solidFill>
              </a:rPr>
              <a:t>» leads to modular programming, which means several programmers can be working on the same piece of software at the same time</a:t>
            </a:r>
          </a:p>
          <a:p>
            <a:r>
              <a:rPr lang="en-CA" sz="1600" b="1" dirty="0">
                <a:solidFill>
                  <a:schemeClr val="bg1">
                    <a:lumMod val="50000"/>
                  </a:schemeClr>
                </a:solidFill>
              </a:rPr>
              <a:t>» allows continuity with other games that may form part of a whole range (in education, where there may be a whole suite of programs, for example)</a:t>
            </a:r>
          </a:p>
          <a:p>
            <a:r>
              <a:rPr lang="en-CA" sz="1600" b="1" dirty="0">
                <a:solidFill>
                  <a:schemeClr val="bg1">
                    <a:lumMod val="50000"/>
                  </a:schemeClr>
                </a:solidFill>
              </a:rPr>
              <a:t>» allows the maintenance of a ‘corporate image’ in all the software being developed by a particular company</a:t>
            </a:r>
          </a:p>
          <a:p>
            <a:r>
              <a:rPr lang="en-CA" sz="1600" b="1" dirty="0">
                <a:solidFill>
                  <a:schemeClr val="bg1">
                    <a:lumMod val="50000"/>
                  </a:schemeClr>
                </a:solidFill>
              </a:rPr>
              <a:t>» saves considerable development time having to test each routine, since the routines are all fully tested in other software and should be error-free.</a:t>
            </a:r>
          </a:p>
        </p:txBody>
      </p:sp>
    </p:spTree>
    <p:extLst>
      <p:ext uri="{BB962C8B-B14F-4D97-AF65-F5344CB8AC3E}">
        <p14:creationId xmlns:p14="http://schemas.microsoft.com/office/powerpoint/2010/main" val="280519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485053" y="348927"/>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dirty="0">
                <a:solidFill>
                  <a:srgbClr val="C00000"/>
                </a:solidFill>
                <a:latin typeface="Calibri" panose="020F0502020204030204"/>
              </a:rPr>
              <a:t>Command Line Interface</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15" name="Star: 5 Points 14">
            <a:extLst>
              <a:ext uri="{FF2B5EF4-FFF2-40B4-BE49-F238E27FC236}">
                <a16:creationId xmlns:a16="http://schemas.microsoft.com/office/drawing/2014/main" id="{34719B68-E582-4BAA-A7FE-7756531988F1}"/>
              </a:ext>
            </a:extLst>
          </p:cNvPr>
          <p:cNvSpPr/>
          <p:nvPr/>
        </p:nvSpPr>
        <p:spPr>
          <a:xfrm>
            <a:off x="10844211" y="388776"/>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2DE6D9ED-F308-497B-A4FB-260424B302BB}"/>
              </a:ext>
            </a:extLst>
          </p:cNvPr>
          <p:cNvSpPr txBox="1"/>
          <p:nvPr/>
        </p:nvSpPr>
        <p:spPr>
          <a:xfrm>
            <a:off x="990600" y="1861798"/>
            <a:ext cx="10210800" cy="3416320"/>
          </a:xfrm>
          <a:prstGeom prst="rect">
            <a:avLst/>
          </a:prstGeom>
          <a:noFill/>
        </p:spPr>
        <p:txBody>
          <a:bodyPr wrap="square">
            <a:spAutoFit/>
          </a:bodyPr>
          <a:lstStyle/>
          <a:p>
            <a:pPr algn="l"/>
            <a:r>
              <a:rPr lang="en-CA" sz="2400" b="1" i="0" u="none" strike="noStrike" baseline="0" dirty="0">
                <a:solidFill>
                  <a:schemeClr val="accent1"/>
                </a:solidFill>
              </a:rPr>
              <a:t>A CLI requires a user to </a:t>
            </a:r>
            <a:r>
              <a:rPr lang="en-CA" sz="2400" b="1" i="0" u="none" strike="noStrike" baseline="0" dirty="0">
                <a:solidFill>
                  <a:schemeClr val="accent1"/>
                </a:solidFill>
                <a:highlight>
                  <a:srgbClr val="FFFF00"/>
                </a:highlight>
              </a:rPr>
              <a:t>type instructions </a:t>
            </a:r>
            <a:r>
              <a:rPr lang="en-CA" sz="2400" b="1" i="0" u="none" strike="noStrike" baseline="0" dirty="0">
                <a:solidFill>
                  <a:schemeClr val="accent1"/>
                </a:solidFill>
              </a:rPr>
              <a:t>to choose options from menus, open software, and so on. There are often a number of commands that need to be typed; for example, to save or load a file. The user, therefore, </a:t>
            </a:r>
            <a:r>
              <a:rPr lang="en-CA" sz="2400" b="1" i="0" u="none" strike="noStrike" baseline="0" dirty="0">
                <a:solidFill>
                  <a:schemeClr val="accent1"/>
                </a:solidFill>
                <a:highlight>
                  <a:srgbClr val="FFFF00"/>
                </a:highlight>
              </a:rPr>
              <a:t>has to learn a number of commands</a:t>
            </a:r>
            <a:r>
              <a:rPr lang="en-CA" sz="2400" b="1" i="0" u="none" strike="noStrike" baseline="0" dirty="0">
                <a:solidFill>
                  <a:schemeClr val="accent1"/>
                </a:solidFill>
              </a:rPr>
              <a:t> (which must be typed exactly with no errors) just to carry out basic operations. Furthermore, it takes time to key in commands every time an operation has to be carried out.</a:t>
            </a:r>
          </a:p>
          <a:p>
            <a:pPr algn="l"/>
            <a:endParaRPr lang="en-CA" sz="2400" b="1" dirty="0">
              <a:solidFill>
                <a:schemeClr val="accent1"/>
              </a:solidFill>
            </a:endParaRPr>
          </a:p>
          <a:p>
            <a:pPr algn="l"/>
            <a:r>
              <a:rPr lang="en-CA" sz="2400" b="1" i="0" u="none" strike="noStrike" baseline="0" dirty="0">
                <a:solidFill>
                  <a:schemeClr val="accent1"/>
                </a:solidFill>
                <a:latin typeface="OfficinaSansStd-Book"/>
              </a:rPr>
              <a:t>The advantage of CLI is that the user is in </a:t>
            </a:r>
            <a:r>
              <a:rPr lang="en-CA" sz="2400" b="1" i="0" u="none" strike="noStrike" baseline="0" dirty="0">
                <a:solidFill>
                  <a:schemeClr val="accent1"/>
                </a:solidFill>
                <a:highlight>
                  <a:srgbClr val="FFFF00"/>
                </a:highlight>
                <a:latin typeface="OfficinaSansStd-Book"/>
              </a:rPr>
              <a:t>direct communication with the computer</a:t>
            </a:r>
            <a:r>
              <a:rPr lang="en-CA" sz="2400" b="1" i="0" u="none" strike="noStrike" baseline="0" dirty="0">
                <a:solidFill>
                  <a:schemeClr val="accent1"/>
                </a:solidFill>
                <a:latin typeface="OfficinaSansStd-Book"/>
              </a:rPr>
              <a:t> and is </a:t>
            </a:r>
            <a:r>
              <a:rPr lang="en-CA" sz="2400" b="1" i="0" u="none" strike="noStrike" baseline="0" dirty="0">
                <a:solidFill>
                  <a:schemeClr val="accent1"/>
                </a:solidFill>
                <a:highlight>
                  <a:srgbClr val="FFFF00"/>
                </a:highlight>
                <a:latin typeface="OfficinaSansStd-Book"/>
              </a:rPr>
              <a:t>not restricted to a number of pre-determined options</a:t>
            </a:r>
            <a:r>
              <a:rPr lang="en-CA" sz="2400" b="1" i="0" u="none" strike="noStrike" baseline="0" dirty="0">
                <a:solidFill>
                  <a:schemeClr val="accent1"/>
                </a:solidFill>
                <a:latin typeface="OfficinaSansStd-Book"/>
              </a:rPr>
              <a:t>.</a:t>
            </a:r>
            <a:endParaRPr lang="en-CA" sz="2400" b="1" dirty="0">
              <a:solidFill>
                <a:schemeClr val="accent1"/>
              </a:solidFill>
            </a:endParaRPr>
          </a:p>
        </p:txBody>
      </p:sp>
    </p:spTree>
    <p:extLst>
      <p:ext uri="{BB962C8B-B14F-4D97-AF65-F5344CB8AC3E}">
        <p14:creationId xmlns:p14="http://schemas.microsoft.com/office/powerpoint/2010/main" val="35470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350736"/>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Windows </a:t>
            </a:r>
            <a:r>
              <a:rPr lang="en-CA" sz="4000" b="1" dirty="0">
                <a:solidFill>
                  <a:srgbClr val="C00000"/>
                </a:solidFill>
                <a:latin typeface="Calibri" panose="020F0502020204030204"/>
              </a:rPr>
              <a:t>Command Prompt</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D4151F7-9F1D-47F3-A01A-4770E2B505DE}"/>
              </a:ext>
            </a:extLst>
          </p:cNvPr>
          <p:cNvSpPr txBox="1"/>
          <p:nvPr/>
        </p:nvSpPr>
        <p:spPr>
          <a:xfrm>
            <a:off x="2270234" y="1773649"/>
            <a:ext cx="8376745" cy="3139321"/>
          </a:xfrm>
          <a:prstGeom prst="rect">
            <a:avLst/>
          </a:prstGeom>
          <a:noFill/>
        </p:spPr>
        <p:txBody>
          <a:bodyPr wrap="square">
            <a:spAutoFit/>
          </a:bodyPr>
          <a:lstStyle/>
          <a:p>
            <a:r>
              <a:rPr lang="en-CA" dirty="0">
                <a:hlinkClick r:id="rId2"/>
              </a:rPr>
              <a:t>https://www.makeuseof.com/tag/a-beginners-guide-to-the-windows-command-line/</a:t>
            </a:r>
            <a:endParaRPr lang="en-CA" dirty="0"/>
          </a:p>
          <a:p>
            <a:endParaRPr lang="en-CA" dirty="0"/>
          </a:p>
          <a:p>
            <a:r>
              <a:rPr lang="en-CA" dirty="0">
                <a:hlinkClick r:id="rId3"/>
              </a:rPr>
              <a:t>https://www.cs.princeton.edu/courses/archive/spr05/cos126/cmd-prompt.html</a:t>
            </a:r>
            <a:endParaRPr lang="en-CA" dirty="0"/>
          </a:p>
          <a:p>
            <a:endParaRPr lang="en-CA" dirty="0"/>
          </a:p>
          <a:p>
            <a:r>
              <a:rPr lang="en-CA" dirty="0"/>
              <a:t>Interactive challenge:</a:t>
            </a:r>
          </a:p>
          <a:p>
            <a:r>
              <a:rPr lang="en-CA" dirty="0">
                <a:hlinkClick r:id="rId4"/>
              </a:rPr>
              <a:t>https://cmdchallenge.com/</a:t>
            </a:r>
            <a:endParaRPr lang="en-CA" dirty="0"/>
          </a:p>
          <a:p>
            <a:endParaRPr lang="en-CA" dirty="0"/>
          </a:p>
          <a:p>
            <a:r>
              <a:rPr lang="en-CA" dirty="0"/>
              <a:t>Comprehensive tutorial:</a:t>
            </a:r>
          </a:p>
          <a:p>
            <a:r>
              <a:rPr lang="en-CA" dirty="0">
                <a:hlinkClick r:id="rId5"/>
              </a:rPr>
              <a:t>https://www.learnenough.com/command-line-tutorial</a:t>
            </a:r>
            <a:endParaRPr lang="en-CA" dirty="0"/>
          </a:p>
          <a:p>
            <a:endParaRPr lang="en-CA" dirty="0"/>
          </a:p>
          <a:p>
            <a:endParaRPr lang="en-CA" dirty="0"/>
          </a:p>
        </p:txBody>
      </p:sp>
    </p:spTree>
    <p:extLst>
      <p:ext uri="{BB962C8B-B14F-4D97-AF65-F5344CB8AC3E}">
        <p14:creationId xmlns:p14="http://schemas.microsoft.com/office/powerpoint/2010/main" val="44197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518902"/>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Windows </a:t>
            </a:r>
            <a:r>
              <a:rPr lang="en-CA" sz="4000" b="1" dirty="0" err="1">
                <a:solidFill>
                  <a:srgbClr val="C00000"/>
                </a:solidFill>
                <a:latin typeface="Calibri" panose="020F0502020204030204"/>
              </a:rPr>
              <a:t>Powershell</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696F9F7-E2B2-47DD-A400-1EED6C42F87F}"/>
              </a:ext>
            </a:extLst>
          </p:cNvPr>
          <p:cNvSpPr txBox="1"/>
          <p:nvPr/>
        </p:nvSpPr>
        <p:spPr>
          <a:xfrm>
            <a:off x="3594538" y="2151727"/>
            <a:ext cx="6096000" cy="2554545"/>
          </a:xfrm>
          <a:prstGeom prst="rect">
            <a:avLst/>
          </a:prstGeom>
          <a:noFill/>
        </p:spPr>
        <p:txBody>
          <a:bodyPr wrap="square">
            <a:spAutoFit/>
          </a:bodyPr>
          <a:lstStyle/>
          <a:p>
            <a:r>
              <a:rPr lang="en-CA" sz="2000" dirty="0">
                <a:hlinkClick r:id="rId2"/>
              </a:rPr>
              <a:t>https://www.varonis.com/blog/windows-powershell-tutorials/</a:t>
            </a:r>
          </a:p>
          <a:p>
            <a:endParaRPr lang="en-CA" sz="2000" dirty="0">
              <a:hlinkClick r:id="rId2"/>
            </a:endParaRPr>
          </a:p>
          <a:p>
            <a:r>
              <a:rPr lang="en-CA" sz="2000" dirty="0">
                <a:hlinkClick r:id="rId2"/>
              </a:rPr>
              <a:t>https://www.guru99.com/powershell-tutorial.html</a:t>
            </a:r>
            <a:endParaRPr lang="en-CA" sz="2000" dirty="0"/>
          </a:p>
          <a:p>
            <a:endParaRPr lang="en-CA" sz="2000" dirty="0"/>
          </a:p>
          <a:p>
            <a:r>
              <a:rPr lang="en-CA" sz="2000" dirty="0">
                <a:hlinkClick r:id="rId3"/>
              </a:rPr>
              <a:t>https://powershell-guru.com/</a:t>
            </a:r>
            <a:endParaRPr lang="en-CA" sz="2000" dirty="0"/>
          </a:p>
          <a:p>
            <a:endParaRPr lang="en-CA" sz="2000" dirty="0"/>
          </a:p>
          <a:p>
            <a:endParaRPr lang="en-CA" sz="2000" dirty="0"/>
          </a:p>
        </p:txBody>
      </p:sp>
    </p:spTree>
    <p:extLst>
      <p:ext uri="{BB962C8B-B14F-4D97-AF65-F5344CB8AC3E}">
        <p14:creationId xmlns:p14="http://schemas.microsoft.com/office/powerpoint/2010/main" val="143583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485053" y="571453"/>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Mac Terminal</a:t>
            </a:r>
          </a:p>
        </p:txBody>
      </p:sp>
      <p:sp>
        <p:nvSpPr>
          <p:cNvPr id="4" name="TextBox 3">
            <a:extLst>
              <a:ext uri="{FF2B5EF4-FFF2-40B4-BE49-F238E27FC236}">
                <a16:creationId xmlns:a16="http://schemas.microsoft.com/office/drawing/2014/main" id="{7B245514-50C0-4BAB-8380-7B12230743F4}"/>
              </a:ext>
            </a:extLst>
          </p:cNvPr>
          <p:cNvSpPr txBox="1"/>
          <p:nvPr/>
        </p:nvSpPr>
        <p:spPr>
          <a:xfrm>
            <a:off x="3026978" y="1778307"/>
            <a:ext cx="7630511" cy="3139321"/>
          </a:xfrm>
          <a:prstGeom prst="rect">
            <a:avLst/>
          </a:prstGeom>
          <a:noFill/>
        </p:spPr>
        <p:txBody>
          <a:bodyPr wrap="square">
            <a:spAutoFit/>
          </a:bodyPr>
          <a:lstStyle/>
          <a:p>
            <a:r>
              <a:rPr lang="en-CA" dirty="0">
                <a:hlinkClick r:id="rId2"/>
              </a:rPr>
              <a:t>https://macpaw.com/how-to/use-terminal-on-mac</a:t>
            </a:r>
          </a:p>
          <a:p>
            <a:endParaRPr lang="en-CA" dirty="0">
              <a:hlinkClick r:id="rId2"/>
            </a:endParaRPr>
          </a:p>
          <a:p>
            <a:r>
              <a:rPr lang="en-CA" dirty="0">
                <a:hlinkClick r:id="rId2"/>
              </a:rPr>
              <a:t>https://www.makeuseof.com/tag/beginners-guide-mac-terminal/</a:t>
            </a:r>
          </a:p>
          <a:p>
            <a:endParaRPr lang="en-CA" dirty="0">
              <a:hlinkClick r:id="rId2"/>
            </a:endParaRPr>
          </a:p>
          <a:p>
            <a:r>
              <a:rPr lang="en-CA" dirty="0">
                <a:hlinkClick r:id="rId2"/>
              </a:rPr>
              <a:t>https://medium.com/@grace.m.nolan/terminal-for-beginners-e492ba10902a</a:t>
            </a:r>
            <a:endParaRPr lang="en-CA" dirty="0"/>
          </a:p>
          <a:p>
            <a:endParaRPr lang="en-CA" dirty="0"/>
          </a:p>
          <a:p>
            <a:r>
              <a:rPr lang="en-CA" dirty="0">
                <a:hlinkClick r:id="rId3"/>
              </a:rPr>
              <a:t>https://www.macworld.co.uk/how-to/mac-terminal-projects-tutorial-3613813/</a:t>
            </a:r>
            <a:endParaRPr lang="en-CA" dirty="0"/>
          </a:p>
          <a:p>
            <a:endParaRPr lang="en-CA" dirty="0"/>
          </a:p>
          <a:p>
            <a:r>
              <a:rPr lang="en-CA" dirty="0">
                <a:hlinkClick r:id="rId4"/>
              </a:rPr>
              <a:t>https://support.apple.com/en-ca/guide/terminal/apd5265185d-f365-44cb-8b09-71a064a42125/mac</a:t>
            </a:r>
            <a:endParaRPr lang="en-CA" dirty="0"/>
          </a:p>
          <a:p>
            <a:endParaRPr lang="en-CA" dirty="0"/>
          </a:p>
        </p:txBody>
      </p:sp>
    </p:spTree>
    <p:extLst>
      <p:ext uri="{BB962C8B-B14F-4D97-AF65-F5344CB8AC3E}">
        <p14:creationId xmlns:p14="http://schemas.microsoft.com/office/powerpoint/2010/main" val="2012912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B82209C04EFB4588C0122443A5F1E5" ma:contentTypeVersion="2" ma:contentTypeDescription="Create a new document." ma:contentTypeScope="" ma:versionID="51c29c18de2bd9992b1e731377a02ba6">
  <xsd:schema xmlns:xsd="http://www.w3.org/2001/XMLSchema" xmlns:xs="http://www.w3.org/2001/XMLSchema" xmlns:p="http://schemas.microsoft.com/office/2006/metadata/properties" xmlns:ns2="001d62ad-9058-4085-9e0f-1a3c22fca821" targetNamespace="http://schemas.microsoft.com/office/2006/metadata/properties" ma:root="true" ma:fieldsID="52eb3708e21c3359edfae328fee08897" ns2:_="">
    <xsd:import namespace="001d62ad-9058-4085-9e0f-1a3c22fca8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d62ad-9058-4085-9e0f-1a3c22fca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50832C-4CC3-4025-9C13-5CB462A4DA2E}"/>
</file>

<file path=customXml/itemProps2.xml><?xml version="1.0" encoding="utf-8"?>
<ds:datastoreItem xmlns:ds="http://schemas.openxmlformats.org/officeDocument/2006/customXml" ds:itemID="{0D15196A-1775-4EA0-85B9-8549ACE0AD60}"/>
</file>

<file path=customXml/itemProps3.xml><?xml version="1.0" encoding="utf-8"?>
<ds:datastoreItem xmlns:ds="http://schemas.openxmlformats.org/officeDocument/2006/customXml" ds:itemID="{6C52FF8E-D26A-4535-9AA2-60D6E5AAC87E}"/>
</file>

<file path=docProps/app.xml><?xml version="1.0" encoding="utf-8"?>
<Properties xmlns="http://schemas.openxmlformats.org/officeDocument/2006/extended-properties" xmlns:vt="http://schemas.openxmlformats.org/officeDocument/2006/docPropsVTypes">
  <TotalTime>1212</TotalTime>
  <Words>1174</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DIN-Black</vt:lpstr>
      <vt:lpstr>OfficinaSansStd-Book</vt: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Zhang</dc:creator>
  <cp:lastModifiedBy>Ray Zhang</cp:lastModifiedBy>
  <cp:revision>46</cp:revision>
  <dcterms:created xsi:type="dcterms:W3CDTF">2021-08-29T19:12:05Z</dcterms:created>
  <dcterms:modified xsi:type="dcterms:W3CDTF">2021-09-06T19:56:51Z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0x010100BCB82209C04EFB4588C0122443A5F1E5</vt:lpwstr>
  </property>
</Properties>
</file>