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4" r:id="rId2"/>
    <p:sldId id="335" r:id="rId3"/>
    <p:sldId id="336" r:id="rId4"/>
    <p:sldId id="337" r:id="rId5"/>
    <p:sldId id="338" r:id="rId6"/>
    <p:sldId id="339" r:id="rId7"/>
    <p:sldId id="340" r:id="rId8"/>
    <p:sldId id="341" r:id="rId9"/>
    <p:sldId id="342"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92546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42884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099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17026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70726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19762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7731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42403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8464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78733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2021-09-14</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42694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2021-09-14</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2649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mputerhope.com/jargon/d/director.ht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2" y="331587"/>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2" y="1222864"/>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1.6 Software and Files</a:t>
            </a:r>
          </a:p>
        </p:txBody>
      </p:sp>
      <p:sp>
        <p:nvSpPr>
          <p:cNvPr id="5" name="TextBox 4">
            <a:extLst>
              <a:ext uri="{FF2B5EF4-FFF2-40B4-BE49-F238E27FC236}">
                <a16:creationId xmlns:a16="http://schemas.microsoft.com/office/drawing/2014/main" id="{57C009B8-8FB3-48F4-995B-77ED7C12A4DF}"/>
              </a:ext>
            </a:extLst>
          </p:cNvPr>
          <p:cNvSpPr txBox="1"/>
          <p:nvPr/>
        </p:nvSpPr>
        <p:spPr>
          <a:xfrm>
            <a:off x="2913483" y="1912372"/>
            <a:ext cx="7221894" cy="34163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What is software?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Types of Software: System software, Application software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Examples of system Software: Operating System, compiler, loader, linker, Interpreter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Examples of Application Software: Word processors, Spreadsheets, Presentation, Database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0070C0"/>
                </a:solidFill>
                <a:latin typeface="Calibri" panose="020F0502020204030204"/>
              </a:rPr>
              <a:t>Folders and Directory</a:t>
            </a: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4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8" y="78279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Folders and Directory</a:t>
            </a:r>
          </a:p>
        </p:txBody>
      </p:sp>
      <p:sp>
        <p:nvSpPr>
          <p:cNvPr id="5" name="TextBox 4">
            <a:extLst>
              <a:ext uri="{FF2B5EF4-FFF2-40B4-BE49-F238E27FC236}">
                <a16:creationId xmlns:a16="http://schemas.microsoft.com/office/drawing/2014/main" id="{3B08893B-E1DF-44CD-98AC-E4CD0AE11424}"/>
              </a:ext>
            </a:extLst>
          </p:cNvPr>
          <p:cNvSpPr txBox="1"/>
          <p:nvPr/>
        </p:nvSpPr>
        <p:spPr>
          <a:xfrm>
            <a:off x="2659626" y="2430715"/>
            <a:ext cx="6872748" cy="646331"/>
          </a:xfrm>
          <a:prstGeom prst="rect">
            <a:avLst/>
          </a:prstGeom>
          <a:noFill/>
        </p:spPr>
        <p:txBody>
          <a:bodyPr wrap="square">
            <a:spAutoFit/>
          </a:bodyPr>
          <a:lstStyle/>
          <a:p>
            <a:pPr algn="ctr"/>
            <a:r>
              <a:rPr lang="en-CA" dirty="0">
                <a:hlinkClick r:id="rId2"/>
              </a:rPr>
              <a:t>https://www.computerhope.com/jargon/d/director.htm</a:t>
            </a:r>
            <a:endParaRPr lang="en-CA" dirty="0"/>
          </a:p>
          <a:p>
            <a:pPr algn="ctr"/>
            <a:endParaRPr lang="en-CA" dirty="0"/>
          </a:p>
        </p:txBody>
      </p:sp>
    </p:spTree>
    <p:extLst>
      <p:ext uri="{BB962C8B-B14F-4D97-AF65-F5344CB8AC3E}">
        <p14:creationId xmlns:p14="http://schemas.microsoft.com/office/powerpoint/2010/main" val="128850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20297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Software and Hardware</a:t>
            </a:r>
          </a:p>
        </p:txBody>
      </p:sp>
      <p:sp>
        <p:nvSpPr>
          <p:cNvPr id="9" name="TextBox 8">
            <a:extLst>
              <a:ext uri="{FF2B5EF4-FFF2-40B4-BE49-F238E27FC236}">
                <a16:creationId xmlns:a16="http://schemas.microsoft.com/office/drawing/2014/main" id="{40444FC1-F451-43D6-8BBD-3474F583D336}"/>
              </a:ext>
            </a:extLst>
          </p:cNvPr>
          <p:cNvSpPr txBox="1"/>
          <p:nvPr/>
        </p:nvSpPr>
        <p:spPr>
          <a:xfrm>
            <a:off x="1199535" y="2598003"/>
            <a:ext cx="10127226"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Computer Instructions or data, anything that can be stored electronically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is </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Software</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111045" y="1289049"/>
            <a:ext cx="10127226"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Hardware</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is one that is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tangible</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 The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storage devices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(Hard disk, CD’s etc.,), </a:t>
            </a:r>
            <a:r>
              <a:rPr kumimoji="0" lang="en-CA" sz="2400" b="1" i="0" u="none" strike="noStrike" kern="1200" cap="none" spc="0" normalizeH="0" baseline="0" noProof="0" dirty="0">
                <a:ln>
                  <a:noFill/>
                </a:ln>
                <a:solidFill>
                  <a:srgbClr val="0070C0"/>
                </a:solidFill>
                <a:effectLst/>
                <a:highlight>
                  <a:srgbClr val="FFFF00"/>
                </a:highlight>
                <a:uLnTx/>
                <a:uFillTx/>
                <a:latin typeface="Calibri" panose="020F0502020204030204"/>
                <a:ea typeface="+mn-ea"/>
                <a:cs typeface="+mn-cs"/>
              </a:rPr>
              <a:t>mouse, keyboard, CPU and display devices </a:t>
            </a:r>
            <a:r>
              <a:rPr kumimoji="0" lang="en-CA" sz="2400" b="1" i="0" u="none" strike="noStrike" kern="1200" cap="none" spc="0" normalizeH="0" baseline="0" noProof="0" dirty="0">
                <a:ln>
                  <a:noFill/>
                </a:ln>
                <a:solidFill>
                  <a:srgbClr val="0070C0"/>
                </a:solidFill>
                <a:effectLst/>
                <a:uLnTx/>
                <a:uFillTx/>
                <a:latin typeface="Calibri" panose="020F0502020204030204"/>
                <a:ea typeface="+mn-ea"/>
                <a:cs typeface="+mn-cs"/>
              </a:rPr>
              <a:t>(Monitor) are Hardware.</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425084" y="861418"/>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20FB22E-F770-480F-AD42-D193288CBD3A}"/>
              </a:ext>
            </a:extLst>
          </p:cNvPr>
          <p:cNvSpPr txBox="1"/>
          <p:nvPr/>
        </p:nvSpPr>
        <p:spPr>
          <a:xfrm>
            <a:off x="1111045" y="3653813"/>
            <a:ext cx="10127226" cy="400110"/>
          </a:xfrm>
          <a:prstGeom prst="rect">
            <a:avLst/>
          </a:prstGeom>
          <a:noFill/>
        </p:spPr>
        <p:txBody>
          <a:bodyPr wrap="square">
            <a:spAutoFit/>
          </a:bodyPr>
          <a:lstStyle/>
          <a:p>
            <a:r>
              <a:rPr lang="en-CA" sz="2000" b="1" dirty="0">
                <a:solidFill>
                  <a:schemeClr val="accent1"/>
                </a:solidFill>
              </a:rPr>
              <a:t>For example: There is a problem in the Software. This implies – Problem with program or data</a:t>
            </a:r>
          </a:p>
        </p:txBody>
      </p:sp>
      <p:sp>
        <p:nvSpPr>
          <p:cNvPr id="3" name="TextBox 2">
            <a:extLst>
              <a:ext uri="{FF2B5EF4-FFF2-40B4-BE49-F238E27FC236}">
                <a16:creationId xmlns:a16="http://schemas.microsoft.com/office/drawing/2014/main" id="{1C62D2A3-AE1A-4146-A806-15FD63DF9C73}"/>
              </a:ext>
            </a:extLst>
          </p:cNvPr>
          <p:cNvSpPr txBox="1"/>
          <p:nvPr/>
        </p:nvSpPr>
        <p:spPr>
          <a:xfrm>
            <a:off x="1155290" y="4278736"/>
            <a:ext cx="10215716" cy="2677656"/>
          </a:xfrm>
          <a:prstGeom prst="rect">
            <a:avLst/>
          </a:prstGeom>
          <a:noFill/>
        </p:spPr>
        <p:txBody>
          <a:bodyPr wrap="square" rtlCol="0">
            <a:spAutoFit/>
          </a:bodyPr>
          <a:lstStyle/>
          <a:p>
            <a:r>
              <a:rPr lang="en-CA" sz="2400" b="1" dirty="0">
                <a:solidFill>
                  <a:srgbClr val="FF0000"/>
                </a:solidFill>
              </a:rPr>
              <a:t>System Software </a:t>
            </a:r>
            <a:r>
              <a:rPr lang="en-CA" sz="2400" b="1" dirty="0">
                <a:highlight>
                  <a:srgbClr val="FFFF00"/>
                </a:highlight>
              </a:rPr>
              <a:t>includes the Operating System and all the utilities that enable the computer to function</a:t>
            </a:r>
            <a:r>
              <a:rPr lang="en-CA" sz="2400" b="1" dirty="0"/>
              <a:t>. System software is a term referring to any computer software which manages and controls the hardware so that application software can perform a task.</a:t>
            </a:r>
          </a:p>
          <a:p>
            <a:endParaRPr lang="en-CA" sz="2400" b="1" dirty="0"/>
          </a:p>
          <a:p>
            <a:r>
              <a:rPr lang="en-CA" sz="2400" b="1" dirty="0">
                <a:solidFill>
                  <a:srgbClr val="FF0000"/>
                </a:solidFill>
              </a:rPr>
              <a:t>Application Software </a:t>
            </a:r>
            <a:r>
              <a:rPr lang="en-CA" sz="2400" b="1" dirty="0"/>
              <a:t>includes programs that </a:t>
            </a:r>
            <a:r>
              <a:rPr lang="en-CA" sz="2400" b="1" dirty="0">
                <a:highlight>
                  <a:srgbClr val="FFFF00"/>
                </a:highlight>
              </a:rPr>
              <a:t>do real work for user</a:t>
            </a:r>
            <a:r>
              <a:rPr lang="en-CA" sz="2400" b="1" dirty="0"/>
              <a:t>. </a:t>
            </a:r>
          </a:p>
          <a:p>
            <a:endParaRPr lang="en-CA" sz="2400" b="1" dirty="0"/>
          </a:p>
        </p:txBody>
      </p:sp>
    </p:spTree>
    <p:extLst>
      <p:ext uri="{BB962C8B-B14F-4D97-AF65-F5344CB8AC3E}">
        <p14:creationId xmlns:p14="http://schemas.microsoft.com/office/powerpoint/2010/main" val="112285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Examples of Application Software</a:t>
            </a:r>
          </a:p>
        </p:txBody>
      </p:sp>
      <p:sp>
        <p:nvSpPr>
          <p:cNvPr id="9" name="TextBox 8">
            <a:extLst>
              <a:ext uri="{FF2B5EF4-FFF2-40B4-BE49-F238E27FC236}">
                <a16:creationId xmlns:a16="http://schemas.microsoft.com/office/drawing/2014/main" id="{40444FC1-F451-43D6-8BBD-3474F583D336}"/>
              </a:ext>
            </a:extLst>
          </p:cNvPr>
          <p:cNvSpPr txBox="1"/>
          <p:nvPr/>
        </p:nvSpPr>
        <p:spPr>
          <a:xfrm>
            <a:off x="218973" y="2527091"/>
            <a:ext cx="10127226" cy="163121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0070C0"/>
                </a:solidFill>
                <a:effectLst/>
                <a:uLnTx/>
                <a:uFillTx/>
                <a:latin typeface="Calibri" panose="020F0502020204030204"/>
                <a:ea typeface="+mn-ea"/>
                <a:cs typeface="+mn-cs"/>
              </a:rPr>
              <a:t>A </a:t>
            </a:r>
            <a:r>
              <a:rPr kumimoji="0" lang="en-CA" sz="2000" b="1" i="0" u="none" strike="noStrike" kern="1200" cap="none" spc="0" normalizeH="0" baseline="0" noProof="0" dirty="0">
                <a:ln>
                  <a:noFill/>
                </a:ln>
                <a:solidFill>
                  <a:srgbClr val="FF0000"/>
                </a:solidFill>
                <a:effectLst/>
                <a:uLnTx/>
                <a:uFillTx/>
                <a:latin typeface="Calibri" panose="020F0502020204030204"/>
                <a:ea typeface="+mn-ea"/>
                <a:cs typeface="+mn-cs"/>
              </a:rPr>
              <a:t>spreadsheet</a:t>
            </a:r>
            <a:r>
              <a:rPr kumimoji="0" lang="en-CA" sz="2000" b="1" i="0" u="none" strike="noStrike" kern="1200" cap="none" spc="0" normalizeH="0" baseline="0" noProof="0" dirty="0">
                <a:ln>
                  <a:noFill/>
                </a:ln>
                <a:solidFill>
                  <a:srgbClr val="0070C0"/>
                </a:solidFill>
                <a:effectLst/>
                <a:uLnTx/>
                <a:uFillTx/>
                <a:latin typeface="Calibri" panose="020F0502020204030204"/>
                <a:ea typeface="+mn-ea"/>
                <a:cs typeface="+mn-cs"/>
              </a:rPr>
              <a:t> application helps you organize text and numeric data and perform calculations. Some cells contain formulas, such as the sum of all the numbers in one column of cells. They are very useful in offices for accounting as well as making financial plans and reports.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0070C0"/>
                </a:solidFill>
                <a:effectLst/>
                <a:uLnTx/>
                <a:uFillTx/>
                <a:latin typeface="Calibri" panose="020F0502020204030204"/>
                <a:ea typeface="+mn-ea"/>
                <a:cs typeface="+mn-cs"/>
              </a:rPr>
              <a:t>Some popular spreadsheet programs are Microsoft Excel, Lotus 1-2-3, Corel Quattro Pro, and </a:t>
            </a:r>
            <a:r>
              <a:rPr kumimoji="0" lang="en-CA" sz="2000" b="1" i="0" u="none" strike="noStrike" kern="1200" cap="none" spc="0" normalizeH="0" baseline="0" noProof="0" dirty="0" err="1">
                <a:ln>
                  <a:noFill/>
                </a:ln>
                <a:solidFill>
                  <a:srgbClr val="0070C0"/>
                </a:solidFill>
                <a:effectLst/>
                <a:uLnTx/>
                <a:uFillTx/>
                <a:latin typeface="Calibri" panose="020F0502020204030204"/>
                <a:ea typeface="+mn-ea"/>
                <a:cs typeface="+mn-cs"/>
              </a:rPr>
              <a:t>StarCalc</a:t>
            </a:r>
            <a:r>
              <a:rPr kumimoji="0" lang="en-CA" sz="2000" b="1" i="0" u="none" strike="noStrike" kern="1200" cap="none" spc="0" normalizeH="0" baseline="0" noProof="0" dirty="0">
                <a:ln>
                  <a:noFill/>
                </a:ln>
                <a:solidFill>
                  <a:srgbClr val="0070C0"/>
                </a:solidFill>
                <a:effectLst/>
                <a:uLnTx/>
                <a:uFillTx/>
                <a:latin typeface="Calibri" panose="020F0502020204030204"/>
                <a:ea typeface="+mn-ea"/>
                <a:cs typeface="+mn-cs"/>
              </a:rPr>
              <a:t>.</a:t>
            </a:r>
          </a:p>
        </p:txBody>
      </p:sp>
      <p:sp>
        <p:nvSpPr>
          <p:cNvPr id="12" name="TextBox 11">
            <a:extLst>
              <a:ext uri="{FF2B5EF4-FFF2-40B4-BE49-F238E27FC236}">
                <a16:creationId xmlns:a16="http://schemas.microsoft.com/office/drawing/2014/main" id="{79E60D1C-0B9F-4FC3-A5DD-FA8222C12742}"/>
              </a:ext>
            </a:extLst>
          </p:cNvPr>
          <p:cNvSpPr txBox="1"/>
          <p:nvPr/>
        </p:nvSpPr>
        <p:spPr>
          <a:xfrm>
            <a:off x="254513" y="874604"/>
            <a:ext cx="10756490" cy="163121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A </a:t>
            </a:r>
            <a:r>
              <a:rPr kumimoji="0" lang="en-CA" sz="2000" b="1" i="0" u="none" strike="noStrike" kern="1200" cap="none" spc="0" normalizeH="0" baseline="0" noProof="0" dirty="0">
                <a:ln>
                  <a:noFill/>
                </a:ln>
                <a:solidFill>
                  <a:srgbClr val="FF0000"/>
                </a:solidFill>
                <a:effectLst/>
                <a:uLnTx/>
                <a:uFillTx/>
                <a:latin typeface="Calibri" panose="020F0502020204030204"/>
                <a:ea typeface="+mn-ea"/>
                <a:cs typeface="+mn-cs"/>
              </a:rPr>
              <a:t>word processor </a:t>
            </a: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is an application program for text documents. A word processor is like an electronic paper, pen, typewriter, eraser, and even a dictionary. Word processors allow you to change text styles (called fonts), page size, text spacing, etc.</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Some popular word processors are Microsoft Word, OpenOffice.org Writer, Notepad++, Corel WordPerfect, and MacWrite.</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371006" y="153532"/>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20FB22E-F770-480F-AD42-D193288CBD3A}"/>
              </a:ext>
            </a:extLst>
          </p:cNvPr>
          <p:cNvSpPr txBox="1"/>
          <p:nvPr/>
        </p:nvSpPr>
        <p:spPr>
          <a:xfrm>
            <a:off x="245807" y="4158307"/>
            <a:ext cx="10127226" cy="1323439"/>
          </a:xfrm>
          <a:prstGeom prst="rect">
            <a:avLst/>
          </a:prstGeom>
          <a:noFill/>
        </p:spPr>
        <p:txBody>
          <a:bodyPr wrap="square">
            <a:spAutoFit/>
          </a:bodyPr>
          <a:lstStyle/>
          <a:p>
            <a:r>
              <a:rPr lang="en-CA" sz="2000" b="1" dirty="0">
                <a:solidFill>
                  <a:srgbClr val="FF0000"/>
                </a:solidFill>
              </a:rPr>
              <a:t>Presentation</a:t>
            </a:r>
            <a:r>
              <a:rPr lang="en-CA" sz="2000" b="1" dirty="0">
                <a:solidFill>
                  <a:schemeClr val="accent1"/>
                </a:solidFill>
              </a:rPr>
              <a:t> software applications help you create sequences of words and pictures that tell a story or support a speech or a public presentation of information.</a:t>
            </a:r>
          </a:p>
          <a:p>
            <a:r>
              <a:rPr lang="en-CA" sz="2000" b="1" dirty="0">
                <a:solidFill>
                  <a:schemeClr val="accent1"/>
                </a:solidFill>
              </a:rPr>
              <a:t>Some popular presentation software applications are Microsoft PowerPoint, Corel Presentations, OpenOffice.org Impress, and Apple Keynote</a:t>
            </a:r>
          </a:p>
        </p:txBody>
      </p:sp>
      <p:sp>
        <p:nvSpPr>
          <p:cNvPr id="3" name="TextBox 2">
            <a:extLst>
              <a:ext uri="{FF2B5EF4-FFF2-40B4-BE49-F238E27FC236}">
                <a16:creationId xmlns:a16="http://schemas.microsoft.com/office/drawing/2014/main" id="{1C62D2A3-AE1A-4146-A806-15FD63DF9C73}"/>
              </a:ext>
            </a:extLst>
          </p:cNvPr>
          <p:cNvSpPr txBox="1"/>
          <p:nvPr/>
        </p:nvSpPr>
        <p:spPr>
          <a:xfrm>
            <a:off x="254513" y="5534561"/>
            <a:ext cx="10144996" cy="1323439"/>
          </a:xfrm>
          <a:prstGeom prst="rect">
            <a:avLst/>
          </a:prstGeom>
          <a:noFill/>
        </p:spPr>
        <p:txBody>
          <a:bodyPr wrap="square" rtlCol="0">
            <a:spAutoFit/>
          </a:bodyPr>
          <a:lstStyle/>
          <a:p>
            <a:r>
              <a:rPr lang="en-CA" sz="2000" b="1" dirty="0">
                <a:solidFill>
                  <a:schemeClr val="accent1"/>
                </a:solidFill>
              </a:rPr>
              <a:t>A </a:t>
            </a:r>
            <a:r>
              <a:rPr lang="en-CA" sz="2000" b="1" dirty="0">
                <a:solidFill>
                  <a:srgbClr val="FF0000"/>
                </a:solidFill>
              </a:rPr>
              <a:t>database</a:t>
            </a:r>
            <a:r>
              <a:rPr lang="en-CA" sz="2000" b="1" dirty="0">
                <a:solidFill>
                  <a:schemeClr val="accent1"/>
                </a:solidFill>
              </a:rPr>
              <a:t> is a set of collections of data, for example, a set of information about the students in a class, with their names, ages, and grades. A database program allows you to manage a database. Some popular database programs are Oracle, My SQL, Microsoft Access, </a:t>
            </a:r>
            <a:r>
              <a:rPr lang="en-CA" sz="2000" b="1" dirty="0" err="1">
                <a:solidFill>
                  <a:schemeClr val="accent1"/>
                </a:solidFill>
              </a:rPr>
              <a:t>InterBase</a:t>
            </a:r>
            <a:r>
              <a:rPr lang="en-CA" sz="2000" b="1" dirty="0">
                <a:solidFill>
                  <a:schemeClr val="accent1"/>
                </a:solidFill>
              </a:rPr>
              <a:t>, and Sybase.</a:t>
            </a:r>
          </a:p>
        </p:txBody>
      </p:sp>
      <p:pic>
        <p:nvPicPr>
          <p:cNvPr id="5" name="Picture 4">
            <a:extLst>
              <a:ext uri="{FF2B5EF4-FFF2-40B4-BE49-F238E27FC236}">
                <a16:creationId xmlns:a16="http://schemas.microsoft.com/office/drawing/2014/main" id="{1061F8B0-B72C-4ECF-8466-CAC3ADF5013E}"/>
              </a:ext>
            </a:extLst>
          </p:cNvPr>
          <p:cNvPicPr>
            <a:picLocks noChangeAspect="1"/>
          </p:cNvPicPr>
          <p:nvPr/>
        </p:nvPicPr>
        <p:blipFill>
          <a:blip r:embed="rId2"/>
          <a:stretch>
            <a:fillRect/>
          </a:stretch>
        </p:blipFill>
        <p:spPr>
          <a:xfrm>
            <a:off x="10452459" y="787342"/>
            <a:ext cx="1431652" cy="1631216"/>
          </a:xfrm>
          <a:prstGeom prst="rect">
            <a:avLst/>
          </a:prstGeom>
        </p:spPr>
      </p:pic>
      <p:pic>
        <p:nvPicPr>
          <p:cNvPr id="7" name="Picture 6">
            <a:extLst>
              <a:ext uri="{FF2B5EF4-FFF2-40B4-BE49-F238E27FC236}">
                <a16:creationId xmlns:a16="http://schemas.microsoft.com/office/drawing/2014/main" id="{66012EE9-777E-42D0-BDDD-B8295FB1EAD8}"/>
              </a:ext>
            </a:extLst>
          </p:cNvPr>
          <p:cNvPicPr>
            <a:picLocks noChangeAspect="1"/>
          </p:cNvPicPr>
          <p:nvPr/>
        </p:nvPicPr>
        <p:blipFill>
          <a:blip r:embed="rId3"/>
          <a:stretch>
            <a:fillRect/>
          </a:stretch>
        </p:blipFill>
        <p:spPr>
          <a:xfrm>
            <a:off x="10419600" y="2643260"/>
            <a:ext cx="1573092" cy="1375684"/>
          </a:xfrm>
          <a:prstGeom prst="rect">
            <a:avLst/>
          </a:prstGeom>
        </p:spPr>
      </p:pic>
      <p:pic>
        <p:nvPicPr>
          <p:cNvPr id="11" name="Picture 10">
            <a:extLst>
              <a:ext uri="{FF2B5EF4-FFF2-40B4-BE49-F238E27FC236}">
                <a16:creationId xmlns:a16="http://schemas.microsoft.com/office/drawing/2014/main" id="{07E11661-18F6-4BED-8D8E-C201BADBA20B}"/>
              </a:ext>
            </a:extLst>
          </p:cNvPr>
          <p:cNvPicPr>
            <a:picLocks noChangeAspect="1"/>
          </p:cNvPicPr>
          <p:nvPr/>
        </p:nvPicPr>
        <p:blipFill>
          <a:blip r:embed="rId4"/>
          <a:stretch>
            <a:fillRect/>
          </a:stretch>
        </p:blipFill>
        <p:spPr>
          <a:xfrm>
            <a:off x="10452459" y="4287662"/>
            <a:ext cx="1573092" cy="1155576"/>
          </a:xfrm>
          <a:prstGeom prst="rect">
            <a:avLst/>
          </a:prstGeom>
        </p:spPr>
      </p:pic>
      <p:pic>
        <p:nvPicPr>
          <p:cNvPr id="14" name="Picture 13">
            <a:extLst>
              <a:ext uri="{FF2B5EF4-FFF2-40B4-BE49-F238E27FC236}">
                <a16:creationId xmlns:a16="http://schemas.microsoft.com/office/drawing/2014/main" id="{08F58AAA-E918-4D67-AB90-D66B20ED657A}"/>
              </a:ext>
            </a:extLst>
          </p:cNvPr>
          <p:cNvPicPr>
            <a:picLocks noChangeAspect="1"/>
          </p:cNvPicPr>
          <p:nvPr/>
        </p:nvPicPr>
        <p:blipFill>
          <a:blip r:embed="rId5"/>
          <a:stretch>
            <a:fillRect/>
          </a:stretch>
        </p:blipFill>
        <p:spPr>
          <a:xfrm>
            <a:off x="10403186" y="5561468"/>
            <a:ext cx="1671638" cy="1143000"/>
          </a:xfrm>
          <a:prstGeom prst="rect">
            <a:avLst/>
          </a:prstGeom>
        </p:spPr>
      </p:pic>
    </p:spTree>
    <p:extLst>
      <p:ext uri="{BB962C8B-B14F-4D97-AF65-F5344CB8AC3E}">
        <p14:creationId xmlns:p14="http://schemas.microsoft.com/office/powerpoint/2010/main" val="255799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Examples of Application Software (</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Con’d</a:t>
            </a: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40444FC1-F451-43D6-8BBD-3474F583D336}"/>
              </a:ext>
            </a:extLst>
          </p:cNvPr>
          <p:cNvSpPr txBox="1"/>
          <p:nvPr/>
        </p:nvSpPr>
        <p:spPr>
          <a:xfrm>
            <a:off x="245807" y="2037973"/>
            <a:ext cx="10127226" cy="132343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FF0000"/>
                </a:solidFill>
                <a:effectLst/>
                <a:uLnTx/>
                <a:uFillTx/>
                <a:latin typeface="Calibri" panose="020F0502020204030204"/>
                <a:ea typeface="+mn-ea"/>
                <a:cs typeface="+mn-cs"/>
              </a:rPr>
              <a:t>Painting and drawing </a:t>
            </a:r>
            <a:r>
              <a:rPr kumimoji="0" lang="en-CA" sz="2000" b="1" i="0" u="none" strike="noStrike" kern="1200" cap="none" spc="0" normalizeH="0" baseline="0" noProof="0" dirty="0">
                <a:ln>
                  <a:noFill/>
                </a:ln>
                <a:solidFill>
                  <a:srgbClr val="0070C0"/>
                </a:solidFill>
                <a:effectLst/>
                <a:uLnTx/>
                <a:uFillTx/>
                <a:latin typeface="Calibri" panose="020F0502020204030204"/>
                <a:ea typeface="+mn-ea"/>
                <a:cs typeface="+mn-cs"/>
              </a:rPr>
              <a:t>applications are used for photo editing or digital painting. They are particularly useful for freehand drawing. Painting programs usually include tools to create lines, curves, and geometric shapes, which become part of the whole graphic. Some common painting programs are Windows Paint, Corel Painter, and Adobe Photoshop.</a:t>
            </a:r>
          </a:p>
        </p:txBody>
      </p:sp>
      <p:sp>
        <p:nvSpPr>
          <p:cNvPr id="12" name="TextBox 11">
            <a:extLst>
              <a:ext uri="{FF2B5EF4-FFF2-40B4-BE49-F238E27FC236}">
                <a16:creationId xmlns:a16="http://schemas.microsoft.com/office/drawing/2014/main" id="{79E60D1C-0B9F-4FC3-A5DD-FA8222C12742}"/>
              </a:ext>
            </a:extLst>
          </p:cNvPr>
          <p:cNvSpPr txBox="1"/>
          <p:nvPr/>
        </p:nvSpPr>
        <p:spPr>
          <a:xfrm>
            <a:off x="254513" y="874604"/>
            <a:ext cx="10756490" cy="101566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FF0000"/>
                </a:solidFill>
                <a:effectLst/>
                <a:uLnTx/>
                <a:uFillTx/>
                <a:latin typeface="Calibri" panose="020F0502020204030204"/>
                <a:ea typeface="+mn-ea"/>
                <a:cs typeface="+mn-cs"/>
              </a:rPr>
              <a:t>CAD/CAM </a:t>
            </a: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is short for computer-aided design/computer-aided manufacturing. CAD/CAM applications Some popular CAD/CAM programs are AutoCAD, SolidWorks, and Electronics </a:t>
            </a:r>
            <a:r>
              <a:rPr kumimoji="0" lang="en-CA" sz="2000" b="1" i="0" u="none" strike="noStrike" kern="1200" cap="none" spc="0" normalizeH="0" baseline="0" noProof="0" dirty="0" err="1">
                <a:ln>
                  <a:noFill/>
                </a:ln>
                <a:solidFill>
                  <a:schemeClr val="accent1"/>
                </a:solidFill>
                <a:effectLst/>
                <a:uLnTx/>
                <a:uFillTx/>
                <a:latin typeface="Calibri" panose="020F0502020204030204"/>
                <a:ea typeface="+mn-ea"/>
                <a:cs typeface="+mn-cs"/>
              </a:rPr>
              <a:t>WorkBench</a:t>
            </a: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371006" y="153532"/>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20FB22E-F770-480F-AD42-D193288CBD3A}"/>
              </a:ext>
            </a:extLst>
          </p:cNvPr>
          <p:cNvSpPr txBox="1"/>
          <p:nvPr/>
        </p:nvSpPr>
        <p:spPr>
          <a:xfrm>
            <a:off x="241633" y="3429000"/>
            <a:ext cx="10127226" cy="1631216"/>
          </a:xfrm>
          <a:prstGeom prst="rect">
            <a:avLst/>
          </a:prstGeom>
          <a:noFill/>
        </p:spPr>
        <p:txBody>
          <a:bodyPr wrap="square">
            <a:spAutoFit/>
          </a:bodyPr>
          <a:lstStyle/>
          <a:p>
            <a:r>
              <a:rPr lang="en-CA" sz="2000" b="1" dirty="0">
                <a:solidFill>
                  <a:schemeClr val="accent1"/>
                </a:solidFill>
              </a:rPr>
              <a:t>Some popular types of </a:t>
            </a:r>
            <a:r>
              <a:rPr lang="en-CA" sz="2000" b="1" dirty="0">
                <a:solidFill>
                  <a:srgbClr val="FF0000"/>
                </a:solidFill>
              </a:rPr>
              <a:t>Internet applications </a:t>
            </a:r>
            <a:r>
              <a:rPr lang="en-CA" sz="2000" b="1" dirty="0">
                <a:solidFill>
                  <a:schemeClr val="accent1"/>
                </a:solidFill>
              </a:rPr>
              <a:t>are web browsers used to see web pages (Internet Explorer, Netscape, Opera, and Mozilla), chat programs (QQ, Google Hangouts, Facebook Chat), web design programs (Microsoft FrontPage, Dreamweaver), file transfer programs (Cute-FTP), email programs (Microsoft Outlook Express, and Eudora), and download programs (</a:t>
            </a:r>
            <a:r>
              <a:rPr lang="en-CA" sz="2000" b="1" dirty="0" err="1">
                <a:solidFill>
                  <a:schemeClr val="accent1"/>
                </a:solidFill>
              </a:rPr>
              <a:t>GetRight</a:t>
            </a:r>
            <a:r>
              <a:rPr lang="en-CA" sz="2000" b="1" dirty="0">
                <a:solidFill>
                  <a:schemeClr val="accent1"/>
                </a:solidFill>
              </a:rPr>
              <a:t>, </a:t>
            </a:r>
            <a:r>
              <a:rPr lang="en-CA" sz="2000" b="1" dirty="0" err="1">
                <a:solidFill>
                  <a:schemeClr val="accent1"/>
                </a:solidFill>
              </a:rPr>
              <a:t>FlashGet</a:t>
            </a:r>
            <a:r>
              <a:rPr lang="en-CA" sz="2000" b="1" dirty="0">
                <a:solidFill>
                  <a:schemeClr val="accent1"/>
                </a:solidFill>
              </a:rPr>
              <a:t>, </a:t>
            </a:r>
            <a:r>
              <a:rPr lang="en-CA" sz="2000" b="1" dirty="0" err="1">
                <a:solidFill>
                  <a:schemeClr val="accent1"/>
                </a:solidFill>
              </a:rPr>
              <a:t>Gozilla</a:t>
            </a:r>
            <a:r>
              <a:rPr lang="en-CA" sz="2000" b="1" dirty="0">
                <a:solidFill>
                  <a:schemeClr val="accent1"/>
                </a:solidFill>
              </a:rPr>
              <a:t>, and Download Accelerator).</a:t>
            </a:r>
          </a:p>
        </p:txBody>
      </p:sp>
      <p:sp>
        <p:nvSpPr>
          <p:cNvPr id="3" name="TextBox 2">
            <a:extLst>
              <a:ext uri="{FF2B5EF4-FFF2-40B4-BE49-F238E27FC236}">
                <a16:creationId xmlns:a16="http://schemas.microsoft.com/office/drawing/2014/main" id="{1C62D2A3-AE1A-4146-A806-15FD63DF9C73}"/>
              </a:ext>
            </a:extLst>
          </p:cNvPr>
          <p:cNvSpPr txBox="1"/>
          <p:nvPr/>
        </p:nvSpPr>
        <p:spPr>
          <a:xfrm>
            <a:off x="258190" y="5113386"/>
            <a:ext cx="10144996" cy="1323439"/>
          </a:xfrm>
          <a:prstGeom prst="rect">
            <a:avLst/>
          </a:prstGeom>
          <a:noFill/>
        </p:spPr>
        <p:txBody>
          <a:bodyPr wrap="square" rtlCol="0">
            <a:spAutoFit/>
          </a:bodyPr>
          <a:lstStyle/>
          <a:p>
            <a:r>
              <a:rPr lang="en-CA" sz="2000" b="1" dirty="0">
                <a:solidFill>
                  <a:srgbClr val="FF0000"/>
                </a:solidFill>
              </a:rPr>
              <a:t>Multimedia</a:t>
            </a:r>
            <a:r>
              <a:rPr lang="en-CA" sz="2000" b="1" dirty="0">
                <a:solidFill>
                  <a:schemeClr val="accent1"/>
                </a:solidFill>
              </a:rPr>
              <a:t> is the combination of sound, graphics, animation, and video. Multimedia applications allow you to play multimedia files, such as music and videos, on your computer.</a:t>
            </a:r>
          </a:p>
          <a:p>
            <a:r>
              <a:rPr lang="en-CA" sz="2000" b="1" dirty="0">
                <a:solidFill>
                  <a:schemeClr val="accent1"/>
                </a:solidFill>
              </a:rPr>
              <a:t>Some popular multimedia programs are Windows Media Player, </a:t>
            </a:r>
            <a:r>
              <a:rPr lang="en-CA" sz="2000" b="1" dirty="0" err="1">
                <a:solidFill>
                  <a:schemeClr val="accent1"/>
                </a:solidFill>
              </a:rPr>
              <a:t>WinAmp</a:t>
            </a:r>
            <a:r>
              <a:rPr lang="en-CA" sz="2000" b="1" dirty="0">
                <a:solidFill>
                  <a:schemeClr val="accent1"/>
                </a:solidFill>
              </a:rPr>
              <a:t>, WinDVD, and </a:t>
            </a:r>
            <a:r>
              <a:rPr lang="en-CA" sz="2000" b="1" dirty="0" err="1">
                <a:solidFill>
                  <a:schemeClr val="accent1"/>
                </a:solidFill>
              </a:rPr>
              <a:t>ACDSee</a:t>
            </a:r>
            <a:r>
              <a:rPr lang="en-CA" sz="2000" b="1" dirty="0">
                <a:solidFill>
                  <a:schemeClr val="accent1"/>
                </a:solidFill>
              </a:rPr>
              <a:t>.</a:t>
            </a:r>
          </a:p>
        </p:txBody>
      </p:sp>
      <p:pic>
        <p:nvPicPr>
          <p:cNvPr id="6" name="Picture 5">
            <a:extLst>
              <a:ext uri="{FF2B5EF4-FFF2-40B4-BE49-F238E27FC236}">
                <a16:creationId xmlns:a16="http://schemas.microsoft.com/office/drawing/2014/main" id="{F60E246C-2644-40DE-951E-87ACC324CE3B}"/>
              </a:ext>
            </a:extLst>
          </p:cNvPr>
          <p:cNvPicPr>
            <a:picLocks noChangeAspect="1"/>
          </p:cNvPicPr>
          <p:nvPr/>
        </p:nvPicPr>
        <p:blipFill>
          <a:blip r:embed="rId2"/>
          <a:stretch>
            <a:fillRect/>
          </a:stretch>
        </p:blipFill>
        <p:spPr>
          <a:xfrm>
            <a:off x="10058400" y="864239"/>
            <a:ext cx="1879087" cy="1121946"/>
          </a:xfrm>
          <a:prstGeom prst="rect">
            <a:avLst/>
          </a:prstGeom>
        </p:spPr>
      </p:pic>
      <p:pic>
        <p:nvPicPr>
          <p:cNvPr id="13" name="Picture 12">
            <a:extLst>
              <a:ext uri="{FF2B5EF4-FFF2-40B4-BE49-F238E27FC236}">
                <a16:creationId xmlns:a16="http://schemas.microsoft.com/office/drawing/2014/main" id="{A44B99F2-8C2B-4952-A2B6-57398899A19D}"/>
              </a:ext>
            </a:extLst>
          </p:cNvPr>
          <p:cNvPicPr>
            <a:picLocks noChangeAspect="1"/>
          </p:cNvPicPr>
          <p:nvPr/>
        </p:nvPicPr>
        <p:blipFill>
          <a:blip r:embed="rId3"/>
          <a:stretch>
            <a:fillRect/>
          </a:stretch>
        </p:blipFill>
        <p:spPr>
          <a:xfrm>
            <a:off x="10544241" y="2193072"/>
            <a:ext cx="1393246" cy="1155576"/>
          </a:xfrm>
          <a:prstGeom prst="rect">
            <a:avLst/>
          </a:prstGeom>
        </p:spPr>
      </p:pic>
      <p:pic>
        <p:nvPicPr>
          <p:cNvPr id="17" name="Picture 16">
            <a:extLst>
              <a:ext uri="{FF2B5EF4-FFF2-40B4-BE49-F238E27FC236}">
                <a16:creationId xmlns:a16="http://schemas.microsoft.com/office/drawing/2014/main" id="{ED02A6BE-B903-4B77-9600-49F2BA5FE280}"/>
              </a:ext>
            </a:extLst>
          </p:cNvPr>
          <p:cNvPicPr>
            <a:picLocks noChangeAspect="1"/>
          </p:cNvPicPr>
          <p:nvPr/>
        </p:nvPicPr>
        <p:blipFill>
          <a:blip r:embed="rId4"/>
          <a:stretch>
            <a:fillRect/>
          </a:stretch>
        </p:blipFill>
        <p:spPr>
          <a:xfrm>
            <a:off x="10368859" y="3664024"/>
            <a:ext cx="1740291" cy="1129568"/>
          </a:xfrm>
          <a:prstGeom prst="rect">
            <a:avLst/>
          </a:prstGeom>
        </p:spPr>
      </p:pic>
      <p:pic>
        <p:nvPicPr>
          <p:cNvPr id="19" name="Picture 18">
            <a:extLst>
              <a:ext uri="{FF2B5EF4-FFF2-40B4-BE49-F238E27FC236}">
                <a16:creationId xmlns:a16="http://schemas.microsoft.com/office/drawing/2014/main" id="{DB6A538E-6ECC-44C6-9AA8-6C17C3EE38C5}"/>
              </a:ext>
            </a:extLst>
          </p:cNvPr>
          <p:cNvPicPr>
            <a:picLocks noChangeAspect="1"/>
          </p:cNvPicPr>
          <p:nvPr/>
        </p:nvPicPr>
        <p:blipFill>
          <a:blip r:embed="rId5"/>
          <a:stretch>
            <a:fillRect/>
          </a:stretch>
        </p:blipFill>
        <p:spPr>
          <a:xfrm>
            <a:off x="10403186" y="5031905"/>
            <a:ext cx="1586191" cy="1672998"/>
          </a:xfrm>
          <a:prstGeom prst="rect">
            <a:avLst/>
          </a:prstGeom>
        </p:spPr>
      </p:pic>
    </p:spTree>
    <p:extLst>
      <p:ext uri="{BB962C8B-B14F-4D97-AF65-F5344CB8AC3E}">
        <p14:creationId xmlns:p14="http://schemas.microsoft.com/office/powerpoint/2010/main" val="134534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Examples of Application Software (</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Con’d</a:t>
            </a: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40444FC1-F451-43D6-8BBD-3474F583D336}"/>
              </a:ext>
            </a:extLst>
          </p:cNvPr>
          <p:cNvSpPr txBox="1"/>
          <p:nvPr/>
        </p:nvSpPr>
        <p:spPr>
          <a:xfrm>
            <a:off x="747253" y="3708010"/>
            <a:ext cx="1012722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FF0000"/>
                </a:solidFill>
                <a:effectLst/>
                <a:uLnTx/>
                <a:uFillTx/>
                <a:latin typeface="Calibri" panose="020F0502020204030204"/>
                <a:ea typeface="+mn-ea"/>
                <a:cs typeface="+mn-cs"/>
              </a:rPr>
              <a:t>What other types of software can you think of?</a:t>
            </a:r>
            <a:endParaRPr kumimoji="0" lang="en-CA" sz="2800" b="1"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9E60D1C-0B9F-4FC3-A5DD-FA8222C12742}"/>
              </a:ext>
            </a:extLst>
          </p:cNvPr>
          <p:cNvSpPr txBox="1"/>
          <p:nvPr/>
        </p:nvSpPr>
        <p:spPr>
          <a:xfrm>
            <a:off x="404937" y="1189236"/>
            <a:ext cx="9921874" cy="132343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srgbClr val="FF0000"/>
                </a:solidFill>
                <a:effectLst/>
                <a:uLnTx/>
                <a:uFillTx/>
                <a:latin typeface="Calibri" panose="020F0502020204030204"/>
                <a:ea typeface="+mn-ea"/>
                <a:cs typeface="+mn-cs"/>
              </a:rPr>
              <a:t>Antivirus programs </a:t>
            </a:r>
            <a:r>
              <a:rPr kumimoji="0" lang="en-CA" sz="2000" b="1" i="0" u="none" strike="noStrike" kern="1200" cap="none" spc="0" normalizeH="0" baseline="0" noProof="0" dirty="0">
                <a:ln>
                  <a:noFill/>
                </a:ln>
                <a:solidFill>
                  <a:schemeClr val="accent1"/>
                </a:solidFill>
                <a:effectLst/>
                <a:uLnTx/>
                <a:uFillTx/>
                <a:latin typeface="Calibri" panose="020F0502020204030204"/>
                <a:ea typeface="+mn-ea"/>
                <a:cs typeface="+mn-cs"/>
              </a:rPr>
              <a:t>are responsible for protecting your computer against harmful software applications like viruses or malicious software. An antivirus program searches (scans) your computer’s memory and hard disks to identify and destroy viruses. It also examines files for viruses as your computer receives them.</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371006" y="153532"/>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BFC41EE-45D9-4281-AC10-23156D50DA06}"/>
              </a:ext>
            </a:extLst>
          </p:cNvPr>
          <p:cNvPicPr>
            <a:picLocks noChangeAspect="1"/>
          </p:cNvPicPr>
          <p:nvPr/>
        </p:nvPicPr>
        <p:blipFill>
          <a:blip r:embed="rId2"/>
          <a:stretch>
            <a:fillRect/>
          </a:stretch>
        </p:blipFill>
        <p:spPr>
          <a:xfrm>
            <a:off x="10326811" y="1343124"/>
            <a:ext cx="1738939" cy="1323440"/>
          </a:xfrm>
          <a:prstGeom prst="rect">
            <a:avLst/>
          </a:prstGeom>
        </p:spPr>
      </p:pic>
    </p:spTree>
    <p:extLst>
      <p:ext uri="{BB962C8B-B14F-4D97-AF65-F5344CB8AC3E}">
        <p14:creationId xmlns:p14="http://schemas.microsoft.com/office/powerpoint/2010/main" val="130946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Files and Folders</a:t>
            </a:r>
          </a:p>
        </p:txBody>
      </p:sp>
      <p:sp>
        <p:nvSpPr>
          <p:cNvPr id="12" name="TextBox 11">
            <a:extLst>
              <a:ext uri="{FF2B5EF4-FFF2-40B4-BE49-F238E27FC236}">
                <a16:creationId xmlns:a16="http://schemas.microsoft.com/office/drawing/2014/main" id="{79E60D1C-0B9F-4FC3-A5DD-FA8222C12742}"/>
              </a:ext>
            </a:extLst>
          </p:cNvPr>
          <p:cNvSpPr txBox="1"/>
          <p:nvPr/>
        </p:nvSpPr>
        <p:spPr>
          <a:xfrm>
            <a:off x="865238" y="1045180"/>
            <a:ext cx="10461523" cy="193899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A </a:t>
            </a: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file</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is a collection of information, such as a program, a set of data used by a program, or a user-created document. A file can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contain data, programs</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etc. There are different types of files, such as sound files, movie files, and documents files. Each file has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a name and extension</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 to identify the file. A file extension is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a suffix to the name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of the file to indicate </a:t>
            </a:r>
            <a:r>
              <a:rPr kumimoji="0" lang="en-CA" sz="2400" b="1" i="0"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the type </a:t>
            </a:r>
            <a:r>
              <a:rPr kumimoji="0" lang="en-CA" sz="2400" b="1" i="0" u="none" strike="noStrike" kern="1200" cap="none" spc="0" normalizeH="0" baseline="0" noProof="0" dirty="0">
                <a:ln>
                  <a:noFill/>
                </a:ln>
                <a:solidFill>
                  <a:schemeClr val="accent1"/>
                </a:solidFill>
                <a:effectLst/>
                <a:uLnTx/>
                <a:uFillTx/>
                <a:latin typeface="Calibri" panose="020F0502020204030204"/>
                <a:ea typeface="+mn-ea"/>
                <a:cs typeface="+mn-cs"/>
              </a:rPr>
              <a:t>of the file.</a:t>
            </a:r>
          </a:p>
        </p:txBody>
      </p:sp>
      <p:sp>
        <p:nvSpPr>
          <p:cNvPr id="15" name="Star: 5 Points 14">
            <a:extLst>
              <a:ext uri="{FF2B5EF4-FFF2-40B4-BE49-F238E27FC236}">
                <a16:creationId xmlns:a16="http://schemas.microsoft.com/office/drawing/2014/main" id="{34719B68-E582-4BAA-A7FE-7756531988F1}"/>
              </a:ext>
            </a:extLst>
          </p:cNvPr>
          <p:cNvSpPr/>
          <p:nvPr/>
        </p:nvSpPr>
        <p:spPr>
          <a:xfrm>
            <a:off x="11371006" y="153532"/>
            <a:ext cx="416616" cy="42763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E4BA5C2-07A2-4B0C-BB27-00A47CDB8F14}"/>
              </a:ext>
            </a:extLst>
          </p:cNvPr>
          <p:cNvPicPr>
            <a:picLocks noChangeAspect="1"/>
          </p:cNvPicPr>
          <p:nvPr/>
        </p:nvPicPr>
        <p:blipFill>
          <a:blip r:embed="rId2"/>
          <a:stretch>
            <a:fillRect/>
          </a:stretch>
        </p:blipFill>
        <p:spPr>
          <a:xfrm>
            <a:off x="0" y="3167934"/>
            <a:ext cx="12192000" cy="3602815"/>
          </a:xfrm>
          <a:prstGeom prst="rect">
            <a:avLst/>
          </a:prstGeom>
        </p:spPr>
      </p:pic>
    </p:spTree>
    <p:extLst>
      <p:ext uri="{BB962C8B-B14F-4D97-AF65-F5344CB8AC3E}">
        <p14:creationId xmlns:p14="http://schemas.microsoft.com/office/powerpoint/2010/main" val="87911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File Types</a:t>
            </a:r>
          </a:p>
        </p:txBody>
      </p:sp>
      <p:pic>
        <p:nvPicPr>
          <p:cNvPr id="5" name="Picture 4">
            <a:extLst>
              <a:ext uri="{FF2B5EF4-FFF2-40B4-BE49-F238E27FC236}">
                <a16:creationId xmlns:a16="http://schemas.microsoft.com/office/drawing/2014/main" id="{EF0CF0F2-4736-4272-B444-9FB37AF12FBC}"/>
              </a:ext>
            </a:extLst>
          </p:cNvPr>
          <p:cNvPicPr>
            <a:picLocks noChangeAspect="1"/>
          </p:cNvPicPr>
          <p:nvPr/>
        </p:nvPicPr>
        <p:blipFill>
          <a:blip r:embed="rId2"/>
          <a:stretch>
            <a:fillRect/>
          </a:stretch>
        </p:blipFill>
        <p:spPr>
          <a:xfrm>
            <a:off x="1327354" y="854318"/>
            <a:ext cx="9973247" cy="6003682"/>
          </a:xfrm>
          <a:prstGeom prst="rect">
            <a:avLst/>
          </a:prstGeom>
        </p:spPr>
      </p:pic>
    </p:spTree>
    <p:extLst>
      <p:ext uri="{BB962C8B-B14F-4D97-AF65-F5344CB8AC3E}">
        <p14:creationId xmlns:p14="http://schemas.microsoft.com/office/powerpoint/2010/main" val="413309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565355" y="153532"/>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File Types (Cont’d)</a:t>
            </a:r>
          </a:p>
        </p:txBody>
      </p:sp>
      <p:pic>
        <p:nvPicPr>
          <p:cNvPr id="7" name="Picture 6">
            <a:extLst>
              <a:ext uri="{FF2B5EF4-FFF2-40B4-BE49-F238E27FC236}">
                <a16:creationId xmlns:a16="http://schemas.microsoft.com/office/drawing/2014/main" id="{9674F1B0-EF4B-4D66-B158-301B0453D25B}"/>
              </a:ext>
            </a:extLst>
          </p:cNvPr>
          <p:cNvPicPr>
            <a:picLocks noChangeAspect="1"/>
          </p:cNvPicPr>
          <p:nvPr/>
        </p:nvPicPr>
        <p:blipFill>
          <a:blip r:embed="rId2"/>
          <a:stretch>
            <a:fillRect/>
          </a:stretch>
        </p:blipFill>
        <p:spPr>
          <a:xfrm>
            <a:off x="314632" y="995865"/>
            <a:ext cx="11379429" cy="5790215"/>
          </a:xfrm>
          <a:prstGeom prst="rect">
            <a:avLst/>
          </a:prstGeom>
        </p:spPr>
      </p:pic>
    </p:spTree>
    <p:extLst>
      <p:ext uri="{BB962C8B-B14F-4D97-AF65-F5344CB8AC3E}">
        <p14:creationId xmlns:p14="http://schemas.microsoft.com/office/powerpoint/2010/main" val="279060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9" y="35017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File Types (Cont’d)</a:t>
            </a:r>
          </a:p>
        </p:txBody>
      </p:sp>
      <p:pic>
        <p:nvPicPr>
          <p:cNvPr id="9" name="Picture 8">
            <a:extLst>
              <a:ext uri="{FF2B5EF4-FFF2-40B4-BE49-F238E27FC236}">
                <a16:creationId xmlns:a16="http://schemas.microsoft.com/office/drawing/2014/main" id="{557EE054-528E-426E-A5D3-63789A14AA49}"/>
              </a:ext>
            </a:extLst>
          </p:cNvPr>
          <p:cNvPicPr>
            <a:picLocks noChangeAspect="1"/>
          </p:cNvPicPr>
          <p:nvPr/>
        </p:nvPicPr>
        <p:blipFill>
          <a:blip r:embed="rId2"/>
          <a:stretch>
            <a:fillRect/>
          </a:stretch>
        </p:blipFill>
        <p:spPr>
          <a:xfrm>
            <a:off x="408038" y="1479717"/>
            <a:ext cx="11375923" cy="4898930"/>
          </a:xfrm>
          <a:prstGeom prst="rect">
            <a:avLst/>
          </a:prstGeom>
        </p:spPr>
      </p:pic>
    </p:spTree>
    <p:extLst>
      <p:ext uri="{BB962C8B-B14F-4D97-AF65-F5344CB8AC3E}">
        <p14:creationId xmlns:p14="http://schemas.microsoft.com/office/powerpoint/2010/main" val="1007238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111CC8-75BF-44F0-A118-711243C0B7AF}"/>
</file>

<file path=customXml/itemProps2.xml><?xml version="1.0" encoding="utf-8"?>
<ds:datastoreItem xmlns:ds="http://schemas.openxmlformats.org/officeDocument/2006/customXml" ds:itemID="{F515715B-F1FD-4734-846F-DFF67D7087A4}"/>
</file>

<file path=customXml/itemProps3.xml><?xml version="1.0" encoding="utf-8"?>
<ds:datastoreItem xmlns:ds="http://schemas.openxmlformats.org/officeDocument/2006/customXml" ds:itemID="{0B3DE039-7A9D-4BAE-98BD-2988B91E408C}"/>
</file>

<file path=docProps/app.xml><?xml version="1.0" encoding="utf-8"?>
<Properties xmlns="http://schemas.openxmlformats.org/officeDocument/2006/extended-properties" xmlns:vt="http://schemas.openxmlformats.org/officeDocument/2006/docPropsVTypes">
  <TotalTime>249</TotalTime>
  <Words>833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41 of GCSE textbook</dc:title>
  <dc:creator>Ray Zhang</dc:creator>
  <cp:lastModifiedBy>Ray Zhang</cp:lastModifiedBy>
  <cp:revision>25</cp:revision>
  <dcterms:created xsi:type="dcterms:W3CDTF">2021-09-04T05:48:08Z</dcterms:created>
  <dcterms:modified xsi:type="dcterms:W3CDTF">2021-09-15T03:40:10Z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