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6DEF-B684-4258-B3EF-87665EF24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788F09E-FBC5-483E-9BDC-62905B0519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357A2EE-4AD7-425E-87DD-ECE2EA1472C2}"/>
              </a:ext>
            </a:extLst>
          </p:cNvPr>
          <p:cNvSpPr>
            <a:spLocks noGrp="1"/>
          </p:cNvSpPr>
          <p:nvPr>
            <p:ph type="dt" sz="half" idx="10"/>
          </p:nvPr>
        </p:nvSpPr>
        <p:spPr/>
        <p:txBody>
          <a:bodyPr/>
          <a:lstStyle/>
          <a:p>
            <a:fld id="{6AF38B01-CD8F-404F-B38B-08ACCAF8EEBA}" type="datetimeFigureOut">
              <a:rPr lang="en-CA" smtClean="0"/>
              <a:t>2021-08-29</a:t>
            </a:fld>
            <a:endParaRPr lang="en-CA"/>
          </a:p>
        </p:txBody>
      </p:sp>
      <p:sp>
        <p:nvSpPr>
          <p:cNvPr id="5" name="Footer Placeholder 4">
            <a:extLst>
              <a:ext uri="{FF2B5EF4-FFF2-40B4-BE49-F238E27FC236}">
                <a16:creationId xmlns:a16="http://schemas.microsoft.com/office/drawing/2014/main" id="{8764128A-2823-48A4-B1C4-577CBB6324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6A7BD0E-CD48-4E77-9C26-A181796FDAAC}"/>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75454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1070-1F7F-4E47-8E8C-EABFD748744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245E56-A505-4EAB-A313-35830C19D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BA4D892-CC76-4175-B9FD-260927CB914E}"/>
              </a:ext>
            </a:extLst>
          </p:cNvPr>
          <p:cNvSpPr>
            <a:spLocks noGrp="1"/>
          </p:cNvSpPr>
          <p:nvPr>
            <p:ph type="dt" sz="half" idx="10"/>
          </p:nvPr>
        </p:nvSpPr>
        <p:spPr/>
        <p:txBody>
          <a:bodyPr/>
          <a:lstStyle/>
          <a:p>
            <a:fld id="{6AF38B01-CD8F-404F-B38B-08ACCAF8EEBA}" type="datetimeFigureOut">
              <a:rPr lang="en-CA" smtClean="0"/>
              <a:t>2021-08-29</a:t>
            </a:fld>
            <a:endParaRPr lang="en-CA"/>
          </a:p>
        </p:txBody>
      </p:sp>
      <p:sp>
        <p:nvSpPr>
          <p:cNvPr id="5" name="Footer Placeholder 4">
            <a:extLst>
              <a:ext uri="{FF2B5EF4-FFF2-40B4-BE49-F238E27FC236}">
                <a16:creationId xmlns:a16="http://schemas.microsoft.com/office/drawing/2014/main" id="{0F1C4E01-3045-41B7-A491-0644777DCD4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9FBC50-2697-4AD6-9D87-EBAA07911E6D}"/>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361735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5CD16-03DD-4BD7-B0C5-4DC3A03440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AE1FC37-44C6-4426-998D-A1E601457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D6ACCFB-CFB4-443C-9D42-03401067A101}"/>
              </a:ext>
            </a:extLst>
          </p:cNvPr>
          <p:cNvSpPr>
            <a:spLocks noGrp="1"/>
          </p:cNvSpPr>
          <p:nvPr>
            <p:ph type="dt" sz="half" idx="10"/>
          </p:nvPr>
        </p:nvSpPr>
        <p:spPr/>
        <p:txBody>
          <a:bodyPr/>
          <a:lstStyle/>
          <a:p>
            <a:fld id="{6AF38B01-CD8F-404F-B38B-08ACCAF8EEBA}" type="datetimeFigureOut">
              <a:rPr lang="en-CA" smtClean="0"/>
              <a:t>2021-08-29</a:t>
            </a:fld>
            <a:endParaRPr lang="en-CA"/>
          </a:p>
        </p:txBody>
      </p:sp>
      <p:sp>
        <p:nvSpPr>
          <p:cNvPr id="5" name="Footer Placeholder 4">
            <a:extLst>
              <a:ext uri="{FF2B5EF4-FFF2-40B4-BE49-F238E27FC236}">
                <a16:creationId xmlns:a16="http://schemas.microsoft.com/office/drawing/2014/main" id="{C9279794-9459-4F1F-8C5C-C3007082E3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67DEB2-2063-4B43-883F-32065B4D505C}"/>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857070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A5F8-F0F6-4AA7-9163-B7BC95881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D3A63D8-B4E8-4E1C-8F32-C2C596ABD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34D8F3C-CB2F-4E1F-9D7A-8EAC52D45036}"/>
              </a:ext>
            </a:extLst>
          </p:cNvPr>
          <p:cNvSpPr>
            <a:spLocks noGrp="1"/>
          </p:cNvSpPr>
          <p:nvPr>
            <p:ph type="dt" sz="half" idx="10"/>
          </p:nvPr>
        </p:nvSpPr>
        <p:spPr/>
        <p:txBody>
          <a:bodyPr/>
          <a:lstStyle/>
          <a:p>
            <a:fld id="{3703B581-C882-46AE-AFA6-475B68BB2D4A}" type="datetimeFigureOut">
              <a:rPr lang="en-CA" smtClean="0"/>
              <a:t>2021-08-29</a:t>
            </a:fld>
            <a:endParaRPr lang="en-CA"/>
          </a:p>
        </p:txBody>
      </p:sp>
      <p:sp>
        <p:nvSpPr>
          <p:cNvPr id="5" name="Footer Placeholder 4">
            <a:extLst>
              <a:ext uri="{FF2B5EF4-FFF2-40B4-BE49-F238E27FC236}">
                <a16:creationId xmlns:a16="http://schemas.microsoft.com/office/drawing/2014/main" id="{4D25D8A9-C9BC-4B84-8C56-7428BEF44C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536C81-4709-4EC1-8543-6355E9053E90}"/>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096145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2767-7E9A-4AFD-9FBF-A8CDD7E9FB0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2BD7CA-A540-4A94-82D5-0104820CB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9CE3BB-135D-4BB0-A216-CE74D120AA33}"/>
              </a:ext>
            </a:extLst>
          </p:cNvPr>
          <p:cNvSpPr>
            <a:spLocks noGrp="1"/>
          </p:cNvSpPr>
          <p:nvPr>
            <p:ph type="dt" sz="half" idx="10"/>
          </p:nvPr>
        </p:nvSpPr>
        <p:spPr/>
        <p:txBody>
          <a:bodyPr/>
          <a:lstStyle/>
          <a:p>
            <a:fld id="{3703B581-C882-46AE-AFA6-475B68BB2D4A}" type="datetimeFigureOut">
              <a:rPr lang="en-CA" smtClean="0"/>
              <a:t>2021-08-29</a:t>
            </a:fld>
            <a:endParaRPr lang="en-CA"/>
          </a:p>
        </p:txBody>
      </p:sp>
      <p:sp>
        <p:nvSpPr>
          <p:cNvPr id="5" name="Footer Placeholder 4">
            <a:extLst>
              <a:ext uri="{FF2B5EF4-FFF2-40B4-BE49-F238E27FC236}">
                <a16:creationId xmlns:a16="http://schemas.microsoft.com/office/drawing/2014/main" id="{5B330F81-C7E4-400F-9C22-C5590A3B32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796936-C1A1-4A30-9D95-D3E862F411F6}"/>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91935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0A4F-A82D-4CF7-B96C-1B90768A5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C457B31-D261-4BC5-ACB9-F08E5A941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D1795E-0F7E-4B32-A328-27FC7B690FD6}"/>
              </a:ext>
            </a:extLst>
          </p:cNvPr>
          <p:cNvSpPr>
            <a:spLocks noGrp="1"/>
          </p:cNvSpPr>
          <p:nvPr>
            <p:ph type="dt" sz="half" idx="10"/>
          </p:nvPr>
        </p:nvSpPr>
        <p:spPr/>
        <p:txBody>
          <a:bodyPr/>
          <a:lstStyle/>
          <a:p>
            <a:fld id="{3703B581-C882-46AE-AFA6-475B68BB2D4A}" type="datetimeFigureOut">
              <a:rPr lang="en-CA" smtClean="0"/>
              <a:t>2021-08-29</a:t>
            </a:fld>
            <a:endParaRPr lang="en-CA"/>
          </a:p>
        </p:txBody>
      </p:sp>
      <p:sp>
        <p:nvSpPr>
          <p:cNvPr id="5" name="Footer Placeholder 4">
            <a:extLst>
              <a:ext uri="{FF2B5EF4-FFF2-40B4-BE49-F238E27FC236}">
                <a16:creationId xmlns:a16="http://schemas.microsoft.com/office/drawing/2014/main" id="{D88154F0-D47E-40B2-AC79-6B00C5713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BD7EAC-5280-4BBD-B7EF-75F08FAC1A4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654325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C865-3829-4645-AA54-56936B8C56D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9ED4F99-3206-459E-A898-1ECE883A7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EC7A867-36C7-4272-AEFB-BA1347DF0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91EC638-1EAD-4122-813F-6B25FB10DE0F}"/>
              </a:ext>
            </a:extLst>
          </p:cNvPr>
          <p:cNvSpPr>
            <a:spLocks noGrp="1"/>
          </p:cNvSpPr>
          <p:nvPr>
            <p:ph type="dt" sz="half" idx="10"/>
          </p:nvPr>
        </p:nvSpPr>
        <p:spPr/>
        <p:txBody>
          <a:bodyPr/>
          <a:lstStyle/>
          <a:p>
            <a:fld id="{3703B581-C882-46AE-AFA6-475B68BB2D4A}" type="datetimeFigureOut">
              <a:rPr lang="en-CA" smtClean="0"/>
              <a:t>2021-08-29</a:t>
            </a:fld>
            <a:endParaRPr lang="en-CA"/>
          </a:p>
        </p:txBody>
      </p:sp>
      <p:sp>
        <p:nvSpPr>
          <p:cNvPr id="6" name="Footer Placeholder 5">
            <a:extLst>
              <a:ext uri="{FF2B5EF4-FFF2-40B4-BE49-F238E27FC236}">
                <a16:creationId xmlns:a16="http://schemas.microsoft.com/office/drawing/2014/main" id="{7208E806-FC88-4BD5-8D0D-ED0AB72F05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D4FB257-0030-429F-ABC8-F9B08F7ACC4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810522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FCFB-B529-4CA0-84D1-8835EF98880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58C417-11C8-4486-9F0C-22ADB38DE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91B0C-ED77-4396-BD65-A7B05D025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976478-0A3D-4D6A-853D-87582848D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E5995-DFE3-4C7B-A06A-8A252E2E79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9B0DB7-13A7-43B0-BE43-CBE74383B5B0}"/>
              </a:ext>
            </a:extLst>
          </p:cNvPr>
          <p:cNvSpPr>
            <a:spLocks noGrp="1"/>
          </p:cNvSpPr>
          <p:nvPr>
            <p:ph type="dt" sz="half" idx="10"/>
          </p:nvPr>
        </p:nvSpPr>
        <p:spPr/>
        <p:txBody>
          <a:bodyPr/>
          <a:lstStyle/>
          <a:p>
            <a:fld id="{3703B581-C882-46AE-AFA6-475B68BB2D4A}" type="datetimeFigureOut">
              <a:rPr lang="en-CA" smtClean="0"/>
              <a:t>2021-08-29</a:t>
            </a:fld>
            <a:endParaRPr lang="en-CA"/>
          </a:p>
        </p:txBody>
      </p:sp>
      <p:sp>
        <p:nvSpPr>
          <p:cNvPr id="8" name="Footer Placeholder 7">
            <a:extLst>
              <a:ext uri="{FF2B5EF4-FFF2-40B4-BE49-F238E27FC236}">
                <a16:creationId xmlns:a16="http://schemas.microsoft.com/office/drawing/2014/main" id="{F1EE2942-3B4B-48C8-87F1-5600B1ABC56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8A07C19-9E81-4A4F-B96B-A2DF648083B3}"/>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138418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5B16-EACA-4B53-B5CD-CC7A5531663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649357D-3A22-475B-A35F-07638614BA57}"/>
              </a:ext>
            </a:extLst>
          </p:cNvPr>
          <p:cNvSpPr>
            <a:spLocks noGrp="1"/>
          </p:cNvSpPr>
          <p:nvPr>
            <p:ph type="dt" sz="half" idx="10"/>
          </p:nvPr>
        </p:nvSpPr>
        <p:spPr/>
        <p:txBody>
          <a:bodyPr/>
          <a:lstStyle/>
          <a:p>
            <a:fld id="{3703B581-C882-46AE-AFA6-475B68BB2D4A}" type="datetimeFigureOut">
              <a:rPr lang="en-CA" smtClean="0"/>
              <a:t>2021-08-29</a:t>
            </a:fld>
            <a:endParaRPr lang="en-CA"/>
          </a:p>
        </p:txBody>
      </p:sp>
      <p:sp>
        <p:nvSpPr>
          <p:cNvPr id="4" name="Footer Placeholder 3">
            <a:extLst>
              <a:ext uri="{FF2B5EF4-FFF2-40B4-BE49-F238E27FC236}">
                <a16:creationId xmlns:a16="http://schemas.microsoft.com/office/drawing/2014/main" id="{D46F97E8-4490-4432-808F-5FED277135B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9BF1F9E-0CB1-4484-9141-5831FC1B588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3658583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0389E-8E90-4DCD-BB24-58F5D1BE9C53}"/>
              </a:ext>
            </a:extLst>
          </p:cNvPr>
          <p:cNvSpPr>
            <a:spLocks noGrp="1"/>
          </p:cNvSpPr>
          <p:nvPr>
            <p:ph type="dt" sz="half" idx="10"/>
          </p:nvPr>
        </p:nvSpPr>
        <p:spPr/>
        <p:txBody>
          <a:bodyPr/>
          <a:lstStyle/>
          <a:p>
            <a:fld id="{3703B581-C882-46AE-AFA6-475B68BB2D4A}" type="datetimeFigureOut">
              <a:rPr lang="en-CA" smtClean="0"/>
              <a:t>2021-08-29</a:t>
            </a:fld>
            <a:endParaRPr lang="en-CA"/>
          </a:p>
        </p:txBody>
      </p:sp>
      <p:sp>
        <p:nvSpPr>
          <p:cNvPr id="3" name="Footer Placeholder 2">
            <a:extLst>
              <a:ext uri="{FF2B5EF4-FFF2-40B4-BE49-F238E27FC236}">
                <a16:creationId xmlns:a16="http://schemas.microsoft.com/office/drawing/2014/main" id="{C6FA11CD-133C-4309-932F-1D3F1F5A200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FF1DBCD-FABC-4072-9376-331074E069D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431143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EDD3-C24B-4F3C-8487-AC40C79AF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D7EDFC-E100-4139-A3FB-4A5FC81CA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5DE0F68-99AE-4A5A-B864-55B71B055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B7F7E-7ADC-4705-B58D-09148B9C3655}"/>
              </a:ext>
            </a:extLst>
          </p:cNvPr>
          <p:cNvSpPr>
            <a:spLocks noGrp="1"/>
          </p:cNvSpPr>
          <p:nvPr>
            <p:ph type="dt" sz="half" idx="10"/>
          </p:nvPr>
        </p:nvSpPr>
        <p:spPr/>
        <p:txBody>
          <a:bodyPr/>
          <a:lstStyle/>
          <a:p>
            <a:fld id="{3703B581-C882-46AE-AFA6-475B68BB2D4A}" type="datetimeFigureOut">
              <a:rPr lang="en-CA" smtClean="0"/>
              <a:t>2021-08-29</a:t>
            </a:fld>
            <a:endParaRPr lang="en-CA"/>
          </a:p>
        </p:txBody>
      </p:sp>
      <p:sp>
        <p:nvSpPr>
          <p:cNvPr id="6" name="Footer Placeholder 5">
            <a:extLst>
              <a:ext uri="{FF2B5EF4-FFF2-40B4-BE49-F238E27FC236}">
                <a16:creationId xmlns:a16="http://schemas.microsoft.com/office/drawing/2014/main" id="{13FE1AA2-2464-4350-8F26-426ADC3E51C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E495751-9405-4123-AA55-40C7AE0D21B2}"/>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92500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9CC5-1165-417B-A215-C946491F0E9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3B071A4-1773-434C-A7FB-DB86CD5D04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D4B906-6EA3-4465-933D-FEEAD45ADF46}"/>
              </a:ext>
            </a:extLst>
          </p:cNvPr>
          <p:cNvSpPr>
            <a:spLocks noGrp="1"/>
          </p:cNvSpPr>
          <p:nvPr>
            <p:ph type="dt" sz="half" idx="10"/>
          </p:nvPr>
        </p:nvSpPr>
        <p:spPr/>
        <p:txBody>
          <a:bodyPr/>
          <a:lstStyle/>
          <a:p>
            <a:fld id="{6AF38B01-CD8F-404F-B38B-08ACCAF8EEBA}" type="datetimeFigureOut">
              <a:rPr lang="en-CA" smtClean="0"/>
              <a:t>2021-08-29</a:t>
            </a:fld>
            <a:endParaRPr lang="en-CA"/>
          </a:p>
        </p:txBody>
      </p:sp>
      <p:sp>
        <p:nvSpPr>
          <p:cNvPr id="5" name="Footer Placeholder 4">
            <a:extLst>
              <a:ext uri="{FF2B5EF4-FFF2-40B4-BE49-F238E27FC236}">
                <a16:creationId xmlns:a16="http://schemas.microsoft.com/office/drawing/2014/main" id="{4CB4A697-D31E-4469-A8E2-C33CA34DC3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D3EBB1-DF26-47AA-9278-682695F5932C}"/>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1489234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177B-FFA0-4BF6-8367-DBED7B026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65B102E-D9B3-42E3-9D55-5643A46AB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329083E-1E29-406E-86E7-9170888EE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2DA0F-D840-450E-A878-E7868469FCD5}"/>
              </a:ext>
            </a:extLst>
          </p:cNvPr>
          <p:cNvSpPr>
            <a:spLocks noGrp="1"/>
          </p:cNvSpPr>
          <p:nvPr>
            <p:ph type="dt" sz="half" idx="10"/>
          </p:nvPr>
        </p:nvSpPr>
        <p:spPr/>
        <p:txBody>
          <a:bodyPr/>
          <a:lstStyle/>
          <a:p>
            <a:fld id="{3703B581-C882-46AE-AFA6-475B68BB2D4A}" type="datetimeFigureOut">
              <a:rPr lang="en-CA" smtClean="0"/>
              <a:t>2021-08-29</a:t>
            </a:fld>
            <a:endParaRPr lang="en-CA"/>
          </a:p>
        </p:txBody>
      </p:sp>
      <p:sp>
        <p:nvSpPr>
          <p:cNvPr id="6" name="Footer Placeholder 5">
            <a:extLst>
              <a:ext uri="{FF2B5EF4-FFF2-40B4-BE49-F238E27FC236}">
                <a16:creationId xmlns:a16="http://schemas.microsoft.com/office/drawing/2014/main" id="{711330D5-EB57-4B00-9CCD-CDD4B75F34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9A9F6CC-9398-4597-A09A-84C330BD16CE}"/>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573873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9F35-1847-46E6-BC6B-F27F463859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1AA7A90-BBD9-4214-A078-32B35D379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84AA0E-CFE1-4180-8A6B-4E907FEF1C47}"/>
              </a:ext>
            </a:extLst>
          </p:cNvPr>
          <p:cNvSpPr>
            <a:spLocks noGrp="1"/>
          </p:cNvSpPr>
          <p:nvPr>
            <p:ph type="dt" sz="half" idx="10"/>
          </p:nvPr>
        </p:nvSpPr>
        <p:spPr/>
        <p:txBody>
          <a:bodyPr/>
          <a:lstStyle/>
          <a:p>
            <a:fld id="{3703B581-C882-46AE-AFA6-475B68BB2D4A}" type="datetimeFigureOut">
              <a:rPr lang="en-CA" smtClean="0"/>
              <a:t>2021-08-29</a:t>
            </a:fld>
            <a:endParaRPr lang="en-CA"/>
          </a:p>
        </p:txBody>
      </p:sp>
      <p:sp>
        <p:nvSpPr>
          <p:cNvPr id="5" name="Footer Placeholder 4">
            <a:extLst>
              <a:ext uri="{FF2B5EF4-FFF2-40B4-BE49-F238E27FC236}">
                <a16:creationId xmlns:a16="http://schemas.microsoft.com/office/drawing/2014/main" id="{DBDF76E9-99F1-401D-8EB7-9A13FF1630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57D66B-72FE-4D3A-92EF-3315A23D776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4195901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901218-9C42-4FB8-AF81-EAFB7FBD5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8EB3FD-CE33-4B83-A9A0-E4BD93A14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3AD542F-2CBC-40EA-B08F-A305E58EF9F3}"/>
              </a:ext>
            </a:extLst>
          </p:cNvPr>
          <p:cNvSpPr>
            <a:spLocks noGrp="1"/>
          </p:cNvSpPr>
          <p:nvPr>
            <p:ph type="dt" sz="half" idx="10"/>
          </p:nvPr>
        </p:nvSpPr>
        <p:spPr/>
        <p:txBody>
          <a:bodyPr/>
          <a:lstStyle/>
          <a:p>
            <a:fld id="{3703B581-C882-46AE-AFA6-475B68BB2D4A}" type="datetimeFigureOut">
              <a:rPr lang="en-CA" smtClean="0"/>
              <a:t>2021-08-29</a:t>
            </a:fld>
            <a:endParaRPr lang="en-CA"/>
          </a:p>
        </p:txBody>
      </p:sp>
      <p:sp>
        <p:nvSpPr>
          <p:cNvPr id="5" name="Footer Placeholder 4">
            <a:extLst>
              <a:ext uri="{FF2B5EF4-FFF2-40B4-BE49-F238E27FC236}">
                <a16:creationId xmlns:a16="http://schemas.microsoft.com/office/drawing/2014/main" id="{06A94717-0587-4F3E-A116-BE5E4645D8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0BD9E6-1C5A-48BF-BFA8-A346167E1AC7}"/>
              </a:ext>
            </a:extLst>
          </p:cNvPr>
          <p:cNvSpPr>
            <a:spLocks noGrp="1"/>
          </p:cNvSpPr>
          <p:nvPr>
            <p:ph type="sldNum" sz="quarter" idx="12"/>
          </p:nvPr>
        </p:nvSpPr>
        <p:spPr/>
        <p:txBody>
          <a:bodyPr/>
          <a:lstStyle/>
          <a:p>
            <a:fld id="{6AB2F7AD-FDD5-4417-B5FB-53CCD586F40F}" type="slidenum">
              <a:rPr lang="en-CA" smtClean="0"/>
              <a:t>‹#›</a:t>
            </a:fld>
            <a:endParaRPr lang="en-CA"/>
          </a:p>
        </p:txBody>
      </p:sp>
    </p:spTree>
    <p:extLst>
      <p:ext uri="{BB962C8B-B14F-4D97-AF65-F5344CB8AC3E}">
        <p14:creationId xmlns:p14="http://schemas.microsoft.com/office/powerpoint/2010/main" val="236572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B4F4-48E7-4FE9-96E1-D52061B1C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A73E3A4-BA9B-4331-A450-34D386397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582B94-DA39-43AC-AFA4-9BF964B77AC9}"/>
              </a:ext>
            </a:extLst>
          </p:cNvPr>
          <p:cNvSpPr>
            <a:spLocks noGrp="1"/>
          </p:cNvSpPr>
          <p:nvPr>
            <p:ph type="dt" sz="half" idx="10"/>
          </p:nvPr>
        </p:nvSpPr>
        <p:spPr/>
        <p:txBody>
          <a:bodyPr/>
          <a:lstStyle/>
          <a:p>
            <a:fld id="{6AF38B01-CD8F-404F-B38B-08ACCAF8EEBA}" type="datetimeFigureOut">
              <a:rPr lang="en-CA" smtClean="0"/>
              <a:t>2021-08-29</a:t>
            </a:fld>
            <a:endParaRPr lang="en-CA"/>
          </a:p>
        </p:txBody>
      </p:sp>
      <p:sp>
        <p:nvSpPr>
          <p:cNvPr id="5" name="Footer Placeholder 4">
            <a:extLst>
              <a:ext uri="{FF2B5EF4-FFF2-40B4-BE49-F238E27FC236}">
                <a16:creationId xmlns:a16="http://schemas.microsoft.com/office/drawing/2014/main" id="{AC7BFCB7-FF10-464C-947F-A0EE4C0406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6087AD-630F-43B6-BD69-177F0CB02702}"/>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106203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A849-92A3-48B0-A619-E31824A083B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EBC77A8-3188-41F4-89EE-B1233946B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F5CA708-85B1-43BE-B286-B99E8A0BB5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F34571C-FAC9-4F3E-8A96-D66FF6B1F1E8}"/>
              </a:ext>
            </a:extLst>
          </p:cNvPr>
          <p:cNvSpPr>
            <a:spLocks noGrp="1"/>
          </p:cNvSpPr>
          <p:nvPr>
            <p:ph type="dt" sz="half" idx="10"/>
          </p:nvPr>
        </p:nvSpPr>
        <p:spPr/>
        <p:txBody>
          <a:bodyPr/>
          <a:lstStyle/>
          <a:p>
            <a:fld id="{6AF38B01-CD8F-404F-B38B-08ACCAF8EEBA}" type="datetimeFigureOut">
              <a:rPr lang="en-CA" smtClean="0"/>
              <a:t>2021-08-29</a:t>
            </a:fld>
            <a:endParaRPr lang="en-CA"/>
          </a:p>
        </p:txBody>
      </p:sp>
      <p:sp>
        <p:nvSpPr>
          <p:cNvPr id="6" name="Footer Placeholder 5">
            <a:extLst>
              <a:ext uri="{FF2B5EF4-FFF2-40B4-BE49-F238E27FC236}">
                <a16:creationId xmlns:a16="http://schemas.microsoft.com/office/drawing/2014/main" id="{8A032060-A2FB-49F2-B462-3E501FC9FE7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FFC84B-684C-4C8F-87D4-4CE1708C234D}"/>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205603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3EBE-5A6A-4718-9C30-B76C7CA5198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DB6184-92B3-407E-BD7F-BE3F3234A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EDE226-0523-478C-A8BE-D879CD85E4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A84A33A-200F-4576-A591-443F49AF3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6E30E-C383-4AC7-B65D-0E5F21AB49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508269B-75F5-42E1-BC58-02515217B6C0}"/>
              </a:ext>
            </a:extLst>
          </p:cNvPr>
          <p:cNvSpPr>
            <a:spLocks noGrp="1"/>
          </p:cNvSpPr>
          <p:nvPr>
            <p:ph type="dt" sz="half" idx="10"/>
          </p:nvPr>
        </p:nvSpPr>
        <p:spPr/>
        <p:txBody>
          <a:bodyPr/>
          <a:lstStyle/>
          <a:p>
            <a:fld id="{6AF38B01-CD8F-404F-B38B-08ACCAF8EEBA}" type="datetimeFigureOut">
              <a:rPr lang="en-CA" smtClean="0"/>
              <a:t>2021-08-29</a:t>
            </a:fld>
            <a:endParaRPr lang="en-CA"/>
          </a:p>
        </p:txBody>
      </p:sp>
      <p:sp>
        <p:nvSpPr>
          <p:cNvPr id="8" name="Footer Placeholder 7">
            <a:extLst>
              <a:ext uri="{FF2B5EF4-FFF2-40B4-BE49-F238E27FC236}">
                <a16:creationId xmlns:a16="http://schemas.microsoft.com/office/drawing/2014/main" id="{619E23F3-5A76-4A7E-8A87-23DF945B962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150C978-C53A-4CE9-A787-E1F0AFD99DE9}"/>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367421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8A25-5FE2-449C-A0B2-55C6B28996E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189F8B-EE70-4EFD-A828-C25F39B21326}"/>
              </a:ext>
            </a:extLst>
          </p:cNvPr>
          <p:cNvSpPr>
            <a:spLocks noGrp="1"/>
          </p:cNvSpPr>
          <p:nvPr>
            <p:ph type="dt" sz="half" idx="10"/>
          </p:nvPr>
        </p:nvSpPr>
        <p:spPr/>
        <p:txBody>
          <a:bodyPr/>
          <a:lstStyle/>
          <a:p>
            <a:fld id="{6AF38B01-CD8F-404F-B38B-08ACCAF8EEBA}" type="datetimeFigureOut">
              <a:rPr lang="en-CA" smtClean="0"/>
              <a:t>2021-08-29</a:t>
            </a:fld>
            <a:endParaRPr lang="en-CA"/>
          </a:p>
        </p:txBody>
      </p:sp>
      <p:sp>
        <p:nvSpPr>
          <p:cNvPr id="4" name="Footer Placeholder 3">
            <a:extLst>
              <a:ext uri="{FF2B5EF4-FFF2-40B4-BE49-F238E27FC236}">
                <a16:creationId xmlns:a16="http://schemas.microsoft.com/office/drawing/2014/main" id="{9F586040-6A3A-4B0A-A8F7-BA98F1139B3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E57F881-FD9A-4EEC-815D-FD989B8BA83E}"/>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336168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91508-75A0-4DD1-8307-222751076E9D}"/>
              </a:ext>
            </a:extLst>
          </p:cNvPr>
          <p:cNvSpPr>
            <a:spLocks noGrp="1"/>
          </p:cNvSpPr>
          <p:nvPr>
            <p:ph type="dt" sz="half" idx="10"/>
          </p:nvPr>
        </p:nvSpPr>
        <p:spPr/>
        <p:txBody>
          <a:bodyPr/>
          <a:lstStyle/>
          <a:p>
            <a:fld id="{6AF38B01-CD8F-404F-B38B-08ACCAF8EEBA}" type="datetimeFigureOut">
              <a:rPr lang="en-CA" smtClean="0"/>
              <a:t>2021-08-29</a:t>
            </a:fld>
            <a:endParaRPr lang="en-CA"/>
          </a:p>
        </p:txBody>
      </p:sp>
      <p:sp>
        <p:nvSpPr>
          <p:cNvPr id="3" name="Footer Placeholder 2">
            <a:extLst>
              <a:ext uri="{FF2B5EF4-FFF2-40B4-BE49-F238E27FC236}">
                <a16:creationId xmlns:a16="http://schemas.microsoft.com/office/drawing/2014/main" id="{64266445-8529-4A3B-8671-7EA022B326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7623AB1-6673-4261-A113-18393721F577}"/>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281886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67C-8BDC-4D64-B972-FA5966305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43DA538-FDC7-496F-9795-8209083C9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B097404-D09D-466B-90C9-DF5BFE60F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6AE8E-189D-4118-B12D-7CBDE591E3FC}"/>
              </a:ext>
            </a:extLst>
          </p:cNvPr>
          <p:cNvSpPr>
            <a:spLocks noGrp="1"/>
          </p:cNvSpPr>
          <p:nvPr>
            <p:ph type="dt" sz="half" idx="10"/>
          </p:nvPr>
        </p:nvSpPr>
        <p:spPr/>
        <p:txBody>
          <a:bodyPr/>
          <a:lstStyle/>
          <a:p>
            <a:fld id="{6AF38B01-CD8F-404F-B38B-08ACCAF8EEBA}" type="datetimeFigureOut">
              <a:rPr lang="en-CA" smtClean="0"/>
              <a:t>2021-08-29</a:t>
            </a:fld>
            <a:endParaRPr lang="en-CA"/>
          </a:p>
        </p:txBody>
      </p:sp>
      <p:sp>
        <p:nvSpPr>
          <p:cNvPr id="6" name="Footer Placeholder 5">
            <a:extLst>
              <a:ext uri="{FF2B5EF4-FFF2-40B4-BE49-F238E27FC236}">
                <a16:creationId xmlns:a16="http://schemas.microsoft.com/office/drawing/2014/main" id="{0A29BF87-7750-4527-9FE3-6521208A9F7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B923A9-7144-43B1-ACAD-6A438F6BDEF1}"/>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73617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B0AC-444E-46EA-B96C-A4EC05815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8FFF4E5-2C87-4BAE-909D-BA04C0204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0472BD5-8EC0-4E40-818F-A976B2676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FE2A24-31EC-43CB-9611-6AFA3BEEB3A9}"/>
              </a:ext>
            </a:extLst>
          </p:cNvPr>
          <p:cNvSpPr>
            <a:spLocks noGrp="1"/>
          </p:cNvSpPr>
          <p:nvPr>
            <p:ph type="dt" sz="half" idx="10"/>
          </p:nvPr>
        </p:nvSpPr>
        <p:spPr/>
        <p:txBody>
          <a:bodyPr/>
          <a:lstStyle/>
          <a:p>
            <a:fld id="{6AF38B01-CD8F-404F-B38B-08ACCAF8EEBA}" type="datetimeFigureOut">
              <a:rPr lang="en-CA" smtClean="0"/>
              <a:t>2021-08-29</a:t>
            </a:fld>
            <a:endParaRPr lang="en-CA"/>
          </a:p>
        </p:txBody>
      </p:sp>
      <p:sp>
        <p:nvSpPr>
          <p:cNvPr id="6" name="Footer Placeholder 5">
            <a:extLst>
              <a:ext uri="{FF2B5EF4-FFF2-40B4-BE49-F238E27FC236}">
                <a16:creationId xmlns:a16="http://schemas.microsoft.com/office/drawing/2014/main" id="{F96C70CE-C96C-41B2-92C6-35219676F69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15C069F-3CA7-48A8-BE7A-86B7D17DB184}"/>
              </a:ext>
            </a:extLst>
          </p:cNvPr>
          <p:cNvSpPr>
            <a:spLocks noGrp="1"/>
          </p:cNvSpPr>
          <p:nvPr>
            <p:ph type="sldNum" sz="quarter" idx="12"/>
          </p:nvPr>
        </p:nvSpPr>
        <p:spPr/>
        <p:txBody>
          <a:bodyPr/>
          <a:lstStyle/>
          <a:p>
            <a:fld id="{57271DF8-AAFD-4120-90DD-F05C2124130E}" type="slidenum">
              <a:rPr lang="en-CA" smtClean="0"/>
              <a:t>‹#›</a:t>
            </a:fld>
            <a:endParaRPr lang="en-CA"/>
          </a:p>
        </p:txBody>
      </p:sp>
    </p:spTree>
    <p:extLst>
      <p:ext uri="{BB962C8B-B14F-4D97-AF65-F5344CB8AC3E}">
        <p14:creationId xmlns:p14="http://schemas.microsoft.com/office/powerpoint/2010/main" val="78047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B0DFC5-52D5-4E5D-8EF9-CD954E402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F0E535A-AB8C-4D3B-A6CC-D4C543B53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34F227-0EEC-44AB-8AF0-06B8717D6C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38B01-CD8F-404F-B38B-08ACCAF8EEBA}" type="datetimeFigureOut">
              <a:rPr lang="en-CA" smtClean="0"/>
              <a:t>2021-08-29</a:t>
            </a:fld>
            <a:endParaRPr lang="en-CA"/>
          </a:p>
        </p:txBody>
      </p:sp>
      <p:sp>
        <p:nvSpPr>
          <p:cNvPr id="5" name="Footer Placeholder 4">
            <a:extLst>
              <a:ext uri="{FF2B5EF4-FFF2-40B4-BE49-F238E27FC236}">
                <a16:creationId xmlns:a16="http://schemas.microsoft.com/office/drawing/2014/main" id="{7562353A-D3B2-4F2B-9CEE-3B2E873DE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D5420B2-7FA4-4F70-9EA9-8DDFCB1C13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71DF8-AAFD-4120-90DD-F05C2124130E}" type="slidenum">
              <a:rPr lang="en-CA" smtClean="0"/>
              <a:t>‹#›</a:t>
            </a:fld>
            <a:endParaRPr lang="en-CA"/>
          </a:p>
        </p:txBody>
      </p:sp>
    </p:spTree>
    <p:extLst>
      <p:ext uri="{BB962C8B-B14F-4D97-AF65-F5344CB8AC3E}">
        <p14:creationId xmlns:p14="http://schemas.microsoft.com/office/powerpoint/2010/main" val="892348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AD27E-FF54-41F1-B9FA-19AB6C4D6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53435B7-50FF-4BFF-96AE-08CDDDE21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26BCF8C-3D85-4D8E-B3FE-F68B93C3C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3B581-C882-46AE-AFA6-475B68BB2D4A}" type="datetimeFigureOut">
              <a:rPr lang="en-CA" smtClean="0"/>
              <a:t>2021-08-29</a:t>
            </a:fld>
            <a:endParaRPr lang="en-CA"/>
          </a:p>
        </p:txBody>
      </p:sp>
      <p:sp>
        <p:nvSpPr>
          <p:cNvPr id="5" name="Footer Placeholder 4">
            <a:extLst>
              <a:ext uri="{FF2B5EF4-FFF2-40B4-BE49-F238E27FC236}">
                <a16:creationId xmlns:a16="http://schemas.microsoft.com/office/drawing/2014/main" id="{BA73C59C-FD8F-4AB3-95A5-D038C3C41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AE792F1-6170-45D5-A006-C9756F36E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2F7AD-FDD5-4417-B5FB-53CCD586F40F}" type="slidenum">
              <a:rPr lang="en-CA" smtClean="0"/>
              <a:t>‹#›</a:t>
            </a:fld>
            <a:endParaRPr lang="en-CA"/>
          </a:p>
        </p:txBody>
      </p:sp>
    </p:spTree>
    <p:extLst>
      <p:ext uri="{BB962C8B-B14F-4D97-AF65-F5344CB8AC3E}">
        <p14:creationId xmlns:p14="http://schemas.microsoft.com/office/powerpoint/2010/main" val="4021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4606F-70D8-4815-8C46-19BAAF4E6DA0}"/>
              </a:ext>
            </a:extLst>
          </p:cNvPr>
          <p:cNvSpPr txBox="1"/>
          <p:nvPr/>
        </p:nvSpPr>
        <p:spPr>
          <a:xfrm>
            <a:off x="2485053" y="646219"/>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Unit 1. Computing Environments</a:t>
            </a:r>
          </a:p>
        </p:txBody>
      </p:sp>
      <p:sp>
        <p:nvSpPr>
          <p:cNvPr id="3" name="TextBox 2">
            <a:extLst>
              <a:ext uri="{FF2B5EF4-FFF2-40B4-BE49-F238E27FC236}">
                <a16:creationId xmlns:a16="http://schemas.microsoft.com/office/drawing/2014/main" id="{ECE743A7-224A-4AFA-B7C2-E6920AFE0BCE}"/>
              </a:ext>
            </a:extLst>
          </p:cNvPr>
          <p:cNvSpPr txBox="1"/>
          <p:nvPr/>
        </p:nvSpPr>
        <p:spPr>
          <a:xfrm>
            <a:off x="2056622" y="1902143"/>
            <a:ext cx="807875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C00000"/>
                </a:solidFill>
                <a:effectLst/>
                <a:uLnTx/>
                <a:uFillTx/>
                <a:latin typeface="Calibri" panose="020F0502020204030204"/>
                <a:ea typeface="+mn-ea"/>
                <a:cs typeface="+mn-cs"/>
              </a:rPr>
              <a:t>1.2 </a:t>
            </a:r>
            <a:r>
              <a:rPr kumimoji="0" lang="en-CA" sz="3200" b="0" i="0" u="none" strike="noStrike" kern="1200" cap="none" spc="0" normalizeH="0" baseline="0" noProof="0">
                <a:ln>
                  <a:noFill/>
                </a:ln>
                <a:solidFill>
                  <a:srgbClr val="C00000"/>
                </a:solidFill>
                <a:effectLst/>
                <a:uLnTx/>
                <a:uFillTx/>
                <a:latin typeface="Calibri" panose="020F0502020204030204"/>
                <a:ea typeface="+mn-ea"/>
                <a:cs typeface="+mn-cs"/>
              </a:rPr>
              <a:t>Number Systems and Character Sets</a:t>
            </a:r>
            <a:endParaRPr kumimoji="0" lang="en-CA" sz="3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7C009B8-8FB3-48F4-995B-77ED7C12A4DF}"/>
              </a:ext>
            </a:extLst>
          </p:cNvPr>
          <p:cNvSpPr txBox="1"/>
          <p:nvPr/>
        </p:nvSpPr>
        <p:spPr>
          <a:xfrm>
            <a:off x="3478111" y="3034957"/>
            <a:ext cx="7221894" cy="341632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Binary Numbers and Addition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Hexadecimal Numbers and Addition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ASCII Code and Unicode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Bit-map Images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548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690FB2-09C5-4FE4-8FA9-509CBA68ABFD}"/>
              </a:ext>
            </a:extLst>
          </p:cNvPr>
          <p:cNvSpPr txBox="1"/>
          <p:nvPr/>
        </p:nvSpPr>
        <p:spPr>
          <a:xfrm>
            <a:off x="1386348" y="262246"/>
            <a:ext cx="941930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0070C0"/>
                </a:solidFill>
                <a:effectLst/>
                <a:uLnTx/>
                <a:uFillTx/>
                <a:latin typeface="Calibri" panose="020F0502020204030204"/>
                <a:ea typeface="+mn-ea"/>
                <a:cs typeface="+mn-cs"/>
              </a:rPr>
              <a:t>Use of the hexadecimal system</a:t>
            </a:r>
          </a:p>
        </p:txBody>
      </p:sp>
      <p:sp>
        <p:nvSpPr>
          <p:cNvPr id="9" name="TextBox 8">
            <a:extLst>
              <a:ext uri="{FF2B5EF4-FFF2-40B4-BE49-F238E27FC236}">
                <a16:creationId xmlns:a16="http://schemas.microsoft.com/office/drawing/2014/main" id="{72347CE7-347D-46C2-BC5B-1A0BFDF56059}"/>
              </a:ext>
            </a:extLst>
          </p:cNvPr>
          <p:cNvSpPr txBox="1"/>
          <p:nvPr/>
        </p:nvSpPr>
        <p:spPr>
          <a:xfrm>
            <a:off x="1042219" y="941300"/>
            <a:ext cx="10028903"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It is much easier to work with: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B 5 A 4 1 A F 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than it is to work with: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1 0 1 1 0 1 0 1 1 0 1 0 0 1 0 0 0 0 0 1 1 0 1 0 1 1 1 1 1 1 0 0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So, hexadecimal is often used when developing new software or when trying to trace errors in programs. When the memory contents are output to a printer or monitor, this is known as a </a:t>
            </a:r>
            <a:r>
              <a:rPr kumimoji="0" lang="en-CA" sz="2000" b="0" i="0" u="none" strike="noStrike" kern="1200" cap="none" spc="0" normalizeH="0" baseline="0" noProof="0" dirty="0">
                <a:ln>
                  <a:noFill/>
                </a:ln>
                <a:solidFill>
                  <a:srgbClr val="FF0000"/>
                </a:solidFill>
                <a:effectLst/>
                <a:uLnTx/>
                <a:uFillTx/>
                <a:latin typeface="Calibri" panose="020F0502020204030204"/>
                <a:ea typeface="+mn-ea"/>
                <a:cs typeface="+mn-cs"/>
              </a:rPr>
              <a:t>memory dump</a:t>
            </a: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11" name="Picture 10">
            <a:extLst>
              <a:ext uri="{FF2B5EF4-FFF2-40B4-BE49-F238E27FC236}">
                <a16:creationId xmlns:a16="http://schemas.microsoft.com/office/drawing/2014/main" id="{55343C74-4201-4656-92FB-9752EF5E7FAB}"/>
              </a:ext>
            </a:extLst>
          </p:cNvPr>
          <p:cNvPicPr>
            <a:picLocks noChangeAspect="1"/>
          </p:cNvPicPr>
          <p:nvPr/>
        </p:nvPicPr>
        <p:blipFill>
          <a:blip r:embed="rId2"/>
          <a:stretch>
            <a:fillRect/>
          </a:stretch>
        </p:blipFill>
        <p:spPr>
          <a:xfrm>
            <a:off x="2419578" y="3159236"/>
            <a:ext cx="7008711" cy="1935606"/>
          </a:xfrm>
          <a:prstGeom prst="rect">
            <a:avLst/>
          </a:prstGeom>
        </p:spPr>
      </p:pic>
      <p:sp>
        <p:nvSpPr>
          <p:cNvPr id="15" name="TextBox 14">
            <a:extLst>
              <a:ext uri="{FF2B5EF4-FFF2-40B4-BE49-F238E27FC236}">
                <a16:creationId xmlns:a16="http://schemas.microsoft.com/office/drawing/2014/main" id="{B06D8002-D357-4A52-9A9E-E314DFE4BCA1}"/>
              </a:ext>
            </a:extLst>
          </p:cNvPr>
          <p:cNvSpPr txBox="1"/>
          <p:nvPr/>
        </p:nvSpPr>
        <p:spPr>
          <a:xfrm>
            <a:off x="776747" y="5316535"/>
            <a:ext cx="10294375"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A program developer can look at each of the hexadecimal codes and determine where the error lies. The value on the far left shows the memory location, so it is possible to find out exactly where in memory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the fault occurs. Using hexadecimal is more manageable than binary. It is a powerful </a:t>
            </a:r>
            <a:r>
              <a:rPr kumimoji="0" lang="en-CA" sz="1800" b="0" i="1" u="none" strike="noStrike" kern="1200" cap="none" spc="0" normalizeH="0" baseline="0" noProof="0" dirty="0">
                <a:ln>
                  <a:noFill/>
                </a:ln>
                <a:solidFill>
                  <a:srgbClr val="0070C0"/>
                </a:solidFill>
                <a:effectLst/>
                <a:uLnTx/>
                <a:uFillTx/>
                <a:latin typeface="Calibri" panose="020F0502020204030204"/>
                <a:ea typeface="+mn-ea"/>
                <a:cs typeface="+mn-cs"/>
              </a:rPr>
              <a:t>fault-tracing tool</a:t>
            </a: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 but requires considerable knowledge of computer architecture to be able to interpret the results.</a:t>
            </a:r>
          </a:p>
        </p:txBody>
      </p:sp>
    </p:spTree>
    <p:extLst>
      <p:ext uri="{BB962C8B-B14F-4D97-AF65-F5344CB8AC3E}">
        <p14:creationId xmlns:p14="http://schemas.microsoft.com/office/powerpoint/2010/main" val="97486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7A87E-179C-44F5-84B2-7F4C93544260}"/>
              </a:ext>
            </a:extLst>
          </p:cNvPr>
          <p:cNvSpPr txBox="1"/>
          <p:nvPr/>
        </p:nvSpPr>
        <p:spPr>
          <a:xfrm>
            <a:off x="1386348" y="262246"/>
            <a:ext cx="941930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0070C0"/>
                </a:solidFill>
                <a:effectLst/>
                <a:uLnTx/>
                <a:uFillTx/>
                <a:latin typeface="Calibri" panose="020F0502020204030204"/>
                <a:ea typeface="+mn-ea"/>
                <a:cs typeface="+mn-cs"/>
              </a:rPr>
              <a:t>ASCII Code</a:t>
            </a:r>
          </a:p>
        </p:txBody>
      </p:sp>
      <p:sp>
        <p:nvSpPr>
          <p:cNvPr id="6" name="TextBox 5">
            <a:extLst>
              <a:ext uri="{FF2B5EF4-FFF2-40B4-BE49-F238E27FC236}">
                <a16:creationId xmlns:a16="http://schemas.microsoft.com/office/drawing/2014/main" id="{3B8FAE54-5612-4075-87A5-D57C52AE6CF1}"/>
              </a:ext>
            </a:extLst>
          </p:cNvPr>
          <p:cNvSpPr txBox="1"/>
          <p:nvPr/>
        </p:nvSpPr>
        <p:spPr>
          <a:xfrm>
            <a:off x="1012721" y="1132515"/>
            <a:ext cx="10166555"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The ASCII code system (</a:t>
            </a:r>
            <a:r>
              <a:rPr kumimoji="0" lang="en-CA" sz="2000" b="1" i="1" u="none" strike="noStrike" kern="1200" cap="none" spc="0" normalizeH="0" baseline="0" noProof="0" dirty="0">
                <a:ln>
                  <a:noFill/>
                </a:ln>
                <a:solidFill>
                  <a:prstClr val="black"/>
                </a:solidFill>
                <a:effectLst/>
                <a:uLnTx/>
                <a:uFillTx/>
                <a:latin typeface="Calibri" panose="020F0502020204030204"/>
                <a:ea typeface="+mn-ea"/>
                <a:cs typeface="+mn-cs"/>
              </a:rPr>
              <a:t>American Standard Code for Information Interchange</a:t>
            </a: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 was set up in 1963 for use in communication systems and computer systems. The newer version of the code was published in 1986. The standard ASCII code </a:t>
            </a:r>
            <a:r>
              <a:rPr kumimoji="0" lang="en-CA" sz="2000" b="0" i="1" u="none" strike="noStrike" kern="1200" cap="none" spc="0" normalizeH="0" baseline="0" noProof="0" dirty="0">
                <a:ln>
                  <a:noFill/>
                </a:ln>
                <a:solidFill>
                  <a:srgbClr val="FF0000"/>
                </a:solidFill>
                <a:effectLst/>
                <a:uLnTx/>
                <a:uFillTx/>
                <a:latin typeface="Calibri" panose="020F0502020204030204"/>
                <a:ea typeface="+mn-ea"/>
                <a:cs typeface="+mn-cs"/>
              </a:rPr>
              <a:t>character set      </a:t>
            </a: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consists of 7-bit codes (0 to 127 denary or 0 to 7F in hexadecimal); this represents the letters, numbers and characters found on a standard keyboard together with 32 control codes (which use up codes 0 to 31 (denary) or 0 to 19 (hexadecimal)).</a:t>
            </a:r>
          </a:p>
        </p:txBody>
      </p:sp>
      <p:sp>
        <p:nvSpPr>
          <p:cNvPr id="7" name="Star: 5 Points 6">
            <a:extLst>
              <a:ext uri="{FF2B5EF4-FFF2-40B4-BE49-F238E27FC236}">
                <a16:creationId xmlns:a16="http://schemas.microsoft.com/office/drawing/2014/main" id="{832C4948-2F11-4875-88D4-36011BFC8F31}"/>
              </a:ext>
            </a:extLst>
          </p:cNvPr>
          <p:cNvSpPr/>
          <p:nvPr/>
        </p:nvSpPr>
        <p:spPr>
          <a:xfrm>
            <a:off x="7484651" y="1787134"/>
            <a:ext cx="223839" cy="23831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671B9CD-D726-4D5A-A82D-E5F2874693A8}"/>
              </a:ext>
            </a:extLst>
          </p:cNvPr>
          <p:cNvPicPr>
            <a:picLocks noChangeAspect="1"/>
          </p:cNvPicPr>
          <p:nvPr/>
        </p:nvPicPr>
        <p:blipFill>
          <a:blip r:embed="rId2"/>
          <a:stretch>
            <a:fillRect/>
          </a:stretch>
        </p:blipFill>
        <p:spPr>
          <a:xfrm>
            <a:off x="4231402" y="2861187"/>
            <a:ext cx="3729191" cy="3996813"/>
          </a:xfrm>
          <a:prstGeom prst="rect">
            <a:avLst/>
          </a:prstGeom>
        </p:spPr>
      </p:pic>
    </p:spTree>
    <p:extLst>
      <p:ext uri="{BB962C8B-B14F-4D97-AF65-F5344CB8AC3E}">
        <p14:creationId xmlns:p14="http://schemas.microsoft.com/office/powerpoint/2010/main" val="375748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72060B-BDDE-4818-8A02-F926076012AB}"/>
              </a:ext>
            </a:extLst>
          </p:cNvPr>
          <p:cNvSpPr txBox="1"/>
          <p:nvPr/>
        </p:nvSpPr>
        <p:spPr>
          <a:xfrm>
            <a:off x="1386348" y="262246"/>
            <a:ext cx="941930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0070C0"/>
                </a:solidFill>
                <a:effectLst/>
                <a:uLnTx/>
                <a:uFillTx/>
                <a:latin typeface="Calibri" panose="020F0502020204030204"/>
                <a:ea typeface="+mn-ea"/>
                <a:cs typeface="+mn-cs"/>
              </a:rPr>
              <a:t>Unicode</a:t>
            </a:r>
          </a:p>
        </p:txBody>
      </p:sp>
      <p:sp>
        <p:nvSpPr>
          <p:cNvPr id="6" name="TextBox 5">
            <a:extLst>
              <a:ext uri="{FF2B5EF4-FFF2-40B4-BE49-F238E27FC236}">
                <a16:creationId xmlns:a16="http://schemas.microsoft.com/office/drawing/2014/main" id="{A313B09D-EA6A-4E10-8EB5-5D7EA752229C}"/>
              </a:ext>
            </a:extLst>
          </p:cNvPr>
          <p:cNvSpPr txBox="1"/>
          <p:nvPr/>
        </p:nvSpPr>
        <p:spPr>
          <a:xfrm>
            <a:off x="796947" y="1105910"/>
            <a:ext cx="10692688"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Since ASCII code has a number of disadvantages and is unsuitable for some purposes, different methods of coding have been developed over the years.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One coding system is called Unicode. </a:t>
            </a:r>
            <a:r>
              <a:rPr kumimoji="0" lang="en-CA" sz="1800" b="0" i="1" u="sng"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Unicode allows characters in a code form to represent all languages of the world, thus supporting many operating systems, search engines and internet browsers used globally.</a:t>
            </a:r>
            <a:r>
              <a:rPr kumimoji="0" lang="en-CA" sz="1800" b="0" i="1" u="sng"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There is overlap with standard ASCII code, since the first 128 (English) characters are the same, but Unicode can support several thousand different characters in total.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ASCII uses </a:t>
            </a:r>
            <a:r>
              <a:rPr kumimoji="0" lang="en-CA" sz="1800" b="0" i="0" u="none" strike="noStrike" kern="1200" cap="none" spc="0" normalizeH="0" baseline="0" noProof="0" dirty="0">
                <a:ln>
                  <a:noFill/>
                </a:ln>
                <a:solidFill>
                  <a:srgbClr val="FF0000"/>
                </a:solidFill>
                <a:effectLst/>
                <a:uLnTx/>
                <a:uFillTx/>
                <a:latin typeface="Calibri" panose="020F0502020204030204"/>
                <a:ea typeface="+mn-ea"/>
                <a:cs typeface="+mn-cs"/>
              </a:rPr>
              <a:t>one byte </a:t>
            </a: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to represent a character, whereas Unicode will support up to </a:t>
            </a:r>
            <a:r>
              <a:rPr kumimoji="0" lang="en-CA" sz="1800" b="0" i="0" u="none" strike="noStrike" kern="1200" cap="none" spc="0" normalizeH="0" baseline="0" noProof="0" dirty="0">
                <a:ln>
                  <a:noFill/>
                </a:ln>
                <a:solidFill>
                  <a:srgbClr val="FF0000"/>
                </a:solidFill>
                <a:effectLst/>
                <a:uLnTx/>
                <a:uFillTx/>
                <a:latin typeface="Calibri" panose="020F0502020204030204"/>
                <a:ea typeface="+mn-ea"/>
                <a:cs typeface="+mn-cs"/>
              </a:rPr>
              <a:t>four bytes </a:t>
            </a: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per character.</a:t>
            </a:r>
          </a:p>
        </p:txBody>
      </p:sp>
      <p:sp>
        <p:nvSpPr>
          <p:cNvPr id="7" name="Star: 5 Points 6">
            <a:extLst>
              <a:ext uri="{FF2B5EF4-FFF2-40B4-BE49-F238E27FC236}">
                <a16:creationId xmlns:a16="http://schemas.microsoft.com/office/drawing/2014/main" id="{6D84AF11-D839-4ADB-9531-ADD838AD1A84}"/>
              </a:ext>
            </a:extLst>
          </p:cNvPr>
          <p:cNvSpPr/>
          <p:nvPr/>
        </p:nvSpPr>
        <p:spPr>
          <a:xfrm>
            <a:off x="10366998" y="1983073"/>
            <a:ext cx="223839" cy="23831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F0B0AF65-975A-4DB0-AF5B-521E0FF41E52}"/>
              </a:ext>
            </a:extLst>
          </p:cNvPr>
          <p:cNvPicPr>
            <a:picLocks noChangeAspect="1"/>
          </p:cNvPicPr>
          <p:nvPr/>
        </p:nvPicPr>
        <p:blipFill>
          <a:blip r:embed="rId2"/>
          <a:stretch>
            <a:fillRect/>
          </a:stretch>
        </p:blipFill>
        <p:spPr>
          <a:xfrm>
            <a:off x="3498574" y="3273013"/>
            <a:ext cx="5506278" cy="3524056"/>
          </a:xfrm>
          <a:prstGeom prst="rect">
            <a:avLst/>
          </a:prstGeom>
        </p:spPr>
      </p:pic>
      <p:sp>
        <p:nvSpPr>
          <p:cNvPr id="10" name="Star: 5 Points 9">
            <a:extLst>
              <a:ext uri="{FF2B5EF4-FFF2-40B4-BE49-F238E27FC236}">
                <a16:creationId xmlns:a16="http://schemas.microsoft.com/office/drawing/2014/main" id="{ED1D6D70-59F0-4415-B363-8DBAA0F2BF4C}"/>
              </a:ext>
            </a:extLst>
          </p:cNvPr>
          <p:cNvSpPr/>
          <p:nvPr/>
        </p:nvSpPr>
        <p:spPr>
          <a:xfrm>
            <a:off x="10801375" y="2852843"/>
            <a:ext cx="223839" cy="23831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324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7CC1A2-DC12-4856-AB52-5D8689C2D111}"/>
              </a:ext>
            </a:extLst>
          </p:cNvPr>
          <p:cNvSpPr txBox="1"/>
          <p:nvPr/>
        </p:nvSpPr>
        <p:spPr>
          <a:xfrm>
            <a:off x="1386348" y="202612"/>
            <a:ext cx="941930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Bit-map Images</a:t>
            </a:r>
          </a:p>
        </p:txBody>
      </p:sp>
      <p:sp>
        <p:nvSpPr>
          <p:cNvPr id="7" name="TextBox 6">
            <a:extLst>
              <a:ext uri="{FF2B5EF4-FFF2-40B4-BE49-F238E27FC236}">
                <a16:creationId xmlns:a16="http://schemas.microsoft.com/office/drawing/2014/main" id="{517F4B24-6071-4E16-94AE-315C5FFA1167}"/>
              </a:ext>
            </a:extLst>
          </p:cNvPr>
          <p:cNvSpPr txBox="1"/>
          <p:nvPr/>
        </p:nvSpPr>
        <p:spPr>
          <a:xfrm>
            <a:off x="1219613" y="910498"/>
            <a:ext cx="9752772"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Bit-map images are made up of </a:t>
            </a:r>
            <a:r>
              <a:rPr kumimoji="0" lang="en-CA" sz="2400" b="0" i="0" u="none" strike="noStrike" kern="1200" cap="none" spc="0" normalizeH="0" baseline="0" noProof="0" dirty="0">
                <a:ln>
                  <a:noFill/>
                </a:ln>
                <a:solidFill>
                  <a:srgbClr val="FF0000"/>
                </a:solidFill>
                <a:effectLst/>
                <a:uLnTx/>
                <a:uFillTx/>
                <a:latin typeface="Calibri" panose="020F0502020204030204"/>
                <a:ea typeface="+mn-ea"/>
                <a:cs typeface="+mn-cs"/>
              </a:rPr>
              <a:t>pixels</a:t>
            </a: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 (picture elements); the image is stored in a </a:t>
            </a:r>
            <a:r>
              <a:rPr kumimoji="0" lang="en-CA" sz="2400" b="0" i="0" u="none" strike="noStrike" kern="1200" cap="none" spc="0" normalizeH="0" baseline="0" noProof="0" dirty="0">
                <a:ln>
                  <a:noFill/>
                </a:ln>
                <a:solidFill>
                  <a:srgbClr val="FF0000"/>
                </a:solidFill>
                <a:effectLst/>
                <a:uLnTx/>
                <a:uFillTx/>
                <a:latin typeface="Calibri" panose="020F0502020204030204"/>
                <a:ea typeface="+mn-ea"/>
                <a:cs typeface="+mn-cs"/>
              </a:rPr>
              <a:t>two-dimensional matrix </a:t>
            </a: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of pixels.</a:t>
            </a:r>
          </a:p>
        </p:txBody>
      </p:sp>
      <p:sp>
        <p:nvSpPr>
          <p:cNvPr id="11" name="TextBox 10">
            <a:extLst>
              <a:ext uri="{FF2B5EF4-FFF2-40B4-BE49-F238E27FC236}">
                <a16:creationId xmlns:a16="http://schemas.microsoft.com/office/drawing/2014/main" id="{2A19BF4D-7587-4EF8-8755-41756209F85E}"/>
              </a:ext>
            </a:extLst>
          </p:cNvPr>
          <p:cNvSpPr txBox="1"/>
          <p:nvPr/>
        </p:nvSpPr>
        <p:spPr>
          <a:xfrm>
            <a:off x="785191" y="1841242"/>
            <a:ext cx="10614991" cy="470898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at least 8 bits (1 byte) per pixel are needed to code a coloured image (this gives 256 possible colours by varying the intensity of the blue, green and red elements)</a:t>
            </a:r>
          </a:p>
          <a:p>
            <a:pPr marL="285750" marR="0" lvl="0" indent="-28575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true colour requires 3 bytes per pixel (24 bits), which gives more than one million colours</a:t>
            </a:r>
          </a:p>
          <a:p>
            <a:pPr marL="285750" marR="0" lvl="0" indent="-28575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the number of bits used to represent a pixel is called the </a:t>
            </a:r>
            <a:r>
              <a:rPr kumimoji="0" lang="en-CA" sz="20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colour depth</a:t>
            </a: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the number of bits that are used to represent a single pixel (</a:t>
            </a:r>
            <a:r>
              <a:rPr kumimoji="0" lang="en-CA" sz="20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bit depth</a:t>
            </a: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 will determine the colour depth of that pixel. As the bit depth increases, the number of possible colours which can be represented also increases. </a:t>
            </a:r>
            <a:r>
              <a:rPr kumimoji="0" lang="en-CA" sz="2000" b="1" i="1" u="none" strike="noStrike" kern="1200" cap="none" spc="0" normalizeH="0" baseline="0" noProof="0" dirty="0">
                <a:ln>
                  <a:noFill/>
                </a:ln>
                <a:solidFill>
                  <a:prstClr val="black"/>
                </a:solidFill>
                <a:effectLst/>
                <a:uLnTx/>
                <a:uFillTx/>
                <a:latin typeface="Calibri" panose="020F0502020204030204"/>
                <a:ea typeface="+mn-ea"/>
                <a:cs typeface="+mn-cs"/>
              </a:rPr>
              <a:t>For example, a bit depth of 8 bits per pixel allows 256 (2</a:t>
            </a:r>
            <a:r>
              <a:rPr kumimoji="0" lang="en-CA" sz="2000" b="1" i="1" u="none" strike="noStrike" kern="1200" cap="none" spc="0" normalizeH="0" baseline="30000" noProof="0" dirty="0">
                <a:ln>
                  <a:noFill/>
                </a:ln>
                <a:solidFill>
                  <a:prstClr val="black"/>
                </a:solidFill>
                <a:effectLst/>
                <a:uLnTx/>
                <a:uFillTx/>
                <a:latin typeface="Calibri" panose="020F0502020204030204"/>
                <a:ea typeface="+mn-ea"/>
                <a:cs typeface="+mn-cs"/>
              </a:rPr>
              <a:t>8</a:t>
            </a:r>
            <a:r>
              <a:rPr kumimoji="0" lang="en-CA" sz="2000" b="1" i="1" u="none" strike="noStrike" kern="1200" cap="none" spc="0" normalizeH="0" baseline="0" noProof="0" dirty="0">
                <a:ln>
                  <a:noFill/>
                </a:ln>
                <a:solidFill>
                  <a:prstClr val="black"/>
                </a:solidFill>
                <a:effectLst/>
                <a:uLnTx/>
                <a:uFillTx/>
                <a:latin typeface="Calibri" panose="020F0502020204030204"/>
                <a:ea typeface="+mn-ea"/>
                <a:cs typeface="+mn-cs"/>
              </a:rPr>
              <a:t>) different colours (the colour depth) to be represented, whereas using a bit depth of 32 bits per pixel results in 4 294 967 296 (2</a:t>
            </a:r>
            <a:r>
              <a:rPr kumimoji="0" lang="en-CA" sz="2000" b="1" i="1" u="none" strike="noStrike" kern="1200" cap="none" spc="0" normalizeH="0" baseline="30000" noProof="0" dirty="0">
                <a:ln>
                  <a:noFill/>
                </a:ln>
                <a:solidFill>
                  <a:prstClr val="black"/>
                </a:solidFill>
                <a:effectLst/>
                <a:uLnTx/>
                <a:uFillTx/>
                <a:latin typeface="Calibri" panose="020F0502020204030204"/>
                <a:ea typeface="+mn-ea"/>
                <a:cs typeface="+mn-cs"/>
              </a:rPr>
              <a:t>32</a:t>
            </a:r>
            <a:r>
              <a:rPr kumimoji="0" lang="en-CA" sz="2000" b="1" i="1" u="none" strike="noStrike" kern="1200" cap="none" spc="0" normalizeH="0" baseline="0" noProof="0" dirty="0">
                <a:ln>
                  <a:noFill/>
                </a:ln>
                <a:solidFill>
                  <a:prstClr val="black"/>
                </a:solidFill>
                <a:effectLst/>
                <a:uLnTx/>
                <a:uFillTx/>
                <a:latin typeface="Calibri" panose="020F0502020204030204"/>
                <a:ea typeface="+mn-ea"/>
                <a:cs typeface="+mn-cs"/>
              </a:rPr>
              <a:t>) different colours</a:t>
            </a: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r>
              <a:rPr kumimoji="0" lang="en-CA" sz="20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Image resolution </a:t>
            </a: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 refers to the number of pixels that make up an image; for example, an image could contain 4096 × 3192 pixels (12 738 656 pixels in total).</a:t>
            </a:r>
          </a:p>
          <a:p>
            <a:pPr marL="285750" marR="0" lvl="0" indent="-285750" algn="l" defTabSz="914400" rtl="0" eaLnBrk="1" fontAlgn="auto" latinLnBrk="0" hangingPunct="1">
              <a:lnSpc>
                <a:spcPct val="100000"/>
              </a:lnSpc>
              <a:spcBef>
                <a:spcPts val="0"/>
              </a:spcBef>
              <a:spcAft>
                <a:spcPts val="0"/>
              </a:spcAft>
              <a:buClr>
                <a:srgbClr val="FF0000"/>
              </a:buClr>
              <a:buSzTx/>
              <a:buFont typeface="Wingdings" panose="05000000000000000000" pitchFamily="2" charset="2"/>
              <a:buChar char="§"/>
              <a:tabLst/>
              <a:defRPr/>
            </a:pPr>
            <a:r>
              <a:rPr kumimoji="0" lang="en-CA" sz="20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Screen resolution </a:t>
            </a: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refers to the number of horizontal pixels and the number of vertical pixels that make up a screen display (</a:t>
            </a:r>
            <a:r>
              <a:rPr kumimoji="0" lang="en-CA" sz="2000" b="0" i="1" u="none" strike="noStrike" kern="1200" cap="none" spc="0" normalizeH="0" baseline="0" noProof="0" dirty="0">
                <a:ln>
                  <a:noFill/>
                </a:ln>
                <a:solidFill>
                  <a:prstClr val="black"/>
                </a:solidFill>
                <a:effectLst/>
                <a:uLnTx/>
                <a:uFillTx/>
                <a:latin typeface="Calibri" panose="020F0502020204030204"/>
                <a:ea typeface="+mn-ea"/>
                <a:cs typeface="+mn-cs"/>
              </a:rPr>
              <a:t>for example, if the screen resolution is smaller than the image resolution then the whole image cannot be shown on the screen or the original image will now be a lower quality</a:t>
            </a: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2" name="Star: 5 Points 11">
            <a:extLst>
              <a:ext uri="{FF2B5EF4-FFF2-40B4-BE49-F238E27FC236}">
                <a16:creationId xmlns:a16="http://schemas.microsoft.com/office/drawing/2014/main" id="{0802C159-39DE-45DA-A960-73B2072AF62E}"/>
              </a:ext>
            </a:extLst>
          </p:cNvPr>
          <p:cNvSpPr/>
          <p:nvPr/>
        </p:nvSpPr>
        <p:spPr>
          <a:xfrm>
            <a:off x="476066" y="2843076"/>
            <a:ext cx="223839" cy="23831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Star: 5 Points 12">
            <a:extLst>
              <a:ext uri="{FF2B5EF4-FFF2-40B4-BE49-F238E27FC236}">
                <a16:creationId xmlns:a16="http://schemas.microsoft.com/office/drawing/2014/main" id="{80314D0E-941C-4714-BED2-2980F59246E5}"/>
              </a:ext>
            </a:extLst>
          </p:cNvPr>
          <p:cNvSpPr/>
          <p:nvPr/>
        </p:nvSpPr>
        <p:spPr>
          <a:xfrm>
            <a:off x="476066" y="3117861"/>
            <a:ext cx="223839" cy="23831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Star: 5 Points 13">
            <a:extLst>
              <a:ext uri="{FF2B5EF4-FFF2-40B4-BE49-F238E27FC236}">
                <a16:creationId xmlns:a16="http://schemas.microsoft.com/office/drawing/2014/main" id="{282ECF17-D677-49AE-B82F-A44C9B6780B2}"/>
              </a:ext>
            </a:extLst>
          </p:cNvPr>
          <p:cNvSpPr/>
          <p:nvPr/>
        </p:nvSpPr>
        <p:spPr>
          <a:xfrm>
            <a:off x="561352" y="4632790"/>
            <a:ext cx="223839" cy="23831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Star: 5 Points 14">
            <a:extLst>
              <a:ext uri="{FF2B5EF4-FFF2-40B4-BE49-F238E27FC236}">
                <a16:creationId xmlns:a16="http://schemas.microsoft.com/office/drawing/2014/main" id="{A8359B83-8F0E-4760-81DF-82DF574C3CB8}"/>
              </a:ext>
            </a:extLst>
          </p:cNvPr>
          <p:cNvSpPr/>
          <p:nvPr/>
        </p:nvSpPr>
        <p:spPr>
          <a:xfrm>
            <a:off x="558040" y="5242390"/>
            <a:ext cx="223839" cy="238311"/>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854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6B5F7A-3D30-4898-B201-E7DAA78ACD56}"/>
              </a:ext>
            </a:extLst>
          </p:cNvPr>
          <p:cNvSpPr txBox="1"/>
          <p:nvPr/>
        </p:nvSpPr>
        <p:spPr>
          <a:xfrm>
            <a:off x="1386348" y="202612"/>
            <a:ext cx="941930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Calculating bit-map image file sizes</a:t>
            </a:r>
          </a:p>
        </p:txBody>
      </p:sp>
      <p:sp>
        <p:nvSpPr>
          <p:cNvPr id="6" name="TextBox 5">
            <a:extLst>
              <a:ext uri="{FF2B5EF4-FFF2-40B4-BE49-F238E27FC236}">
                <a16:creationId xmlns:a16="http://schemas.microsoft.com/office/drawing/2014/main" id="{9EE35219-7F51-4B53-A106-C818B82EF056}"/>
              </a:ext>
            </a:extLst>
          </p:cNvPr>
          <p:cNvSpPr txBox="1"/>
          <p:nvPr/>
        </p:nvSpPr>
        <p:spPr>
          <a:xfrm>
            <a:off x="897833" y="1115202"/>
            <a:ext cx="10396331" cy="304698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It is possible to estimate the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file size </a:t>
            </a: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needed to store a bit-map image. The file size will need to take into account the image resolution and bit depth.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For example, a full screen with a resolution of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1920 × 1080 </a:t>
            </a: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pixels and a bit depth of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24</a:t>
            </a: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 requires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1920 × 1080 × 24 bits = 49 766 400 bits </a:t>
            </a: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for the full screen image. </a:t>
            </a:r>
            <a:r>
              <a:rPr kumimoji="0" lang="en-CA" sz="2400" b="0" i="0" u="none" strike="noStrike" kern="1200" cap="none" spc="0" normalizeH="0" baseline="0" noProof="0" dirty="0">
                <a:ln>
                  <a:noFill/>
                </a:ln>
                <a:solidFill>
                  <a:srgbClr val="FF0000"/>
                </a:solidFill>
                <a:effectLst/>
                <a:highlight>
                  <a:srgbClr val="FFFF00"/>
                </a:highlight>
                <a:uLnTx/>
                <a:uFillTx/>
                <a:latin typeface="Calibri" panose="020F0502020204030204"/>
                <a:ea typeface="+mn-ea"/>
                <a:cs typeface="+mn-cs"/>
              </a:rPr>
              <a:t>Dividing by 8 gives us 6 220 800 bytes (equivalent to 6.222 MB </a:t>
            </a: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using the SI units or 5.933 MiB using IEE units).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An image which does not occupy the full screen will obviously result in a smaller file size.</a:t>
            </a:r>
          </a:p>
        </p:txBody>
      </p:sp>
      <p:sp>
        <p:nvSpPr>
          <p:cNvPr id="7" name="Star: 5 Points 6">
            <a:extLst>
              <a:ext uri="{FF2B5EF4-FFF2-40B4-BE49-F238E27FC236}">
                <a16:creationId xmlns:a16="http://schemas.microsoft.com/office/drawing/2014/main" id="{122DAFF6-E928-4015-8142-B035C4874A16}"/>
              </a:ext>
            </a:extLst>
          </p:cNvPr>
          <p:cNvSpPr/>
          <p:nvPr/>
        </p:nvSpPr>
        <p:spPr>
          <a:xfrm>
            <a:off x="10493293" y="252794"/>
            <a:ext cx="624716" cy="506704"/>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BA798B-0606-4719-9305-CE03ECEDEED5}"/>
              </a:ext>
            </a:extLst>
          </p:cNvPr>
          <p:cNvSpPr txBox="1"/>
          <p:nvPr/>
        </p:nvSpPr>
        <p:spPr>
          <a:xfrm>
            <a:off x="2204828" y="4641574"/>
            <a:ext cx="778234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400" b="1" i="1" u="none" strike="noStrike" kern="1200" cap="none" spc="0" normalizeH="0" baseline="0" noProof="0" dirty="0">
                <a:ln>
                  <a:noFill/>
                </a:ln>
                <a:solidFill>
                  <a:srgbClr val="C00000"/>
                </a:solidFill>
                <a:effectLst/>
                <a:uLnTx/>
                <a:uFillTx/>
                <a:latin typeface="Calibri" panose="020F0502020204030204"/>
                <a:ea typeface="+mn-ea"/>
                <a:cs typeface="+mn-cs"/>
              </a:rPr>
              <a:t>You try</a:t>
            </a:r>
            <a:r>
              <a:rPr kumimoji="0" lang="en-CA" sz="1800" b="1" i="1" u="none" strike="noStrike" kern="1200" cap="none" spc="0" normalizeH="0" baseline="0" noProof="0" dirty="0">
                <a:ln>
                  <a:noFill/>
                </a:ln>
                <a:solidFill>
                  <a:srgbClr val="0070C0"/>
                </a:solidFill>
                <a:effectLst/>
                <a:uLnTx/>
                <a:uFillTx/>
                <a:latin typeface="Calibri" panose="020F0502020204030204"/>
                <a:ea typeface="+mn-ea"/>
                <a:cs typeface="+mn-cs"/>
              </a:rPr>
              <a:t>: Find a picture in your album and the resolution of the picture. Calculate the size of the image file and check if it matches with what your system says about the file size.</a:t>
            </a:r>
          </a:p>
        </p:txBody>
      </p:sp>
    </p:spTree>
    <p:extLst>
      <p:ext uri="{BB962C8B-B14F-4D97-AF65-F5344CB8AC3E}">
        <p14:creationId xmlns:p14="http://schemas.microsoft.com/office/powerpoint/2010/main" val="3572222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541530-C5E0-4B06-9DB3-B53E21BD5596}"/>
              </a:ext>
            </a:extLst>
          </p:cNvPr>
          <p:cNvPicPr>
            <a:picLocks noChangeAspect="1"/>
          </p:cNvPicPr>
          <p:nvPr/>
        </p:nvPicPr>
        <p:blipFill>
          <a:blip r:embed="rId2"/>
          <a:stretch>
            <a:fillRect/>
          </a:stretch>
        </p:blipFill>
        <p:spPr>
          <a:xfrm>
            <a:off x="2786270" y="1299748"/>
            <a:ext cx="6619460" cy="5044003"/>
          </a:xfrm>
          <a:prstGeom prst="rect">
            <a:avLst/>
          </a:prstGeom>
        </p:spPr>
      </p:pic>
      <p:sp>
        <p:nvSpPr>
          <p:cNvPr id="4" name="TextBox 3">
            <a:extLst>
              <a:ext uri="{FF2B5EF4-FFF2-40B4-BE49-F238E27FC236}">
                <a16:creationId xmlns:a16="http://schemas.microsoft.com/office/drawing/2014/main" id="{0A1FD7B2-1058-4DE9-B915-F656F962C223}"/>
              </a:ext>
            </a:extLst>
          </p:cNvPr>
          <p:cNvSpPr txBox="1"/>
          <p:nvPr/>
        </p:nvSpPr>
        <p:spPr>
          <a:xfrm>
            <a:off x="1386348" y="202612"/>
            <a:ext cx="941930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0070C0"/>
                </a:solidFill>
                <a:effectLst/>
                <a:uLnTx/>
                <a:uFillTx/>
                <a:latin typeface="Calibri" panose="020F0502020204030204"/>
                <a:ea typeface="+mn-ea"/>
                <a:cs typeface="+mn-cs"/>
              </a:rPr>
              <a:t>Characteristics of bit-map images</a:t>
            </a:r>
          </a:p>
        </p:txBody>
      </p:sp>
    </p:spTree>
    <p:extLst>
      <p:ext uri="{BB962C8B-B14F-4D97-AF65-F5344CB8AC3E}">
        <p14:creationId xmlns:p14="http://schemas.microsoft.com/office/powerpoint/2010/main" val="343270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583376" y="350736"/>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Binary Number System</a:t>
            </a:r>
          </a:p>
        </p:txBody>
      </p:sp>
      <p:pic>
        <p:nvPicPr>
          <p:cNvPr id="4" name="Picture 3">
            <a:extLst>
              <a:ext uri="{FF2B5EF4-FFF2-40B4-BE49-F238E27FC236}">
                <a16:creationId xmlns:a16="http://schemas.microsoft.com/office/drawing/2014/main" id="{514A15AF-1A63-4BD5-9DAE-6FE104608339}"/>
              </a:ext>
            </a:extLst>
          </p:cNvPr>
          <p:cNvPicPr>
            <a:picLocks noChangeAspect="1"/>
          </p:cNvPicPr>
          <p:nvPr/>
        </p:nvPicPr>
        <p:blipFill>
          <a:blip r:embed="rId2"/>
          <a:stretch>
            <a:fillRect/>
          </a:stretch>
        </p:blipFill>
        <p:spPr>
          <a:xfrm>
            <a:off x="2348833" y="1663188"/>
            <a:ext cx="9382125" cy="857250"/>
          </a:xfrm>
          <a:prstGeom prst="rect">
            <a:avLst/>
          </a:prstGeom>
        </p:spPr>
      </p:pic>
      <p:sp>
        <p:nvSpPr>
          <p:cNvPr id="5" name="TextBox 4">
            <a:extLst>
              <a:ext uri="{FF2B5EF4-FFF2-40B4-BE49-F238E27FC236}">
                <a16:creationId xmlns:a16="http://schemas.microsoft.com/office/drawing/2014/main" id="{581900C0-587F-4090-BC4B-D67174CEEF37}"/>
              </a:ext>
            </a:extLst>
          </p:cNvPr>
          <p:cNvSpPr txBox="1"/>
          <p:nvPr/>
        </p:nvSpPr>
        <p:spPr>
          <a:xfrm>
            <a:off x="294967" y="1663188"/>
            <a:ext cx="187796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Denary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rPr>
              <a:t>31421</a:t>
            </a:r>
          </a:p>
        </p:txBody>
      </p:sp>
      <p:sp>
        <p:nvSpPr>
          <p:cNvPr id="9" name="TextBox 8">
            <a:extLst>
              <a:ext uri="{FF2B5EF4-FFF2-40B4-BE49-F238E27FC236}">
                <a16:creationId xmlns:a16="http://schemas.microsoft.com/office/drawing/2014/main" id="{40444FC1-F451-43D6-8BBD-3474F583D336}"/>
              </a:ext>
            </a:extLst>
          </p:cNvPr>
          <p:cNvSpPr txBox="1"/>
          <p:nvPr/>
        </p:nvSpPr>
        <p:spPr>
          <a:xfrm>
            <a:off x="796412" y="2872320"/>
            <a:ext cx="10874478"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C00000"/>
                </a:solidFill>
                <a:effectLst/>
                <a:uLnTx/>
                <a:uFillTx/>
                <a:latin typeface="Calibri" panose="020F0502020204030204"/>
                <a:ea typeface="+mn-ea"/>
                <a:cs typeface="+mn-cs"/>
              </a:rPr>
              <a:t>The binary system uses 1s and 0s only which gives these corresponding weightings:</a:t>
            </a:r>
          </a:p>
        </p:txBody>
      </p:sp>
      <p:pic>
        <p:nvPicPr>
          <p:cNvPr id="11" name="Picture 10">
            <a:extLst>
              <a:ext uri="{FF2B5EF4-FFF2-40B4-BE49-F238E27FC236}">
                <a16:creationId xmlns:a16="http://schemas.microsoft.com/office/drawing/2014/main" id="{315A391B-12CF-4531-A982-2E79D07602F8}"/>
              </a:ext>
            </a:extLst>
          </p:cNvPr>
          <p:cNvPicPr>
            <a:picLocks noChangeAspect="1"/>
          </p:cNvPicPr>
          <p:nvPr/>
        </p:nvPicPr>
        <p:blipFill>
          <a:blip r:embed="rId3"/>
          <a:stretch>
            <a:fillRect/>
          </a:stretch>
        </p:blipFill>
        <p:spPr>
          <a:xfrm>
            <a:off x="2999913" y="3406606"/>
            <a:ext cx="6467475" cy="857250"/>
          </a:xfrm>
          <a:prstGeom prst="rect">
            <a:avLst/>
          </a:prstGeom>
        </p:spPr>
      </p:pic>
      <p:sp>
        <p:nvSpPr>
          <p:cNvPr id="12" name="TextBox 11">
            <a:extLst>
              <a:ext uri="{FF2B5EF4-FFF2-40B4-BE49-F238E27FC236}">
                <a16:creationId xmlns:a16="http://schemas.microsoft.com/office/drawing/2014/main" id="{79E60D1C-0B9F-4FC3-A5DD-FA8222C12742}"/>
              </a:ext>
            </a:extLst>
          </p:cNvPr>
          <p:cNvSpPr txBox="1"/>
          <p:nvPr/>
        </p:nvSpPr>
        <p:spPr>
          <a:xfrm>
            <a:off x="737418" y="4499559"/>
            <a:ext cx="10874478"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A typical binary number would be:</a:t>
            </a:r>
          </a:p>
        </p:txBody>
      </p:sp>
      <p:pic>
        <p:nvPicPr>
          <p:cNvPr id="14" name="Picture 13">
            <a:extLst>
              <a:ext uri="{FF2B5EF4-FFF2-40B4-BE49-F238E27FC236}">
                <a16:creationId xmlns:a16="http://schemas.microsoft.com/office/drawing/2014/main" id="{96386DFA-2421-41A3-A197-EDBF95758F9F}"/>
              </a:ext>
            </a:extLst>
          </p:cNvPr>
          <p:cNvPicPr>
            <a:picLocks noChangeAspect="1"/>
          </p:cNvPicPr>
          <p:nvPr/>
        </p:nvPicPr>
        <p:blipFill>
          <a:blip r:embed="rId4"/>
          <a:stretch>
            <a:fillRect/>
          </a:stretch>
        </p:blipFill>
        <p:spPr>
          <a:xfrm>
            <a:off x="3104687" y="5014795"/>
            <a:ext cx="6257925" cy="447675"/>
          </a:xfrm>
          <a:prstGeom prst="rect">
            <a:avLst/>
          </a:prstGeom>
        </p:spPr>
      </p:pic>
      <p:sp>
        <p:nvSpPr>
          <p:cNvPr id="15" name="Star: 5 Points 14">
            <a:extLst>
              <a:ext uri="{FF2B5EF4-FFF2-40B4-BE49-F238E27FC236}">
                <a16:creationId xmlns:a16="http://schemas.microsoft.com/office/drawing/2014/main" id="{34719B68-E582-4BAA-A7FE-7756531988F1}"/>
              </a:ext>
            </a:extLst>
          </p:cNvPr>
          <p:cNvSpPr/>
          <p:nvPr/>
        </p:nvSpPr>
        <p:spPr>
          <a:xfrm>
            <a:off x="8920161" y="422235"/>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85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73D85F-44F8-434D-BE51-877DE2107525}"/>
              </a:ext>
            </a:extLst>
          </p:cNvPr>
          <p:cNvSpPr txBox="1"/>
          <p:nvPr/>
        </p:nvSpPr>
        <p:spPr>
          <a:xfrm>
            <a:off x="855406" y="154979"/>
            <a:ext cx="1048118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1" i="0" u="none" strike="noStrike" kern="1200" cap="none" spc="0" normalizeH="0" baseline="0" noProof="0" dirty="0">
                <a:ln>
                  <a:noFill/>
                </a:ln>
                <a:solidFill>
                  <a:srgbClr val="C00000"/>
                </a:solidFill>
                <a:effectLst/>
                <a:uLnTx/>
                <a:uFillTx/>
                <a:latin typeface="Calibri" panose="020F0502020204030204"/>
                <a:ea typeface="+mn-ea"/>
                <a:cs typeface="+mn-cs"/>
              </a:rPr>
              <a:t>Converting from binary to denary and from denary to binary</a:t>
            </a:r>
          </a:p>
        </p:txBody>
      </p:sp>
      <p:pic>
        <p:nvPicPr>
          <p:cNvPr id="4" name="Picture 3">
            <a:extLst>
              <a:ext uri="{FF2B5EF4-FFF2-40B4-BE49-F238E27FC236}">
                <a16:creationId xmlns:a16="http://schemas.microsoft.com/office/drawing/2014/main" id="{27CD4BC1-C04E-4BB9-AD73-A15CE40BE333}"/>
              </a:ext>
            </a:extLst>
          </p:cNvPr>
          <p:cNvPicPr>
            <a:picLocks noChangeAspect="1"/>
          </p:cNvPicPr>
          <p:nvPr/>
        </p:nvPicPr>
        <p:blipFill>
          <a:blip r:embed="rId2"/>
          <a:stretch>
            <a:fillRect/>
          </a:stretch>
        </p:blipFill>
        <p:spPr>
          <a:xfrm>
            <a:off x="3045381" y="814672"/>
            <a:ext cx="6096000" cy="419100"/>
          </a:xfrm>
          <a:prstGeom prst="rect">
            <a:avLst/>
          </a:prstGeom>
        </p:spPr>
      </p:pic>
      <p:pic>
        <p:nvPicPr>
          <p:cNvPr id="6" name="Picture 5">
            <a:extLst>
              <a:ext uri="{FF2B5EF4-FFF2-40B4-BE49-F238E27FC236}">
                <a16:creationId xmlns:a16="http://schemas.microsoft.com/office/drawing/2014/main" id="{F71D3B96-E68A-4B1F-BBCD-CA96F91910E6}"/>
              </a:ext>
            </a:extLst>
          </p:cNvPr>
          <p:cNvPicPr>
            <a:picLocks noChangeAspect="1"/>
          </p:cNvPicPr>
          <p:nvPr/>
        </p:nvPicPr>
        <p:blipFill>
          <a:blip r:embed="rId3"/>
          <a:stretch>
            <a:fillRect/>
          </a:stretch>
        </p:blipFill>
        <p:spPr>
          <a:xfrm>
            <a:off x="3249401" y="1217248"/>
            <a:ext cx="5687960" cy="435817"/>
          </a:xfrm>
          <a:prstGeom prst="rect">
            <a:avLst/>
          </a:prstGeom>
        </p:spPr>
      </p:pic>
      <p:pic>
        <p:nvPicPr>
          <p:cNvPr id="8" name="Picture 7">
            <a:extLst>
              <a:ext uri="{FF2B5EF4-FFF2-40B4-BE49-F238E27FC236}">
                <a16:creationId xmlns:a16="http://schemas.microsoft.com/office/drawing/2014/main" id="{CE727360-036E-4344-94BC-88AC0156FC33}"/>
              </a:ext>
            </a:extLst>
          </p:cNvPr>
          <p:cNvPicPr>
            <a:picLocks noChangeAspect="1"/>
          </p:cNvPicPr>
          <p:nvPr/>
        </p:nvPicPr>
        <p:blipFill>
          <a:blip r:embed="rId4"/>
          <a:stretch>
            <a:fillRect/>
          </a:stretch>
        </p:blipFill>
        <p:spPr>
          <a:xfrm>
            <a:off x="1607253" y="1733009"/>
            <a:ext cx="8972255" cy="5124991"/>
          </a:xfrm>
          <a:prstGeom prst="rect">
            <a:avLst/>
          </a:prstGeom>
        </p:spPr>
      </p:pic>
      <p:sp>
        <p:nvSpPr>
          <p:cNvPr id="9" name="Star: 5 Points 8">
            <a:extLst>
              <a:ext uri="{FF2B5EF4-FFF2-40B4-BE49-F238E27FC236}">
                <a16:creationId xmlns:a16="http://schemas.microsoft.com/office/drawing/2014/main" id="{41B68002-042E-4E70-9C54-DBAC666C7CA7}"/>
              </a:ext>
            </a:extLst>
          </p:cNvPr>
          <p:cNvSpPr/>
          <p:nvPr/>
        </p:nvSpPr>
        <p:spPr>
          <a:xfrm>
            <a:off x="11456884" y="154979"/>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054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583376" y="350736"/>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Binary Addition</a:t>
            </a:r>
          </a:p>
        </p:txBody>
      </p:sp>
      <p:sp>
        <p:nvSpPr>
          <p:cNvPr id="15" name="Star: 5 Points 14">
            <a:extLst>
              <a:ext uri="{FF2B5EF4-FFF2-40B4-BE49-F238E27FC236}">
                <a16:creationId xmlns:a16="http://schemas.microsoft.com/office/drawing/2014/main" id="{34719B68-E582-4BAA-A7FE-7756531988F1}"/>
              </a:ext>
            </a:extLst>
          </p:cNvPr>
          <p:cNvSpPr/>
          <p:nvPr/>
        </p:nvSpPr>
        <p:spPr>
          <a:xfrm>
            <a:off x="8920161" y="422235"/>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E946F95-356E-4D20-B08B-6877C8C2C95F}"/>
              </a:ext>
            </a:extLst>
          </p:cNvPr>
          <p:cNvPicPr>
            <a:picLocks noChangeAspect="1"/>
          </p:cNvPicPr>
          <p:nvPr/>
        </p:nvPicPr>
        <p:blipFill>
          <a:blip r:embed="rId2"/>
          <a:stretch>
            <a:fillRect/>
          </a:stretch>
        </p:blipFill>
        <p:spPr>
          <a:xfrm>
            <a:off x="1199382" y="1198947"/>
            <a:ext cx="9793235" cy="5062702"/>
          </a:xfrm>
          <a:prstGeom prst="rect">
            <a:avLst/>
          </a:prstGeom>
        </p:spPr>
      </p:pic>
    </p:spTree>
    <p:extLst>
      <p:ext uri="{BB962C8B-B14F-4D97-AF65-F5344CB8AC3E}">
        <p14:creationId xmlns:p14="http://schemas.microsoft.com/office/powerpoint/2010/main" val="35470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EF20E1-D492-4F30-81F8-0C5B67926B60}"/>
              </a:ext>
            </a:extLst>
          </p:cNvPr>
          <p:cNvSpPr txBox="1"/>
          <p:nvPr/>
        </p:nvSpPr>
        <p:spPr>
          <a:xfrm>
            <a:off x="2583376" y="350736"/>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Binary Addition Practice</a:t>
            </a:r>
          </a:p>
        </p:txBody>
      </p:sp>
      <p:pic>
        <p:nvPicPr>
          <p:cNvPr id="4" name="Picture 3">
            <a:extLst>
              <a:ext uri="{FF2B5EF4-FFF2-40B4-BE49-F238E27FC236}">
                <a16:creationId xmlns:a16="http://schemas.microsoft.com/office/drawing/2014/main" id="{913E58C2-2ECD-4600-B063-063E8C59145C}"/>
              </a:ext>
            </a:extLst>
          </p:cNvPr>
          <p:cNvPicPr>
            <a:picLocks noChangeAspect="1"/>
          </p:cNvPicPr>
          <p:nvPr/>
        </p:nvPicPr>
        <p:blipFill>
          <a:blip r:embed="rId2"/>
          <a:stretch>
            <a:fillRect/>
          </a:stretch>
        </p:blipFill>
        <p:spPr>
          <a:xfrm>
            <a:off x="769682" y="1433512"/>
            <a:ext cx="3829050" cy="333375"/>
          </a:xfrm>
          <a:prstGeom prst="rect">
            <a:avLst/>
          </a:prstGeom>
        </p:spPr>
      </p:pic>
      <p:pic>
        <p:nvPicPr>
          <p:cNvPr id="6" name="Picture 5">
            <a:extLst>
              <a:ext uri="{FF2B5EF4-FFF2-40B4-BE49-F238E27FC236}">
                <a16:creationId xmlns:a16="http://schemas.microsoft.com/office/drawing/2014/main" id="{2F63528D-3558-4F5F-AF59-275DE69611A5}"/>
              </a:ext>
            </a:extLst>
          </p:cNvPr>
          <p:cNvPicPr>
            <a:picLocks noChangeAspect="1"/>
          </p:cNvPicPr>
          <p:nvPr/>
        </p:nvPicPr>
        <p:blipFill>
          <a:blip r:embed="rId3"/>
          <a:stretch>
            <a:fillRect/>
          </a:stretch>
        </p:blipFill>
        <p:spPr>
          <a:xfrm>
            <a:off x="7593268" y="1433512"/>
            <a:ext cx="3829050" cy="428625"/>
          </a:xfrm>
          <a:prstGeom prst="rect">
            <a:avLst/>
          </a:prstGeom>
        </p:spPr>
      </p:pic>
      <p:pic>
        <p:nvPicPr>
          <p:cNvPr id="8" name="Picture 7">
            <a:extLst>
              <a:ext uri="{FF2B5EF4-FFF2-40B4-BE49-F238E27FC236}">
                <a16:creationId xmlns:a16="http://schemas.microsoft.com/office/drawing/2014/main" id="{CE7B70B2-2892-4FDC-93EB-119B60DFF602}"/>
              </a:ext>
            </a:extLst>
          </p:cNvPr>
          <p:cNvPicPr>
            <a:picLocks noChangeAspect="1"/>
          </p:cNvPicPr>
          <p:nvPr/>
        </p:nvPicPr>
        <p:blipFill>
          <a:blip r:embed="rId4"/>
          <a:stretch>
            <a:fillRect/>
          </a:stretch>
        </p:blipFill>
        <p:spPr>
          <a:xfrm>
            <a:off x="853409" y="4117104"/>
            <a:ext cx="3838575" cy="295275"/>
          </a:xfrm>
          <a:prstGeom prst="rect">
            <a:avLst/>
          </a:prstGeom>
        </p:spPr>
      </p:pic>
      <p:pic>
        <p:nvPicPr>
          <p:cNvPr id="10" name="Picture 9">
            <a:extLst>
              <a:ext uri="{FF2B5EF4-FFF2-40B4-BE49-F238E27FC236}">
                <a16:creationId xmlns:a16="http://schemas.microsoft.com/office/drawing/2014/main" id="{AC56072F-C688-42FF-B8B8-C7009F7CF30F}"/>
              </a:ext>
            </a:extLst>
          </p:cNvPr>
          <p:cNvPicPr>
            <a:picLocks noChangeAspect="1"/>
          </p:cNvPicPr>
          <p:nvPr/>
        </p:nvPicPr>
        <p:blipFill>
          <a:blip r:embed="rId5"/>
          <a:stretch>
            <a:fillRect/>
          </a:stretch>
        </p:blipFill>
        <p:spPr>
          <a:xfrm>
            <a:off x="7662708" y="4105735"/>
            <a:ext cx="3867150" cy="323850"/>
          </a:xfrm>
          <a:prstGeom prst="rect">
            <a:avLst/>
          </a:prstGeom>
        </p:spPr>
      </p:pic>
    </p:spTree>
    <p:extLst>
      <p:ext uri="{BB962C8B-B14F-4D97-AF65-F5344CB8AC3E}">
        <p14:creationId xmlns:p14="http://schemas.microsoft.com/office/powerpoint/2010/main" val="115621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EF20E1-D492-4F30-81F8-0C5B67926B60}"/>
              </a:ext>
            </a:extLst>
          </p:cNvPr>
          <p:cNvSpPr txBox="1"/>
          <p:nvPr/>
        </p:nvSpPr>
        <p:spPr>
          <a:xfrm>
            <a:off x="1189703" y="360569"/>
            <a:ext cx="98125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600" b="1" i="0" u="none" strike="noStrike" kern="1200" cap="none" spc="0" normalizeH="0" baseline="0" noProof="0" dirty="0">
                <a:ln>
                  <a:noFill/>
                </a:ln>
                <a:solidFill>
                  <a:srgbClr val="C00000"/>
                </a:solidFill>
                <a:effectLst/>
                <a:uLnTx/>
                <a:uFillTx/>
                <a:latin typeface="Calibri" panose="020F0502020204030204"/>
                <a:ea typeface="+mn-ea"/>
                <a:cs typeface="+mn-cs"/>
              </a:rPr>
              <a:t>Measurement of the size of computer memories</a:t>
            </a:r>
          </a:p>
        </p:txBody>
      </p:sp>
      <p:sp>
        <p:nvSpPr>
          <p:cNvPr id="11" name="TextBox 10">
            <a:extLst>
              <a:ext uri="{FF2B5EF4-FFF2-40B4-BE49-F238E27FC236}">
                <a16:creationId xmlns:a16="http://schemas.microsoft.com/office/drawing/2014/main" id="{FF740428-FFAC-4DE3-953D-2393078D7695}"/>
              </a:ext>
            </a:extLst>
          </p:cNvPr>
          <p:cNvSpPr txBox="1"/>
          <p:nvPr/>
        </p:nvSpPr>
        <p:spPr>
          <a:xfrm>
            <a:off x="1371598" y="1157267"/>
            <a:ext cx="9448801"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0" i="1"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CA" sz="2000" b="0" i="1" u="none" strike="noStrike" kern="1200" cap="none" spc="0" normalizeH="0" baseline="0" noProof="0" dirty="0">
                <a:ln>
                  <a:noFill/>
                </a:ln>
                <a:solidFill>
                  <a:srgbClr val="FF0000"/>
                </a:solidFill>
                <a:effectLst/>
                <a:uLnTx/>
                <a:uFillTx/>
                <a:latin typeface="Calibri" panose="020F0502020204030204"/>
                <a:ea typeface="+mn-ea"/>
                <a:cs typeface="+mn-cs"/>
              </a:rPr>
              <a:t>byte</a:t>
            </a:r>
            <a:r>
              <a:rPr kumimoji="0" lang="en-CA" sz="2000" b="0" i="1" u="none" strike="noStrike" kern="1200" cap="none" spc="0" normalizeH="0" baseline="0" noProof="0" dirty="0">
                <a:ln>
                  <a:noFill/>
                </a:ln>
                <a:solidFill>
                  <a:prstClr val="black"/>
                </a:solidFill>
                <a:effectLst/>
                <a:uLnTx/>
                <a:uFillTx/>
                <a:latin typeface="Calibri" panose="020F0502020204030204"/>
                <a:ea typeface="+mn-ea"/>
                <a:cs typeface="+mn-cs"/>
              </a:rPr>
              <a:t> is the smallest unit of memory in a computer. Some computers use larger bytes, such as 16-bit systems and 32-bit systems, but they are always multiples of 8. 1 byte of memory wouldn’t allow you to store very much information; so memory size is measured in these multiples.</a:t>
            </a:r>
          </a:p>
        </p:txBody>
      </p:sp>
      <p:pic>
        <p:nvPicPr>
          <p:cNvPr id="12" name="Picture 11">
            <a:extLst>
              <a:ext uri="{FF2B5EF4-FFF2-40B4-BE49-F238E27FC236}">
                <a16:creationId xmlns:a16="http://schemas.microsoft.com/office/drawing/2014/main" id="{4CDBB633-1CE4-45B1-98D2-E64A38A71EAB}"/>
              </a:ext>
            </a:extLst>
          </p:cNvPr>
          <p:cNvPicPr>
            <a:picLocks noChangeAspect="1"/>
          </p:cNvPicPr>
          <p:nvPr/>
        </p:nvPicPr>
        <p:blipFill>
          <a:blip r:embed="rId2"/>
          <a:stretch>
            <a:fillRect/>
          </a:stretch>
        </p:blipFill>
        <p:spPr>
          <a:xfrm>
            <a:off x="1280651" y="2687440"/>
            <a:ext cx="9630698" cy="2694490"/>
          </a:xfrm>
          <a:prstGeom prst="rect">
            <a:avLst/>
          </a:prstGeom>
        </p:spPr>
      </p:pic>
      <p:sp>
        <p:nvSpPr>
          <p:cNvPr id="16" name="TextBox 15">
            <a:extLst>
              <a:ext uri="{FF2B5EF4-FFF2-40B4-BE49-F238E27FC236}">
                <a16:creationId xmlns:a16="http://schemas.microsoft.com/office/drawing/2014/main" id="{8918B2E9-0E99-40D2-AB7A-73AC2D1A4707}"/>
              </a:ext>
            </a:extLst>
          </p:cNvPr>
          <p:cNvSpPr txBox="1"/>
          <p:nvPr/>
        </p:nvSpPr>
        <p:spPr>
          <a:xfrm>
            <a:off x="1769805" y="5700733"/>
            <a:ext cx="865238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 64 GiB RAM could, therefore, store 64×2</a:t>
            </a:r>
            <a:r>
              <a:rPr kumimoji="0" lang="en-CA" sz="2000" b="0" i="0" u="none" strike="noStrike" kern="1200" cap="none" spc="0" normalizeH="0" baseline="30000" noProof="0" dirty="0">
                <a:ln>
                  <a:noFill/>
                </a:ln>
                <a:solidFill>
                  <a:prstClr val="black"/>
                </a:solidFill>
                <a:effectLst/>
                <a:highlight>
                  <a:srgbClr val="FFFF00"/>
                </a:highlight>
                <a:uLnTx/>
                <a:uFillTx/>
                <a:latin typeface="Calibri" panose="020F0502020204030204"/>
                <a:ea typeface="+mn-ea"/>
                <a:cs typeface="+mn-cs"/>
              </a:rPr>
              <a:t>30</a:t>
            </a:r>
            <a:r>
              <a:rPr kumimoji="0" lang="en-CA"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bytes of data (68 719 476 736 bytes).</a:t>
            </a:r>
          </a:p>
        </p:txBody>
      </p:sp>
      <p:sp>
        <p:nvSpPr>
          <p:cNvPr id="17" name="Star: 5 Points 16">
            <a:extLst>
              <a:ext uri="{FF2B5EF4-FFF2-40B4-BE49-F238E27FC236}">
                <a16:creationId xmlns:a16="http://schemas.microsoft.com/office/drawing/2014/main" id="{5EAD4B91-AF4A-44DA-9EB1-0CAD415A015C}"/>
              </a:ext>
            </a:extLst>
          </p:cNvPr>
          <p:cNvSpPr/>
          <p:nvPr/>
        </p:nvSpPr>
        <p:spPr>
          <a:xfrm>
            <a:off x="11002296" y="2687440"/>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F8B6C2F6-FC21-447D-B3D3-05EC021F19D4}"/>
              </a:ext>
            </a:extLst>
          </p:cNvPr>
          <p:cNvSpPr txBox="1"/>
          <p:nvPr/>
        </p:nvSpPr>
        <p:spPr>
          <a:xfrm>
            <a:off x="3431458" y="6371303"/>
            <a:ext cx="539791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1" u="none" strike="noStrike" kern="1200" cap="none" spc="0" normalizeH="0" baseline="0" noProof="0" dirty="0">
                <a:ln>
                  <a:noFill/>
                </a:ln>
                <a:solidFill>
                  <a:srgbClr val="0070C0"/>
                </a:solidFill>
                <a:effectLst/>
                <a:uLnTx/>
                <a:uFillTx/>
                <a:latin typeface="Calibri" panose="020F0502020204030204"/>
                <a:ea typeface="+mn-ea"/>
                <a:cs typeface="+mn-cs"/>
              </a:rPr>
              <a:t>Have you heard of Byte Dance?</a:t>
            </a:r>
          </a:p>
        </p:txBody>
      </p:sp>
    </p:spTree>
    <p:extLst>
      <p:ext uri="{BB962C8B-B14F-4D97-AF65-F5344CB8AC3E}">
        <p14:creationId xmlns:p14="http://schemas.microsoft.com/office/powerpoint/2010/main" val="280519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AFC2-849B-4887-A45B-55BFE2882569}"/>
              </a:ext>
            </a:extLst>
          </p:cNvPr>
          <p:cNvSpPr txBox="1"/>
          <p:nvPr/>
        </p:nvSpPr>
        <p:spPr>
          <a:xfrm>
            <a:off x="2583376" y="350736"/>
            <a:ext cx="722189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Hexadecimal number system</a:t>
            </a:r>
          </a:p>
        </p:txBody>
      </p:sp>
      <p:sp>
        <p:nvSpPr>
          <p:cNvPr id="9" name="TextBox 8">
            <a:extLst>
              <a:ext uri="{FF2B5EF4-FFF2-40B4-BE49-F238E27FC236}">
                <a16:creationId xmlns:a16="http://schemas.microsoft.com/office/drawing/2014/main" id="{40444FC1-F451-43D6-8BBD-3474F583D336}"/>
              </a:ext>
            </a:extLst>
          </p:cNvPr>
          <p:cNvSpPr txBox="1"/>
          <p:nvPr/>
        </p:nvSpPr>
        <p:spPr>
          <a:xfrm>
            <a:off x="230521" y="1401616"/>
            <a:ext cx="11730957"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C00000"/>
                </a:solidFill>
                <a:effectLst/>
                <a:uLnTx/>
                <a:uFillTx/>
                <a:latin typeface="Calibri" panose="020F0502020204030204"/>
                <a:ea typeface="+mn-ea"/>
                <a:cs typeface="+mn-cs"/>
              </a:rPr>
              <a:t>The hexadecimal system is very closely related to the binary system.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C00000"/>
                </a:solidFill>
                <a:effectLst/>
                <a:uLnTx/>
                <a:uFillTx/>
                <a:latin typeface="Calibri" panose="020F0502020204030204"/>
                <a:ea typeface="+mn-ea"/>
                <a:cs typeface="+mn-cs"/>
              </a:rPr>
              <a:t>Hexadecimal (sometimes referred to as simply hex) is a </a:t>
            </a:r>
            <a:r>
              <a:rPr kumimoji="0" lang="en-CA" sz="2400" b="0" i="0" u="none" strike="noStrike" kern="1200" cap="none" spc="0" normalizeH="0" baseline="0" noProof="0" dirty="0">
                <a:ln>
                  <a:noFill/>
                </a:ln>
                <a:solidFill>
                  <a:srgbClr val="0070C0"/>
                </a:solidFill>
                <a:effectLst/>
                <a:uLnTx/>
                <a:uFillTx/>
                <a:latin typeface="Calibri" panose="020F0502020204030204"/>
                <a:ea typeface="+mn-ea"/>
                <a:cs typeface="+mn-cs"/>
              </a:rPr>
              <a:t>base 16 </a:t>
            </a:r>
            <a:r>
              <a:rPr kumimoji="0" lang="en-CA" sz="2400" b="0" i="0" u="none" strike="noStrike" kern="1200" cap="none" spc="0" normalizeH="0" baseline="0" noProof="0" dirty="0">
                <a:ln>
                  <a:noFill/>
                </a:ln>
                <a:solidFill>
                  <a:srgbClr val="C00000"/>
                </a:solidFill>
                <a:effectLst/>
                <a:uLnTx/>
                <a:uFillTx/>
                <a:latin typeface="Calibri" panose="020F0502020204030204"/>
                <a:ea typeface="+mn-ea"/>
                <a:cs typeface="+mn-cs"/>
              </a:rPr>
              <a:t>system with the weightings:</a:t>
            </a:r>
          </a:p>
        </p:txBody>
      </p:sp>
      <p:sp>
        <p:nvSpPr>
          <p:cNvPr id="12" name="TextBox 11">
            <a:extLst>
              <a:ext uri="{FF2B5EF4-FFF2-40B4-BE49-F238E27FC236}">
                <a16:creationId xmlns:a16="http://schemas.microsoft.com/office/drawing/2014/main" id="{79E60D1C-0B9F-4FC3-A5DD-FA8222C12742}"/>
              </a:ext>
            </a:extLst>
          </p:cNvPr>
          <p:cNvSpPr txBox="1"/>
          <p:nvPr/>
        </p:nvSpPr>
        <p:spPr>
          <a:xfrm>
            <a:off x="658759" y="4028773"/>
            <a:ext cx="10874478" cy="15696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rPr>
              <a:t>Because it is a system based on 16 different digits, the numbers 0 to 9 and the letters A to F are used to represent hexadecimal digits.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 = 10, B = 11, C = 12, D = 13, E = 14 and F = 15.</a:t>
            </a:r>
          </a:p>
        </p:txBody>
      </p:sp>
      <p:sp>
        <p:nvSpPr>
          <p:cNvPr id="15" name="Star: 5 Points 14">
            <a:extLst>
              <a:ext uri="{FF2B5EF4-FFF2-40B4-BE49-F238E27FC236}">
                <a16:creationId xmlns:a16="http://schemas.microsoft.com/office/drawing/2014/main" id="{34719B68-E582-4BAA-A7FE-7756531988F1}"/>
              </a:ext>
            </a:extLst>
          </p:cNvPr>
          <p:cNvSpPr/>
          <p:nvPr/>
        </p:nvSpPr>
        <p:spPr>
          <a:xfrm flipH="1">
            <a:off x="9362612" y="422787"/>
            <a:ext cx="442658" cy="35287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1A1E49C-B3DC-4AD4-A682-BC263A4B252A}"/>
              </a:ext>
            </a:extLst>
          </p:cNvPr>
          <p:cNvPicPr>
            <a:picLocks noChangeAspect="1"/>
          </p:cNvPicPr>
          <p:nvPr/>
        </p:nvPicPr>
        <p:blipFill>
          <a:blip r:embed="rId2"/>
          <a:stretch>
            <a:fillRect/>
          </a:stretch>
        </p:blipFill>
        <p:spPr>
          <a:xfrm>
            <a:off x="1757360" y="2571817"/>
            <a:ext cx="8677275" cy="904875"/>
          </a:xfrm>
          <a:prstGeom prst="rect">
            <a:avLst/>
          </a:prstGeom>
        </p:spPr>
      </p:pic>
    </p:spTree>
    <p:extLst>
      <p:ext uri="{BB962C8B-B14F-4D97-AF65-F5344CB8AC3E}">
        <p14:creationId xmlns:p14="http://schemas.microsoft.com/office/powerpoint/2010/main" val="44197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73D85F-44F8-434D-BE51-877DE2107525}"/>
              </a:ext>
            </a:extLst>
          </p:cNvPr>
          <p:cNvSpPr txBox="1"/>
          <p:nvPr/>
        </p:nvSpPr>
        <p:spPr>
          <a:xfrm>
            <a:off x="855404" y="72355"/>
            <a:ext cx="10481187"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1" i="0" u="none" strike="noStrike" kern="1200" cap="none" spc="0" normalizeH="0" baseline="0" noProof="0" dirty="0">
                <a:ln>
                  <a:noFill/>
                </a:ln>
                <a:solidFill>
                  <a:srgbClr val="C00000"/>
                </a:solidFill>
                <a:effectLst/>
                <a:uLnTx/>
                <a:uFillTx/>
                <a:latin typeface="Calibri" panose="020F0502020204030204"/>
                <a:ea typeface="+mn-ea"/>
                <a:cs typeface="+mn-cs"/>
              </a:rPr>
              <a:t>Converting from binary to hexadecimal and from hexadecimal to binary</a:t>
            </a:r>
          </a:p>
        </p:txBody>
      </p:sp>
      <p:sp>
        <p:nvSpPr>
          <p:cNvPr id="9" name="Star: 5 Points 8">
            <a:extLst>
              <a:ext uri="{FF2B5EF4-FFF2-40B4-BE49-F238E27FC236}">
                <a16:creationId xmlns:a16="http://schemas.microsoft.com/office/drawing/2014/main" id="{41B68002-042E-4E70-9C54-DBAC666C7CA7}"/>
              </a:ext>
            </a:extLst>
          </p:cNvPr>
          <p:cNvSpPr/>
          <p:nvPr/>
        </p:nvSpPr>
        <p:spPr>
          <a:xfrm>
            <a:off x="11456884" y="154979"/>
            <a:ext cx="442451" cy="353422"/>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DD48A493-7B16-47AB-82DA-182E196A07C1}"/>
              </a:ext>
            </a:extLst>
          </p:cNvPr>
          <p:cNvPicPr>
            <a:picLocks noChangeAspect="1"/>
          </p:cNvPicPr>
          <p:nvPr/>
        </p:nvPicPr>
        <p:blipFill>
          <a:blip r:embed="rId2"/>
          <a:stretch>
            <a:fillRect/>
          </a:stretch>
        </p:blipFill>
        <p:spPr>
          <a:xfrm>
            <a:off x="2728907" y="1248417"/>
            <a:ext cx="6734175" cy="2488362"/>
          </a:xfrm>
          <a:prstGeom prst="rect">
            <a:avLst/>
          </a:prstGeom>
        </p:spPr>
      </p:pic>
      <p:pic>
        <p:nvPicPr>
          <p:cNvPr id="12" name="Picture 11">
            <a:extLst>
              <a:ext uri="{FF2B5EF4-FFF2-40B4-BE49-F238E27FC236}">
                <a16:creationId xmlns:a16="http://schemas.microsoft.com/office/drawing/2014/main" id="{66382C2D-1B88-4747-9725-B9C3B0E23023}"/>
              </a:ext>
            </a:extLst>
          </p:cNvPr>
          <p:cNvPicPr>
            <a:picLocks noChangeAspect="1"/>
          </p:cNvPicPr>
          <p:nvPr/>
        </p:nvPicPr>
        <p:blipFill>
          <a:blip r:embed="rId3"/>
          <a:stretch>
            <a:fillRect/>
          </a:stretch>
        </p:blipFill>
        <p:spPr>
          <a:xfrm>
            <a:off x="2863873" y="3835623"/>
            <a:ext cx="6464245" cy="3063343"/>
          </a:xfrm>
          <a:prstGeom prst="rect">
            <a:avLst/>
          </a:prstGeom>
        </p:spPr>
      </p:pic>
    </p:spTree>
    <p:extLst>
      <p:ext uri="{BB962C8B-B14F-4D97-AF65-F5344CB8AC3E}">
        <p14:creationId xmlns:p14="http://schemas.microsoft.com/office/powerpoint/2010/main" val="216180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690FB2-09C5-4FE4-8FA9-509CBA68ABFD}"/>
              </a:ext>
            </a:extLst>
          </p:cNvPr>
          <p:cNvSpPr txBox="1"/>
          <p:nvPr/>
        </p:nvSpPr>
        <p:spPr>
          <a:xfrm>
            <a:off x="1386348" y="360569"/>
            <a:ext cx="941930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000" b="1" i="0" u="none" strike="noStrike" kern="1200" cap="none" spc="0" normalizeH="0" baseline="0" noProof="0" dirty="0">
                <a:ln>
                  <a:noFill/>
                </a:ln>
                <a:solidFill>
                  <a:srgbClr val="C00000"/>
                </a:solidFill>
                <a:effectLst/>
                <a:uLnTx/>
                <a:uFillTx/>
                <a:latin typeface="Calibri" panose="020F0502020204030204"/>
                <a:ea typeface="+mn-ea"/>
                <a:cs typeface="+mn-cs"/>
              </a:rPr>
              <a:t>Binary-Hexadecimal Conversion Practice</a:t>
            </a:r>
          </a:p>
        </p:txBody>
      </p:sp>
      <p:pic>
        <p:nvPicPr>
          <p:cNvPr id="4" name="Picture 3">
            <a:extLst>
              <a:ext uri="{FF2B5EF4-FFF2-40B4-BE49-F238E27FC236}">
                <a16:creationId xmlns:a16="http://schemas.microsoft.com/office/drawing/2014/main" id="{8F22F4DD-7F13-4F54-81DC-FD0575523D2D}"/>
              </a:ext>
            </a:extLst>
          </p:cNvPr>
          <p:cNvPicPr>
            <a:picLocks noChangeAspect="1"/>
          </p:cNvPicPr>
          <p:nvPr/>
        </p:nvPicPr>
        <p:blipFill>
          <a:blip r:embed="rId2"/>
          <a:stretch>
            <a:fillRect/>
          </a:stretch>
        </p:blipFill>
        <p:spPr>
          <a:xfrm>
            <a:off x="569349" y="1478526"/>
            <a:ext cx="11052380" cy="2881070"/>
          </a:xfrm>
          <a:prstGeom prst="rect">
            <a:avLst/>
          </a:prstGeom>
        </p:spPr>
      </p:pic>
    </p:spTree>
    <p:extLst>
      <p:ext uri="{BB962C8B-B14F-4D97-AF65-F5344CB8AC3E}">
        <p14:creationId xmlns:p14="http://schemas.microsoft.com/office/powerpoint/2010/main" val="1700406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B82209C04EFB4588C0122443A5F1E5" ma:contentTypeVersion="2" ma:contentTypeDescription="Create a new document." ma:contentTypeScope="" ma:versionID="51c29c18de2bd9992b1e731377a02ba6">
  <xsd:schema xmlns:xsd="http://www.w3.org/2001/XMLSchema" xmlns:xs="http://www.w3.org/2001/XMLSchema" xmlns:p="http://schemas.microsoft.com/office/2006/metadata/properties" xmlns:ns2="001d62ad-9058-4085-9e0f-1a3c22fca821" targetNamespace="http://schemas.microsoft.com/office/2006/metadata/properties" ma:root="true" ma:fieldsID="52eb3708e21c3359edfae328fee08897" ns2:_="">
    <xsd:import namespace="001d62ad-9058-4085-9e0f-1a3c22fca82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d62ad-9058-4085-9e0f-1a3c22fca8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5A6D4F-DF82-4DA7-9891-7AD9CC74CF03}"/>
</file>

<file path=customXml/itemProps2.xml><?xml version="1.0" encoding="utf-8"?>
<ds:datastoreItem xmlns:ds="http://schemas.openxmlformats.org/officeDocument/2006/customXml" ds:itemID="{7299A4DE-6460-4BD9-9C86-DDAB4CAF24D6}"/>
</file>

<file path=customXml/itemProps3.xml><?xml version="1.0" encoding="utf-8"?>
<ds:datastoreItem xmlns:ds="http://schemas.openxmlformats.org/officeDocument/2006/customXml" ds:itemID="{DBE1DBE7-607D-491D-85C2-F56FDDDCAE76}"/>
</file>

<file path=docProps/app.xml><?xml version="1.0" encoding="utf-8"?>
<Properties xmlns="http://schemas.openxmlformats.org/officeDocument/2006/extended-properties" xmlns:vt="http://schemas.openxmlformats.org/officeDocument/2006/docPropsVTypes">
  <TotalTime>1</TotalTime>
  <Words>1074</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Zhang</dc:creator>
  <cp:lastModifiedBy>Ray Zhang</cp:lastModifiedBy>
  <cp:revision>2</cp:revision>
  <dcterms:created xsi:type="dcterms:W3CDTF">2021-08-29T19:12:05Z</dcterms:created>
  <dcterms:modified xsi:type="dcterms:W3CDTF">2021-08-29T19:13:34Z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0x010100BCB82209C04EFB4588C0122443A5F1E5</vt:lpwstr>
  </property>
</Properties>
</file>