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34" r:id="rId3"/>
    <p:sldId id="335" r:id="rId4"/>
    <p:sldId id="336" r:id="rId5"/>
    <p:sldId id="337" r:id="rId6"/>
    <p:sldId id="338" r:id="rId7"/>
    <p:sldId id="339" r:id="rId8"/>
    <p:sldId id="341" r:id="rId9"/>
    <p:sldId id="343" r:id="rId10"/>
    <p:sldId id="342" r:id="rId11"/>
    <p:sldId id="344" r:id="rId12"/>
    <p:sldId id="34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ADA294-6223-43D6-821B-4B0541F8C8E7}" type="doc">
      <dgm:prSet loTypeId="urn:microsoft.com/office/officeart/2005/8/layout/arrow1" loCatId="process" qsTypeId="urn:microsoft.com/office/officeart/2005/8/quickstyle/simple3" qsCatId="simple" csTypeId="urn:microsoft.com/office/officeart/2005/8/colors/accent1_2" csCatId="accent1" phldr="0"/>
      <dgm:spPr/>
      <dgm:t>
        <a:bodyPr/>
        <a:lstStyle/>
        <a:p>
          <a:endParaRPr lang="en-CA"/>
        </a:p>
      </dgm:t>
    </dgm:pt>
    <dgm:pt modelId="{5860DC68-F93C-407A-9DEB-12CE47236680}">
      <dgm:prSet phldrT="[Text]" phldr="1"/>
      <dgm:spPr/>
      <dgm:t>
        <a:bodyPr/>
        <a:lstStyle/>
        <a:p>
          <a:endParaRPr lang="en-CA"/>
        </a:p>
      </dgm:t>
    </dgm:pt>
    <dgm:pt modelId="{67F07E38-4477-4930-B13F-7B7A6301D7C5}" type="parTrans" cxnId="{F7E3AECB-E0FD-4232-88B3-DC30F15C09FD}">
      <dgm:prSet/>
      <dgm:spPr/>
      <dgm:t>
        <a:bodyPr/>
        <a:lstStyle/>
        <a:p>
          <a:endParaRPr lang="en-CA"/>
        </a:p>
      </dgm:t>
    </dgm:pt>
    <dgm:pt modelId="{50E9F4A6-949B-426F-AE8E-32795F7435C5}" type="sibTrans" cxnId="{F7E3AECB-E0FD-4232-88B3-DC30F15C09FD}">
      <dgm:prSet/>
      <dgm:spPr/>
      <dgm:t>
        <a:bodyPr/>
        <a:lstStyle/>
        <a:p>
          <a:endParaRPr lang="en-CA"/>
        </a:p>
      </dgm:t>
    </dgm:pt>
    <dgm:pt modelId="{F32AA73B-817D-472C-AEA3-E225C8E58030}">
      <dgm:prSet phldrT="[Text]" phldr="1"/>
      <dgm:spPr/>
      <dgm:t>
        <a:bodyPr/>
        <a:lstStyle/>
        <a:p>
          <a:endParaRPr lang="en-CA" dirty="0"/>
        </a:p>
      </dgm:t>
    </dgm:pt>
    <dgm:pt modelId="{E973F668-B873-42C3-9C8D-3BFF786B5180}" type="parTrans" cxnId="{58BF24A5-5598-4DBB-B7D8-41FD8659520C}">
      <dgm:prSet/>
      <dgm:spPr/>
      <dgm:t>
        <a:bodyPr/>
        <a:lstStyle/>
        <a:p>
          <a:endParaRPr lang="en-CA"/>
        </a:p>
      </dgm:t>
    </dgm:pt>
    <dgm:pt modelId="{68D15FAC-14D0-4A52-86D8-77F08E0591DE}" type="sibTrans" cxnId="{58BF24A5-5598-4DBB-B7D8-41FD8659520C}">
      <dgm:prSet/>
      <dgm:spPr/>
      <dgm:t>
        <a:bodyPr/>
        <a:lstStyle/>
        <a:p>
          <a:endParaRPr lang="en-CA"/>
        </a:p>
      </dgm:t>
    </dgm:pt>
    <dgm:pt modelId="{40C8FFE5-15CA-4F76-8B54-1E0C94AA635C}" type="pres">
      <dgm:prSet presAssocID="{FDADA294-6223-43D6-821B-4B0541F8C8E7}" presName="cycle" presStyleCnt="0">
        <dgm:presLayoutVars>
          <dgm:dir/>
          <dgm:resizeHandles val="exact"/>
        </dgm:presLayoutVars>
      </dgm:prSet>
      <dgm:spPr/>
    </dgm:pt>
    <dgm:pt modelId="{D3F400BC-958E-4269-8950-CE452A637F82}" type="pres">
      <dgm:prSet presAssocID="{5860DC68-F93C-407A-9DEB-12CE47236680}" presName="arrow" presStyleLbl="node1" presStyleIdx="0" presStyleCnt="2">
        <dgm:presLayoutVars>
          <dgm:bulletEnabled val="1"/>
        </dgm:presLayoutVars>
      </dgm:prSet>
      <dgm:spPr/>
    </dgm:pt>
    <dgm:pt modelId="{16E5E846-A233-4466-8207-166D7035B7A6}" type="pres">
      <dgm:prSet presAssocID="{F32AA73B-817D-472C-AEA3-E225C8E58030}" presName="arrow" presStyleLbl="node1" presStyleIdx="1" presStyleCnt="2">
        <dgm:presLayoutVars>
          <dgm:bulletEnabled val="1"/>
        </dgm:presLayoutVars>
      </dgm:prSet>
      <dgm:spPr/>
    </dgm:pt>
  </dgm:ptLst>
  <dgm:cxnLst>
    <dgm:cxn modelId="{E52A5204-D977-43CE-9553-57CBEEB11669}" type="presOf" srcId="{FDADA294-6223-43D6-821B-4B0541F8C8E7}" destId="{40C8FFE5-15CA-4F76-8B54-1E0C94AA635C}" srcOrd="0" destOrd="0" presId="urn:microsoft.com/office/officeart/2005/8/layout/arrow1"/>
    <dgm:cxn modelId="{7E513A20-FBCD-4DC9-91FC-DB1CD928A266}" type="presOf" srcId="{5860DC68-F93C-407A-9DEB-12CE47236680}" destId="{D3F400BC-958E-4269-8950-CE452A637F82}" srcOrd="0" destOrd="0" presId="urn:microsoft.com/office/officeart/2005/8/layout/arrow1"/>
    <dgm:cxn modelId="{40A5659E-470C-46FD-9012-D5D88A0C8FC4}" type="presOf" srcId="{F32AA73B-817D-472C-AEA3-E225C8E58030}" destId="{16E5E846-A233-4466-8207-166D7035B7A6}" srcOrd="0" destOrd="0" presId="urn:microsoft.com/office/officeart/2005/8/layout/arrow1"/>
    <dgm:cxn modelId="{58BF24A5-5598-4DBB-B7D8-41FD8659520C}" srcId="{FDADA294-6223-43D6-821B-4B0541F8C8E7}" destId="{F32AA73B-817D-472C-AEA3-E225C8E58030}" srcOrd="1" destOrd="0" parTransId="{E973F668-B873-42C3-9C8D-3BFF786B5180}" sibTransId="{68D15FAC-14D0-4A52-86D8-77F08E0591DE}"/>
    <dgm:cxn modelId="{F7E3AECB-E0FD-4232-88B3-DC30F15C09FD}" srcId="{FDADA294-6223-43D6-821B-4B0541F8C8E7}" destId="{5860DC68-F93C-407A-9DEB-12CE47236680}" srcOrd="0" destOrd="0" parTransId="{67F07E38-4477-4930-B13F-7B7A6301D7C5}" sibTransId="{50E9F4A6-949B-426F-AE8E-32795F7435C5}"/>
    <dgm:cxn modelId="{25AD2109-52D3-45AA-8695-846653AF5C2A}" type="presParOf" srcId="{40C8FFE5-15CA-4F76-8B54-1E0C94AA635C}" destId="{D3F400BC-958E-4269-8950-CE452A637F82}" srcOrd="0" destOrd="0" presId="urn:microsoft.com/office/officeart/2005/8/layout/arrow1"/>
    <dgm:cxn modelId="{36E7C36D-49F6-4BEA-8752-8C7FDC5CEB43}" type="presParOf" srcId="{40C8FFE5-15CA-4F76-8B54-1E0C94AA635C}" destId="{16E5E846-A233-4466-8207-166D7035B7A6}" srcOrd="1" destOrd="0" presId="urn:microsoft.com/office/officeart/2005/8/layout/arrow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400BC-958E-4269-8950-CE452A637F82}">
      <dsp:nvSpPr>
        <dsp:cNvPr id="0" name=""/>
        <dsp:cNvSpPr/>
      </dsp:nvSpPr>
      <dsp:spPr>
        <a:xfrm rot="16200000">
          <a:off x="95" y="242856"/>
          <a:ext cx="1093351" cy="1093351"/>
        </a:xfrm>
        <a:prstGeom prst="upArrow">
          <a:avLst>
            <a:gd name="adj1" fmla="val 50000"/>
            <a:gd name="adj2" fmla="val 35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endParaRPr lang="en-CA" sz="1900" kern="1200"/>
        </a:p>
      </dsp:txBody>
      <dsp:txXfrm rot="5400000">
        <a:off x="191431" y="516194"/>
        <a:ext cx="902015" cy="546675"/>
      </dsp:txXfrm>
    </dsp:sp>
    <dsp:sp modelId="{16E5E846-A233-4466-8207-166D7035B7A6}">
      <dsp:nvSpPr>
        <dsp:cNvPr id="0" name=""/>
        <dsp:cNvSpPr/>
      </dsp:nvSpPr>
      <dsp:spPr>
        <a:xfrm rot="5400000">
          <a:off x="1203151" y="242856"/>
          <a:ext cx="1093351" cy="1093351"/>
        </a:xfrm>
        <a:prstGeom prst="upArrow">
          <a:avLst>
            <a:gd name="adj1" fmla="val 50000"/>
            <a:gd name="adj2" fmla="val 35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endParaRPr lang="en-CA" sz="1900" kern="1200" dirty="0"/>
        </a:p>
      </dsp:txBody>
      <dsp:txXfrm rot="-5400000">
        <a:off x="1203151" y="516194"/>
        <a:ext cx="902015" cy="546675"/>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6DEF-B684-4258-B3EF-87665EF24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788F09E-FBC5-483E-9BDC-62905B0519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357A2EE-4AD7-425E-87DD-ECE2EA1472C2}"/>
              </a:ext>
            </a:extLst>
          </p:cNvPr>
          <p:cNvSpPr>
            <a:spLocks noGrp="1"/>
          </p:cNvSpPr>
          <p:nvPr>
            <p:ph type="dt" sz="half" idx="10"/>
          </p:nvPr>
        </p:nvSpPr>
        <p:spPr/>
        <p:txBody>
          <a:bodyPr/>
          <a:lstStyle/>
          <a:p>
            <a:fld id="{6AF38B01-CD8F-404F-B38B-08ACCAF8EEBA}" type="datetimeFigureOut">
              <a:rPr lang="en-CA" smtClean="0"/>
              <a:t>2021-09-05</a:t>
            </a:fld>
            <a:endParaRPr lang="en-CA"/>
          </a:p>
        </p:txBody>
      </p:sp>
      <p:sp>
        <p:nvSpPr>
          <p:cNvPr id="5" name="Footer Placeholder 4">
            <a:extLst>
              <a:ext uri="{FF2B5EF4-FFF2-40B4-BE49-F238E27FC236}">
                <a16:creationId xmlns:a16="http://schemas.microsoft.com/office/drawing/2014/main" id="{8764128A-2823-48A4-B1C4-577CBB6324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6A7BD0E-CD48-4E77-9C26-A181796FDAAC}"/>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75454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1070-1F7F-4E47-8E8C-EABFD748744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245E56-A505-4EAB-A313-35830C19D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BA4D892-CC76-4175-B9FD-260927CB914E}"/>
              </a:ext>
            </a:extLst>
          </p:cNvPr>
          <p:cNvSpPr>
            <a:spLocks noGrp="1"/>
          </p:cNvSpPr>
          <p:nvPr>
            <p:ph type="dt" sz="half" idx="10"/>
          </p:nvPr>
        </p:nvSpPr>
        <p:spPr/>
        <p:txBody>
          <a:bodyPr/>
          <a:lstStyle/>
          <a:p>
            <a:fld id="{6AF38B01-CD8F-404F-B38B-08ACCAF8EEBA}" type="datetimeFigureOut">
              <a:rPr lang="en-CA" smtClean="0"/>
              <a:t>2021-09-05</a:t>
            </a:fld>
            <a:endParaRPr lang="en-CA"/>
          </a:p>
        </p:txBody>
      </p:sp>
      <p:sp>
        <p:nvSpPr>
          <p:cNvPr id="5" name="Footer Placeholder 4">
            <a:extLst>
              <a:ext uri="{FF2B5EF4-FFF2-40B4-BE49-F238E27FC236}">
                <a16:creationId xmlns:a16="http://schemas.microsoft.com/office/drawing/2014/main" id="{0F1C4E01-3045-41B7-A491-0644777DCD4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9FBC50-2697-4AD6-9D87-EBAA07911E6D}"/>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361735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5CD16-03DD-4BD7-B0C5-4DC3A03440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AE1FC37-44C6-4426-998D-A1E601457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D6ACCFB-CFB4-443C-9D42-03401067A101}"/>
              </a:ext>
            </a:extLst>
          </p:cNvPr>
          <p:cNvSpPr>
            <a:spLocks noGrp="1"/>
          </p:cNvSpPr>
          <p:nvPr>
            <p:ph type="dt" sz="half" idx="10"/>
          </p:nvPr>
        </p:nvSpPr>
        <p:spPr/>
        <p:txBody>
          <a:bodyPr/>
          <a:lstStyle/>
          <a:p>
            <a:fld id="{6AF38B01-CD8F-404F-B38B-08ACCAF8EEBA}" type="datetimeFigureOut">
              <a:rPr lang="en-CA" smtClean="0"/>
              <a:t>2021-09-05</a:t>
            </a:fld>
            <a:endParaRPr lang="en-CA"/>
          </a:p>
        </p:txBody>
      </p:sp>
      <p:sp>
        <p:nvSpPr>
          <p:cNvPr id="5" name="Footer Placeholder 4">
            <a:extLst>
              <a:ext uri="{FF2B5EF4-FFF2-40B4-BE49-F238E27FC236}">
                <a16:creationId xmlns:a16="http://schemas.microsoft.com/office/drawing/2014/main" id="{C9279794-9459-4F1F-8C5C-C3007082E3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67DEB2-2063-4B43-883F-32065B4D505C}"/>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857070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A5F8-F0F6-4AA7-9163-B7BC95881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D3A63D8-B4E8-4E1C-8F32-C2C596ABD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34D8F3C-CB2F-4E1F-9D7A-8EAC52D45036}"/>
              </a:ext>
            </a:extLst>
          </p:cNvPr>
          <p:cNvSpPr>
            <a:spLocks noGrp="1"/>
          </p:cNvSpPr>
          <p:nvPr>
            <p:ph type="dt" sz="half" idx="10"/>
          </p:nvPr>
        </p:nvSpPr>
        <p:spPr/>
        <p:txBody>
          <a:bodyPr/>
          <a:lstStyle/>
          <a:p>
            <a:fld id="{3703B581-C882-46AE-AFA6-475B68BB2D4A}" type="datetimeFigureOut">
              <a:rPr lang="en-CA" smtClean="0"/>
              <a:t>2021-09-05</a:t>
            </a:fld>
            <a:endParaRPr lang="en-CA"/>
          </a:p>
        </p:txBody>
      </p:sp>
      <p:sp>
        <p:nvSpPr>
          <p:cNvPr id="5" name="Footer Placeholder 4">
            <a:extLst>
              <a:ext uri="{FF2B5EF4-FFF2-40B4-BE49-F238E27FC236}">
                <a16:creationId xmlns:a16="http://schemas.microsoft.com/office/drawing/2014/main" id="{4D25D8A9-C9BC-4B84-8C56-7428BEF44C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536C81-4709-4EC1-8543-6355E9053E90}"/>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096145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2767-7E9A-4AFD-9FBF-A8CDD7E9FB0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2BD7CA-A540-4A94-82D5-0104820CB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9CE3BB-135D-4BB0-A216-CE74D120AA33}"/>
              </a:ext>
            </a:extLst>
          </p:cNvPr>
          <p:cNvSpPr>
            <a:spLocks noGrp="1"/>
          </p:cNvSpPr>
          <p:nvPr>
            <p:ph type="dt" sz="half" idx="10"/>
          </p:nvPr>
        </p:nvSpPr>
        <p:spPr/>
        <p:txBody>
          <a:bodyPr/>
          <a:lstStyle/>
          <a:p>
            <a:fld id="{3703B581-C882-46AE-AFA6-475B68BB2D4A}" type="datetimeFigureOut">
              <a:rPr lang="en-CA" smtClean="0"/>
              <a:t>2021-09-05</a:t>
            </a:fld>
            <a:endParaRPr lang="en-CA"/>
          </a:p>
        </p:txBody>
      </p:sp>
      <p:sp>
        <p:nvSpPr>
          <p:cNvPr id="5" name="Footer Placeholder 4">
            <a:extLst>
              <a:ext uri="{FF2B5EF4-FFF2-40B4-BE49-F238E27FC236}">
                <a16:creationId xmlns:a16="http://schemas.microsoft.com/office/drawing/2014/main" id="{5B330F81-C7E4-400F-9C22-C5590A3B3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796936-C1A1-4A30-9D95-D3E862F411F6}"/>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91935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0A4F-A82D-4CF7-B96C-1B90768A5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457B31-D261-4BC5-ACB9-F08E5A941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D1795E-0F7E-4B32-A328-27FC7B690FD6}"/>
              </a:ext>
            </a:extLst>
          </p:cNvPr>
          <p:cNvSpPr>
            <a:spLocks noGrp="1"/>
          </p:cNvSpPr>
          <p:nvPr>
            <p:ph type="dt" sz="half" idx="10"/>
          </p:nvPr>
        </p:nvSpPr>
        <p:spPr/>
        <p:txBody>
          <a:bodyPr/>
          <a:lstStyle/>
          <a:p>
            <a:fld id="{3703B581-C882-46AE-AFA6-475B68BB2D4A}" type="datetimeFigureOut">
              <a:rPr lang="en-CA" smtClean="0"/>
              <a:t>2021-09-05</a:t>
            </a:fld>
            <a:endParaRPr lang="en-CA"/>
          </a:p>
        </p:txBody>
      </p:sp>
      <p:sp>
        <p:nvSpPr>
          <p:cNvPr id="5" name="Footer Placeholder 4">
            <a:extLst>
              <a:ext uri="{FF2B5EF4-FFF2-40B4-BE49-F238E27FC236}">
                <a16:creationId xmlns:a16="http://schemas.microsoft.com/office/drawing/2014/main" id="{D88154F0-D47E-40B2-AC79-6B00C5713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BD7EAC-5280-4BBD-B7EF-75F08FAC1A4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654325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C865-3829-4645-AA54-56936B8C56D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9ED4F99-3206-459E-A898-1ECE883A7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EC7A867-36C7-4272-AEFB-BA1347DF0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91EC638-1EAD-4122-813F-6B25FB10DE0F}"/>
              </a:ext>
            </a:extLst>
          </p:cNvPr>
          <p:cNvSpPr>
            <a:spLocks noGrp="1"/>
          </p:cNvSpPr>
          <p:nvPr>
            <p:ph type="dt" sz="half" idx="10"/>
          </p:nvPr>
        </p:nvSpPr>
        <p:spPr/>
        <p:txBody>
          <a:bodyPr/>
          <a:lstStyle/>
          <a:p>
            <a:fld id="{3703B581-C882-46AE-AFA6-475B68BB2D4A}" type="datetimeFigureOut">
              <a:rPr lang="en-CA" smtClean="0"/>
              <a:t>2021-09-05</a:t>
            </a:fld>
            <a:endParaRPr lang="en-CA"/>
          </a:p>
        </p:txBody>
      </p:sp>
      <p:sp>
        <p:nvSpPr>
          <p:cNvPr id="6" name="Footer Placeholder 5">
            <a:extLst>
              <a:ext uri="{FF2B5EF4-FFF2-40B4-BE49-F238E27FC236}">
                <a16:creationId xmlns:a16="http://schemas.microsoft.com/office/drawing/2014/main" id="{7208E806-FC88-4BD5-8D0D-ED0AB72F05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D4FB257-0030-429F-ABC8-F9B08F7ACC4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8105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FCFB-B529-4CA0-84D1-8835EF98880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58C417-11C8-4486-9F0C-22ADB38DE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91B0C-ED77-4396-BD65-A7B05D025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976478-0A3D-4D6A-853D-87582848D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E5995-DFE3-4C7B-A06A-8A252E2E79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9B0DB7-13A7-43B0-BE43-CBE74383B5B0}"/>
              </a:ext>
            </a:extLst>
          </p:cNvPr>
          <p:cNvSpPr>
            <a:spLocks noGrp="1"/>
          </p:cNvSpPr>
          <p:nvPr>
            <p:ph type="dt" sz="half" idx="10"/>
          </p:nvPr>
        </p:nvSpPr>
        <p:spPr/>
        <p:txBody>
          <a:bodyPr/>
          <a:lstStyle/>
          <a:p>
            <a:fld id="{3703B581-C882-46AE-AFA6-475B68BB2D4A}" type="datetimeFigureOut">
              <a:rPr lang="en-CA" smtClean="0"/>
              <a:t>2021-09-05</a:t>
            </a:fld>
            <a:endParaRPr lang="en-CA"/>
          </a:p>
        </p:txBody>
      </p:sp>
      <p:sp>
        <p:nvSpPr>
          <p:cNvPr id="8" name="Footer Placeholder 7">
            <a:extLst>
              <a:ext uri="{FF2B5EF4-FFF2-40B4-BE49-F238E27FC236}">
                <a16:creationId xmlns:a16="http://schemas.microsoft.com/office/drawing/2014/main" id="{F1EE2942-3B4B-48C8-87F1-5600B1ABC56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A07C19-9E81-4A4F-B96B-A2DF648083B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38418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5B16-EACA-4B53-B5CD-CC7A5531663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649357D-3A22-475B-A35F-07638614BA57}"/>
              </a:ext>
            </a:extLst>
          </p:cNvPr>
          <p:cNvSpPr>
            <a:spLocks noGrp="1"/>
          </p:cNvSpPr>
          <p:nvPr>
            <p:ph type="dt" sz="half" idx="10"/>
          </p:nvPr>
        </p:nvSpPr>
        <p:spPr/>
        <p:txBody>
          <a:bodyPr/>
          <a:lstStyle/>
          <a:p>
            <a:fld id="{3703B581-C882-46AE-AFA6-475B68BB2D4A}" type="datetimeFigureOut">
              <a:rPr lang="en-CA" smtClean="0"/>
              <a:t>2021-09-05</a:t>
            </a:fld>
            <a:endParaRPr lang="en-CA"/>
          </a:p>
        </p:txBody>
      </p:sp>
      <p:sp>
        <p:nvSpPr>
          <p:cNvPr id="4" name="Footer Placeholder 3">
            <a:extLst>
              <a:ext uri="{FF2B5EF4-FFF2-40B4-BE49-F238E27FC236}">
                <a16:creationId xmlns:a16="http://schemas.microsoft.com/office/drawing/2014/main" id="{D46F97E8-4490-4432-808F-5FED277135B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9BF1F9E-0CB1-4484-9141-5831FC1B588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658583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0389E-8E90-4DCD-BB24-58F5D1BE9C53}"/>
              </a:ext>
            </a:extLst>
          </p:cNvPr>
          <p:cNvSpPr>
            <a:spLocks noGrp="1"/>
          </p:cNvSpPr>
          <p:nvPr>
            <p:ph type="dt" sz="half" idx="10"/>
          </p:nvPr>
        </p:nvSpPr>
        <p:spPr/>
        <p:txBody>
          <a:bodyPr/>
          <a:lstStyle/>
          <a:p>
            <a:fld id="{3703B581-C882-46AE-AFA6-475B68BB2D4A}" type="datetimeFigureOut">
              <a:rPr lang="en-CA" smtClean="0"/>
              <a:t>2021-09-05</a:t>
            </a:fld>
            <a:endParaRPr lang="en-CA"/>
          </a:p>
        </p:txBody>
      </p:sp>
      <p:sp>
        <p:nvSpPr>
          <p:cNvPr id="3" name="Footer Placeholder 2">
            <a:extLst>
              <a:ext uri="{FF2B5EF4-FFF2-40B4-BE49-F238E27FC236}">
                <a16:creationId xmlns:a16="http://schemas.microsoft.com/office/drawing/2014/main" id="{C6FA11CD-133C-4309-932F-1D3F1F5A200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FF1DBCD-FABC-4072-9376-331074E069D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431143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EDD3-C24B-4F3C-8487-AC40C79AF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D7EDFC-E100-4139-A3FB-4A5FC81CA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5DE0F68-99AE-4A5A-B864-55B71B055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B7F7E-7ADC-4705-B58D-09148B9C3655}"/>
              </a:ext>
            </a:extLst>
          </p:cNvPr>
          <p:cNvSpPr>
            <a:spLocks noGrp="1"/>
          </p:cNvSpPr>
          <p:nvPr>
            <p:ph type="dt" sz="half" idx="10"/>
          </p:nvPr>
        </p:nvSpPr>
        <p:spPr/>
        <p:txBody>
          <a:bodyPr/>
          <a:lstStyle/>
          <a:p>
            <a:fld id="{3703B581-C882-46AE-AFA6-475B68BB2D4A}" type="datetimeFigureOut">
              <a:rPr lang="en-CA" smtClean="0"/>
              <a:t>2021-09-05</a:t>
            </a:fld>
            <a:endParaRPr lang="en-CA"/>
          </a:p>
        </p:txBody>
      </p:sp>
      <p:sp>
        <p:nvSpPr>
          <p:cNvPr id="6" name="Footer Placeholder 5">
            <a:extLst>
              <a:ext uri="{FF2B5EF4-FFF2-40B4-BE49-F238E27FC236}">
                <a16:creationId xmlns:a16="http://schemas.microsoft.com/office/drawing/2014/main" id="{13FE1AA2-2464-4350-8F26-426ADC3E51C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495751-9405-4123-AA55-40C7AE0D21B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92500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9CC5-1165-417B-A215-C946491F0E9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3B071A4-1773-434C-A7FB-DB86CD5D04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D4B906-6EA3-4465-933D-FEEAD45ADF46}"/>
              </a:ext>
            </a:extLst>
          </p:cNvPr>
          <p:cNvSpPr>
            <a:spLocks noGrp="1"/>
          </p:cNvSpPr>
          <p:nvPr>
            <p:ph type="dt" sz="half" idx="10"/>
          </p:nvPr>
        </p:nvSpPr>
        <p:spPr/>
        <p:txBody>
          <a:bodyPr/>
          <a:lstStyle/>
          <a:p>
            <a:fld id="{6AF38B01-CD8F-404F-B38B-08ACCAF8EEBA}" type="datetimeFigureOut">
              <a:rPr lang="en-CA" smtClean="0"/>
              <a:t>2021-09-05</a:t>
            </a:fld>
            <a:endParaRPr lang="en-CA"/>
          </a:p>
        </p:txBody>
      </p:sp>
      <p:sp>
        <p:nvSpPr>
          <p:cNvPr id="5" name="Footer Placeholder 4">
            <a:extLst>
              <a:ext uri="{FF2B5EF4-FFF2-40B4-BE49-F238E27FC236}">
                <a16:creationId xmlns:a16="http://schemas.microsoft.com/office/drawing/2014/main" id="{4CB4A697-D31E-4469-A8E2-C33CA34DC3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D3EBB1-DF26-47AA-9278-682695F5932C}"/>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1489234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177B-FFA0-4BF6-8367-DBED7B026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65B102E-D9B3-42E3-9D55-5643A46AB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329083E-1E29-406E-86E7-9170888EE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2DA0F-D840-450E-A878-E7868469FCD5}"/>
              </a:ext>
            </a:extLst>
          </p:cNvPr>
          <p:cNvSpPr>
            <a:spLocks noGrp="1"/>
          </p:cNvSpPr>
          <p:nvPr>
            <p:ph type="dt" sz="half" idx="10"/>
          </p:nvPr>
        </p:nvSpPr>
        <p:spPr/>
        <p:txBody>
          <a:bodyPr/>
          <a:lstStyle/>
          <a:p>
            <a:fld id="{3703B581-C882-46AE-AFA6-475B68BB2D4A}" type="datetimeFigureOut">
              <a:rPr lang="en-CA" smtClean="0"/>
              <a:t>2021-09-05</a:t>
            </a:fld>
            <a:endParaRPr lang="en-CA"/>
          </a:p>
        </p:txBody>
      </p:sp>
      <p:sp>
        <p:nvSpPr>
          <p:cNvPr id="6" name="Footer Placeholder 5">
            <a:extLst>
              <a:ext uri="{FF2B5EF4-FFF2-40B4-BE49-F238E27FC236}">
                <a16:creationId xmlns:a16="http://schemas.microsoft.com/office/drawing/2014/main" id="{711330D5-EB57-4B00-9CCD-CDD4B75F34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9A9F6CC-9398-4597-A09A-84C330BD16C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573873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9F35-1847-46E6-BC6B-F27F463859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1AA7A90-BBD9-4214-A078-32B35D379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84AA0E-CFE1-4180-8A6B-4E907FEF1C47}"/>
              </a:ext>
            </a:extLst>
          </p:cNvPr>
          <p:cNvSpPr>
            <a:spLocks noGrp="1"/>
          </p:cNvSpPr>
          <p:nvPr>
            <p:ph type="dt" sz="half" idx="10"/>
          </p:nvPr>
        </p:nvSpPr>
        <p:spPr/>
        <p:txBody>
          <a:bodyPr/>
          <a:lstStyle/>
          <a:p>
            <a:fld id="{3703B581-C882-46AE-AFA6-475B68BB2D4A}" type="datetimeFigureOut">
              <a:rPr lang="en-CA" smtClean="0"/>
              <a:t>2021-09-05</a:t>
            </a:fld>
            <a:endParaRPr lang="en-CA"/>
          </a:p>
        </p:txBody>
      </p:sp>
      <p:sp>
        <p:nvSpPr>
          <p:cNvPr id="5" name="Footer Placeholder 4">
            <a:extLst>
              <a:ext uri="{FF2B5EF4-FFF2-40B4-BE49-F238E27FC236}">
                <a16:creationId xmlns:a16="http://schemas.microsoft.com/office/drawing/2014/main" id="{DBDF76E9-99F1-401D-8EB7-9A13FF1630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57D66B-72FE-4D3A-92EF-3315A23D776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4195901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901218-9C42-4FB8-AF81-EAFB7FBD5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8EB3FD-CE33-4B83-A9A0-E4BD93A14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3AD542F-2CBC-40EA-B08F-A305E58EF9F3}"/>
              </a:ext>
            </a:extLst>
          </p:cNvPr>
          <p:cNvSpPr>
            <a:spLocks noGrp="1"/>
          </p:cNvSpPr>
          <p:nvPr>
            <p:ph type="dt" sz="half" idx="10"/>
          </p:nvPr>
        </p:nvSpPr>
        <p:spPr/>
        <p:txBody>
          <a:bodyPr/>
          <a:lstStyle/>
          <a:p>
            <a:fld id="{3703B581-C882-46AE-AFA6-475B68BB2D4A}" type="datetimeFigureOut">
              <a:rPr lang="en-CA" smtClean="0"/>
              <a:t>2021-09-05</a:t>
            </a:fld>
            <a:endParaRPr lang="en-CA"/>
          </a:p>
        </p:txBody>
      </p:sp>
      <p:sp>
        <p:nvSpPr>
          <p:cNvPr id="5" name="Footer Placeholder 4">
            <a:extLst>
              <a:ext uri="{FF2B5EF4-FFF2-40B4-BE49-F238E27FC236}">
                <a16:creationId xmlns:a16="http://schemas.microsoft.com/office/drawing/2014/main" id="{06A94717-0587-4F3E-A116-BE5E4645D8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0BD9E6-1C5A-48BF-BFA8-A346167E1AC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36572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B4F4-48E7-4FE9-96E1-D52061B1C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A73E3A4-BA9B-4331-A450-34D386397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582B94-DA39-43AC-AFA4-9BF964B77AC9}"/>
              </a:ext>
            </a:extLst>
          </p:cNvPr>
          <p:cNvSpPr>
            <a:spLocks noGrp="1"/>
          </p:cNvSpPr>
          <p:nvPr>
            <p:ph type="dt" sz="half" idx="10"/>
          </p:nvPr>
        </p:nvSpPr>
        <p:spPr/>
        <p:txBody>
          <a:bodyPr/>
          <a:lstStyle/>
          <a:p>
            <a:fld id="{6AF38B01-CD8F-404F-B38B-08ACCAF8EEBA}" type="datetimeFigureOut">
              <a:rPr lang="en-CA" smtClean="0"/>
              <a:t>2021-09-05</a:t>
            </a:fld>
            <a:endParaRPr lang="en-CA"/>
          </a:p>
        </p:txBody>
      </p:sp>
      <p:sp>
        <p:nvSpPr>
          <p:cNvPr id="5" name="Footer Placeholder 4">
            <a:extLst>
              <a:ext uri="{FF2B5EF4-FFF2-40B4-BE49-F238E27FC236}">
                <a16:creationId xmlns:a16="http://schemas.microsoft.com/office/drawing/2014/main" id="{AC7BFCB7-FF10-464C-947F-A0EE4C0406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6087AD-630F-43B6-BD69-177F0CB02702}"/>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106203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A849-92A3-48B0-A619-E31824A083B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EBC77A8-3188-41F4-89EE-B1233946B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F5CA708-85B1-43BE-B286-B99E8A0BB5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F34571C-FAC9-4F3E-8A96-D66FF6B1F1E8}"/>
              </a:ext>
            </a:extLst>
          </p:cNvPr>
          <p:cNvSpPr>
            <a:spLocks noGrp="1"/>
          </p:cNvSpPr>
          <p:nvPr>
            <p:ph type="dt" sz="half" idx="10"/>
          </p:nvPr>
        </p:nvSpPr>
        <p:spPr/>
        <p:txBody>
          <a:bodyPr/>
          <a:lstStyle/>
          <a:p>
            <a:fld id="{6AF38B01-CD8F-404F-B38B-08ACCAF8EEBA}" type="datetimeFigureOut">
              <a:rPr lang="en-CA" smtClean="0"/>
              <a:t>2021-09-05</a:t>
            </a:fld>
            <a:endParaRPr lang="en-CA"/>
          </a:p>
        </p:txBody>
      </p:sp>
      <p:sp>
        <p:nvSpPr>
          <p:cNvPr id="6" name="Footer Placeholder 5">
            <a:extLst>
              <a:ext uri="{FF2B5EF4-FFF2-40B4-BE49-F238E27FC236}">
                <a16:creationId xmlns:a16="http://schemas.microsoft.com/office/drawing/2014/main" id="{8A032060-A2FB-49F2-B462-3E501FC9FE7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FFC84B-684C-4C8F-87D4-4CE1708C234D}"/>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205603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3EBE-5A6A-4718-9C30-B76C7CA5198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DB6184-92B3-407E-BD7F-BE3F3234A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EDE226-0523-478C-A8BE-D879CD85E4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A84A33A-200F-4576-A591-443F49AF3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6E30E-C383-4AC7-B65D-0E5F21AB49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508269B-75F5-42E1-BC58-02515217B6C0}"/>
              </a:ext>
            </a:extLst>
          </p:cNvPr>
          <p:cNvSpPr>
            <a:spLocks noGrp="1"/>
          </p:cNvSpPr>
          <p:nvPr>
            <p:ph type="dt" sz="half" idx="10"/>
          </p:nvPr>
        </p:nvSpPr>
        <p:spPr/>
        <p:txBody>
          <a:bodyPr/>
          <a:lstStyle/>
          <a:p>
            <a:fld id="{6AF38B01-CD8F-404F-B38B-08ACCAF8EEBA}" type="datetimeFigureOut">
              <a:rPr lang="en-CA" smtClean="0"/>
              <a:t>2021-09-05</a:t>
            </a:fld>
            <a:endParaRPr lang="en-CA"/>
          </a:p>
        </p:txBody>
      </p:sp>
      <p:sp>
        <p:nvSpPr>
          <p:cNvPr id="8" name="Footer Placeholder 7">
            <a:extLst>
              <a:ext uri="{FF2B5EF4-FFF2-40B4-BE49-F238E27FC236}">
                <a16:creationId xmlns:a16="http://schemas.microsoft.com/office/drawing/2014/main" id="{619E23F3-5A76-4A7E-8A87-23DF945B962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150C978-C53A-4CE9-A787-E1F0AFD99DE9}"/>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367421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8A25-5FE2-449C-A0B2-55C6B28996E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189F8B-EE70-4EFD-A828-C25F39B21326}"/>
              </a:ext>
            </a:extLst>
          </p:cNvPr>
          <p:cNvSpPr>
            <a:spLocks noGrp="1"/>
          </p:cNvSpPr>
          <p:nvPr>
            <p:ph type="dt" sz="half" idx="10"/>
          </p:nvPr>
        </p:nvSpPr>
        <p:spPr/>
        <p:txBody>
          <a:bodyPr/>
          <a:lstStyle/>
          <a:p>
            <a:fld id="{6AF38B01-CD8F-404F-B38B-08ACCAF8EEBA}" type="datetimeFigureOut">
              <a:rPr lang="en-CA" smtClean="0"/>
              <a:t>2021-09-05</a:t>
            </a:fld>
            <a:endParaRPr lang="en-CA"/>
          </a:p>
        </p:txBody>
      </p:sp>
      <p:sp>
        <p:nvSpPr>
          <p:cNvPr id="4" name="Footer Placeholder 3">
            <a:extLst>
              <a:ext uri="{FF2B5EF4-FFF2-40B4-BE49-F238E27FC236}">
                <a16:creationId xmlns:a16="http://schemas.microsoft.com/office/drawing/2014/main" id="{9F586040-6A3A-4B0A-A8F7-BA98F1139B3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E57F881-FD9A-4EEC-815D-FD989B8BA83E}"/>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336168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91508-75A0-4DD1-8307-222751076E9D}"/>
              </a:ext>
            </a:extLst>
          </p:cNvPr>
          <p:cNvSpPr>
            <a:spLocks noGrp="1"/>
          </p:cNvSpPr>
          <p:nvPr>
            <p:ph type="dt" sz="half" idx="10"/>
          </p:nvPr>
        </p:nvSpPr>
        <p:spPr/>
        <p:txBody>
          <a:bodyPr/>
          <a:lstStyle/>
          <a:p>
            <a:fld id="{6AF38B01-CD8F-404F-B38B-08ACCAF8EEBA}" type="datetimeFigureOut">
              <a:rPr lang="en-CA" smtClean="0"/>
              <a:t>2021-09-05</a:t>
            </a:fld>
            <a:endParaRPr lang="en-CA"/>
          </a:p>
        </p:txBody>
      </p:sp>
      <p:sp>
        <p:nvSpPr>
          <p:cNvPr id="3" name="Footer Placeholder 2">
            <a:extLst>
              <a:ext uri="{FF2B5EF4-FFF2-40B4-BE49-F238E27FC236}">
                <a16:creationId xmlns:a16="http://schemas.microsoft.com/office/drawing/2014/main" id="{64266445-8529-4A3B-8671-7EA022B326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7623AB1-6673-4261-A113-18393721F577}"/>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281886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67C-8BDC-4D64-B972-FA5966305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43DA538-FDC7-496F-9795-8209083C9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B097404-D09D-466B-90C9-DF5BFE60F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6AE8E-189D-4118-B12D-7CBDE591E3FC}"/>
              </a:ext>
            </a:extLst>
          </p:cNvPr>
          <p:cNvSpPr>
            <a:spLocks noGrp="1"/>
          </p:cNvSpPr>
          <p:nvPr>
            <p:ph type="dt" sz="half" idx="10"/>
          </p:nvPr>
        </p:nvSpPr>
        <p:spPr/>
        <p:txBody>
          <a:bodyPr/>
          <a:lstStyle/>
          <a:p>
            <a:fld id="{6AF38B01-CD8F-404F-B38B-08ACCAF8EEBA}" type="datetimeFigureOut">
              <a:rPr lang="en-CA" smtClean="0"/>
              <a:t>2021-09-05</a:t>
            </a:fld>
            <a:endParaRPr lang="en-CA"/>
          </a:p>
        </p:txBody>
      </p:sp>
      <p:sp>
        <p:nvSpPr>
          <p:cNvPr id="6" name="Footer Placeholder 5">
            <a:extLst>
              <a:ext uri="{FF2B5EF4-FFF2-40B4-BE49-F238E27FC236}">
                <a16:creationId xmlns:a16="http://schemas.microsoft.com/office/drawing/2014/main" id="{0A29BF87-7750-4527-9FE3-6521208A9F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B923A9-7144-43B1-ACAD-6A438F6BDEF1}"/>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73617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B0AC-444E-46EA-B96C-A4EC05815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8FFF4E5-2C87-4BAE-909D-BA04C0204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0472BD5-8EC0-4E40-818F-A976B2676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E2A24-31EC-43CB-9611-6AFA3BEEB3A9}"/>
              </a:ext>
            </a:extLst>
          </p:cNvPr>
          <p:cNvSpPr>
            <a:spLocks noGrp="1"/>
          </p:cNvSpPr>
          <p:nvPr>
            <p:ph type="dt" sz="half" idx="10"/>
          </p:nvPr>
        </p:nvSpPr>
        <p:spPr/>
        <p:txBody>
          <a:bodyPr/>
          <a:lstStyle/>
          <a:p>
            <a:fld id="{6AF38B01-CD8F-404F-B38B-08ACCAF8EEBA}" type="datetimeFigureOut">
              <a:rPr lang="en-CA" smtClean="0"/>
              <a:t>2021-09-05</a:t>
            </a:fld>
            <a:endParaRPr lang="en-CA"/>
          </a:p>
        </p:txBody>
      </p:sp>
      <p:sp>
        <p:nvSpPr>
          <p:cNvPr id="6" name="Footer Placeholder 5">
            <a:extLst>
              <a:ext uri="{FF2B5EF4-FFF2-40B4-BE49-F238E27FC236}">
                <a16:creationId xmlns:a16="http://schemas.microsoft.com/office/drawing/2014/main" id="{F96C70CE-C96C-41B2-92C6-35219676F6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15C069F-3CA7-48A8-BE7A-86B7D17DB184}"/>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78047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B0DFC5-52D5-4E5D-8EF9-CD954E402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F0E535A-AB8C-4D3B-A6CC-D4C543B53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34F227-0EEC-44AB-8AF0-06B8717D6C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38B01-CD8F-404F-B38B-08ACCAF8EEBA}" type="datetimeFigureOut">
              <a:rPr lang="en-CA" smtClean="0"/>
              <a:t>2021-09-05</a:t>
            </a:fld>
            <a:endParaRPr lang="en-CA"/>
          </a:p>
        </p:txBody>
      </p:sp>
      <p:sp>
        <p:nvSpPr>
          <p:cNvPr id="5" name="Footer Placeholder 4">
            <a:extLst>
              <a:ext uri="{FF2B5EF4-FFF2-40B4-BE49-F238E27FC236}">
                <a16:creationId xmlns:a16="http://schemas.microsoft.com/office/drawing/2014/main" id="{7562353A-D3B2-4F2B-9CEE-3B2E873DE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D5420B2-7FA4-4F70-9EA9-8DDFCB1C13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71DF8-AAFD-4120-90DD-F05C2124130E}" type="slidenum">
              <a:rPr lang="en-CA" smtClean="0"/>
              <a:t>‹#›</a:t>
            </a:fld>
            <a:endParaRPr lang="en-CA"/>
          </a:p>
        </p:txBody>
      </p:sp>
    </p:spTree>
    <p:extLst>
      <p:ext uri="{BB962C8B-B14F-4D97-AF65-F5344CB8AC3E}">
        <p14:creationId xmlns:p14="http://schemas.microsoft.com/office/powerpoint/2010/main" val="892348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AD27E-FF54-41F1-B9FA-19AB6C4D6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53435B7-50FF-4BFF-96AE-08CDDDE21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26BCF8C-3D85-4D8E-B3FE-F68B93C3C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3B581-C882-46AE-AFA6-475B68BB2D4A}" type="datetimeFigureOut">
              <a:rPr lang="en-CA" smtClean="0"/>
              <a:t>2021-09-05</a:t>
            </a:fld>
            <a:endParaRPr lang="en-CA"/>
          </a:p>
        </p:txBody>
      </p:sp>
      <p:sp>
        <p:nvSpPr>
          <p:cNvPr id="5" name="Footer Placeholder 4">
            <a:extLst>
              <a:ext uri="{FF2B5EF4-FFF2-40B4-BE49-F238E27FC236}">
                <a16:creationId xmlns:a16="http://schemas.microsoft.com/office/drawing/2014/main" id="{BA73C59C-FD8F-4AB3-95A5-D038C3C41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AE792F1-6170-45D5-A006-C9756F36E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2F7AD-FDD5-4417-B5FB-53CCD586F40F}" type="slidenum">
              <a:rPr lang="en-CA" smtClean="0"/>
              <a:t>‹#›</a:t>
            </a:fld>
            <a:endParaRPr lang="en-CA"/>
          </a:p>
        </p:txBody>
      </p:sp>
    </p:spTree>
    <p:extLst>
      <p:ext uri="{BB962C8B-B14F-4D97-AF65-F5344CB8AC3E}">
        <p14:creationId xmlns:p14="http://schemas.microsoft.com/office/powerpoint/2010/main" val="4021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hyperlink" Target="https://www.funtrivia.com/playquiz/quiz34895927f2b90.html"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8.jpeg"/><Relationship Id="rId5" Type="http://schemas.openxmlformats.org/officeDocument/2006/relationships/image" Target="../media/image17.jp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hyperlink" Target="https://www.youtube.com/watch?v=0rNEtAz3wJQ"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18.xml"/><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4606F-70D8-4815-8C46-19BAAF4E6DA0}"/>
              </a:ext>
            </a:extLst>
          </p:cNvPr>
          <p:cNvSpPr txBox="1"/>
          <p:nvPr/>
        </p:nvSpPr>
        <p:spPr>
          <a:xfrm>
            <a:off x="2485053" y="646219"/>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Unit 1. Computing Environments</a:t>
            </a:r>
          </a:p>
        </p:txBody>
      </p:sp>
      <p:sp>
        <p:nvSpPr>
          <p:cNvPr id="3" name="TextBox 2">
            <a:extLst>
              <a:ext uri="{FF2B5EF4-FFF2-40B4-BE49-F238E27FC236}">
                <a16:creationId xmlns:a16="http://schemas.microsoft.com/office/drawing/2014/main" id="{ECE743A7-224A-4AFA-B7C2-E6920AFE0BCE}"/>
              </a:ext>
            </a:extLst>
          </p:cNvPr>
          <p:cNvSpPr txBox="1"/>
          <p:nvPr/>
        </p:nvSpPr>
        <p:spPr>
          <a:xfrm>
            <a:off x="2056622" y="1902143"/>
            <a:ext cx="807875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C00000"/>
                </a:solidFill>
                <a:effectLst/>
                <a:uLnTx/>
                <a:uFillTx/>
                <a:latin typeface="Calibri" panose="020F0502020204030204"/>
                <a:ea typeface="+mn-ea"/>
                <a:cs typeface="+mn-cs"/>
              </a:rPr>
              <a:t>1.3 Memory and Storage</a:t>
            </a:r>
          </a:p>
        </p:txBody>
      </p:sp>
      <p:sp>
        <p:nvSpPr>
          <p:cNvPr id="5" name="TextBox 4">
            <a:extLst>
              <a:ext uri="{FF2B5EF4-FFF2-40B4-BE49-F238E27FC236}">
                <a16:creationId xmlns:a16="http://schemas.microsoft.com/office/drawing/2014/main" id="{57C009B8-8FB3-48F4-995B-77ED7C12A4DF}"/>
              </a:ext>
            </a:extLst>
          </p:cNvPr>
          <p:cNvSpPr txBox="1"/>
          <p:nvPr/>
        </p:nvSpPr>
        <p:spPr>
          <a:xfrm>
            <a:off x="3478111" y="3034957"/>
            <a:ext cx="7221894" cy="304698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RAM (DRAM, SRAM), ROM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Hard disk drive (HDD), removable HDD, SSD, optical media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Input and output devices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548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583376" y="350736"/>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000" b="1" dirty="0">
                <a:solidFill>
                  <a:srgbClr val="C00000"/>
                </a:solidFill>
                <a:latin typeface="Calibri" panose="020F0502020204030204"/>
              </a:rPr>
              <a:t>Practice Quiz</a:t>
            </a:r>
            <a:endPar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13409A5-D17A-4E20-B4AD-CB94541CBE59}"/>
              </a:ext>
            </a:extLst>
          </p:cNvPr>
          <p:cNvSpPr txBox="1"/>
          <p:nvPr/>
        </p:nvSpPr>
        <p:spPr>
          <a:xfrm>
            <a:off x="3048000" y="2086585"/>
            <a:ext cx="6096000" cy="707886"/>
          </a:xfrm>
          <a:prstGeom prst="rect">
            <a:avLst/>
          </a:prstGeom>
          <a:noFill/>
        </p:spPr>
        <p:txBody>
          <a:bodyPr wrap="square">
            <a:spAutoFit/>
          </a:bodyPr>
          <a:lstStyle/>
          <a:p>
            <a:pPr algn="ctr"/>
            <a:r>
              <a:rPr lang="en-CA" sz="2000" b="1" dirty="0">
                <a:hlinkClick r:id="rId2"/>
              </a:rPr>
              <a:t>Computer Memory Quiz | 10 Questions (funtrivia.com)</a:t>
            </a:r>
            <a:endParaRPr lang="en-CA" sz="2000" b="1" dirty="0"/>
          </a:p>
          <a:p>
            <a:endParaRPr lang="en-CA" sz="2000" b="1" dirty="0"/>
          </a:p>
        </p:txBody>
      </p:sp>
    </p:spTree>
    <p:extLst>
      <p:ext uri="{BB962C8B-B14F-4D97-AF65-F5344CB8AC3E}">
        <p14:creationId xmlns:p14="http://schemas.microsoft.com/office/powerpoint/2010/main" val="369145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583376" y="350736"/>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Input and output devices</a:t>
            </a:r>
          </a:p>
        </p:txBody>
      </p:sp>
      <p:sp>
        <p:nvSpPr>
          <p:cNvPr id="10" name="TextBox 9">
            <a:extLst>
              <a:ext uri="{FF2B5EF4-FFF2-40B4-BE49-F238E27FC236}">
                <a16:creationId xmlns:a16="http://schemas.microsoft.com/office/drawing/2014/main" id="{FEAECACA-D61D-4F9A-AF03-97AB796C1810}"/>
              </a:ext>
            </a:extLst>
          </p:cNvPr>
          <p:cNvSpPr txBox="1"/>
          <p:nvPr/>
        </p:nvSpPr>
        <p:spPr>
          <a:xfrm>
            <a:off x="934064" y="1182018"/>
            <a:ext cx="1649311" cy="400110"/>
          </a:xfrm>
          <a:prstGeom prst="rect">
            <a:avLst/>
          </a:prstGeom>
          <a:noFill/>
        </p:spPr>
        <p:txBody>
          <a:bodyPr wrap="square">
            <a:spAutoFit/>
          </a:bodyPr>
          <a:lstStyle/>
          <a:p>
            <a:pPr algn="ctr"/>
            <a:r>
              <a:rPr lang="en-CA" sz="2000" dirty="0"/>
              <a:t>Laser printers</a:t>
            </a:r>
          </a:p>
        </p:txBody>
      </p:sp>
      <p:pic>
        <p:nvPicPr>
          <p:cNvPr id="7" name="Picture 6">
            <a:extLst>
              <a:ext uri="{FF2B5EF4-FFF2-40B4-BE49-F238E27FC236}">
                <a16:creationId xmlns:a16="http://schemas.microsoft.com/office/drawing/2014/main" id="{D9351C67-680C-42BD-AEFA-2F9540F02551}"/>
              </a:ext>
            </a:extLst>
          </p:cNvPr>
          <p:cNvPicPr>
            <a:picLocks noChangeAspect="1"/>
          </p:cNvPicPr>
          <p:nvPr/>
        </p:nvPicPr>
        <p:blipFill>
          <a:blip r:embed="rId2"/>
          <a:stretch>
            <a:fillRect/>
          </a:stretch>
        </p:blipFill>
        <p:spPr>
          <a:xfrm>
            <a:off x="284981" y="1722730"/>
            <a:ext cx="2733675" cy="2190750"/>
          </a:xfrm>
          <a:prstGeom prst="rect">
            <a:avLst/>
          </a:prstGeom>
        </p:spPr>
      </p:pic>
      <p:sp>
        <p:nvSpPr>
          <p:cNvPr id="13" name="TextBox 12">
            <a:extLst>
              <a:ext uri="{FF2B5EF4-FFF2-40B4-BE49-F238E27FC236}">
                <a16:creationId xmlns:a16="http://schemas.microsoft.com/office/drawing/2014/main" id="{8D917AC8-E48B-4BCE-A4D6-93C6963110B5}"/>
              </a:ext>
            </a:extLst>
          </p:cNvPr>
          <p:cNvSpPr txBox="1"/>
          <p:nvPr/>
        </p:nvSpPr>
        <p:spPr>
          <a:xfrm>
            <a:off x="4724399" y="1182018"/>
            <a:ext cx="1649311" cy="400110"/>
          </a:xfrm>
          <a:prstGeom prst="rect">
            <a:avLst/>
          </a:prstGeom>
          <a:noFill/>
        </p:spPr>
        <p:txBody>
          <a:bodyPr wrap="square">
            <a:spAutoFit/>
          </a:bodyPr>
          <a:lstStyle/>
          <a:p>
            <a:pPr algn="ctr"/>
            <a:r>
              <a:rPr lang="en-CA" sz="2000" dirty="0"/>
              <a:t>Inkjet printers</a:t>
            </a:r>
          </a:p>
        </p:txBody>
      </p:sp>
      <p:pic>
        <p:nvPicPr>
          <p:cNvPr id="14" name="Picture 13">
            <a:extLst>
              <a:ext uri="{FF2B5EF4-FFF2-40B4-BE49-F238E27FC236}">
                <a16:creationId xmlns:a16="http://schemas.microsoft.com/office/drawing/2014/main" id="{60DEBB65-D02E-45E3-8B53-05FA426AA309}"/>
              </a:ext>
            </a:extLst>
          </p:cNvPr>
          <p:cNvPicPr>
            <a:picLocks noChangeAspect="1"/>
          </p:cNvPicPr>
          <p:nvPr/>
        </p:nvPicPr>
        <p:blipFill>
          <a:blip r:embed="rId3"/>
          <a:stretch>
            <a:fillRect/>
          </a:stretch>
        </p:blipFill>
        <p:spPr>
          <a:xfrm>
            <a:off x="4556175" y="1722730"/>
            <a:ext cx="2371725" cy="1971675"/>
          </a:xfrm>
          <a:prstGeom prst="rect">
            <a:avLst/>
          </a:prstGeom>
        </p:spPr>
      </p:pic>
      <p:pic>
        <p:nvPicPr>
          <p:cNvPr id="17" name="Picture 16">
            <a:extLst>
              <a:ext uri="{FF2B5EF4-FFF2-40B4-BE49-F238E27FC236}">
                <a16:creationId xmlns:a16="http://schemas.microsoft.com/office/drawing/2014/main" id="{D77BC5FD-D4E5-4A3C-96D3-CCDA7DEB91BC}"/>
              </a:ext>
            </a:extLst>
          </p:cNvPr>
          <p:cNvPicPr>
            <a:picLocks noChangeAspect="1"/>
          </p:cNvPicPr>
          <p:nvPr/>
        </p:nvPicPr>
        <p:blipFill>
          <a:blip r:embed="rId4"/>
          <a:stretch>
            <a:fillRect/>
          </a:stretch>
        </p:blipFill>
        <p:spPr>
          <a:xfrm>
            <a:off x="8830134" y="1652429"/>
            <a:ext cx="2899752" cy="2331352"/>
          </a:xfrm>
          <a:prstGeom prst="rect">
            <a:avLst/>
          </a:prstGeom>
        </p:spPr>
      </p:pic>
      <p:sp>
        <p:nvSpPr>
          <p:cNvPr id="18" name="TextBox 17">
            <a:extLst>
              <a:ext uri="{FF2B5EF4-FFF2-40B4-BE49-F238E27FC236}">
                <a16:creationId xmlns:a16="http://schemas.microsoft.com/office/drawing/2014/main" id="{8833CE1E-3574-4A75-AA3A-4E9C2198D6EE}"/>
              </a:ext>
            </a:extLst>
          </p:cNvPr>
          <p:cNvSpPr txBox="1"/>
          <p:nvPr/>
        </p:nvSpPr>
        <p:spPr>
          <a:xfrm>
            <a:off x="9350477" y="1190621"/>
            <a:ext cx="1649311" cy="400110"/>
          </a:xfrm>
          <a:prstGeom prst="rect">
            <a:avLst/>
          </a:prstGeom>
          <a:noFill/>
        </p:spPr>
        <p:txBody>
          <a:bodyPr wrap="square">
            <a:spAutoFit/>
          </a:bodyPr>
          <a:lstStyle/>
          <a:p>
            <a:pPr algn="ctr"/>
            <a:r>
              <a:rPr lang="en-CA" sz="2000" dirty="0"/>
              <a:t>3D printers</a:t>
            </a:r>
          </a:p>
        </p:txBody>
      </p:sp>
      <p:pic>
        <p:nvPicPr>
          <p:cNvPr id="20" name="Picture 19" descr="A computer on a desk&#10;&#10;Description automatically generated with medium confidence">
            <a:extLst>
              <a:ext uri="{FF2B5EF4-FFF2-40B4-BE49-F238E27FC236}">
                <a16:creationId xmlns:a16="http://schemas.microsoft.com/office/drawing/2014/main" id="{CCF24FB8-B3BA-497B-8688-57AC2AADEE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969" y="5116462"/>
            <a:ext cx="2857500" cy="1600200"/>
          </a:xfrm>
          <a:prstGeom prst="rect">
            <a:avLst/>
          </a:prstGeom>
        </p:spPr>
      </p:pic>
      <p:sp>
        <p:nvSpPr>
          <p:cNvPr id="21" name="TextBox 20">
            <a:extLst>
              <a:ext uri="{FF2B5EF4-FFF2-40B4-BE49-F238E27FC236}">
                <a16:creationId xmlns:a16="http://schemas.microsoft.com/office/drawing/2014/main" id="{1DF88A1D-A185-4E02-9174-AE9373174460}"/>
              </a:ext>
            </a:extLst>
          </p:cNvPr>
          <p:cNvSpPr txBox="1"/>
          <p:nvPr/>
        </p:nvSpPr>
        <p:spPr>
          <a:xfrm>
            <a:off x="158518" y="4377533"/>
            <a:ext cx="3200401" cy="400110"/>
          </a:xfrm>
          <a:prstGeom prst="rect">
            <a:avLst/>
          </a:prstGeom>
          <a:noFill/>
        </p:spPr>
        <p:txBody>
          <a:bodyPr wrap="square">
            <a:spAutoFit/>
          </a:bodyPr>
          <a:lstStyle/>
          <a:p>
            <a:pPr algn="ctr"/>
            <a:r>
              <a:rPr lang="en-CA" sz="2000" dirty="0"/>
              <a:t>Speakers and microphones</a:t>
            </a:r>
          </a:p>
        </p:txBody>
      </p:sp>
      <p:pic>
        <p:nvPicPr>
          <p:cNvPr id="2050" name="Picture 2" descr="How Do Touch Screens Work on Laptops and Tablets?">
            <a:extLst>
              <a:ext uri="{FF2B5EF4-FFF2-40B4-BE49-F238E27FC236}">
                <a16:creationId xmlns:a16="http://schemas.microsoft.com/office/drawing/2014/main" id="{0E9F3B1F-212F-4E7E-8525-58A0532EE7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0437" y="5078362"/>
            <a:ext cx="2743200" cy="16764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442233C-5B06-401E-B262-9090A1493072}"/>
              </a:ext>
            </a:extLst>
          </p:cNvPr>
          <p:cNvSpPr txBox="1"/>
          <p:nvPr/>
        </p:nvSpPr>
        <p:spPr>
          <a:xfrm>
            <a:off x="4917381" y="4423063"/>
            <a:ext cx="1649311" cy="400110"/>
          </a:xfrm>
          <a:prstGeom prst="rect">
            <a:avLst/>
          </a:prstGeom>
          <a:noFill/>
        </p:spPr>
        <p:txBody>
          <a:bodyPr wrap="square">
            <a:spAutoFit/>
          </a:bodyPr>
          <a:lstStyle/>
          <a:p>
            <a:pPr algn="ctr"/>
            <a:r>
              <a:rPr lang="en-CA" sz="2000" dirty="0"/>
              <a:t>Touch screens</a:t>
            </a:r>
          </a:p>
        </p:txBody>
      </p:sp>
      <p:pic>
        <p:nvPicPr>
          <p:cNvPr id="2052" name="Picture 4" descr="Amazon.com: RGB Gaming Keyboard and Colorful Mouse Combo,USB Wired LED  Backlight Gaming Mouse and Keyboard for Laptop PC Computer Gaming and  Work,Letter Glow,Mechanical Feeling : Video Games">
            <a:extLst>
              <a:ext uri="{FF2B5EF4-FFF2-40B4-BE49-F238E27FC236}">
                <a16:creationId xmlns:a16="http://schemas.microsoft.com/office/drawing/2014/main" id="{4AF11E56-73C8-4909-8263-9C6C93C0F2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1206" y="5116462"/>
            <a:ext cx="2790825" cy="16383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B6B88F88-4113-447B-A221-2878E2D0F18F}"/>
              </a:ext>
            </a:extLst>
          </p:cNvPr>
          <p:cNvSpPr txBox="1"/>
          <p:nvPr/>
        </p:nvSpPr>
        <p:spPr>
          <a:xfrm>
            <a:off x="9039201" y="4423063"/>
            <a:ext cx="2668588" cy="400110"/>
          </a:xfrm>
          <a:prstGeom prst="rect">
            <a:avLst/>
          </a:prstGeom>
          <a:noFill/>
        </p:spPr>
        <p:txBody>
          <a:bodyPr wrap="square">
            <a:spAutoFit/>
          </a:bodyPr>
          <a:lstStyle/>
          <a:p>
            <a:pPr algn="ctr"/>
            <a:r>
              <a:rPr lang="en-CA" sz="2000" dirty="0"/>
              <a:t>Key board and mouse</a:t>
            </a:r>
          </a:p>
        </p:txBody>
      </p:sp>
    </p:spTree>
    <p:extLst>
      <p:ext uri="{BB962C8B-B14F-4D97-AF65-F5344CB8AC3E}">
        <p14:creationId xmlns:p14="http://schemas.microsoft.com/office/powerpoint/2010/main" val="44197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563711" y="133049"/>
            <a:ext cx="7221894"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Where is the information stored on computers?</a:t>
            </a:r>
          </a:p>
        </p:txBody>
      </p:sp>
      <p:sp>
        <p:nvSpPr>
          <p:cNvPr id="9" name="TextBox 8">
            <a:extLst>
              <a:ext uri="{FF2B5EF4-FFF2-40B4-BE49-F238E27FC236}">
                <a16:creationId xmlns:a16="http://schemas.microsoft.com/office/drawing/2014/main" id="{40444FC1-F451-43D6-8BBD-3474F583D336}"/>
              </a:ext>
            </a:extLst>
          </p:cNvPr>
          <p:cNvSpPr txBox="1"/>
          <p:nvPr/>
        </p:nvSpPr>
        <p:spPr>
          <a:xfrm>
            <a:off x="1032387" y="1458047"/>
            <a:ext cx="10127226" cy="2308324"/>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Memory is usually referred to as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the internal devices which the computer can</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access directly</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 This memory can be the user’s workspace, temporary data or</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data that is key to running the computer.</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Internal memory includes components such as registers (which are part of the</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processor). There is also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memory cache </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(which is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external to the processor</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 this is used to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store data which the processor will probably need to use again</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a:t>
            </a:r>
          </a:p>
        </p:txBody>
      </p:sp>
      <p:sp>
        <p:nvSpPr>
          <p:cNvPr id="12" name="TextBox 11">
            <a:extLst>
              <a:ext uri="{FF2B5EF4-FFF2-40B4-BE49-F238E27FC236}">
                <a16:creationId xmlns:a16="http://schemas.microsoft.com/office/drawing/2014/main" id="{79E60D1C-0B9F-4FC3-A5DD-FA8222C12742}"/>
              </a:ext>
            </a:extLst>
          </p:cNvPr>
          <p:cNvSpPr txBox="1"/>
          <p:nvPr/>
        </p:nvSpPr>
        <p:spPr>
          <a:xfrm>
            <a:off x="1032387" y="3886481"/>
            <a:ext cx="10038736" cy="267765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Storage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devices allow users to store applications, data and files</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 The user’s data is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stored permanently </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and they can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change</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 it or read it as they wish. Storage needs to be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larger than internal memory </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since the user may wish to store large files (such as music files or photographic images).</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Storage devices can also be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removable</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 to allow data, for example, to be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transferred between computers</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 Removable devices allow a user to store important data in a different building in case of data loss.</a:t>
            </a:r>
          </a:p>
        </p:txBody>
      </p:sp>
      <p:sp>
        <p:nvSpPr>
          <p:cNvPr id="15" name="Star: 5 Points 14">
            <a:extLst>
              <a:ext uri="{FF2B5EF4-FFF2-40B4-BE49-F238E27FC236}">
                <a16:creationId xmlns:a16="http://schemas.microsoft.com/office/drawing/2014/main" id="{34719B68-E582-4BAA-A7FE-7756531988F1}"/>
              </a:ext>
            </a:extLst>
          </p:cNvPr>
          <p:cNvSpPr/>
          <p:nvPr/>
        </p:nvSpPr>
        <p:spPr>
          <a:xfrm>
            <a:off x="9923256" y="441347"/>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85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73D85F-44F8-434D-BE51-877DE2107525}"/>
              </a:ext>
            </a:extLst>
          </p:cNvPr>
          <p:cNvSpPr txBox="1"/>
          <p:nvPr/>
        </p:nvSpPr>
        <p:spPr>
          <a:xfrm>
            <a:off x="855406" y="402102"/>
            <a:ext cx="1048118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Types of Memory and Storage Devices</a:t>
            </a:r>
          </a:p>
        </p:txBody>
      </p:sp>
      <p:sp>
        <p:nvSpPr>
          <p:cNvPr id="9" name="Star: 5 Points 8">
            <a:extLst>
              <a:ext uri="{FF2B5EF4-FFF2-40B4-BE49-F238E27FC236}">
                <a16:creationId xmlns:a16="http://schemas.microsoft.com/office/drawing/2014/main" id="{41B68002-042E-4E70-9C54-DBAC666C7CA7}"/>
              </a:ext>
            </a:extLst>
          </p:cNvPr>
          <p:cNvSpPr/>
          <p:nvPr/>
        </p:nvSpPr>
        <p:spPr>
          <a:xfrm>
            <a:off x="11336593" y="579334"/>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2626BE7-BCB1-4BBB-89E3-FEF8A199E057}"/>
              </a:ext>
            </a:extLst>
          </p:cNvPr>
          <p:cNvPicPr>
            <a:picLocks noChangeAspect="1"/>
          </p:cNvPicPr>
          <p:nvPr/>
        </p:nvPicPr>
        <p:blipFill>
          <a:blip r:embed="rId2"/>
          <a:stretch>
            <a:fillRect/>
          </a:stretch>
        </p:blipFill>
        <p:spPr>
          <a:xfrm>
            <a:off x="1757402" y="2370804"/>
            <a:ext cx="2587387" cy="2575464"/>
          </a:xfrm>
          <a:prstGeom prst="rect">
            <a:avLst/>
          </a:prstGeom>
        </p:spPr>
      </p:pic>
      <p:pic>
        <p:nvPicPr>
          <p:cNvPr id="10" name="Picture 9">
            <a:extLst>
              <a:ext uri="{FF2B5EF4-FFF2-40B4-BE49-F238E27FC236}">
                <a16:creationId xmlns:a16="http://schemas.microsoft.com/office/drawing/2014/main" id="{75EADC94-D6B5-4B82-B333-BD209FCF948D}"/>
              </a:ext>
            </a:extLst>
          </p:cNvPr>
          <p:cNvPicPr>
            <a:picLocks noChangeAspect="1"/>
          </p:cNvPicPr>
          <p:nvPr/>
        </p:nvPicPr>
        <p:blipFill>
          <a:blip r:embed="rId3"/>
          <a:stretch>
            <a:fillRect/>
          </a:stretch>
        </p:blipFill>
        <p:spPr>
          <a:xfrm>
            <a:off x="6625873" y="1634766"/>
            <a:ext cx="3721207" cy="4548142"/>
          </a:xfrm>
          <a:prstGeom prst="rect">
            <a:avLst/>
          </a:prstGeom>
        </p:spPr>
      </p:pic>
      <p:graphicFrame>
        <p:nvGraphicFramePr>
          <p:cNvPr id="11" name="Diagram 10">
            <a:extLst>
              <a:ext uri="{FF2B5EF4-FFF2-40B4-BE49-F238E27FC236}">
                <a16:creationId xmlns:a16="http://schemas.microsoft.com/office/drawing/2014/main" id="{E12240FA-7789-45C8-B063-A564E1E5E11C}"/>
              </a:ext>
            </a:extLst>
          </p:cNvPr>
          <p:cNvGraphicFramePr/>
          <p:nvPr>
            <p:extLst>
              <p:ext uri="{D42A27DB-BD31-4B8C-83A1-F6EECF244321}">
                <p14:modId xmlns:p14="http://schemas.microsoft.com/office/powerpoint/2010/main" val="3942078967"/>
              </p:ext>
            </p:extLst>
          </p:nvPr>
        </p:nvGraphicFramePr>
        <p:xfrm>
          <a:off x="4337032" y="2727464"/>
          <a:ext cx="2296599" cy="15790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2054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583376" y="350736"/>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000" b="1" dirty="0">
                <a:solidFill>
                  <a:srgbClr val="C00000"/>
                </a:solidFill>
                <a:latin typeface="Calibri" panose="020F0502020204030204"/>
              </a:rPr>
              <a:t>Primary Memory</a:t>
            </a:r>
            <a:endPar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15" name="Star: 5 Points 14">
            <a:extLst>
              <a:ext uri="{FF2B5EF4-FFF2-40B4-BE49-F238E27FC236}">
                <a16:creationId xmlns:a16="http://schemas.microsoft.com/office/drawing/2014/main" id="{34719B68-E582-4BAA-A7FE-7756531988F1}"/>
              </a:ext>
            </a:extLst>
          </p:cNvPr>
          <p:cNvSpPr/>
          <p:nvPr/>
        </p:nvSpPr>
        <p:spPr>
          <a:xfrm>
            <a:off x="8920161" y="422235"/>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516246C-F46F-4D13-AE0B-E020EE4FBAAE}"/>
              </a:ext>
            </a:extLst>
          </p:cNvPr>
          <p:cNvPicPr>
            <a:picLocks noChangeAspect="1"/>
          </p:cNvPicPr>
          <p:nvPr/>
        </p:nvPicPr>
        <p:blipFill>
          <a:blip r:embed="rId2"/>
          <a:stretch>
            <a:fillRect/>
          </a:stretch>
        </p:blipFill>
        <p:spPr>
          <a:xfrm>
            <a:off x="1687844" y="1238711"/>
            <a:ext cx="8816311" cy="2851283"/>
          </a:xfrm>
          <a:prstGeom prst="rect">
            <a:avLst/>
          </a:prstGeom>
        </p:spPr>
      </p:pic>
      <p:sp>
        <p:nvSpPr>
          <p:cNvPr id="12" name="TextBox 11">
            <a:extLst>
              <a:ext uri="{FF2B5EF4-FFF2-40B4-BE49-F238E27FC236}">
                <a16:creationId xmlns:a16="http://schemas.microsoft.com/office/drawing/2014/main" id="{E6E1CC4A-BEF1-4B98-994C-1DEA8C4E290F}"/>
              </a:ext>
            </a:extLst>
          </p:cNvPr>
          <p:cNvSpPr txBox="1"/>
          <p:nvPr/>
        </p:nvSpPr>
        <p:spPr>
          <a:xfrm>
            <a:off x="1687844" y="1623624"/>
            <a:ext cx="2956206" cy="707886"/>
          </a:xfrm>
          <a:prstGeom prst="rect">
            <a:avLst/>
          </a:prstGeom>
          <a:noFill/>
        </p:spPr>
        <p:txBody>
          <a:bodyPr wrap="square">
            <a:spAutoFit/>
          </a:bodyPr>
          <a:lstStyle/>
          <a:p>
            <a:pPr algn="ctr"/>
            <a:r>
              <a:rPr lang="en-CA" sz="2000" b="1" dirty="0">
                <a:solidFill>
                  <a:schemeClr val="accent1"/>
                </a:solidFill>
              </a:rPr>
              <a:t>random access memory</a:t>
            </a:r>
          </a:p>
          <a:p>
            <a:pPr algn="ctr"/>
            <a:r>
              <a:rPr lang="en-CA" sz="2000" b="1" dirty="0">
                <a:solidFill>
                  <a:schemeClr val="accent1"/>
                </a:solidFill>
              </a:rPr>
              <a:t>(RAM)</a:t>
            </a:r>
          </a:p>
        </p:txBody>
      </p:sp>
      <p:sp>
        <p:nvSpPr>
          <p:cNvPr id="13" name="TextBox 12">
            <a:extLst>
              <a:ext uri="{FF2B5EF4-FFF2-40B4-BE49-F238E27FC236}">
                <a16:creationId xmlns:a16="http://schemas.microsoft.com/office/drawing/2014/main" id="{BA628E30-1812-4B73-A567-F92C202AFA3A}"/>
              </a:ext>
            </a:extLst>
          </p:cNvPr>
          <p:cNvSpPr txBox="1"/>
          <p:nvPr/>
        </p:nvSpPr>
        <p:spPr>
          <a:xfrm>
            <a:off x="7663283" y="1623624"/>
            <a:ext cx="2956206" cy="707886"/>
          </a:xfrm>
          <a:prstGeom prst="rect">
            <a:avLst/>
          </a:prstGeom>
          <a:noFill/>
        </p:spPr>
        <p:txBody>
          <a:bodyPr wrap="square">
            <a:spAutoFit/>
          </a:bodyPr>
          <a:lstStyle/>
          <a:p>
            <a:pPr algn="ctr"/>
            <a:r>
              <a:rPr lang="en-CA" sz="2000" b="1" dirty="0">
                <a:solidFill>
                  <a:schemeClr val="accent1"/>
                </a:solidFill>
              </a:rPr>
              <a:t>Read-only memory</a:t>
            </a:r>
          </a:p>
          <a:p>
            <a:pPr algn="ctr"/>
            <a:r>
              <a:rPr lang="en-CA" sz="2000" b="1" dirty="0">
                <a:solidFill>
                  <a:schemeClr val="accent1"/>
                </a:solidFill>
              </a:rPr>
              <a:t>(ROM)</a:t>
            </a:r>
          </a:p>
        </p:txBody>
      </p:sp>
      <p:pic>
        <p:nvPicPr>
          <p:cNvPr id="14" name="Picture 13">
            <a:extLst>
              <a:ext uri="{FF2B5EF4-FFF2-40B4-BE49-F238E27FC236}">
                <a16:creationId xmlns:a16="http://schemas.microsoft.com/office/drawing/2014/main" id="{C2F01B9F-EB44-4E0A-8B64-640C2C34412B}"/>
              </a:ext>
            </a:extLst>
          </p:cNvPr>
          <p:cNvPicPr>
            <a:picLocks noChangeAspect="1"/>
          </p:cNvPicPr>
          <p:nvPr/>
        </p:nvPicPr>
        <p:blipFill>
          <a:blip r:embed="rId3"/>
          <a:stretch>
            <a:fillRect/>
          </a:stretch>
        </p:blipFill>
        <p:spPr>
          <a:xfrm>
            <a:off x="1381124" y="4169185"/>
            <a:ext cx="9429750" cy="2600325"/>
          </a:xfrm>
          <a:prstGeom prst="rect">
            <a:avLst/>
          </a:prstGeom>
        </p:spPr>
      </p:pic>
      <p:sp>
        <p:nvSpPr>
          <p:cNvPr id="16" name="Rectangle 15">
            <a:extLst>
              <a:ext uri="{FF2B5EF4-FFF2-40B4-BE49-F238E27FC236}">
                <a16:creationId xmlns:a16="http://schemas.microsoft.com/office/drawing/2014/main" id="{9EC219CC-40FD-429A-98F4-FF5FC18AF75C}"/>
              </a:ext>
            </a:extLst>
          </p:cNvPr>
          <p:cNvSpPr/>
          <p:nvPr/>
        </p:nvSpPr>
        <p:spPr>
          <a:xfrm>
            <a:off x="6390968" y="3323303"/>
            <a:ext cx="4113187" cy="707886"/>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
        <p:nvSpPr>
          <p:cNvPr id="18" name="TextBox 17">
            <a:extLst>
              <a:ext uri="{FF2B5EF4-FFF2-40B4-BE49-F238E27FC236}">
                <a16:creationId xmlns:a16="http://schemas.microsoft.com/office/drawing/2014/main" id="{2F65F226-C75C-4BAC-B69C-EB5EE57C3D64}"/>
              </a:ext>
            </a:extLst>
          </p:cNvPr>
          <p:cNvSpPr txBox="1"/>
          <p:nvPr/>
        </p:nvSpPr>
        <p:spPr>
          <a:xfrm>
            <a:off x="10810874" y="2927182"/>
            <a:ext cx="1248046" cy="646331"/>
          </a:xfrm>
          <a:prstGeom prst="rect">
            <a:avLst/>
          </a:prstGeom>
          <a:noFill/>
          <a:ln w="12700">
            <a:solidFill>
              <a:schemeClr val="bg1">
                <a:lumMod val="65000"/>
              </a:schemeClr>
            </a:solidFill>
          </a:ln>
        </p:spPr>
        <p:txBody>
          <a:bodyPr wrap="square" rtlCol="0">
            <a:spAutoFit/>
          </a:bodyPr>
          <a:lstStyle/>
          <a:p>
            <a:r>
              <a:rPr lang="en-CA" dirty="0"/>
              <a:t>Don’t need to know.</a:t>
            </a:r>
          </a:p>
        </p:txBody>
      </p:sp>
      <p:cxnSp>
        <p:nvCxnSpPr>
          <p:cNvPr id="20" name="Straight Arrow Connector 19">
            <a:extLst>
              <a:ext uri="{FF2B5EF4-FFF2-40B4-BE49-F238E27FC236}">
                <a16:creationId xmlns:a16="http://schemas.microsoft.com/office/drawing/2014/main" id="{85BB878E-60BF-4EFC-8A26-26652910B602}"/>
              </a:ext>
            </a:extLst>
          </p:cNvPr>
          <p:cNvCxnSpPr/>
          <p:nvPr/>
        </p:nvCxnSpPr>
        <p:spPr>
          <a:xfrm flipH="1">
            <a:off x="10504155" y="3077497"/>
            <a:ext cx="306719" cy="17285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F20E1-D492-4F30-81F8-0C5B67926B60}"/>
              </a:ext>
            </a:extLst>
          </p:cNvPr>
          <p:cNvSpPr txBox="1"/>
          <p:nvPr/>
        </p:nvSpPr>
        <p:spPr>
          <a:xfrm>
            <a:off x="275301" y="161893"/>
            <a:ext cx="1164139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000" b="1" dirty="0">
                <a:solidFill>
                  <a:srgbClr val="C00000"/>
                </a:solidFill>
                <a:latin typeface="Calibri" panose="020F0502020204030204"/>
              </a:rPr>
              <a:t>D</a:t>
            </a:r>
            <a:r>
              <a:rPr kumimoji="0" lang="en-CA" sz="4000" b="1" i="0" u="none" strike="noStrike" kern="1200" cap="none" spc="0" normalizeH="0" baseline="0" noProof="0" dirty="0" err="1">
                <a:ln>
                  <a:noFill/>
                </a:ln>
                <a:solidFill>
                  <a:srgbClr val="C00000"/>
                </a:solidFill>
                <a:effectLst/>
                <a:uLnTx/>
                <a:uFillTx/>
                <a:latin typeface="Calibri" panose="020F0502020204030204"/>
                <a:ea typeface="+mn-ea"/>
                <a:cs typeface="+mn-cs"/>
              </a:rPr>
              <a:t>ynamic</a:t>
            </a: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 RAM (DRAM) and </a:t>
            </a:r>
            <a:r>
              <a:rPr lang="en-CA" sz="4000" b="1" dirty="0">
                <a:solidFill>
                  <a:srgbClr val="C00000"/>
                </a:solidFill>
                <a:latin typeface="Calibri" panose="020F0502020204030204"/>
              </a:rPr>
              <a:t>S</a:t>
            </a:r>
            <a:r>
              <a:rPr kumimoji="0" lang="en-CA" sz="4000" b="1" i="0" u="none" strike="noStrike" kern="1200" cap="none" spc="0" normalizeH="0" baseline="0" noProof="0" dirty="0" err="1">
                <a:ln>
                  <a:noFill/>
                </a:ln>
                <a:solidFill>
                  <a:srgbClr val="C00000"/>
                </a:solidFill>
                <a:effectLst/>
                <a:uLnTx/>
                <a:uFillTx/>
                <a:latin typeface="Calibri" panose="020F0502020204030204"/>
                <a:ea typeface="+mn-ea"/>
                <a:cs typeface="+mn-cs"/>
              </a:rPr>
              <a:t>tatic</a:t>
            </a: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 RAM (SRAM)</a:t>
            </a:r>
          </a:p>
        </p:txBody>
      </p:sp>
      <p:pic>
        <p:nvPicPr>
          <p:cNvPr id="5" name="Picture 4">
            <a:extLst>
              <a:ext uri="{FF2B5EF4-FFF2-40B4-BE49-F238E27FC236}">
                <a16:creationId xmlns:a16="http://schemas.microsoft.com/office/drawing/2014/main" id="{A1279775-8883-4901-A512-F191A58F9E1F}"/>
              </a:ext>
            </a:extLst>
          </p:cNvPr>
          <p:cNvPicPr>
            <a:picLocks noChangeAspect="1"/>
          </p:cNvPicPr>
          <p:nvPr/>
        </p:nvPicPr>
        <p:blipFill>
          <a:blip r:embed="rId2"/>
          <a:stretch>
            <a:fillRect/>
          </a:stretch>
        </p:blipFill>
        <p:spPr>
          <a:xfrm>
            <a:off x="1791411" y="1000156"/>
            <a:ext cx="2522169" cy="2025496"/>
          </a:xfrm>
          <a:prstGeom prst="rect">
            <a:avLst/>
          </a:prstGeom>
        </p:spPr>
      </p:pic>
      <p:pic>
        <p:nvPicPr>
          <p:cNvPr id="9" name="Picture 8">
            <a:extLst>
              <a:ext uri="{FF2B5EF4-FFF2-40B4-BE49-F238E27FC236}">
                <a16:creationId xmlns:a16="http://schemas.microsoft.com/office/drawing/2014/main" id="{47CBA6F3-E42B-4110-AF23-31E1E43EEE1A}"/>
              </a:ext>
            </a:extLst>
          </p:cNvPr>
          <p:cNvPicPr>
            <a:picLocks noChangeAspect="1"/>
          </p:cNvPicPr>
          <p:nvPr/>
        </p:nvPicPr>
        <p:blipFill>
          <a:blip r:embed="rId3"/>
          <a:stretch>
            <a:fillRect/>
          </a:stretch>
        </p:blipFill>
        <p:spPr>
          <a:xfrm>
            <a:off x="7067869" y="1000156"/>
            <a:ext cx="3084632" cy="2025496"/>
          </a:xfrm>
          <a:prstGeom prst="rect">
            <a:avLst/>
          </a:prstGeom>
        </p:spPr>
      </p:pic>
      <p:pic>
        <p:nvPicPr>
          <p:cNvPr id="12" name="Picture 11">
            <a:extLst>
              <a:ext uri="{FF2B5EF4-FFF2-40B4-BE49-F238E27FC236}">
                <a16:creationId xmlns:a16="http://schemas.microsoft.com/office/drawing/2014/main" id="{E5EC9D94-0BD4-49D4-B7C5-50FD70623891}"/>
              </a:ext>
            </a:extLst>
          </p:cNvPr>
          <p:cNvPicPr>
            <a:picLocks noChangeAspect="1"/>
          </p:cNvPicPr>
          <p:nvPr/>
        </p:nvPicPr>
        <p:blipFill>
          <a:blip r:embed="rId4"/>
          <a:stretch>
            <a:fillRect/>
          </a:stretch>
        </p:blipFill>
        <p:spPr>
          <a:xfrm>
            <a:off x="1376359" y="3147838"/>
            <a:ext cx="9439275" cy="3200400"/>
          </a:xfrm>
          <a:prstGeom prst="rect">
            <a:avLst/>
          </a:prstGeom>
        </p:spPr>
      </p:pic>
      <p:sp>
        <p:nvSpPr>
          <p:cNvPr id="13" name="Star: 5 Points 12">
            <a:extLst>
              <a:ext uri="{FF2B5EF4-FFF2-40B4-BE49-F238E27FC236}">
                <a16:creationId xmlns:a16="http://schemas.microsoft.com/office/drawing/2014/main" id="{8626B0BA-BFA1-4315-840F-5564E9F06896}"/>
              </a:ext>
            </a:extLst>
          </p:cNvPr>
          <p:cNvSpPr/>
          <p:nvPr/>
        </p:nvSpPr>
        <p:spPr>
          <a:xfrm>
            <a:off x="11320671" y="246223"/>
            <a:ext cx="486968" cy="45916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23AB64D6-5C0C-415C-94BA-7EE7A8A966B4}"/>
              </a:ext>
            </a:extLst>
          </p:cNvPr>
          <p:cNvSpPr txBox="1"/>
          <p:nvPr/>
        </p:nvSpPr>
        <p:spPr>
          <a:xfrm>
            <a:off x="2642148" y="6372941"/>
            <a:ext cx="6907696" cy="707886"/>
          </a:xfrm>
          <a:prstGeom prst="rect">
            <a:avLst/>
          </a:prstGeom>
          <a:noFill/>
        </p:spPr>
        <p:txBody>
          <a:bodyPr wrap="square" rtlCol="0">
            <a:spAutoFit/>
          </a:bodyPr>
          <a:lstStyle/>
          <a:p>
            <a:pPr algn="ctr"/>
            <a:r>
              <a:rPr lang="en-CA" sz="2000" b="1" dirty="0">
                <a:hlinkClick r:id="rId5"/>
              </a:rPr>
              <a:t>https://www.youtube.com/watch?v=0rNEtAz3wJQ</a:t>
            </a:r>
            <a:endParaRPr lang="en-CA" sz="2000" b="1" dirty="0"/>
          </a:p>
          <a:p>
            <a:pPr algn="ctr"/>
            <a:endParaRPr lang="en-CA" sz="2000" b="1" dirty="0"/>
          </a:p>
        </p:txBody>
      </p:sp>
    </p:spTree>
    <p:extLst>
      <p:ext uri="{BB962C8B-B14F-4D97-AF65-F5344CB8AC3E}">
        <p14:creationId xmlns:p14="http://schemas.microsoft.com/office/powerpoint/2010/main" val="115621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F20E1-D492-4F30-81F8-0C5B67926B60}"/>
              </a:ext>
            </a:extLst>
          </p:cNvPr>
          <p:cNvSpPr txBox="1"/>
          <p:nvPr/>
        </p:nvSpPr>
        <p:spPr>
          <a:xfrm>
            <a:off x="1209368" y="85265"/>
            <a:ext cx="98125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600" b="1" i="0" u="none" strike="noStrike" kern="1200" cap="none" spc="0" normalizeH="0" baseline="0" noProof="0" dirty="0">
                <a:ln>
                  <a:noFill/>
                </a:ln>
                <a:solidFill>
                  <a:srgbClr val="C00000"/>
                </a:solidFill>
                <a:effectLst/>
                <a:uLnTx/>
                <a:uFillTx/>
                <a:latin typeface="Calibri" panose="020F0502020204030204"/>
                <a:ea typeface="+mn-ea"/>
                <a:cs typeface="+mn-cs"/>
              </a:rPr>
              <a:t>Secondary Storage </a:t>
            </a:r>
            <a:r>
              <a:rPr lang="en-CA" sz="3600" b="1" dirty="0">
                <a:solidFill>
                  <a:srgbClr val="C00000"/>
                </a:solidFill>
                <a:latin typeface="Calibri" panose="020F0502020204030204"/>
              </a:rPr>
              <a:t>D</a:t>
            </a:r>
            <a:r>
              <a:rPr kumimoji="0" lang="en-CA" sz="3600" b="1" i="0" u="none" strike="noStrike" kern="1200" cap="none" spc="0" normalizeH="0" baseline="0" noProof="0" dirty="0" err="1">
                <a:ln>
                  <a:noFill/>
                </a:ln>
                <a:solidFill>
                  <a:srgbClr val="C00000"/>
                </a:solidFill>
                <a:effectLst/>
                <a:uLnTx/>
                <a:uFillTx/>
                <a:latin typeface="Calibri" panose="020F0502020204030204"/>
                <a:ea typeface="+mn-ea"/>
                <a:cs typeface="+mn-cs"/>
              </a:rPr>
              <a:t>evices</a:t>
            </a:r>
            <a:endParaRPr kumimoji="0" lang="en-CA" sz="36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F740428-FFAC-4DE3-953D-2393078D7695}"/>
              </a:ext>
            </a:extLst>
          </p:cNvPr>
          <p:cNvSpPr txBox="1"/>
          <p:nvPr/>
        </p:nvSpPr>
        <p:spPr>
          <a:xfrm>
            <a:off x="2364655" y="806780"/>
            <a:ext cx="9448801"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1"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Hard disk drives (HDD)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u="none" strike="noStrike" kern="1200" cap="none" spc="0" normalizeH="0" baseline="0" noProof="0" dirty="0">
                <a:ln>
                  <a:noFill/>
                </a:ln>
                <a:solidFill>
                  <a:prstClr val="black"/>
                </a:solidFill>
                <a:effectLst/>
                <a:uLnTx/>
                <a:uFillTx/>
                <a:latin typeface="Calibri" panose="020F0502020204030204"/>
                <a:ea typeface="+mn-ea"/>
                <a:cs typeface="+mn-cs"/>
              </a:rPr>
              <a:t>Data is stored in a digital format on the </a:t>
            </a:r>
            <a:r>
              <a:rPr kumimoji="0" lang="en-CA" sz="2000" b="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magnetic surfaces of the disks </a:t>
            </a:r>
            <a:r>
              <a:rPr kumimoji="0" lang="en-CA" sz="2000" b="0" u="none" strike="noStrike" kern="1200" cap="none" spc="0" normalizeH="0" baseline="0" noProof="0" dirty="0">
                <a:ln>
                  <a:noFill/>
                </a:ln>
                <a:solidFill>
                  <a:prstClr val="black"/>
                </a:solidFill>
                <a:effectLst/>
                <a:uLnTx/>
                <a:uFillTx/>
                <a:latin typeface="Calibri" panose="020F0502020204030204"/>
                <a:ea typeface="+mn-ea"/>
                <a:cs typeface="+mn-cs"/>
              </a:rPr>
              <a:t>(or platters, as they are frequently called). The hard disk drive will have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u="none" strike="noStrike" kern="1200" cap="none" spc="0" normalizeH="0" baseline="0" noProof="0" dirty="0">
                <a:ln>
                  <a:noFill/>
                </a:ln>
                <a:solidFill>
                  <a:prstClr val="black"/>
                </a:solidFill>
                <a:effectLst/>
                <a:uLnTx/>
                <a:uFillTx/>
                <a:latin typeface="Calibri" panose="020F0502020204030204"/>
                <a:ea typeface="+mn-ea"/>
                <a:cs typeface="+mn-cs"/>
              </a:rPr>
              <a:t>number of platters which can spin at about 7000 times a second. A number of read-write heads can access all of the surfaces in the disk drive.</a:t>
            </a:r>
          </a:p>
        </p:txBody>
      </p:sp>
      <p:sp>
        <p:nvSpPr>
          <p:cNvPr id="17" name="Star: 5 Points 16">
            <a:extLst>
              <a:ext uri="{FF2B5EF4-FFF2-40B4-BE49-F238E27FC236}">
                <a16:creationId xmlns:a16="http://schemas.microsoft.com/office/drawing/2014/main" id="{5EAD4B91-AF4A-44DA-9EB1-0CAD415A015C}"/>
              </a:ext>
            </a:extLst>
          </p:cNvPr>
          <p:cNvSpPr/>
          <p:nvPr/>
        </p:nvSpPr>
        <p:spPr>
          <a:xfrm>
            <a:off x="11149781" y="231719"/>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DA99CB34-D1D7-4AE7-A5A3-FE52B925FE9A}"/>
              </a:ext>
            </a:extLst>
          </p:cNvPr>
          <p:cNvSpPr txBox="1"/>
          <p:nvPr/>
        </p:nvSpPr>
        <p:spPr>
          <a:xfrm>
            <a:off x="2364654" y="2597041"/>
            <a:ext cx="944880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1" u="none" strike="noStrike" kern="1200" cap="none" spc="0" normalizeH="0" baseline="0" noProof="0" dirty="0">
                <a:ln>
                  <a:noFill/>
                </a:ln>
                <a:solidFill>
                  <a:schemeClr val="accent1"/>
                </a:solidFill>
                <a:effectLst/>
                <a:highlight>
                  <a:srgbClr val="FFFF00"/>
                </a:highlight>
                <a:uLnTx/>
                <a:uFillTx/>
                <a:latin typeface="Calibri" panose="020F0502020204030204"/>
                <a:ea typeface="+mn-ea"/>
                <a:cs typeface="+mn-cs"/>
              </a:rPr>
              <a:t>Solid state drives (SSD)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u="none" strike="noStrike" kern="1200" cap="none" spc="0" normalizeH="0" baseline="0" noProof="0" dirty="0">
                <a:ln>
                  <a:noFill/>
                </a:ln>
                <a:solidFill>
                  <a:prstClr val="black"/>
                </a:solidFill>
                <a:effectLst/>
                <a:uLnTx/>
                <a:uFillTx/>
                <a:latin typeface="Calibri" panose="020F0502020204030204"/>
                <a:ea typeface="+mn-ea"/>
                <a:cs typeface="+mn-cs"/>
              </a:rPr>
              <a:t>An SSD performs the same basic function as a hard drive, but data is instead </a:t>
            </a:r>
            <a:r>
              <a:rPr kumimoji="0" lang="en-CA" sz="2000" b="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stored on interconnected flash-memory chips that transfer the data much faster than HDD</a:t>
            </a:r>
            <a:r>
              <a:rPr kumimoji="0" lang="en-CA" sz="2000" b="0" u="none" strike="noStrike" kern="1200" cap="none" spc="0" normalizeH="0" baseline="0" noProof="0" dirty="0">
                <a:ln>
                  <a:noFill/>
                </a:ln>
                <a:solidFill>
                  <a:prstClr val="black"/>
                </a:solidFill>
                <a:effectLst/>
                <a:uLnTx/>
                <a:uFillTx/>
                <a:latin typeface="Calibri" panose="020F0502020204030204"/>
                <a:ea typeface="+mn-ea"/>
                <a:cs typeface="+mn-cs"/>
              </a:rPr>
              <a:t>. These flash chips are of a different type than the kind used in USB thumb drives, and are typically faster and more reliable. SSDs are consequently more expensive than USB thumb drives of the same capacities.</a:t>
            </a:r>
          </a:p>
        </p:txBody>
      </p:sp>
      <p:pic>
        <p:nvPicPr>
          <p:cNvPr id="1026" name="Picture 2" descr="WD Blue 2TB Desktop Hard Disk Drive - 5400 RPM SATA 6 Gb/s 64MB Cache 3.5  Inch - WD20EZRZ | Walmart Canada">
            <a:extLst>
              <a:ext uri="{FF2B5EF4-FFF2-40B4-BE49-F238E27FC236}">
                <a16:creationId xmlns:a16="http://schemas.microsoft.com/office/drawing/2014/main" id="{2259348C-34E0-4AF7-9B5C-870556904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99" y="845600"/>
            <a:ext cx="1620119" cy="1513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up of a cell phone&#10;&#10;Description automatically generated with medium confidence">
            <a:extLst>
              <a:ext uri="{FF2B5EF4-FFF2-40B4-BE49-F238E27FC236}">
                <a16:creationId xmlns:a16="http://schemas.microsoft.com/office/drawing/2014/main" id="{C2F304D7-5887-44E2-A0CF-3FA2B5780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0" y="2538537"/>
            <a:ext cx="1957477" cy="1631216"/>
          </a:xfrm>
          <a:prstGeom prst="rect">
            <a:avLst/>
          </a:prstGeom>
        </p:spPr>
      </p:pic>
      <p:sp>
        <p:nvSpPr>
          <p:cNvPr id="19" name="TextBox 18">
            <a:extLst>
              <a:ext uri="{FF2B5EF4-FFF2-40B4-BE49-F238E27FC236}">
                <a16:creationId xmlns:a16="http://schemas.microsoft.com/office/drawing/2014/main" id="{F0592547-455A-47BB-A0F1-99396EB6C23D}"/>
              </a:ext>
            </a:extLst>
          </p:cNvPr>
          <p:cNvSpPr txBox="1"/>
          <p:nvPr/>
        </p:nvSpPr>
        <p:spPr>
          <a:xfrm>
            <a:off x="2364654" y="4613205"/>
            <a:ext cx="9678166" cy="1015663"/>
          </a:xfrm>
          <a:prstGeom prst="rect">
            <a:avLst/>
          </a:prstGeom>
          <a:noFill/>
        </p:spPr>
        <p:txBody>
          <a:bodyPr wrap="square">
            <a:spAutoFit/>
          </a:bodyPr>
          <a:lstStyle/>
          <a:p>
            <a:r>
              <a:rPr lang="en-CA" sz="2000" b="1" dirty="0">
                <a:solidFill>
                  <a:schemeClr val="accent1"/>
                </a:solidFill>
                <a:highlight>
                  <a:srgbClr val="FFFF00"/>
                </a:highlight>
              </a:rPr>
              <a:t>Removable hard disk drives </a:t>
            </a:r>
            <a:r>
              <a:rPr lang="en-CA" sz="2000" dirty="0"/>
              <a:t>are essentially HDDs that are external to the computer and can be connected to the computer using one of the </a:t>
            </a:r>
            <a:r>
              <a:rPr lang="en-CA" sz="2000" dirty="0">
                <a:highlight>
                  <a:srgbClr val="FFFF00"/>
                </a:highlight>
              </a:rPr>
              <a:t>USB ports</a:t>
            </a:r>
            <a:r>
              <a:rPr lang="en-CA" sz="2000" dirty="0"/>
              <a:t>. In this way, they can be used as back-up devices or as another way of transferring files between computers.</a:t>
            </a:r>
          </a:p>
        </p:txBody>
      </p:sp>
      <p:pic>
        <p:nvPicPr>
          <p:cNvPr id="13" name="Picture 12" descr="Diagram&#10;&#10;Description automatically generated">
            <a:extLst>
              <a:ext uri="{FF2B5EF4-FFF2-40B4-BE49-F238E27FC236}">
                <a16:creationId xmlns:a16="http://schemas.microsoft.com/office/drawing/2014/main" id="{1EB49770-8914-4594-8792-3754FAF11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436" y="4289365"/>
            <a:ext cx="1339503" cy="1339503"/>
          </a:xfrm>
          <a:prstGeom prst="rect">
            <a:avLst/>
          </a:prstGeom>
        </p:spPr>
      </p:pic>
      <p:sp>
        <p:nvSpPr>
          <p:cNvPr id="23" name="TextBox 22">
            <a:extLst>
              <a:ext uri="{FF2B5EF4-FFF2-40B4-BE49-F238E27FC236}">
                <a16:creationId xmlns:a16="http://schemas.microsoft.com/office/drawing/2014/main" id="{783BBA1C-9DC5-4551-8E61-955DBC0C92DC}"/>
              </a:ext>
            </a:extLst>
          </p:cNvPr>
          <p:cNvSpPr txBox="1"/>
          <p:nvPr/>
        </p:nvSpPr>
        <p:spPr>
          <a:xfrm>
            <a:off x="2364654" y="5938356"/>
            <a:ext cx="9114505" cy="707886"/>
          </a:xfrm>
          <a:prstGeom prst="rect">
            <a:avLst/>
          </a:prstGeom>
          <a:noFill/>
        </p:spPr>
        <p:txBody>
          <a:bodyPr wrap="square">
            <a:spAutoFit/>
          </a:bodyPr>
          <a:lstStyle/>
          <a:p>
            <a:r>
              <a:rPr lang="en-CA" sz="2000" dirty="0"/>
              <a:t>CDs and DVDS are described </a:t>
            </a:r>
            <a:r>
              <a:rPr lang="en-CA" sz="2000" b="1" dirty="0">
                <a:solidFill>
                  <a:schemeClr val="accent1"/>
                </a:solidFill>
                <a:highlight>
                  <a:srgbClr val="FFFF00"/>
                </a:highlight>
              </a:rPr>
              <a:t>as optical storage devices</a:t>
            </a:r>
            <a:r>
              <a:rPr lang="en-CA" sz="2000" dirty="0"/>
              <a:t>. </a:t>
            </a:r>
            <a:r>
              <a:rPr lang="en-CA" sz="2000" dirty="0">
                <a:highlight>
                  <a:srgbClr val="FFFF00"/>
                </a:highlight>
              </a:rPr>
              <a:t>Laser light</a:t>
            </a:r>
            <a:r>
              <a:rPr lang="en-CA" sz="2000" dirty="0">
                <a:solidFill>
                  <a:schemeClr val="accent1"/>
                </a:solidFill>
                <a:highlight>
                  <a:srgbClr val="FFFF00"/>
                </a:highlight>
              </a:rPr>
              <a:t> </a:t>
            </a:r>
            <a:r>
              <a:rPr lang="en-CA" sz="2000" dirty="0"/>
              <a:t>is used to read data from, and write data onto, the surface of a disk.</a:t>
            </a:r>
          </a:p>
        </p:txBody>
      </p:sp>
      <p:pic>
        <p:nvPicPr>
          <p:cNvPr id="1028" name="Picture 4" descr="CD-ROM - Wikipedia">
            <a:extLst>
              <a:ext uri="{FF2B5EF4-FFF2-40B4-BE49-F238E27FC236}">
                <a16:creationId xmlns:a16="http://schemas.microsoft.com/office/drawing/2014/main" id="{D28F2FFE-DFB9-4C44-A0E8-7346D2AAE1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284" y="5729027"/>
            <a:ext cx="1259655" cy="118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9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583376" y="567045"/>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000" b="1" dirty="0">
                <a:solidFill>
                  <a:srgbClr val="C00000"/>
                </a:solidFill>
                <a:latin typeface="Calibri" panose="020F0502020204030204"/>
              </a:rPr>
              <a:t>Virtual Memory</a:t>
            </a:r>
            <a:endPar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13409A5-D17A-4E20-B4AD-CB94541CBE59}"/>
              </a:ext>
            </a:extLst>
          </p:cNvPr>
          <p:cNvSpPr txBox="1"/>
          <p:nvPr/>
        </p:nvSpPr>
        <p:spPr>
          <a:xfrm>
            <a:off x="1238864" y="1776377"/>
            <a:ext cx="9910917" cy="3477875"/>
          </a:xfrm>
          <a:prstGeom prst="rect">
            <a:avLst/>
          </a:prstGeom>
          <a:noFill/>
        </p:spPr>
        <p:txBody>
          <a:bodyPr wrap="square">
            <a:spAutoFit/>
          </a:bodyPr>
          <a:lstStyle/>
          <a:p>
            <a:pPr algn="l"/>
            <a:r>
              <a:rPr lang="en-CA" sz="2000" b="1" i="0" u="none" strike="noStrike" baseline="0" dirty="0">
                <a:solidFill>
                  <a:schemeClr val="accent1"/>
                </a:solidFill>
                <a:latin typeface="OfficinaSansStd-Book"/>
              </a:rPr>
              <a:t>One of the problems encountered with memory management is a situation in which processes </a:t>
            </a:r>
            <a:r>
              <a:rPr lang="en-CA" sz="2000" b="1" i="0" u="none" strike="noStrike" baseline="0" dirty="0">
                <a:solidFill>
                  <a:schemeClr val="accent1"/>
                </a:solidFill>
                <a:highlight>
                  <a:srgbClr val="FFFF00"/>
                </a:highlight>
                <a:latin typeface="OfficinaSansStd-Book"/>
              </a:rPr>
              <a:t>run out of RAM main memory</a:t>
            </a:r>
            <a:r>
              <a:rPr lang="en-CA" sz="2000" b="1" i="0" u="none" strike="noStrike" baseline="0" dirty="0">
                <a:solidFill>
                  <a:schemeClr val="accent1"/>
                </a:solidFill>
                <a:latin typeface="OfficinaSansStd-Book"/>
              </a:rPr>
              <a:t>. If the amount of available RAM is exceeded due to multiple processes running, it is possible to corrupt the data used in some of the programs being run. This can be solved by </a:t>
            </a:r>
            <a:r>
              <a:rPr lang="en-CA" sz="2000" b="1" i="0" u="none" strike="noStrike" baseline="0" dirty="0">
                <a:solidFill>
                  <a:schemeClr val="accent1"/>
                </a:solidFill>
                <a:highlight>
                  <a:srgbClr val="FFFF00"/>
                </a:highlight>
                <a:latin typeface="OfficinaSansStd-Book"/>
              </a:rPr>
              <a:t>separately mapping each program’s memory space to RAM and utilising the hard disk drive (or SSD)</a:t>
            </a:r>
            <a:r>
              <a:rPr lang="en-CA" sz="2000" b="1" i="0" u="none" strike="noStrike" baseline="0" dirty="0">
                <a:solidFill>
                  <a:schemeClr val="accent1"/>
                </a:solidFill>
                <a:latin typeface="OfficinaSansStd-Book"/>
              </a:rPr>
              <a:t> if we need more memory. This is the basis behind </a:t>
            </a:r>
            <a:r>
              <a:rPr lang="en-CA" sz="2000" b="1" i="0" u="none" strike="noStrike" baseline="0" dirty="0">
                <a:solidFill>
                  <a:srgbClr val="FF0000"/>
                </a:solidFill>
                <a:highlight>
                  <a:srgbClr val="FFFF00"/>
                </a:highlight>
                <a:latin typeface="OfficinaSansStd-Bold"/>
              </a:rPr>
              <a:t>virtual memory</a:t>
            </a:r>
            <a:r>
              <a:rPr lang="en-CA" sz="2000" b="1" i="0" u="none" strike="noStrike" baseline="0" dirty="0">
                <a:solidFill>
                  <a:schemeClr val="accent1"/>
                </a:solidFill>
                <a:latin typeface="OfficinaSansStd-Book"/>
              </a:rPr>
              <a:t>.</a:t>
            </a:r>
          </a:p>
          <a:p>
            <a:pPr algn="l"/>
            <a:endParaRPr lang="en-CA" sz="2000" b="1" i="0" u="none" strike="noStrike" baseline="0" dirty="0">
              <a:solidFill>
                <a:schemeClr val="accent1"/>
              </a:solidFill>
              <a:latin typeface="OfficinaSansStd-Book"/>
            </a:endParaRPr>
          </a:p>
          <a:p>
            <a:pPr algn="l"/>
            <a:r>
              <a:rPr lang="en-CA" sz="2000" b="1" i="0" u="none" strike="noStrike" baseline="0" dirty="0">
                <a:solidFill>
                  <a:schemeClr val="accent1"/>
                </a:solidFill>
                <a:latin typeface="OfficinaSansStd-Book"/>
              </a:rPr>
              <a:t>Essentially, RAM is the physical memory and </a:t>
            </a:r>
            <a:r>
              <a:rPr lang="en-CA" sz="2000" b="1" i="0" u="none" strike="noStrike" baseline="0" dirty="0">
                <a:solidFill>
                  <a:schemeClr val="accent1"/>
                </a:solidFill>
                <a:highlight>
                  <a:srgbClr val="FFFF00"/>
                </a:highlight>
                <a:latin typeface="OfficinaSansStd-Book"/>
              </a:rPr>
              <a:t>virtual memory is RAM + </a:t>
            </a:r>
            <a:r>
              <a:rPr lang="en-CA" sz="2000" b="1" i="0" u="none" strike="noStrike" baseline="0" dirty="0">
                <a:solidFill>
                  <a:schemeClr val="accent1"/>
                </a:solidFill>
                <a:highlight>
                  <a:srgbClr val="FFFF00"/>
                </a:highlight>
                <a:latin typeface="OfficinaSansStd-Bold"/>
              </a:rPr>
              <a:t>swap space </a:t>
            </a:r>
            <a:r>
              <a:rPr lang="en-CA" sz="2000" b="1" i="0" u="none" strike="noStrike" baseline="0" dirty="0">
                <a:solidFill>
                  <a:schemeClr val="accent1"/>
                </a:solidFill>
                <a:highlight>
                  <a:srgbClr val="FFFF00"/>
                </a:highlight>
                <a:latin typeface="OfficinaSansStd-Book"/>
              </a:rPr>
              <a:t>on the hard disk </a:t>
            </a:r>
            <a:r>
              <a:rPr lang="en-CA" sz="2000" b="1" i="0" u="none" strike="noStrike" baseline="0" dirty="0">
                <a:solidFill>
                  <a:schemeClr val="accent1"/>
                </a:solidFill>
                <a:latin typeface="OfficinaSansStd-Book"/>
              </a:rPr>
              <a:t>(or SSD). Virtual memory is usually implemented using </a:t>
            </a:r>
            <a:r>
              <a:rPr lang="en-CA" sz="2000" b="1" i="0" u="none" strike="noStrike" baseline="0" dirty="0">
                <a:solidFill>
                  <a:schemeClr val="accent1"/>
                </a:solidFill>
                <a:latin typeface="OfficinaSansStd-Bold"/>
              </a:rPr>
              <a:t>in demand paging </a:t>
            </a:r>
            <a:r>
              <a:rPr lang="en-CA" sz="2000" b="1" i="0" u="none" strike="noStrike" baseline="0" dirty="0">
                <a:solidFill>
                  <a:schemeClr val="accent1"/>
                </a:solidFill>
                <a:latin typeface="OfficinaSansStd-Book"/>
              </a:rPr>
              <a:t>(segmentation can be used but is more difficult to manage). To execute a program, pages are loaded into memory from HDD (or SSD) whenever required.</a:t>
            </a:r>
            <a:endParaRPr lang="en-CA" sz="2000" b="1" dirty="0">
              <a:solidFill>
                <a:schemeClr val="accent1"/>
              </a:solidFill>
            </a:endParaRPr>
          </a:p>
        </p:txBody>
      </p:sp>
    </p:spTree>
    <p:extLst>
      <p:ext uri="{BB962C8B-B14F-4D97-AF65-F5344CB8AC3E}">
        <p14:creationId xmlns:p14="http://schemas.microsoft.com/office/powerpoint/2010/main" val="47082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485052" y="102609"/>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000" b="1" dirty="0">
                <a:solidFill>
                  <a:srgbClr val="C00000"/>
                </a:solidFill>
                <a:latin typeface="Calibri" panose="020F0502020204030204"/>
              </a:rPr>
              <a:t>Virtual Memory</a:t>
            </a:r>
            <a:endPar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9810987-BF63-49F7-B67F-98FBF8F6DAD2}"/>
              </a:ext>
            </a:extLst>
          </p:cNvPr>
          <p:cNvPicPr>
            <a:picLocks noChangeAspect="1"/>
          </p:cNvPicPr>
          <p:nvPr/>
        </p:nvPicPr>
        <p:blipFill>
          <a:blip r:embed="rId2"/>
          <a:stretch>
            <a:fillRect/>
          </a:stretch>
        </p:blipFill>
        <p:spPr>
          <a:xfrm>
            <a:off x="1366837" y="1251437"/>
            <a:ext cx="9379821" cy="2467504"/>
          </a:xfrm>
          <a:prstGeom prst="rect">
            <a:avLst/>
          </a:prstGeom>
        </p:spPr>
      </p:pic>
      <p:sp>
        <p:nvSpPr>
          <p:cNvPr id="6" name="TextBox 5">
            <a:extLst>
              <a:ext uri="{FF2B5EF4-FFF2-40B4-BE49-F238E27FC236}">
                <a16:creationId xmlns:a16="http://schemas.microsoft.com/office/drawing/2014/main" id="{BE464D6D-82C3-4C73-BBBD-C9CE90783481}"/>
              </a:ext>
            </a:extLst>
          </p:cNvPr>
          <p:cNvSpPr txBox="1"/>
          <p:nvPr/>
        </p:nvSpPr>
        <p:spPr>
          <a:xfrm>
            <a:off x="3047999" y="837425"/>
            <a:ext cx="6096000" cy="400110"/>
          </a:xfrm>
          <a:prstGeom prst="rect">
            <a:avLst/>
          </a:prstGeom>
          <a:noFill/>
        </p:spPr>
        <p:txBody>
          <a:bodyPr wrap="square">
            <a:spAutoFit/>
          </a:bodyPr>
          <a:lstStyle/>
          <a:p>
            <a:pPr algn="ctr"/>
            <a:r>
              <a:rPr lang="en-CA" sz="2000" b="1" i="0" u="none" strike="noStrike" baseline="0" dirty="0">
                <a:solidFill>
                  <a:srgbClr val="FF0000"/>
                </a:solidFill>
              </a:rPr>
              <a:t>Without virtual management:</a:t>
            </a:r>
            <a:endParaRPr lang="en-CA" sz="2000" b="1" dirty="0">
              <a:solidFill>
                <a:srgbClr val="FF0000"/>
              </a:solidFill>
            </a:endParaRPr>
          </a:p>
        </p:txBody>
      </p:sp>
      <p:sp>
        <p:nvSpPr>
          <p:cNvPr id="7" name="TextBox 6">
            <a:extLst>
              <a:ext uri="{FF2B5EF4-FFF2-40B4-BE49-F238E27FC236}">
                <a16:creationId xmlns:a16="http://schemas.microsoft.com/office/drawing/2014/main" id="{3804E4F3-BCF7-4DB0-8EFE-C867F0A0E634}"/>
              </a:ext>
            </a:extLst>
          </p:cNvPr>
          <p:cNvSpPr txBox="1"/>
          <p:nvPr/>
        </p:nvSpPr>
        <p:spPr>
          <a:xfrm>
            <a:off x="3249561" y="3759773"/>
            <a:ext cx="6096000" cy="400110"/>
          </a:xfrm>
          <a:prstGeom prst="rect">
            <a:avLst/>
          </a:prstGeom>
          <a:noFill/>
        </p:spPr>
        <p:txBody>
          <a:bodyPr wrap="square">
            <a:spAutoFit/>
          </a:bodyPr>
          <a:lstStyle/>
          <a:p>
            <a:pPr algn="ctr"/>
            <a:r>
              <a:rPr lang="en-CA" sz="2000" b="1" i="0" u="none" strike="noStrike" baseline="0" dirty="0">
                <a:solidFill>
                  <a:srgbClr val="FF0000"/>
                </a:solidFill>
              </a:rPr>
              <a:t>With virtual management:</a:t>
            </a:r>
            <a:endParaRPr lang="en-CA" sz="2000" b="1" dirty="0">
              <a:solidFill>
                <a:srgbClr val="FF0000"/>
              </a:solidFill>
            </a:endParaRPr>
          </a:p>
        </p:txBody>
      </p:sp>
      <p:pic>
        <p:nvPicPr>
          <p:cNvPr id="8" name="Picture 7">
            <a:extLst>
              <a:ext uri="{FF2B5EF4-FFF2-40B4-BE49-F238E27FC236}">
                <a16:creationId xmlns:a16="http://schemas.microsoft.com/office/drawing/2014/main" id="{7B79ED15-8399-443F-827E-B94476D967B7}"/>
              </a:ext>
            </a:extLst>
          </p:cNvPr>
          <p:cNvPicPr>
            <a:picLocks noChangeAspect="1"/>
          </p:cNvPicPr>
          <p:nvPr/>
        </p:nvPicPr>
        <p:blipFill>
          <a:blip r:embed="rId3"/>
          <a:stretch>
            <a:fillRect/>
          </a:stretch>
        </p:blipFill>
        <p:spPr>
          <a:xfrm>
            <a:off x="1676400" y="4142394"/>
            <a:ext cx="8839200" cy="2715606"/>
          </a:xfrm>
          <a:prstGeom prst="rect">
            <a:avLst/>
          </a:prstGeom>
        </p:spPr>
      </p:pic>
    </p:spTree>
    <p:extLst>
      <p:ext uri="{BB962C8B-B14F-4D97-AF65-F5344CB8AC3E}">
        <p14:creationId xmlns:p14="http://schemas.microsoft.com/office/powerpoint/2010/main" val="228083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1283109" y="252413"/>
            <a:ext cx="96257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000" b="1" dirty="0">
                <a:solidFill>
                  <a:srgbClr val="C00000"/>
                </a:solidFill>
                <a:latin typeface="Calibri" panose="020F0502020204030204"/>
              </a:rPr>
              <a:t>Benefits and Drawbacks of Virtual Memory</a:t>
            </a:r>
            <a:endPar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13409A5-D17A-4E20-B4AD-CB94541CBE59}"/>
              </a:ext>
            </a:extLst>
          </p:cNvPr>
          <p:cNvSpPr txBox="1"/>
          <p:nvPr/>
        </p:nvSpPr>
        <p:spPr>
          <a:xfrm>
            <a:off x="1199536" y="960299"/>
            <a:ext cx="9989573" cy="5970865"/>
          </a:xfrm>
          <a:prstGeom prst="rect">
            <a:avLst/>
          </a:prstGeom>
          <a:noFill/>
        </p:spPr>
        <p:txBody>
          <a:bodyPr wrap="square">
            <a:spAutoFit/>
          </a:bodyPr>
          <a:lstStyle/>
          <a:p>
            <a:pPr algn="l"/>
            <a:r>
              <a:rPr lang="en-CA" sz="2400" b="1" i="0" u="none" strike="noStrike" baseline="0" dirty="0">
                <a:solidFill>
                  <a:srgbClr val="000000"/>
                </a:solidFill>
              </a:rPr>
              <a:t>The main benefits of virtual memory are:</a:t>
            </a:r>
          </a:p>
          <a:p>
            <a:pPr algn="l"/>
            <a:r>
              <a:rPr lang="en-CA" sz="2200" b="0" i="0" u="none" strike="noStrike" baseline="0" dirty="0">
                <a:solidFill>
                  <a:srgbClr val="25418F"/>
                </a:solidFill>
              </a:rPr>
              <a:t>» </a:t>
            </a:r>
            <a:r>
              <a:rPr lang="en-CA" sz="2200" b="0" i="0" u="none" strike="noStrike" baseline="0" dirty="0">
                <a:solidFill>
                  <a:srgbClr val="000000"/>
                </a:solidFill>
              </a:rPr>
              <a:t>programs can be larger than physical memory and can still be executed</a:t>
            </a:r>
          </a:p>
          <a:p>
            <a:pPr algn="l"/>
            <a:r>
              <a:rPr lang="en-CA" sz="2200" b="0" i="0" u="none" strike="noStrike" baseline="0" dirty="0">
                <a:solidFill>
                  <a:srgbClr val="25418F"/>
                </a:solidFill>
              </a:rPr>
              <a:t>» </a:t>
            </a:r>
            <a:r>
              <a:rPr lang="en-CA" sz="2200" b="0" i="0" u="none" strike="noStrike" baseline="0" dirty="0">
                <a:solidFill>
                  <a:srgbClr val="000000"/>
                </a:solidFill>
              </a:rPr>
              <a:t>it leads to more efficient multi-programming with less I/O loading and swapping programs into and out of memory</a:t>
            </a:r>
          </a:p>
          <a:p>
            <a:pPr algn="l"/>
            <a:r>
              <a:rPr lang="en-CA" sz="2200" b="0" i="0" u="none" strike="noStrike" baseline="0" dirty="0">
                <a:solidFill>
                  <a:srgbClr val="25418F"/>
                </a:solidFill>
              </a:rPr>
              <a:t>» </a:t>
            </a:r>
            <a:r>
              <a:rPr lang="en-CA" sz="2200" b="0" i="0" u="none" strike="noStrike" baseline="0" dirty="0">
                <a:solidFill>
                  <a:srgbClr val="000000"/>
                </a:solidFill>
              </a:rPr>
              <a:t>there is no need to waste memory with data that is not being used (for example, during error handling)</a:t>
            </a:r>
          </a:p>
          <a:p>
            <a:pPr algn="l"/>
            <a:r>
              <a:rPr lang="en-CA" sz="2200" b="0" i="0" u="none" strike="noStrike" baseline="0" dirty="0">
                <a:solidFill>
                  <a:srgbClr val="25418F"/>
                </a:solidFill>
              </a:rPr>
              <a:t>» </a:t>
            </a:r>
            <a:r>
              <a:rPr lang="en-CA" sz="2200" b="0" i="0" u="none" strike="noStrike" baseline="0" dirty="0">
                <a:solidFill>
                  <a:srgbClr val="000000"/>
                </a:solidFill>
              </a:rPr>
              <a:t>it eliminates external fragmentation/reduces internal fragmentation</a:t>
            </a:r>
          </a:p>
          <a:p>
            <a:pPr algn="l"/>
            <a:r>
              <a:rPr lang="en-CA" sz="2200" b="0" i="0" u="none" strike="noStrike" baseline="0" dirty="0">
                <a:solidFill>
                  <a:srgbClr val="25418F"/>
                </a:solidFill>
              </a:rPr>
              <a:t>» </a:t>
            </a:r>
            <a:r>
              <a:rPr lang="en-CA" sz="2200" b="0" i="0" u="none" strike="noStrike" baseline="0" dirty="0">
                <a:solidFill>
                  <a:srgbClr val="000000"/>
                </a:solidFill>
              </a:rPr>
              <a:t>it removes the need to buy and install more expensive RAM memory.</a:t>
            </a:r>
          </a:p>
          <a:p>
            <a:pPr algn="l"/>
            <a:endParaRPr lang="en-CA" sz="2000" b="0" i="0" u="none" strike="noStrike" baseline="0" dirty="0">
              <a:solidFill>
                <a:srgbClr val="000000"/>
              </a:solidFill>
            </a:endParaRPr>
          </a:p>
          <a:p>
            <a:pPr algn="l"/>
            <a:r>
              <a:rPr lang="en-CA" sz="2400" b="1" i="0" u="none" strike="noStrike" baseline="0" dirty="0">
                <a:solidFill>
                  <a:srgbClr val="000000"/>
                </a:solidFill>
              </a:rPr>
              <a:t>The main drawback is:</a:t>
            </a:r>
          </a:p>
          <a:p>
            <a:pPr algn="l"/>
            <a:r>
              <a:rPr lang="en-CA" sz="2000" b="0" i="0" u="none" strike="noStrike" baseline="0" dirty="0">
                <a:solidFill>
                  <a:srgbClr val="000000"/>
                </a:solidFill>
              </a:rPr>
              <a:t> when using HDD is that, as main memory fills, more and more data/pages need to be swapped in and out of virtual memory. This leads to a high rate of hard disk read/write head movements; this is known as </a:t>
            </a:r>
            <a:r>
              <a:rPr lang="en-CA" sz="2000" b="1" i="0" u="none" strike="noStrike" baseline="0" dirty="0">
                <a:solidFill>
                  <a:srgbClr val="007DB7"/>
                </a:solidFill>
              </a:rPr>
              <a:t>disk thrashing</a:t>
            </a:r>
            <a:r>
              <a:rPr lang="en-CA" sz="2000" b="0" i="0" u="none" strike="noStrike" baseline="0" dirty="0">
                <a:solidFill>
                  <a:srgbClr val="000000"/>
                </a:solidFill>
              </a:rPr>
              <a:t>. If more time is spent on moving pages in and out of memory than actually doing any processing, then the processing speed of the computer will be reduced. A point can be reached when the execution of a process comes to a halt since the system is so busy paging in and out of memory; this is known as</a:t>
            </a:r>
          </a:p>
          <a:p>
            <a:pPr algn="l"/>
            <a:r>
              <a:rPr lang="en-CA" sz="2000" b="0" i="0" u="none" strike="noStrike" baseline="0" dirty="0">
                <a:solidFill>
                  <a:srgbClr val="000000"/>
                </a:solidFill>
              </a:rPr>
              <a:t>the </a:t>
            </a:r>
            <a:r>
              <a:rPr lang="en-CA" sz="2000" b="1" i="0" u="none" strike="noStrike" baseline="0" dirty="0">
                <a:solidFill>
                  <a:srgbClr val="007DB7"/>
                </a:solidFill>
              </a:rPr>
              <a:t>thrash point</a:t>
            </a:r>
            <a:r>
              <a:rPr lang="en-CA" sz="2000" b="0" i="0" u="none" strike="noStrike" baseline="0" dirty="0">
                <a:solidFill>
                  <a:srgbClr val="000000"/>
                </a:solidFill>
              </a:rPr>
              <a:t>. Due to large numbers of head movements, this can also lead to premature failure of a hard disk drive.</a:t>
            </a:r>
            <a:endParaRPr lang="en-CA" sz="2000" b="1" dirty="0"/>
          </a:p>
        </p:txBody>
      </p:sp>
    </p:spTree>
    <p:extLst>
      <p:ext uri="{BB962C8B-B14F-4D97-AF65-F5344CB8AC3E}">
        <p14:creationId xmlns:p14="http://schemas.microsoft.com/office/powerpoint/2010/main" val="1345476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B82209C04EFB4588C0122443A5F1E5" ma:contentTypeVersion="2" ma:contentTypeDescription="Create a new document." ma:contentTypeScope="" ma:versionID="51c29c18de2bd9992b1e731377a02ba6">
  <xsd:schema xmlns:xsd="http://www.w3.org/2001/XMLSchema" xmlns:xs="http://www.w3.org/2001/XMLSchema" xmlns:p="http://schemas.microsoft.com/office/2006/metadata/properties" xmlns:ns2="001d62ad-9058-4085-9e0f-1a3c22fca821" targetNamespace="http://schemas.microsoft.com/office/2006/metadata/properties" ma:root="true" ma:fieldsID="52eb3708e21c3359edfae328fee08897" ns2:_="">
    <xsd:import namespace="001d62ad-9058-4085-9e0f-1a3c22fca8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d62ad-9058-4085-9e0f-1a3c22fca8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E019D4-74EF-4C40-91B4-58B31FB41645}"/>
</file>

<file path=customXml/itemProps2.xml><?xml version="1.0" encoding="utf-8"?>
<ds:datastoreItem xmlns:ds="http://schemas.openxmlformats.org/officeDocument/2006/customXml" ds:itemID="{2C9F1411-B374-494B-87AA-CCD1B451883A}"/>
</file>

<file path=customXml/itemProps3.xml><?xml version="1.0" encoding="utf-8"?>
<ds:datastoreItem xmlns:ds="http://schemas.openxmlformats.org/officeDocument/2006/customXml" ds:itemID="{3B1317DB-5EAE-44A9-9AAA-DA6E55425A7C}"/>
</file>

<file path=docProps/app.xml><?xml version="1.0" encoding="utf-8"?>
<Properties xmlns="http://schemas.openxmlformats.org/officeDocument/2006/extended-properties" xmlns:vt="http://schemas.openxmlformats.org/officeDocument/2006/docPropsVTypes">
  <TotalTime>1115</TotalTime>
  <Words>917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OfficinaSansStd-Bold</vt:lpstr>
      <vt:lpstr>OfficinaSansStd-Book</vt:lpstr>
      <vt:lpstr>Arial</vt:lpstr>
      <vt:lpstr>Calibri</vt:lpstr>
      <vt:lpstr>Calibri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Zhang</dc:creator>
  <cp:lastModifiedBy>Ray Zhang</cp:lastModifiedBy>
  <cp:revision>32</cp:revision>
  <dcterms:created xsi:type="dcterms:W3CDTF">2021-08-29T19:12:05Z</dcterms:created>
  <dcterms:modified xsi:type="dcterms:W3CDTF">2021-09-06T05:23:53Z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0x010100BCB82209C04EFB4588C0122443A5F1E5</vt:lpwstr>
  </property>
</Properties>
</file>