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316" r:id="rId2"/>
    <p:sldId id="328" r:id="rId3"/>
    <p:sldId id="432" r:id="rId4"/>
    <p:sldId id="434" r:id="rId5"/>
    <p:sldId id="411" r:id="rId6"/>
    <p:sldId id="435" r:id="rId7"/>
    <p:sldId id="410" r:id="rId8"/>
    <p:sldId id="409" r:id="rId9"/>
    <p:sldId id="408" r:id="rId10"/>
    <p:sldId id="407" r:id="rId11"/>
    <p:sldId id="406" r:id="rId12"/>
    <p:sldId id="431" r:id="rId13"/>
    <p:sldId id="400" r:id="rId14"/>
    <p:sldId id="401" r:id="rId15"/>
    <p:sldId id="38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F2F"/>
    <a:srgbClr val="0078B9"/>
    <a:srgbClr val="C8C7B2"/>
    <a:srgbClr val="ED008C"/>
    <a:srgbClr val="700046"/>
    <a:srgbClr val="009BDF"/>
    <a:srgbClr val="00ADEF"/>
    <a:srgbClr val="00B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9139" autoAdjust="0"/>
  </p:normalViewPr>
  <p:slideViewPr>
    <p:cSldViewPr>
      <p:cViewPr varScale="1">
        <p:scale>
          <a:sx n="64" d="100"/>
          <a:sy n="64" d="100"/>
        </p:scale>
        <p:origin x="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024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日期占位符 1024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幻灯片图像占位符 1024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1024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页脚占位符 1024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灯片编号占位符 1024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D9A7ED-E10A-4452-93B4-CE2ADB156E2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127658" cy="64897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2504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62088"/>
            <a:ext cx="4032504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166" descr="Picture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-10527" r="948"/>
          <a:stretch>
            <a:fillRect/>
          </a:stretch>
        </p:blipFill>
        <p:spPr bwMode="auto">
          <a:xfrm>
            <a:off x="301625" y="427038"/>
            <a:ext cx="86137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文本框 4103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文本占位符 410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110" name="日期占位符 410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页脚占位符 41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文本框 4113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CC89F11-6E06-4335-8155-536C9CBB7621}" type="slidenum">
              <a:rPr lang="en-US" altLang="zh-CN">
                <a:ea typeface="宋体" panose="02010600030101010101" pitchFamily="2" charset="-122"/>
              </a:r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15" name="灯片编号占位符 411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/>
          </a:p>
        </p:txBody>
      </p:sp>
      <p:pic>
        <p:nvPicPr>
          <p:cNvPr id="1033" name="图片 4168" descr="Picture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8600"/>
            <a:ext cx="1270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 4107"/>
          <p:cNvSpPr>
            <a:spLocks noGrp="1" noChangeArrowheads="1"/>
          </p:cNvSpPr>
          <p:nvPr>
            <p:ph type="title" idx="9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D518D6-BCD5-70A1-B099-64BEAFBB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5" y="2038320"/>
            <a:ext cx="4879757" cy="12382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895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A3A3B8-BC8F-74B2-3628-82E6467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1371654"/>
            <a:ext cx="8347629" cy="28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7504"/>
      </p:ext>
    </p:extLst>
  </p:cSld>
  <p:clrMapOvr>
    <a:masterClrMapping/>
  </p:clrMapOvr>
  <p:transition advTm="3150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088DC4-C16D-C062-5501-80239B98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2" y="1217631"/>
            <a:ext cx="8476063" cy="42670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803256-0757-C18E-0242-0651522B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36" y="1981238"/>
            <a:ext cx="4335775" cy="1219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9377DE-E3EC-27EC-63B8-2EF5E3FEE84B}"/>
                  </a:ext>
                </a:extLst>
              </p:cNvPr>
              <p:cNvSpPr txBox="1"/>
              <p:nvPr/>
            </p:nvSpPr>
            <p:spPr>
              <a:xfrm>
                <a:off x="4466743" y="4800564"/>
                <a:ext cx="1904950" cy="37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highlight>
                      <a:srgbClr val="FFFF00"/>
                    </a:highlight>
                  </a:rPr>
                  <a:t>We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en-US" b="1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9377DE-E3EC-27EC-63B8-2EF5E3FE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43" y="4800564"/>
                <a:ext cx="1904950" cy="377736"/>
              </a:xfrm>
              <a:prstGeom prst="rect">
                <a:avLst/>
              </a:prstGeom>
              <a:blipFill>
                <a:blip r:embed="rId4"/>
                <a:stretch>
                  <a:fillRect l="-2885" t="-80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65676F2-84AF-A0AE-5381-A926CEA833F2}"/>
              </a:ext>
            </a:extLst>
          </p:cNvPr>
          <p:cNvSpPr txBox="1"/>
          <p:nvPr/>
        </p:nvSpPr>
        <p:spPr>
          <a:xfrm>
            <a:off x="248596" y="5605495"/>
            <a:ext cx="847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Combine the results of the two examples, the overall conclusion is: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although the revision has been effective, but it is not effective enough to increase the scores by 4 marks or more, on average.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991675"/>
      </p:ext>
    </p:extLst>
  </p:cSld>
  <p:clrMapOvr>
    <a:masterClrMapping/>
  </p:clrMapOvr>
  <p:transition advTm="3150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D3E93C-4723-282C-2A6E-F0563223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0" y="1295456"/>
            <a:ext cx="7971505" cy="50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2497"/>
      </p:ext>
    </p:extLst>
  </p:cSld>
  <p:clrMapOvr>
    <a:masterClrMapping/>
  </p:clrMapOvr>
  <p:transition advTm="3150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3361"/>
          <p:cNvSpPr txBox="1">
            <a:spLocks noChangeArrowheads="1"/>
          </p:cNvSpPr>
          <p:nvPr/>
        </p:nvSpPr>
        <p:spPr bwMode="auto">
          <a:xfrm>
            <a:off x="152516" y="2057436"/>
            <a:ext cx="8380412" cy="308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Practice Time!</a:t>
            </a:r>
          </a:p>
          <a:p>
            <a:pPr algn="ctr" eaLnBrk="1" hangingPunct="1"/>
            <a:endParaRPr lang="en-US" altLang="zh-CN" sz="54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48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753272"/>
      </p:ext>
    </p:extLst>
  </p:cSld>
  <p:clrMapOvr>
    <a:masterClrMapping/>
  </p:clrMapOvr>
  <p:transition advTm="895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3361"/>
          <p:cNvSpPr txBox="1">
            <a:spLocks noChangeArrowheads="1"/>
          </p:cNvSpPr>
          <p:nvPr/>
        </p:nvSpPr>
        <p:spPr bwMode="auto">
          <a:xfrm>
            <a:off x="228714" y="1981238"/>
            <a:ext cx="8533492" cy="308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Exercise 9C</a:t>
            </a:r>
          </a:p>
          <a:p>
            <a:pPr lvl="1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36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In class			1,2,3,4	</a:t>
            </a:r>
          </a:p>
          <a:p>
            <a:pPr lvl="1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36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Homework		5,6,7	</a:t>
            </a:r>
          </a:p>
          <a:p>
            <a:pPr algn="ctr" eaLnBrk="1" hangingPunct="1"/>
            <a:endParaRPr lang="en-US" altLang="zh-CN" sz="54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48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337558"/>
      </p:ext>
    </p:extLst>
  </p:cSld>
  <p:clrMapOvr>
    <a:masterClrMapping/>
  </p:clrMapOvr>
  <p:transition advTm="895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1310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Char char="§"/>
            </a:pPr>
            <a:endParaRPr lang="en-CA" altLang="zh-TW" dirty="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CA" altLang="zh-TW" dirty="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3600" b="1" dirty="0">
                <a:ea typeface="宋体" panose="02010600030101010101" pitchFamily="2" charset="-122"/>
              </a:rPr>
              <a:t>The End </a:t>
            </a:r>
          </a:p>
          <a:p>
            <a:pPr algn="ctr" eaLnBrk="1" hangingPunct="1"/>
            <a:endParaRPr lang="en-US" altLang="zh-CN" sz="3600" b="1" dirty="0"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3600" b="1" dirty="0">
                <a:ea typeface="宋体" panose="02010600030101010101" pitchFamily="2" charset="-122"/>
              </a:rPr>
              <a:t>Thank You</a:t>
            </a:r>
          </a:p>
        </p:txBody>
      </p:sp>
    </p:spTree>
  </p:cSld>
  <p:clrMapOvr>
    <a:masterClrMapping/>
  </p:clrMapOvr>
  <p:transition advTm="442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087C82-2B50-879B-DD78-3968129BB00A}"/>
              </a:ext>
            </a:extLst>
          </p:cNvPr>
          <p:cNvSpPr txBox="1"/>
          <p:nvPr/>
        </p:nvSpPr>
        <p:spPr>
          <a:xfrm>
            <a:off x="304912" y="2133634"/>
            <a:ext cx="853417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Hypothesis tests -</a:t>
            </a:r>
            <a:r>
              <a:rPr lang="en-US" altLang="zh-CN" sz="2000" b="1" u="sng" dirty="0">
                <a:highlight>
                  <a:srgbClr val="FFFF00"/>
                </a:highlight>
              </a:rPr>
              <a:t>paired t-tests with small samples</a:t>
            </a:r>
          </a:p>
          <a:p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 Section 9.2, we have looked at the difference in population means in the “unpaired test”.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Consider a situation where we need to measure the effect of a variable on a set of data, </a:t>
            </a:r>
            <a:r>
              <a:rPr lang="en-US" altLang="zh-CN" dirty="0">
                <a:highlight>
                  <a:srgbClr val="FFFF00"/>
                </a:highlight>
              </a:rPr>
              <a:t>then we measure twice: before the change in variable, and after. </a:t>
            </a:r>
            <a:r>
              <a:rPr lang="en-US" altLang="zh-CN" dirty="0"/>
              <a:t>This repeated measures design allows us to pair the points in the two datasets. In this situation, </a:t>
            </a:r>
            <a:r>
              <a:rPr lang="en-US" altLang="zh-CN" b="1" u="sng" dirty="0">
                <a:highlight>
                  <a:srgbClr val="FFFF00"/>
                </a:highlight>
              </a:rPr>
              <a:t>a paired t-test </a:t>
            </a:r>
            <a:r>
              <a:rPr lang="en-US" altLang="zh-CN" dirty="0"/>
              <a:t>would be the most appropriate test to perform.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In a paired test, the same set of samples is tested in two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a paired t-test, instead of measuring the difference in the means, </a:t>
            </a:r>
            <a:r>
              <a:rPr lang="en-US" altLang="zh-CN" dirty="0">
                <a:highlight>
                  <a:srgbClr val="FFFF00"/>
                </a:highlight>
              </a:rPr>
              <a:t>we measure the mean of the differences,</a:t>
            </a:r>
            <a:r>
              <a:rPr lang="en-US" altLang="zh-CN" dirty="0"/>
              <a:t> as shown in the Key point 9.7.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0E58F0-B685-02BE-FB3F-0C126033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8" y="1219258"/>
            <a:ext cx="2915402" cy="609584"/>
          </a:xfrm>
          <a:prstGeom prst="rect">
            <a:avLst/>
          </a:prstGeom>
        </p:spPr>
      </p:pic>
    </p:spTree>
  </p:cSld>
  <p:clrMapOvr>
    <a:masterClrMapping/>
  </p:clrMapOvr>
  <p:transition advTm="3150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AFE618-C40A-1AF4-01C0-8CECA7D7FDC6}"/>
                  </a:ext>
                </a:extLst>
              </p:cNvPr>
              <p:cNvSpPr txBox="1"/>
              <p:nvPr/>
            </p:nvSpPr>
            <p:spPr>
              <a:xfrm>
                <a:off x="228714" y="1400047"/>
                <a:ext cx="8457978" cy="353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highlight>
                      <a:srgbClr val="FFFF00"/>
                    </a:highlight>
                  </a:rPr>
                  <a:t>Key points: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Consider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 is the random variable for the difference of the population before the change in a condition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after the change of the condition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For the paired t-test, we have to assume that </a:t>
                </a:r>
                <a:r>
                  <a:rPr lang="en-US" altLang="zh-CN" i="1" dirty="0">
                    <a:highlight>
                      <a:srgbClr val="FFFF00"/>
                    </a:highlight>
                  </a:rPr>
                  <a:t>D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 is approximately normal</a:t>
                </a:r>
                <a:r>
                  <a:rPr lang="en-US" altLang="zh-CN" dirty="0"/>
                  <a:t>. As a consequence, if your dataset has outliers, this test is not appropriate.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	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/>
                  <a:t> is unknown	</a:t>
                </a:r>
              </a:p>
              <a:p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AFE618-C40A-1AF4-01C0-8CECA7D7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14" y="1400047"/>
                <a:ext cx="8457978" cy="3534686"/>
              </a:xfrm>
              <a:prstGeom prst="rect">
                <a:avLst/>
              </a:prstGeom>
              <a:blipFill>
                <a:blip r:embed="rId2"/>
                <a:stretch>
                  <a:fillRect l="-793" t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865016"/>
      </p:ext>
    </p:extLst>
  </p:cSld>
  <p:clrMapOvr>
    <a:masterClrMapping/>
  </p:clrMapOvr>
  <p:transition advTm="3150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AFE618-C40A-1AF4-01C0-8CECA7D7FDC6}"/>
                  </a:ext>
                </a:extLst>
              </p:cNvPr>
              <p:cNvSpPr txBox="1"/>
              <p:nvPr/>
            </p:nvSpPr>
            <p:spPr>
              <a:xfrm>
                <a:off x="304912" y="1371654"/>
                <a:ext cx="8457978" cy="441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We have a sample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pairs of data, and we calculate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dirty="0"/>
                  <a:t> and 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from this sample.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Since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 is normal, then the sampling distribution of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also normal,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CN" dirty="0"/>
                  <a:t> is unknown, we have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as the unbiased estimate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CN" dirty="0"/>
                  <a:t>, and we should use t-distribution.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the sample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altLang="zh-CN" dirty="0"/>
                  <a:t>, we can still use the normal distribution (z-test).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the sample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&lt;30,</m:t>
                    </m:r>
                  </m:oMath>
                </a14:m>
                <a:r>
                  <a:rPr lang="en-US" altLang="zh-CN" dirty="0"/>
                  <a:t> we have to use the t-distribution (t-test).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AFE618-C40A-1AF4-01C0-8CECA7D7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2" y="1371654"/>
                <a:ext cx="8457978" cy="4414735"/>
              </a:xfrm>
              <a:prstGeom prst="rect">
                <a:avLst/>
              </a:prstGeom>
              <a:blipFill>
                <a:blip r:embed="rId2"/>
                <a:stretch>
                  <a:fillRect l="-433" t="-691" r="-1298" b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951634"/>
      </p:ext>
    </p:extLst>
  </p:cSld>
  <p:clrMapOvr>
    <a:masterClrMapping/>
  </p:clrMapOvr>
  <p:transition advTm="3150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B0486-46F2-F85B-095B-5A362AF2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9" y="1219257"/>
            <a:ext cx="7983375" cy="2895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21384F-ED87-02A8-8012-55584022FA7A}"/>
                  </a:ext>
                </a:extLst>
              </p:cNvPr>
              <p:cNvSpPr txBox="1"/>
              <p:nvPr/>
            </p:nvSpPr>
            <p:spPr>
              <a:xfrm>
                <a:off x="427916" y="4190980"/>
                <a:ext cx="7619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Note</a:t>
                </a:r>
                <a:r>
                  <a:rPr lang="zh-CN" altLang="en-US" dirty="0"/>
                  <a:t>： </a:t>
                </a:r>
                <a:r>
                  <a:rPr lang="en-US" altLang="zh-CN" dirty="0"/>
                  <a:t>in this situation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, the sample size is small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&lt;30)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, </a:t>
                </a:r>
                <a:r>
                  <a:rPr lang="en-US" altLang="zh-CN" dirty="0"/>
                  <a:t>so we are using the t-distribution (t-test).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21384F-ED87-02A8-8012-55584022F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6" y="4190980"/>
                <a:ext cx="7619800" cy="646331"/>
              </a:xfrm>
              <a:prstGeom prst="rect">
                <a:avLst/>
              </a:prstGeom>
              <a:blipFill>
                <a:blip r:embed="rId3"/>
                <a:stretch>
                  <a:fillRect l="-640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98828B-3D20-851E-2E58-15755D3AC509}"/>
                  </a:ext>
                </a:extLst>
              </p:cNvPr>
              <p:cNvSpPr txBox="1"/>
              <p:nvPr/>
            </p:nvSpPr>
            <p:spPr>
              <a:xfrm>
                <a:off x="5791168" y="2254535"/>
                <a:ext cx="2183288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FFFF00"/>
                    </a:highlight>
                  </a:rPr>
                  <a:t>wrong, should be</a:t>
                </a:r>
              </a:p>
              <a:p>
                <a:r>
                  <a:rPr lang="en-US" altLang="zh-CN" dirty="0">
                    <a:highlight>
                      <a:srgbClr val="FFFF00"/>
                    </a:highlight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8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  <m:r>
                      <a:rPr lang="en-US" altLang="zh-CN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8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8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8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altLang="zh-CN" sz="18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altLang="zh-CN" sz="18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98828B-3D20-851E-2E58-15755D3A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68" y="2254535"/>
                <a:ext cx="2183288" cy="824969"/>
              </a:xfrm>
              <a:prstGeom prst="rect">
                <a:avLst/>
              </a:prstGeom>
              <a:blipFill>
                <a:blip r:embed="rId4"/>
                <a:stretch>
                  <a:fillRect l="-2514" t="-4444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1DE6D-ACC0-8BAE-6425-00F44CBC8C5D}"/>
                  </a:ext>
                </a:extLst>
              </p:cNvPr>
              <p:cNvSpPr txBox="1"/>
              <p:nvPr/>
            </p:nvSpPr>
            <p:spPr>
              <a:xfrm>
                <a:off x="2286000" y="2165343"/>
                <a:ext cx="2286000" cy="914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8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en-US" altLang="zh-CN" sz="18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zh-CN" sz="1800" b="1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1DE6D-ACC0-8BAE-6425-00F44CBC8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65343"/>
                <a:ext cx="2286000" cy="914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C65F78-530D-1A3F-575A-B759822578FE}"/>
                  </a:ext>
                </a:extLst>
              </p:cNvPr>
              <p:cNvSpPr txBox="1"/>
              <p:nvPr/>
            </p:nvSpPr>
            <p:spPr>
              <a:xfrm>
                <a:off x="762100" y="5070752"/>
                <a:ext cx="6781622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one-tailed test,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𝑠𝑖𝑔𝑛𝑖𝑓𝑖𝑐𝑎𝑛𝑐𝑒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two-tailed test,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𝑠𝑖𝑔𝑛𝑖𝑓𝑖𝑐𝑎𝑛𝑐𝑒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C65F78-530D-1A3F-575A-B7598225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0" y="5070752"/>
                <a:ext cx="6781622" cy="1057277"/>
              </a:xfrm>
              <a:prstGeom prst="rect">
                <a:avLst/>
              </a:prstGeom>
              <a:blipFill>
                <a:blip r:embed="rId6"/>
                <a:stretch>
                  <a:fillRect l="-719" t="-3468" b="-2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736252"/>
      </p:ext>
    </p:extLst>
  </p:cSld>
  <p:clrMapOvr>
    <a:masterClrMapping/>
  </p:clrMapOvr>
  <p:transition advTm="3150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B3B9F1-F559-A56C-4E20-33F3B365C4B4}"/>
                  </a:ext>
                </a:extLst>
              </p:cNvPr>
              <p:cNvSpPr txBox="1"/>
              <p:nvPr/>
            </p:nvSpPr>
            <p:spPr>
              <a:xfrm>
                <a:off x="381110" y="1663239"/>
                <a:ext cx="8153186" cy="176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highlight>
                      <a:srgbClr val="FFFF00"/>
                    </a:highlight>
                  </a:rPr>
                  <a:t>If we are testing whether or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b="1" dirty="0">
                    <a:highlight>
                      <a:srgbClr val="FFFF00"/>
                    </a:highlight>
                  </a:rPr>
                  <a:t>then the test statistic is:</a:t>
                </a:r>
              </a:p>
              <a:p>
                <a:endParaRPr lang="en-US" altLang="zh-CN" sz="2400" b="1" dirty="0">
                  <a:highlight>
                    <a:srgbClr val="FFFF00"/>
                  </a:highlight>
                </a:endParaRPr>
              </a:p>
              <a:p>
                <a:r>
                  <a:rPr lang="en-US" altLang="zh-CN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zh-CN" alt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  <m: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f>
                          <m:fPr>
                            <m:ctrlPr>
                              <a:rPr lang="en-US" altLang="zh-CN" sz="32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zh-CN" alt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B3B9F1-F559-A56C-4E20-33F3B365C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0" y="1663239"/>
                <a:ext cx="8153186" cy="1765291"/>
              </a:xfrm>
              <a:prstGeom prst="rect">
                <a:avLst/>
              </a:prstGeom>
              <a:blipFill>
                <a:blip r:embed="rId2"/>
                <a:stretch>
                  <a:fillRect l="-823" t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CF429F-C948-16EB-5031-C6CF5034F758}"/>
                  </a:ext>
                </a:extLst>
              </p:cNvPr>
              <p:cNvSpPr txBox="1"/>
              <p:nvPr/>
            </p:nvSpPr>
            <p:spPr>
              <a:xfrm>
                <a:off x="806811" y="3788288"/>
                <a:ext cx="6781622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one-tailed test,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𝑠𝑖𝑔𝑛𝑖𝑓𝑖𝑐𝑎𝑛𝑐𝑒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two-tailed test,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𝑠𝑖𝑔𝑛𝑖𝑓𝑖𝑐𝑎𝑛𝑐𝑒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CF429F-C948-16EB-5031-C6CF5034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11" y="3788288"/>
                <a:ext cx="6781622" cy="1057277"/>
              </a:xfrm>
              <a:prstGeom prst="rect">
                <a:avLst/>
              </a:prstGeom>
              <a:blipFill>
                <a:blip r:embed="rId3"/>
                <a:stretch>
                  <a:fillRect l="-719" t="-287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43420"/>
      </p:ext>
    </p:extLst>
  </p:cSld>
  <p:clrMapOvr>
    <a:masterClrMapping/>
  </p:clrMapOvr>
  <p:transition advTm="3150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C76290-347A-1C05-D348-F9196CEB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" y="76288"/>
            <a:ext cx="8409231" cy="5638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37E8AD7-919D-4AF3-E633-AEF349C058B7}"/>
                  </a:ext>
                </a:extLst>
              </p:cNvPr>
              <p:cNvSpPr txBox="1"/>
              <p:nvPr/>
            </p:nvSpPr>
            <p:spPr>
              <a:xfrm>
                <a:off x="6909105" y="1752644"/>
                <a:ext cx="198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zh-CN" altLang="en-US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37E8AD7-919D-4AF3-E633-AEF349C0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105" y="1752644"/>
                <a:ext cx="1981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EA766A5-66D3-2803-2B4D-B23E1B9F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30" y="3505198"/>
            <a:ext cx="3873069" cy="29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3690"/>
      </p:ext>
    </p:extLst>
  </p:cSld>
  <p:clrMapOvr>
    <a:masterClrMapping/>
  </p:clrMapOvr>
  <p:transition advTm="3150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0CC0FD-EF19-25BF-132C-078D5714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1219258"/>
            <a:ext cx="8476405" cy="46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62391"/>
      </p:ext>
    </p:extLst>
  </p:cSld>
  <p:clrMapOvr>
    <a:masterClrMapping/>
  </p:clrMapOvr>
  <p:transition advTm="3150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42719B-71F3-345B-4BD1-62B74430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2" y="1219258"/>
            <a:ext cx="8202362" cy="2514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A67938-F359-144D-FEA3-6A6A6619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6" y="3836360"/>
            <a:ext cx="6548841" cy="25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28234"/>
      </p:ext>
    </p:extLst>
  </p:cSld>
  <p:clrMapOvr>
    <a:masterClrMapping/>
  </p:clrMapOvr>
  <p:transition advTm="3150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</p:tagLst>
</file>

<file path=ppt/theme/theme1.xml><?xml version="1.0" encoding="utf-8"?>
<a:theme xmlns:a="http://schemas.openxmlformats.org/drawingml/2006/main" name="McKBAlgP8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1898</TotalTime>
  <Words>513</Words>
  <Application>Microsoft Office PowerPoint</Application>
  <PresentationFormat>全屏显示(4:3)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UniversLTStd-BoldCn</vt:lpstr>
      <vt:lpstr>Arial</vt:lpstr>
      <vt:lpstr>Cambria Math</vt:lpstr>
      <vt:lpstr>Wingdings</vt:lpstr>
      <vt:lpstr>McKBAlgP8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Allen li</cp:lastModifiedBy>
  <cp:revision>652</cp:revision>
  <dcterms:created xsi:type="dcterms:W3CDTF">2010-10-18T10:39:00Z</dcterms:created>
  <dcterms:modified xsi:type="dcterms:W3CDTF">2022-12-08T07:10:10Z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