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0"/>
  </p:notesMasterIdLst>
  <p:sldIdLst>
    <p:sldId id="316" r:id="rId2"/>
    <p:sldId id="328" r:id="rId3"/>
    <p:sldId id="426" r:id="rId4"/>
    <p:sldId id="427" r:id="rId5"/>
    <p:sldId id="444" r:id="rId6"/>
    <p:sldId id="411" r:id="rId7"/>
    <p:sldId id="430" r:id="rId8"/>
    <p:sldId id="432" r:id="rId9"/>
    <p:sldId id="433" r:id="rId10"/>
    <p:sldId id="410" r:id="rId11"/>
    <p:sldId id="408" r:id="rId12"/>
    <p:sldId id="407" r:id="rId13"/>
    <p:sldId id="434" r:id="rId14"/>
    <p:sldId id="435" r:id="rId15"/>
    <p:sldId id="436" r:id="rId16"/>
    <p:sldId id="400" r:id="rId17"/>
    <p:sldId id="401" r:id="rId18"/>
    <p:sldId id="380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3F2F"/>
    <a:srgbClr val="0078B9"/>
    <a:srgbClr val="C8C7B2"/>
    <a:srgbClr val="ED008C"/>
    <a:srgbClr val="700046"/>
    <a:srgbClr val="009BDF"/>
    <a:srgbClr val="00ADEF"/>
    <a:srgbClr val="00B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9" autoAdjust="0"/>
    <p:restoredTop sz="99139" autoAdjust="0"/>
  </p:normalViewPr>
  <p:slideViewPr>
    <p:cSldViewPr>
      <p:cViewPr varScale="1">
        <p:scale>
          <a:sx n="64" d="100"/>
          <a:sy n="64" d="100"/>
        </p:scale>
        <p:origin x="129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页眉占位符 1024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defRPr sz="1200" noProof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日期占位符 1024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defRPr sz="1200" noProof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幻灯片图像占位符 10243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文本占位符 1024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0246" name="页脚占位符 1024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defRPr sz="1200" noProof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灯片编号占位符 1024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DD9A7ED-E10A-4452-93B4-CE2ADB156E23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410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1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41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410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1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41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4000" y="228600"/>
            <a:ext cx="2082800" cy="64897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55600" y="228600"/>
            <a:ext cx="6127658" cy="64897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410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1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41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410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1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41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410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1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41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62088"/>
            <a:ext cx="4032504" cy="52562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462088"/>
            <a:ext cx="4032504" cy="52562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10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41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41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410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页脚占位符 41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41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410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页脚占位符 41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41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10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页脚占位符 41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41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10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41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41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10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41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41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4166" descr="Picture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" t="-10527" r="948"/>
          <a:stretch>
            <a:fillRect/>
          </a:stretch>
        </p:blipFill>
        <p:spPr bwMode="auto">
          <a:xfrm>
            <a:off x="301625" y="427038"/>
            <a:ext cx="861377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文本框 4103"/>
          <p:cNvSpPr txBox="1">
            <a:spLocks noChangeArrowheads="1"/>
          </p:cNvSpPr>
          <p:nvPr/>
        </p:nvSpPr>
        <p:spPr bwMode="auto">
          <a:xfrm>
            <a:off x="7391400" y="6019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1028" name="文本占位符 4108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462088"/>
            <a:ext cx="82296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110" name="日期占位符 4109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defRPr sz="1400" noProof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11" name="页脚占位符 411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 eaLnBrk="1" hangingPunct="1">
              <a:defRPr sz="1400" noProof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文本框 4113"/>
          <p:cNvSpPr txBox="1">
            <a:spLocks noChangeArrowheads="1"/>
          </p:cNvSpPr>
          <p:nvPr/>
        </p:nvSpPr>
        <p:spPr bwMode="auto">
          <a:xfrm>
            <a:off x="849630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CCC89F11-6E06-4335-8155-536C9CBB7621}" type="slidenum">
              <a:rPr lang="en-US" altLang="zh-CN">
                <a:ea typeface="宋体" panose="02010600030101010101" pitchFamily="2" charset="-122"/>
              </a:rPr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115" name="灯片编号占位符 411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defRPr sz="1400"/>
            </a:lvl1pPr>
          </a:lstStyle>
          <a:p>
            <a:pPr>
              <a:defRPr/>
            </a:pPr>
            <a:endParaRPr/>
          </a:p>
        </p:txBody>
      </p:sp>
      <p:pic>
        <p:nvPicPr>
          <p:cNvPr id="1033" name="图片 4168" descr="Picture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228600"/>
            <a:ext cx="12700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标题 4107"/>
          <p:cNvSpPr>
            <a:spLocks noGrp="1" noChangeArrowheads="1"/>
          </p:cNvSpPr>
          <p:nvPr>
            <p:ph type="title" idx="9"/>
          </p:nvPr>
        </p:nvSpPr>
        <p:spPr bwMode="auto">
          <a:xfrm>
            <a:off x="355600" y="228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rgbClr val="0073AE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73AE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0" i="0" u="none" kern="1200" baseline="0">
          <a:solidFill>
            <a:srgbClr val="0073AE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0" i="0" u="none" kern="1200" baseline="0">
          <a:solidFill>
            <a:srgbClr val="0073AE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0" i="0" u="none" kern="1200" baseline="0">
          <a:solidFill>
            <a:srgbClr val="0073AE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0" i="0" u="none" kern="1200" baseline="0">
          <a:solidFill>
            <a:srgbClr val="0073AE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BD518D6-BCD5-70A1-B099-64BEAFBBF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05" y="2038320"/>
            <a:ext cx="4879757" cy="123828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8954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DCFE0D8-6356-4F37-0258-AAE9419353B6}"/>
                  </a:ext>
                </a:extLst>
              </p:cNvPr>
              <p:cNvSpPr txBox="1"/>
              <p:nvPr/>
            </p:nvSpPr>
            <p:spPr>
              <a:xfrm>
                <a:off x="152516" y="1371654"/>
                <a:ext cx="81531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b="1" u="sng" dirty="0"/>
                  <a:t>A </a:t>
                </a:r>
                <a:r>
                  <a:rPr lang="en-US" altLang="zh-CN" b="1" u="sng" dirty="0"/>
                  <a:t>90</a:t>
                </a:r>
                <a:r>
                  <a:rPr lang="en-US" altLang="zh-CN" sz="1800" b="1" u="sng" dirty="0"/>
                  <a:t>% confidence interval for the population </a:t>
                </a:r>
                <a14:m>
                  <m:oMath xmlns:m="http://schemas.openxmlformats.org/officeDocument/2006/math">
                    <m:r>
                      <a:rPr lang="zh-CN" altLang="en-US" sz="1800" b="1" i="1" u="sng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zh-CN" altLang="en-US" sz="1800" b="1" u="sng" dirty="0"/>
                  <a:t> </a:t>
                </a:r>
                <a:r>
                  <a:rPr lang="en-US" altLang="zh-CN" sz="1800" b="1" u="sng" dirty="0"/>
                  <a:t>is constructed as follows: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DCFE0D8-6356-4F37-0258-AAE941935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16" y="1371654"/>
                <a:ext cx="8153186" cy="369332"/>
              </a:xfrm>
              <a:prstGeom prst="rect">
                <a:avLst/>
              </a:prstGeom>
              <a:blipFill>
                <a:blip r:embed="rId2"/>
                <a:stretch>
                  <a:fillRect l="-598" t="-8197" r="-150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971EA377-83B6-0C62-7A5F-B6CD56696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10" y="1905040"/>
            <a:ext cx="7238810" cy="449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65733"/>
      </p:ext>
    </p:extLst>
  </p:cSld>
  <p:clrMapOvr>
    <a:masterClrMapping/>
  </p:clrMapOvr>
  <p:transition advTm="31504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1080B38-1FD7-27D5-12D2-34E23019A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26" y="1028763"/>
            <a:ext cx="8562547" cy="48004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AB274D3-D78B-5665-74B5-4B1230F0A95F}"/>
                  </a:ext>
                </a:extLst>
              </p:cNvPr>
              <p:cNvSpPr txBox="1"/>
              <p:nvPr/>
            </p:nvSpPr>
            <p:spPr>
              <a:xfrm>
                <a:off x="5257782" y="2754032"/>
                <a:ext cx="1904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=6&lt;30</m:t>
                      </m:r>
                    </m:oMath>
                  </m:oMathPara>
                </a14:m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AB274D3-D78B-5665-74B5-4B1230F0A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82" y="2754032"/>
                <a:ext cx="19049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7387082"/>
      </p:ext>
    </p:extLst>
  </p:cSld>
  <p:clrMapOvr>
    <a:masterClrMapping/>
  </p:clrMapOvr>
  <p:transition advTm="31504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602D884-7494-94D4-37DA-E0DAE151F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60" y="1143060"/>
            <a:ext cx="8757080" cy="52576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3F0782C-623C-DB26-E00D-48BC27E30219}"/>
                  </a:ext>
                </a:extLst>
              </p:cNvPr>
              <p:cNvSpPr txBox="1"/>
              <p:nvPr/>
            </p:nvSpPr>
            <p:spPr>
              <a:xfrm>
                <a:off x="2590852" y="1752644"/>
                <a:ext cx="5714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=1+0.90=1.90,  </m:t>
                    </m:r>
                  </m:oMath>
                </a14:m>
                <a:r>
                  <a:rPr lang="en-US" altLang="zh-CN" b="0" dirty="0">
                    <a:highlight>
                      <a:srgbClr val="FFFF00"/>
                    </a:highlight>
                  </a:rPr>
                  <a:t>degrees of freedom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=6−1=5</m:t>
                    </m:r>
                  </m:oMath>
                </a14:m>
                <a:endParaRPr lang="en-US" altLang="zh-CN" b="0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3F0782C-623C-DB26-E00D-48BC27E30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52" y="1752644"/>
                <a:ext cx="5714850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5472483"/>
      </p:ext>
    </p:extLst>
  </p:cSld>
  <p:clrMapOvr>
    <a:masterClrMapping/>
  </p:clrMapOvr>
  <p:transition advTm="31504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1D38A89-E3F2-C3FB-A8AD-2B8A1EEE7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14" y="1371654"/>
            <a:ext cx="7839586" cy="22097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8F0D694-1E69-E22C-3B67-2D5B7C5FBE75}"/>
                  </a:ext>
                </a:extLst>
              </p:cNvPr>
              <p:cNvSpPr txBox="1"/>
              <p:nvPr/>
            </p:nvSpPr>
            <p:spPr>
              <a:xfrm>
                <a:off x="6629346" y="2743218"/>
                <a:ext cx="1752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b="1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altLang="zh-CN" b="1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b="1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zh-CN" altLang="en-US" b="1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8F0D694-1E69-E22C-3B67-2D5B7C5FB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346" y="2743218"/>
                <a:ext cx="175255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151985"/>
      </p:ext>
    </p:extLst>
  </p:cSld>
  <p:clrMapOvr>
    <a:masterClrMapping/>
  </p:clrMapOvr>
  <p:transition advTm="31504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3DAE771-19B2-27EE-AEB9-42A5F8BE7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98" y="1371654"/>
            <a:ext cx="5694572" cy="441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37546"/>
      </p:ext>
    </p:extLst>
  </p:cSld>
  <p:clrMapOvr>
    <a:masterClrMapping/>
  </p:clrMapOvr>
  <p:transition advTm="31504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827ECC3-3435-AD93-3032-28FD12F5B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12" y="1447852"/>
            <a:ext cx="7669006" cy="327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67483"/>
      </p:ext>
    </p:extLst>
  </p:cSld>
  <p:clrMapOvr>
    <a:masterClrMapping/>
  </p:clrMapOvr>
  <p:transition advTm="31504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43361"/>
          <p:cNvSpPr txBox="1">
            <a:spLocks noChangeArrowheads="1"/>
          </p:cNvSpPr>
          <p:nvPr/>
        </p:nvSpPr>
        <p:spPr bwMode="auto">
          <a:xfrm>
            <a:off x="152516" y="2057436"/>
            <a:ext cx="8380412" cy="3086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5400" dirty="0">
                <a:solidFill>
                  <a:srgbClr val="00B9CC"/>
                </a:solidFill>
                <a:latin typeface="UniversLTStd-BoldCn" charset="0"/>
                <a:ea typeface="宋体" panose="02010600030101010101" pitchFamily="2" charset="-122"/>
              </a:rPr>
              <a:t>Practice Time!</a:t>
            </a:r>
          </a:p>
          <a:p>
            <a:pPr algn="ctr" eaLnBrk="1" hangingPunct="1"/>
            <a:endParaRPr lang="en-US" altLang="zh-CN" sz="5400" dirty="0">
              <a:solidFill>
                <a:srgbClr val="00B9CC"/>
              </a:solidFill>
              <a:latin typeface="UniversLTStd-BoldCn" charset="0"/>
              <a:ea typeface="宋体" panose="02010600030101010101" pitchFamily="2" charset="-122"/>
            </a:endParaRPr>
          </a:p>
          <a:p>
            <a:pPr algn="ctr" eaLnBrk="1" hangingPunct="1"/>
            <a:endParaRPr lang="en-US" altLang="zh-CN" sz="3600" dirty="0">
              <a:solidFill>
                <a:srgbClr val="00B9CC"/>
              </a:solidFill>
              <a:latin typeface="UniversLTStd-BoldCn" charset="0"/>
              <a:ea typeface="宋体" panose="02010600030101010101" pitchFamily="2" charset="-122"/>
            </a:endParaRPr>
          </a:p>
          <a:p>
            <a:pPr algn="ctr" eaLnBrk="1" hangingPunct="1"/>
            <a:endParaRPr lang="en-US" altLang="zh-CN" sz="4800" dirty="0">
              <a:solidFill>
                <a:srgbClr val="00B9CC"/>
              </a:solidFill>
              <a:latin typeface="UniversLTStd-BoldCn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3753272"/>
      </p:ext>
    </p:extLst>
  </p:cSld>
  <p:clrMapOvr>
    <a:masterClrMapping/>
  </p:clrMapOvr>
  <p:transition advTm="8954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43361"/>
          <p:cNvSpPr txBox="1">
            <a:spLocks noChangeArrowheads="1"/>
          </p:cNvSpPr>
          <p:nvPr/>
        </p:nvSpPr>
        <p:spPr bwMode="auto">
          <a:xfrm>
            <a:off x="228714" y="1981238"/>
            <a:ext cx="8533492" cy="3086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5400" dirty="0">
                <a:solidFill>
                  <a:srgbClr val="00B9CC"/>
                </a:solidFill>
                <a:latin typeface="UniversLTStd-BoldCn" charset="0"/>
                <a:ea typeface="宋体" panose="02010600030101010101" pitchFamily="2" charset="-122"/>
              </a:rPr>
              <a:t>Exercise 9D</a:t>
            </a:r>
          </a:p>
          <a:p>
            <a:pPr lvl="1" eaLnBrk="1" hangingPunct="1"/>
            <a:endParaRPr lang="en-US" altLang="zh-CN" sz="3600" dirty="0">
              <a:solidFill>
                <a:srgbClr val="00B9CC"/>
              </a:solidFill>
              <a:latin typeface="UniversLTStd-BoldCn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3600" dirty="0">
                <a:solidFill>
                  <a:srgbClr val="00B9CC"/>
                </a:solidFill>
                <a:latin typeface="UniversLTStd-BoldCn" charset="0"/>
                <a:ea typeface="宋体" panose="02010600030101010101" pitchFamily="2" charset="-122"/>
              </a:rPr>
              <a:t>In class			1,2,3,4	</a:t>
            </a:r>
          </a:p>
          <a:p>
            <a:pPr lvl="1" eaLnBrk="1" hangingPunct="1"/>
            <a:endParaRPr lang="en-US" altLang="zh-CN" sz="3600" dirty="0">
              <a:solidFill>
                <a:srgbClr val="00B9CC"/>
              </a:solidFill>
              <a:latin typeface="UniversLTStd-BoldCn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3600" dirty="0">
                <a:solidFill>
                  <a:srgbClr val="00B9CC"/>
                </a:solidFill>
                <a:latin typeface="UniversLTStd-BoldCn" charset="0"/>
                <a:ea typeface="宋体" panose="02010600030101010101" pitchFamily="2" charset="-122"/>
              </a:rPr>
              <a:t>Homework		5,6,7,8	</a:t>
            </a:r>
          </a:p>
          <a:p>
            <a:pPr algn="ctr" eaLnBrk="1" hangingPunct="1"/>
            <a:endParaRPr lang="en-US" altLang="zh-CN" sz="5400" dirty="0">
              <a:solidFill>
                <a:srgbClr val="00B9CC"/>
              </a:solidFill>
              <a:latin typeface="UniversLTStd-BoldCn" charset="0"/>
              <a:ea typeface="宋体" panose="02010600030101010101" pitchFamily="2" charset="-122"/>
            </a:endParaRPr>
          </a:p>
          <a:p>
            <a:pPr algn="ctr" eaLnBrk="1" hangingPunct="1"/>
            <a:endParaRPr lang="en-US" altLang="zh-CN" sz="3600" dirty="0">
              <a:solidFill>
                <a:srgbClr val="00B9CC"/>
              </a:solidFill>
              <a:latin typeface="UniversLTStd-BoldCn" charset="0"/>
              <a:ea typeface="宋体" panose="02010600030101010101" pitchFamily="2" charset="-122"/>
            </a:endParaRPr>
          </a:p>
          <a:p>
            <a:pPr algn="ctr" eaLnBrk="1" hangingPunct="1"/>
            <a:endParaRPr lang="en-US" altLang="zh-CN" sz="4800" dirty="0">
              <a:solidFill>
                <a:srgbClr val="00B9CC"/>
              </a:solidFill>
              <a:latin typeface="UniversLTStd-BoldCn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4337558"/>
      </p:ext>
    </p:extLst>
  </p:cSld>
  <p:clrMapOvr>
    <a:masterClrMapping/>
  </p:clrMapOvr>
  <p:transition advTm="8954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占位符 13107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Wingdings" panose="05000000000000000000" pitchFamily="2" charset="2"/>
              <a:buChar char="§"/>
            </a:pPr>
            <a:endParaRPr lang="en-CA" altLang="zh-TW" dirty="0"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endParaRPr lang="en-CA" altLang="zh-TW" dirty="0"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zh-CN" sz="3600" b="1" dirty="0">
                <a:ea typeface="宋体" panose="02010600030101010101" pitchFamily="2" charset="-122"/>
              </a:rPr>
              <a:t>The End </a:t>
            </a:r>
          </a:p>
          <a:p>
            <a:pPr algn="ctr" eaLnBrk="1" hangingPunct="1"/>
            <a:endParaRPr lang="en-US" altLang="zh-CN" sz="3600" b="1" dirty="0">
              <a:ea typeface="宋体" panose="02010600030101010101" pitchFamily="2" charset="-122"/>
            </a:endParaRPr>
          </a:p>
          <a:p>
            <a:pPr algn="ctr" eaLnBrk="1" hangingPunct="1"/>
            <a:r>
              <a:rPr lang="en-US" altLang="zh-CN" sz="3600" b="1" dirty="0">
                <a:ea typeface="宋体" panose="02010600030101010101" pitchFamily="2" charset="-122"/>
              </a:rPr>
              <a:t>Thank You</a:t>
            </a:r>
          </a:p>
        </p:txBody>
      </p:sp>
    </p:spTree>
  </p:cSld>
  <p:clrMapOvr>
    <a:masterClrMapping/>
  </p:clrMapOvr>
  <p:transition advTm="4428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BB70893-87D3-88B7-31BA-97C402086DFE}"/>
              </a:ext>
            </a:extLst>
          </p:cNvPr>
          <p:cNvSpPr txBox="1"/>
          <p:nvPr/>
        </p:nvSpPr>
        <p:spPr>
          <a:xfrm>
            <a:off x="228714" y="1447852"/>
            <a:ext cx="822938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u="sng" dirty="0"/>
              <a:t>9.4 Confidence intervals for the mean of a small sample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 a hypothesis test, we are interested in finding the critical region for the test. </a:t>
            </a:r>
            <a:r>
              <a:rPr lang="en-US" altLang="zh-CN" dirty="0">
                <a:highlight>
                  <a:srgbClr val="FFFF00"/>
                </a:highlight>
              </a:rPr>
              <a:t>A confidence interval can be thought of as the acceptance region instead.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 confidence intervals, it is important to note the following concepts: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 confidence interval is created from a sample taken.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If another sample is taken, then a different confidence interval will be found.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population mean, although unknown, is fixed and so we assess whether the confidence interval contains the population under different confidence levels.</a:t>
            </a:r>
          </a:p>
        </p:txBody>
      </p:sp>
    </p:spTree>
  </p:cSld>
  <p:clrMapOvr>
    <a:masterClrMapping/>
  </p:clrMapOvr>
  <p:transition advTm="31504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90F8EC6-FBCA-E68E-1B5F-0A1ABE2B50C0}"/>
                  </a:ext>
                </a:extLst>
              </p:cNvPr>
              <p:cNvSpPr txBox="1"/>
              <p:nvPr/>
            </p:nvSpPr>
            <p:spPr>
              <a:xfrm>
                <a:off x="381110" y="1371654"/>
                <a:ext cx="8305582" cy="4001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u="sng" dirty="0"/>
                  <a:t>Confidence intervals for the population mean of a small sample:</a:t>
                </a:r>
              </a:p>
              <a:p>
                <a:endParaRPr lang="en-US" altLang="zh-CN" sz="2400" b="1" dirty="0"/>
              </a:p>
              <a:p>
                <a:r>
                  <a:rPr lang="en-US" altLang="zh-CN" sz="2000" b="1" dirty="0"/>
                  <a:t>Key assumptions:</a:t>
                </a:r>
              </a:p>
              <a:p>
                <a:endParaRPr lang="en-US" altLang="zh-CN" sz="24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the population is normal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the population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is unknown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>
                  <a:highlight>
                    <a:srgbClr val="FFFF00"/>
                  </a:highlight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highlight>
                      <a:srgbClr val="FFFF00"/>
                    </a:highlight>
                  </a:rPr>
                  <a:t>the sample size n is small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&lt;30)</m:t>
                    </m:r>
                  </m:oMath>
                </a14:m>
                <a:endParaRPr lang="en-US" altLang="zh-CN" dirty="0">
                  <a:highlight>
                    <a:srgbClr val="FFFF00"/>
                  </a:highlight>
                </a:endParaRPr>
              </a:p>
              <a:p>
                <a:endParaRPr lang="en-US" altLang="zh-CN" dirty="0">
                  <a:highlight>
                    <a:srgbClr val="FFFF00"/>
                  </a:highlight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In this scenario, we have to use the sample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as the unbiased estimate for the population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to determine the confidence intervals.</a:t>
                </a:r>
                <a:endParaRPr lang="en-US" altLang="zh-CN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90F8EC6-FBCA-E68E-1B5F-0A1ABE2B5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10" y="1371654"/>
                <a:ext cx="8305582" cy="4001095"/>
              </a:xfrm>
              <a:prstGeom prst="rect">
                <a:avLst/>
              </a:prstGeom>
              <a:blipFill>
                <a:blip r:embed="rId2"/>
                <a:stretch>
                  <a:fillRect l="-808" t="-610" r="-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305234"/>
      </p:ext>
    </p:extLst>
  </p:cSld>
  <p:clrMapOvr>
    <a:masterClrMapping/>
  </p:clrMapOvr>
  <p:transition advTm="31504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90F8EC6-FBCA-E68E-1B5F-0A1ABE2B50C0}"/>
                  </a:ext>
                </a:extLst>
              </p:cNvPr>
              <p:cNvSpPr txBox="1"/>
              <p:nvPr/>
            </p:nvSpPr>
            <p:spPr>
              <a:xfrm>
                <a:off x="152516" y="1295456"/>
                <a:ext cx="8305582" cy="5042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+mn-ea"/>
                  </a:rPr>
                  <a:t>The sampling distribution of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altLang="zh-CN" b="1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is normal</a:t>
                </a:r>
                <a:r>
                  <a:rPr lang="en-US" altLang="zh-CN" b="0" i="0" dirty="0">
                    <a:latin typeface="+mn-ea"/>
                    <a:cs typeface="Arial" panose="020B0604020202020204" pitchFamily="34" charset="0"/>
                  </a:rPr>
                  <a:t>, because the population ls normal: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1" dirty="0"/>
              </a:p>
              <a:p>
                <a:endParaRPr lang="en-US" altLang="zh-CN" dirty="0">
                  <a:highlight>
                    <a:srgbClr val="FFFF00"/>
                  </a:highlight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highlight>
                      <a:srgbClr val="FFFF00"/>
                    </a:highlight>
                  </a:rPr>
                  <a:t>When the sample size is small 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&lt;30),  </m:t>
                    </m:r>
                    <m:f>
                      <m:fPr>
                        <m:ctrlPr>
                          <a:rPr lang="en-US" altLang="zh-CN" sz="24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sz="24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24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altLang="zh-CN" sz="24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en-US" altLang="zh-CN" sz="2000" dirty="0">
                    <a:highlight>
                      <a:srgbClr val="FFFF00"/>
                    </a:highlight>
                  </a:rPr>
                  <a:t> </a:t>
                </a:r>
                <a:r>
                  <a:rPr lang="en-US" altLang="zh-CN" dirty="0">
                    <a:highlight>
                      <a:srgbClr val="FFFF00"/>
                    </a:highlight>
                  </a:rPr>
                  <a:t>is no longer a normal distribution, instead, it is a t-distribution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>
                  <a:highlight>
                    <a:srgbClr val="FFFF00"/>
                  </a:highlight>
                </a:endParaRPr>
              </a:p>
              <a:p>
                <a:pPr lvl="3"/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sz="240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altLang="zh-CN" sz="240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altLang="zh-CN" sz="2400" b="0" i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altLang="zh-CN" dirty="0">
                    <a:highlight>
                      <a:srgbClr val="FFFF00"/>
                    </a:highlight>
                  </a:rPr>
                  <a:t>	where T is a t-distribution</a:t>
                </a:r>
              </a:p>
              <a:p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For this scenario, we have to assume that the population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is a normal distribution, 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CN" dirty="0"/>
                  <a:t> will be a normal distribution regardless of the sample size (big or small), which is a condition to use the t-distribution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sz="24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24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altLang="zh-CN" sz="24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90F8EC6-FBCA-E68E-1B5F-0A1ABE2B5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16" y="1295456"/>
                <a:ext cx="8305582" cy="5042278"/>
              </a:xfrm>
              <a:prstGeom prst="rect">
                <a:avLst/>
              </a:prstGeom>
              <a:blipFill>
                <a:blip r:embed="rId2"/>
                <a:stretch>
                  <a:fillRect l="-441" t="-726" r="-3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926149"/>
      </p:ext>
    </p:extLst>
  </p:cSld>
  <p:clrMapOvr>
    <a:masterClrMapping/>
  </p:clrMapOvr>
  <p:transition advTm="31504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49954CD-F35A-8875-B59A-D3541BE8D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08" y="1371654"/>
            <a:ext cx="7924592" cy="472427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7FBE4E0-6E1F-3CC2-50CD-FC1CB948EBC8}"/>
              </a:ext>
            </a:extLst>
          </p:cNvPr>
          <p:cNvSpPr txBox="1"/>
          <p:nvPr/>
        </p:nvSpPr>
        <p:spPr>
          <a:xfrm>
            <a:off x="457308" y="5638742"/>
            <a:ext cx="350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SRS-Single Random Sample</a:t>
            </a:r>
            <a:endParaRPr lang="zh-CN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53445098"/>
      </p:ext>
    </p:extLst>
  </p:cSld>
  <p:clrMapOvr>
    <a:masterClrMapping/>
  </p:clrMapOvr>
  <p:transition advTm="31504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1CCA1B5-13F1-49A2-C8EF-97EF542A5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36" y="2244609"/>
            <a:ext cx="8443138" cy="179065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81F83BA-1F4E-91E1-08B5-D675CD6E7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61" y="1280525"/>
            <a:ext cx="8736016" cy="990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48CBB93-4E36-47C4-2D11-C7C5CDA3EB32}"/>
                  </a:ext>
                </a:extLst>
              </p:cNvPr>
              <p:cNvSpPr txBox="1"/>
              <p:nvPr/>
            </p:nvSpPr>
            <p:spPr>
              <a:xfrm>
                <a:off x="762100" y="5645084"/>
                <a:ext cx="4738120" cy="894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altLang="zh-CN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𝑐𝑜𝑛𝑓𝑖𝑑𝑒𝑛𝑐𝑒</m:t>
                      </m:r>
                      <m:r>
                        <a:rPr lang="en-US" altLang="zh-CN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𝑙𝑒𝑣𝑒𝑙</m:t>
                      </m:r>
                    </m:oMath>
                  </m:oMathPara>
                </a14:m>
                <a:endParaRPr lang="en-US" altLang="zh-CN" dirty="0">
                  <a:highlight>
                    <a:srgbClr val="FFFF00"/>
                  </a:highlight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zh-CN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𝑐𝑜𝑛𝑓𝑖𝑑𝑒𝑛𝑐𝑒</m:t>
                      </m:r>
                      <m:r>
                        <a:rPr lang="en-US" altLang="zh-CN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en-US" altLang="zh-CN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𝑐𝑜𝑛𝑓𝑖𝑑𝑒𝑛𝑐𝑒</m:t>
                          </m:r>
                          <m:r>
                            <a:rPr lang="en-US" altLang="zh-CN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𝑙𝑒𝑣𝑒𝑙</m:t>
                          </m:r>
                        </m:num>
                        <m:den>
                          <m:r>
                            <a:rPr lang="en-US" altLang="zh-CN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48CBB93-4E36-47C4-2D11-C7C5CDA3E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00" y="5645084"/>
                <a:ext cx="4738120" cy="8940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156B1B3-4B30-E92E-26BA-E70DF5557D15}"/>
                  </a:ext>
                </a:extLst>
              </p:cNvPr>
              <p:cNvSpPr txBox="1"/>
              <p:nvPr/>
            </p:nvSpPr>
            <p:spPr>
              <a:xfrm>
                <a:off x="5333980" y="3352802"/>
                <a:ext cx="13715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b="1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b="1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zh-CN" altLang="en-US" b="1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156B1B3-4B30-E92E-26BA-E70DF5557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80" y="3352802"/>
                <a:ext cx="137156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F39537D9-64CF-A0EA-F04B-888DF580C9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936" y="4138159"/>
            <a:ext cx="7138733" cy="150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40759"/>
      </p:ext>
    </p:extLst>
  </p:cSld>
  <p:clrMapOvr>
    <a:masterClrMapping/>
  </p:clrMapOvr>
  <p:transition advTm="31504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D924BAE-D304-CE50-C40B-1216F86CD83E}"/>
                  </a:ext>
                </a:extLst>
              </p:cNvPr>
              <p:cNvSpPr txBox="1"/>
              <p:nvPr/>
            </p:nvSpPr>
            <p:spPr>
              <a:xfrm>
                <a:off x="266813" y="1371654"/>
                <a:ext cx="8496077" cy="412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u="sng" dirty="0"/>
                  <a:t>A 95% confidence interval for the population </a:t>
                </a:r>
                <a14:m>
                  <m:oMath xmlns:m="http://schemas.openxmlformats.org/officeDocument/2006/math">
                    <m:r>
                      <a:rPr lang="zh-CN" altLang="en-US" b="1" i="1" u="sng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zh-CN" altLang="en-US" b="1" u="sng" dirty="0"/>
                  <a:t> </a:t>
                </a:r>
                <a:r>
                  <a:rPr lang="en-US" altLang="zh-CN" b="1" u="sng" dirty="0"/>
                  <a:t>is constructed as follows:</a:t>
                </a:r>
              </a:p>
              <a:p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We have the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dirty="0"/>
                  <a:t> and the sample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 of a small sample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&lt;30)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taken from a normal population with unknown mean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dirty="0"/>
                  <a:t> and unknown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, then a 95% confidence interval for the population mean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dirty="0"/>
                  <a:t> is given by</a:t>
                </a:r>
              </a:p>
              <a:p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sz="280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28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𝑡</m:t>
                        </m:r>
                        <m:f>
                          <m:fPr>
                            <m:ctrlPr>
                              <a:rPr lang="en-US" altLang="zh-CN" sz="28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8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altLang="zh-CN" sz="28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̅"/>
                            <m:ctrlPr>
                              <a:rPr lang="en-US" altLang="zh-CN" sz="28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sz="28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𝑡</m:t>
                        </m:r>
                        <m:f>
                          <m:fPr>
                            <m:ctrlPr>
                              <a:rPr lang="en-US" altLang="zh-CN" sz="28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8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b="0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US" altLang="zh-CN" sz="2800" dirty="0">
                    <a:highlight>
                      <a:srgbClr val="FFFF00"/>
                    </a:highlight>
                  </a:rPr>
                  <a:t>  	</a:t>
                </a:r>
              </a:p>
              <a:p>
                <a:endParaRPr lang="en-US" altLang="zh-CN" dirty="0"/>
              </a:p>
              <a:p>
                <a:pPr lvl="1"/>
                <a:r>
                  <a:rPr lang="en-US" altLang="zh-CN" dirty="0"/>
                  <a:t> t is the value from 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dirty="0"/>
                  <a:t> distribution such that</a:t>
                </a:r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	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≪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=0.95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D924BAE-D304-CE50-C40B-1216F86CD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13" y="1371654"/>
                <a:ext cx="8496077" cy="4123886"/>
              </a:xfrm>
              <a:prstGeom prst="rect">
                <a:avLst/>
              </a:prstGeom>
              <a:blipFill>
                <a:blip r:embed="rId2"/>
                <a:stretch>
                  <a:fillRect l="-646" t="-740" r="-2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367266"/>
      </p:ext>
    </p:extLst>
  </p:cSld>
  <p:clrMapOvr>
    <a:masterClrMapping/>
  </p:clrMapOvr>
  <p:transition advTm="31504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D924BAE-D304-CE50-C40B-1216F86CD83E}"/>
                  </a:ext>
                </a:extLst>
              </p:cNvPr>
              <p:cNvSpPr txBox="1"/>
              <p:nvPr/>
            </p:nvSpPr>
            <p:spPr>
              <a:xfrm>
                <a:off x="239966" y="1397675"/>
                <a:ext cx="769599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To find the required t value, known as the critical value, we need to use t-distribution tables. The table gives the t-value such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95%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confidence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interval,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=0.975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D924BAE-D304-CE50-C40B-1216F86CD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66" y="1397675"/>
                <a:ext cx="7695998" cy="1754326"/>
              </a:xfrm>
              <a:prstGeom prst="rect">
                <a:avLst/>
              </a:prstGeom>
              <a:blipFill>
                <a:blip r:embed="rId2"/>
                <a:stretch>
                  <a:fillRect l="-475" t="-1736" r="-6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56492EAA-2322-BA91-7B65-3456935B1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79" y="3809990"/>
            <a:ext cx="5127771" cy="259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43871"/>
      </p:ext>
    </p:extLst>
  </p:cSld>
  <p:clrMapOvr>
    <a:masterClrMapping/>
  </p:clrMapOvr>
  <p:transition advTm="31504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8B550A6-2DAF-2FD6-BC84-0E1FD8159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10" y="1295456"/>
            <a:ext cx="8109783" cy="426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29942"/>
      </p:ext>
    </p:extLst>
  </p:cSld>
  <p:clrMapOvr>
    <a:masterClrMapping/>
  </p:clrMapOvr>
  <p:transition advTm="31504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fda0dee-c915-441d-b68c-f69e97c0175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fda0dee-c915-441d-b68c-f69e97c0175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fda0dee-c915-441d-b68c-f69e97c01754"/>
</p:tagLst>
</file>

<file path=ppt/theme/theme1.xml><?xml version="1.0" encoding="utf-8"?>
<a:theme xmlns:a="http://schemas.openxmlformats.org/drawingml/2006/main" name="McKBAlgP8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McKBAlgP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McKBAlgP8</Template>
  <TotalTime>1823</TotalTime>
  <Words>466</Words>
  <Application>Microsoft Office PowerPoint</Application>
  <PresentationFormat>全屏显示(4:3)</PresentationFormat>
  <Paragraphs>63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UniversLTStd-BoldCn</vt:lpstr>
      <vt:lpstr>Arial</vt:lpstr>
      <vt:lpstr>Cambria Math</vt:lpstr>
      <vt:lpstr>Wingdings</vt:lpstr>
      <vt:lpstr>McKBAlgP8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gchaudhari</dc:creator>
  <cp:lastModifiedBy>Allen li</cp:lastModifiedBy>
  <cp:revision>646</cp:revision>
  <dcterms:created xsi:type="dcterms:W3CDTF">2010-10-18T10:39:00Z</dcterms:created>
  <dcterms:modified xsi:type="dcterms:W3CDTF">2022-12-13T05:37:46Z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