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665" r:id="rId2"/>
    <p:sldId id="666" r:id="rId3"/>
    <p:sldId id="667" r:id="rId4"/>
    <p:sldId id="668" r:id="rId5"/>
    <p:sldId id="261" r:id="rId6"/>
    <p:sldId id="669" r:id="rId7"/>
    <p:sldId id="670" r:id="rId8"/>
    <p:sldId id="671" r:id="rId9"/>
    <p:sldId id="672" r:id="rId10"/>
    <p:sldId id="673" r:id="rId11"/>
    <p:sldId id="674"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494" r:id="rId44"/>
    <p:sldId id="495" r:id="rId45"/>
    <p:sldId id="496" r:id="rId46"/>
    <p:sldId id="497" r:id="rId47"/>
    <p:sldId id="498" r:id="rId48"/>
    <p:sldId id="499" r:id="rId49"/>
    <p:sldId id="500" r:id="rId50"/>
    <p:sldId id="706" r:id="rId51"/>
    <p:sldId id="707" r:id="rId52"/>
    <p:sldId id="708" r:id="rId53"/>
    <p:sldId id="709" r:id="rId54"/>
    <p:sldId id="710" r:id="rId55"/>
    <p:sldId id="711" r:id="rId56"/>
    <p:sldId id="712" r:id="rId5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294C5-1F25-5843-A252-032BD352F64E}" v="1" dt="2022-08-06T10:30:5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7087"/>
    <p:restoredTop sz="94627"/>
  </p:normalViewPr>
  <p:slideViewPr>
    <p:cSldViewPr snapToGrid="0" snapToObjects="1">
      <p:cViewPr varScale="1">
        <p:scale>
          <a:sx n="91" d="100"/>
          <a:sy n="91" d="100"/>
        </p:scale>
        <p:origin x="216" y="2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 ANWAR" userId="c1720d63-2acc-4633-aa0b-51ca7356e534" providerId="ADAL" clId="{5C2294C5-1F25-5843-A252-032BD352F64E}"/>
    <pc:docChg chg="undo custSel modMainMaster">
      <pc:chgData name="AMAR ANWAR" userId="c1720d63-2acc-4633-aa0b-51ca7356e534" providerId="ADAL" clId="{5C2294C5-1F25-5843-A252-032BD352F64E}" dt="2022-08-06T10:31:20.973" v="25" actId="1076"/>
      <pc:docMkLst>
        <pc:docMk/>
      </pc:docMkLst>
      <pc:sldMasterChg chg="modSldLayout">
        <pc:chgData name="AMAR ANWAR" userId="c1720d63-2acc-4633-aa0b-51ca7356e534" providerId="ADAL" clId="{5C2294C5-1F25-5843-A252-032BD352F64E}" dt="2022-08-06T10:31:20.973" v="25" actId="1076"/>
        <pc:sldMasterMkLst>
          <pc:docMk/>
          <pc:sldMasterMk cId="2368281732" sldId="2147483648"/>
        </pc:sldMasterMkLst>
        <pc:sldLayoutChg chg="addSp modSp mod">
          <pc:chgData name="AMAR ANWAR" userId="c1720d63-2acc-4633-aa0b-51ca7356e534" providerId="ADAL" clId="{5C2294C5-1F25-5843-A252-032BD352F64E}" dt="2022-08-06T10:31:20.973" v="25" actId="1076"/>
          <pc:sldLayoutMkLst>
            <pc:docMk/>
            <pc:sldMasterMk cId="2368281732" sldId="2147483648"/>
            <pc:sldLayoutMk cId="3794772476" sldId="2147483650"/>
          </pc:sldLayoutMkLst>
          <pc:spChg chg="mod">
            <ac:chgData name="AMAR ANWAR" userId="c1720d63-2acc-4633-aa0b-51ca7356e534" providerId="ADAL" clId="{5C2294C5-1F25-5843-A252-032BD352F64E}" dt="2022-08-06T10:31:16.174" v="24" actId="1076"/>
            <ac:spMkLst>
              <pc:docMk/>
              <pc:sldMasterMk cId="2368281732" sldId="2147483648"/>
              <pc:sldLayoutMk cId="3794772476" sldId="2147483650"/>
              <ac:spMk id="3" creationId="{952C2105-7F41-5F45-BE5F-CF3B9D40F273}"/>
            </ac:spMkLst>
          </pc:spChg>
          <pc:spChg chg="add mod">
            <ac:chgData name="AMAR ANWAR" userId="c1720d63-2acc-4633-aa0b-51ca7356e534" providerId="ADAL" clId="{5C2294C5-1F25-5843-A252-032BD352F64E}" dt="2022-08-06T10:31:20.973" v="25" actId="1076"/>
            <ac:spMkLst>
              <pc:docMk/>
              <pc:sldMasterMk cId="2368281732" sldId="2147483648"/>
              <pc:sldLayoutMk cId="3794772476" sldId="2147483650"/>
              <ac:spMk id="4" creationId="{6213988B-C7D3-D3DF-F8CC-9AE0F6DE211E}"/>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8B5-A590-5842-809E-320A5715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5FE0CF-29C4-F747-B0FD-58F1412C07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70CBDF-81F1-FB44-B28F-9FA107331606}"/>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5" name="Footer Placeholder 4">
            <a:extLst>
              <a:ext uri="{FF2B5EF4-FFF2-40B4-BE49-F238E27FC236}">
                <a16:creationId xmlns:a16="http://schemas.microsoft.com/office/drawing/2014/main" id="{574195DD-4647-9E45-885F-76F4C62E32A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3126064-36F0-F241-B840-6632FE8776CA}"/>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126252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D55B-E00B-1941-9426-3ED265A1C3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F3F4DD-EFA8-4643-96DB-35FB30D05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D51716-0916-AA44-A58C-77AE6D6EFAE8}"/>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5" name="Footer Placeholder 4">
            <a:extLst>
              <a:ext uri="{FF2B5EF4-FFF2-40B4-BE49-F238E27FC236}">
                <a16:creationId xmlns:a16="http://schemas.microsoft.com/office/drawing/2014/main" id="{57DA18DD-E964-7748-A980-0ACC5DCC8FA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23CAD8A-EA88-CE46-8A4E-970775CC5BF0}"/>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233258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606E2-9422-5C42-AF4C-C2FEB4112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675B74-74D1-A74B-8F5B-D5D712E683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397751-53AF-3E45-8126-7AF63A50F8FB}"/>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5" name="Footer Placeholder 4">
            <a:extLst>
              <a:ext uri="{FF2B5EF4-FFF2-40B4-BE49-F238E27FC236}">
                <a16:creationId xmlns:a16="http://schemas.microsoft.com/office/drawing/2014/main" id="{373F3554-AF1F-BC4D-93E1-0A945CEB3AC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B5ADA37-ABFD-CF44-A193-B39B552D3C07}"/>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15819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B30AB5-B143-A041-BCFF-5D63B135DAD4}"/>
              </a:ext>
            </a:extLst>
          </p:cNvPr>
          <p:cNvSpPr/>
          <p:nvPr userDrawn="1"/>
        </p:nvSpPr>
        <p:spPr>
          <a:xfrm>
            <a:off x="-1" y="18256"/>
            <a:ext cx="12192001" cy="68214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C804982-5F19-A344-9C46-C066807C1F23}"/>
              </a:ext>
            </a:extLst>
          </p:cNvPr>
          <p:cNvSpPr>
            <a:spLocks noGrp="1"/>
          </p:cNvSpPr>
          <p:nvPr>
            <p:ph type="title"/>
          </p:nvPr>
        </p:nvSpPr>
        <p:spPr>
          <a:xfrm>
            <a:off x="0" y="18256"/>
            <a:ext cx="12192000" cy="767558"/>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52C2105-7F41-5F45-BE5F-CF3B9D40F273}"/>
              </a:ext>
            </a:extLst>
          </p:cNvPr>
          <p:cNvSpPr>
            <a:spLocks noGrp="1"/>
          </p:cNvSpPr>
          <p:nvPr>
            <p:ph idx="1"/>
          </p:nvPr>
        </p:nvSpPr>
        <p:spPr>
          <a:xfrm>
            <a:off x="-1" y="842964"/>
            <a:ext cx="12191999" cy="5996779"/>
          </a:xfrm>
        </p:spPr>
        <p:txBody>
          <a:bodyPr/>
          <a:lstStyle>
            <a:lvl1pPr marL="14288" indent="-14288">
              <a:buNone/>
              <a:tabLst/>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Box 3">
            <a:extLst>
              <a:ext uri="{FF2B5EF4-FFF2-40B4-BE49-F238E27FC236}">
                <a16:creationId xmlns:a16="http://schemas.microsoft.com/office/drawing/2014/main" id="{6213988B-C7D3-D3DF-F8CC-9AE0F6DE211E}"/>
              </a:ext>
            </a:extLst>
          </p:cNvPr>
          <p:cNvSpPr txBox="1"/>
          <p:nvPr userDrawn="1"/>
        </p:nvSpPr>
        <p:spPr>
          <a:xfrm>
            <a:off x="7985758" y="18256"/>
            <a:ext cx="4206240" cy="769441"/>
          </a:xfrm>
          <a:prstGeom prst="rect">
            <a:avLst/>
          </a:prstGeom>
          <a:noFill/>
        </p:spPr>
        <p:txBody>
          <a:bodyPr wrap="square" rtlCol="0">
            <a:spAutoFit/>
          </a:bodyPr>
          <a:lstStyle/>
          <a:p>
            <a:pPr algn="r"/>
            <a:r>
              <a:rPr lang="en-CN" sz="4400" b="1" dirty="0">
                <a:solidFill>
                  <a:schemeClr val="bg1"/>
                </a:solidFill>
              </a:rPr>
              <a:t>PSEUDOCODE</a:t>
            </a:r>
          </a:p>
        </p:txBody>
      </p:sp>
    </p:spTree>
    <p:extLst>
      <p:ext uri="{BB962C8B-B14F-4D97-AF65-F5344CB8AC3E}">
        <p14:creationId xmlns:p14="http://schemas.microsoft.com/office/powerpoint/2010/main" val="379477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5E75-151B-6F48-9D0C-F053B99CF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F20090-95C1-DF47-B41C-6D4D33D88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B0D97-25F4-2547-8995-FEB63B5F782E}"/>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5" name="Footer Placeholder 4">
            <a:extLst>
              <a:ext uri="{FF2B5EF4-FFF2-40B4-BE49-F238E27FC236}">
                <a16:creationId xmlns:a16="http://schemas.microsoft.com/office/drawing/2014/main" id="{3C8C3BD3-F976-D047-86D7-FBD9BBEADD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27806C7-DA3D-C048-9F5D-BC9FF93486E5}"/>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127981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94EF-068F-C44C-B7DA-F8A5F23BB3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242CD3-ED83-734B-BA51-075F0241C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781891D-C2FD-0E4B-85CB-9F4E5C717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20FF59-255D-6B4B-A28F-1FD2434A2DF8}"/>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6" name="Footer Placeholder 5">
            <a:extLst>
              <a:ext uri="{FF2B5EF4-FFF2-40B4-BE49-F238E27FC236}">
                <a16:creationId xmlns:a16="http://schemas.microsoft.com/office/drawing/2014/main" id="{6CE58B47-17A2-F44C-91FB-62D1A606356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350621C-75B2-954E-907C-307547C9C631}"/>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71292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6A6-294E-CA43-98B0-2BEFA45E90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850B08-8409-BC4F-B7C1-09D3912CF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781A9-A33D-074B-AF7F-0E6762B50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BAB6A9-A711-4547-8319-A42F714E41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6C4E8-85AE-F543-984F-43C351CA2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E8B0E0-B3C5-D047-8261-1F25B3ECE41D}"/>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8" name="Footer Placeholder 7">
            <a:extLst>
              <a:ext uri="{FF2B5EF4-FFF2-40B4-BE49-F238E27FC236}">
                <a16:creationId xmlns:a16="http://schemas.microsoft.com/office/drawing/2014/main" id="{F137F71C-D86B-1848-B8DB-F87280E6E36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A30FF41-174F-EC47-BA1A-1660F9F87FCA}"/>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1280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FA9C-F0FE-5E46-9776-1AFCE3FAC8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457938-5EA6-0A4F-B366-D648D27667A1}"/>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4" name="Footer Placeholder 3">
            <a:extLst>
              <a:ext uri="{FF2B5EF4-FFF2-40B4-BE49-F238E27FC236}">
                <a16:creationId xmlns:a16="http://schemas.microsoft.com/office/drawing/2014/main" id="{23CCE4FC-F61C-A843-A7E5-EDF3FD9CA78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B168793-A125-9745-AAF3-ED24213D8A15}"/>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290048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8E81E-EF77-1543-9F5E-B860A9C82B53}"/>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3" name="Footer Placeholder 2">
            <a:extLst>
              <a:ext uri="{FF2B5EF4-FFF2-40B4-BE49-F238E27FC236}">
                <a16:creationId xmlns:a16="http://schemas.microsoft.com/office/drawing/2014/main" id="{A825B696-2DEA-C14C-B534-9FF3D7D8DB3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91CFAE69-6193-5F48-961E-A1CD1BAD1574}"/>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260278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7896-B981-814F-B0BE-FA3FA40EE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E512BF-F0B8-9F4F-8EFC-A3F7877A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D326C0-EFEF-8145-850E-95A7D23FB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BB496-FB08-374C-9CB7-5CFD5AF0F99E}"/>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6" name="Footer Placeholder 5">
            <a:extLst>
              <a:ext uri="{FF2B5EF4-FFF2-40B4-BE49-F238E27FC236}">
                <a16:creationId xmlns:a16="http://schemas.microsoft.com/office/drawing/2014/main" id="{0FAD636D-BCD3-1C45-B18B-B96D08FA2BC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03FA41E-70F9-E64E-ACC7-F627AC2A5220}"/>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48082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4FB1-C96C-E742-A5C1-CF66716A0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0DEF98-C97C-4547-B7AC-6A185AC7D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F53326E-D929-3344-BDFA-1E947DC85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15B59-A15E-2648-B410-582AB7802AE0}"/>
              </a:ext>
            </a:extLst>
          </p:cNvPr>
          <p:cNvSpPr>
            <a:spLocks noGrp="1"/>
          </p:cNvSpPr>
          <p:nvPr>
            <p:ph type="dt" sz="half" idx="10"/>
          </p:nvPr>
        </p:nvSpPr>
        <p:spPr/>
        <p:txBody>
          <a:bodyPr/>
          <a:lstStyle/>
          <a:p>
            <a:fld id="{AC770BC6-09A8-E748-8F77-14568886747E}" type="datetimeFigureOut">
              <a:rPr lang="en-GB" smtClean="0"/>
              <a:t>06/08/2022</a:t>
            </a:fld>
            <a:endParaRPr lang="en-GB" dirty="0"/>
          </a:p>
        </p:txBody>
      </p:sp>
      <p:sp>
        <p:nvSpPr>
          <p:cNvPr id="6" name="Footer Placeholder 5">
            <a:extLst>
              <a:ext uri="{FF2B5EF4-FFF2-40B4-BE49-F238E27FC236}">
                <a16:creationId xmlns:a16="http://schemas.microsoft.com/office/drawing/2014/main" id="{866406B4-6C95-5D44-86C3-667ECC2FA03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74BE8CE-F7A5-6A4B-A1F3-4FE34F66007F}"/>
              </a:ext>
            </a:extLst>
          </p:cNvPr>
          <p:cNvSpPr>
            <a:spLocks noGrp="1"/>
          </p:cNvSpPr>
          <p:nvPr>
            <p:ph type="sldNum" sz="quarter" idx="12"/>
          </p:nvPr>
        </p:nvSpPr>
        <p:spPr/>
        <p:txBody>
          <a:bodyPr/>
          <a:lstStyle/>
          <a:p>
            <a:fld id="{631C63EB-F16E-0942-A58A-B5BC29D98FB3}" type="slidenum">
              <a:rPr lang="en-GB" smtClean="0"/>
              <a:t>‹#›</a:t>
            </a:fld>
            <a:endParaRPr lang="en-GB" dirty="0"/>
          </a:p>
        </p:txBody>
      </p:sp>
    </p:spTree>
    <p:extLst>
      <p:ext uri="{BB962C8B-B14F-4D97-AF65-F5344CB8AC3E}">
        <p14:creationId xmlns:p14="http://schemas.microsoft.com/office/powerpoint/2010/main" val="20860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5C3AA-E6AC-B14D-B758-8A62058BD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AC1778-F075-254D-8EEE-072D4F3AB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573225-F979-2D41-A38F-032DA9D75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70BC6-09A8-E748-8F77-14568886747E}" type="datetimeFigureOut">
              <a:rPr lang="en-GB" smtClean="0"/>
              <a:t>06/08/2022</a:t>
            </a:fld>
            <a:endParaRPr lang="en-GB" dirty="0"/>
          </a:p>
        </p:txBody>
      </p:sp>
      <p:sp>
        <p:nvSpPr>
          <p:cNvPr id="5" name="Footer Placeholder 4">
            <a:extLst>
              <a:ext uri="{FF2B5EF4-FFF2-40B4-BE49-F238E27FC236}">
                <a16:creationId xmlns:a16="http://schemas.microsoft.com/office/drawing/2014/main" id="{3C95BDDC-AC9F-784D-847D-382BCD933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BED984-ACB8-BB4D-83E5-CA3086FE0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C63EB-F16E-0942-A58A-B5BC29D98FB3}" type="slidenum">
              <a:rPr lang="en-GB" smtClean="0"/>
              <a:t>‹#›</a:t>
            </a:fld>
            <a:endParaRPr lang="en-GB" dirty="0"/>
          </a:p>
        </p:txBody>
      </p:sp>
    </p:spTree>
    <p:extLst>
      <p:ext uri="{BB962C8B-B14F-4D97-AF65-F5344CB8AC3E}">
        <p14:creationId xmlns:p14="http://schemas.microsoft.com/office/powerpoint/2010/main" val="2368281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2EDC-4498-5F46-BCAD-243BB6E2BA1B}"/>
              </a:ext>
            </a:extLst>
          </p:cNvPr>
          <p:cNvSpPr>
            <a:spLocks noGrp="1"/>
          </p:cNvSpPr>
          <p:nvPr>
            <p:ph type="title"/>
          </p:nvPr>
        </p:nvSpPr>
        <p:spPr/>
        <p:txBody>
          <a:bodyPr>
            <a:normAutofit/>
          </a:bodyPr>
          <a:lstStyle/>
          <a:p>
            <a:r>
              <a:rPr lang="en-GB" dirty="0"/>
              <a:t>Super Pseudocode Guide</a:t>
            </a:r>
          </a:p>
        </p:txBody>
      </p:sp>
      <p:sp>
        <p:nvSpPr>
          <p:cNvPr id="3" name="Content Placeholder 2">
            <a:extLst>
              <a:ext uri="{FF2B5EF4-FFF2-40B4-BE49-F238E27FC236}">
                <a16:creationId xmlns:a16="http://schemas.microsoft.com/office/drawing/2014/main" id="{FA9E7196-1522-1B47-BF90-9EFA8AF2AB56}"/>
              </a:ext>
            </a:extLst>
          </p:cNvPr>
          <p:cNvSpPr>
            <a:spLocks noGrp="1"/>
          </p:cNvSpPr>
          <p:nvPr>
            <p:ph idx="1"/>
          </p:nvPr>
        </p:nvSpPr>
        <p:spPr/>
        <p:txBody>
          <a:bodyPr/>
          <a:lstStyle/>
          <a:p>
            <a:r>
              <a:rPr lang="en-GB" dirty="0"/>
              <a:t>This guide will cover everything for IGCSE and A-Level Pseudocode. </a:t>
            </a:r>
          </a:p>
          <a:p>
            <a:r>
              <a:rPr lang="en-GB" dirty="0"/>
              <a:t>It will also show some of the Python code, so you can compare</a:t>
            </a:r>
          </a:p>
          <a:p>
            <a:r>
              <a:rPr lang="en-GB" dirty="0"/>
              <a:t>What is annoying is that in the IGCSE guide it says we don’t need things but in the IGCSE Syllabus it says we do. So really, for IGCSE and AS and A Level, we need everything.</a:t>
            </a:r>
          </a:p>
          <a:p>
            <a:r>
              <a:rPr lang="en-GB" dirty="0"/>
              <a:t>I made these pages purple just so when I search in my PPT I can quickly find it.</a:t>
            </a:r>
          </a:p>
          <a:p>
            <a:endParaRPr lang="en-GB" dirty="0"/>
          </a:p>
          <a:p>
            <a:endParaRPr lang="en-GB" dirty="0"/>
          </a:p>
        </p:txBody>
      </p:sp>
    </p:spTree>
    <p:extLst>
      <p:ext uri="{BB962C8B-B14F-4D97-AF65-F5344CB8AC3E}">
        <p14:creationId xmlns:p14="http://schemas.microsoft.com/office/powerpoint/2010/main" val="172638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6DD7-A743-0845-BA5A-063442A38402}"/>
              </a:ext>
            </a:extLst>
          </p:cNvPr>
          <p:cNvSpPr>
            <a:spLocks noGrp="1"/>
          </p:cNvSpPr>
          <p:nvPr>
            <p:ph type="title"/>
          </p:nvPr>
        </p:nvSpPr>
        <p:spPr/>
        <p:txBody>
          <a:bodyPr>
            <a:normAutofit/>
          </a:bodyPr>
          <a:lstStyle/>
          <a:p>
            <a:r>
              <a:rPr lang="en-GB" dirty="0"/>
              <a:t>Make a new variable</a:t>
            </a:r>
          </a:p>
        </p:txBody>
      </p:sp>
      <p:sp>
        <p:nvSpPr>
          <p:cNvPr id="3" name="Content Placeholder 2">
            <a:extLst>
              <a:ext uri="{FF2B5EF4-FFF2-40B4-BE49-F238E27FC236}">
                <a16:creationId xmlns:a16="http://schemas.microsoft.com/office/drawing/2014/main" id="{F722C85F-A3C5-7742-A686-8A886112A887}"/>
              </a:ext>
            </a:extLst>
          </p:cNvPr>
          <p:cNvSpPr>
            <a:spLocks noGrp="1"/>
          </p:cNvSpPr>
          <p:nvPr>
            <p:ph idx="1"/>
          </p:nvPr>
        </p:nvSpPr>
        <p:spPr/>
        <p:txBody>
          <a:bodyPr>
            <a:normAutofit fontScale="85000" lnSpcReduction="20000"/>
          </a:bodyPr>
          <a:lstStyle/>
          <a:p>
            <a:r>
              <a:rPr lang="en-GB" dirty="0"/>
              <a:t>In Python we just say the name of the variable and can either say the data type or say the value and Python will guess the data type</a:t>
            </a:r>
          </a:p>
          <a:p>
            <a:endParaRPr lang="en-GB" dirty="0"/>
          </a:p>
          <a:p>
            <a:r>
              <a:rPr lang="en-GB" dirty="0"/>
              <a:t>Example:</a:t>
            </a:r>
          </a:p>
          <a:p>
            <a:r>
              <a:rPr lang="en-GB" dirty="0"/>
              <a:t>Batman = int</a:t>
            </a:r>
          </a:p>
          <a:p>
            <a:r>
              <a:rPr lang="en-GB" dirty="0"/>
              <a:t>Batman = 7 </a:t>
            </a:r>
          </a:p>
          <a:p>
            <a:endParaRPr lang="en-GB" dirty="0"/>
          </a:p>
          <a:p>
            <a:r>
              <a:rPr lang="en-GB" dirty="0"/>
              <a:t>In Pseudocode we need 4 things. </a:t>
            </a:r>
          </a:p>
          <a:p>
            <a:r>
              <a:rPr lang="en-GB" dirty="0"/>
              <a:t>We need something to say we want to make a variable DECLARE </a:t>
            </a:r>
          </a:p>
          <a:p>
            <a:r>
              <a:rPr lang="en-GB" dirty="0"/>
              <a:t>We need the name of the variable / the identifier </a:t>
            </a:r>
          </a:p>
          <a:p>
            <a:r>
              <a:rPr lang="en-GB" dirty="0"/>
              <a:t>We need the data type </a:t>
            </a:r>
          </a:p>
          <a:p>
            <a:r>
              <a:rPr lang="en-GB" dirty="0"/>
              <a:t>We need a : to separate the identifier and the data type </a:t>
            </a:r>
          </a:p>
          <a:p>
            <a:endParaRPr lang="en-GB" dirty="0"/>
          </a:p>
          <a:p>
            <a:r>
              <a:rPr lang="en-GB" dirty="0"/>
              <a:t>DECLARE &lt;identifier&gt; : &lt;data type&gt;</a:t>
            </a:r>
          </a:p>
          <a:p>
            <a:r>
              <a:rPr lang="en-GB" dirty="0"/>
              <a:t>DECLARE Batman : INTEGER</a:t>
            </a:r>
          </a:p>
          <a:p>
            <a:r>
              <a:rPr lang="en-GB" dirty="0"/>
              <a:t>DECLARE Superman : STRING</a:t>
            </a:r>
          </a:p>
        </p:txBody>
      </p:sp>
    </p:spTree>
    <p:extLst>
      <p:ext uri="{BB962C8B-B14F-4D97-AF65-F5344CB8AC3E}">
        <p14:creationId xmlns:p14="http://schemas.microsoft.com/office/powerpoint/2010/main" val="26689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AB0E-E676-F344-AD9B-E171AA225EF2}"/>
              </a:ext>
            </a:extLst>
          </p:cNvPr>
          <p:cNvSpPr>
            <a:spLocks noGrp="1"/>
          </p:cNvSpPr>
          <p:nvPr>
            <p:ph type="title"/>
          </p:nvPr>
        </p:nvSpPr>
        <p:spPr/>
        <p:txBody>
          <a:bodyPr>
            <a:normAutofit/>
          </a:bodyPr>
          <a:lstStyle/>
          <a:p>
            <a:r>
              <a:rPr lang="en-GB" dirty="0"/>
              <a:t>Constant </a:t>
            </a:r>
          </a:p>
        </p:txBody>
      </p:sp>
      <p:sp>
        <p:nvSpPr>
          <p:cNvPr id="3" name="Content Placeholder 2">
            <a:extLst>
              <a:ext uri="{FF2B5EF4-FFF2-40B4-BE49-F238E27FC236}">
                <a16:creationId xmlns:a16="http://schemas.microsoft.com/office/drawing/2014/main" id="{1310B15F-AF5A-EF42-B65D-35BD4D91EEEA}"/>
              </a:ext>
            </a:extLst>
          </p:cNvPr>
          <p:cNvSpPr>
            <a:spLocks noGrp="1"/>
          </p:cNvSpPr>
          <p:nvPr>
            <p:ph idx="1"/>
          </p:nvPr>
        </p:nvSpPr>
        <p:spPr/>
        <p:txBody>
          <a:bodyPr/>
          <a:lstStyle/>
          <a:p>
            <a:r>
              <a:rPr lang="en-GB" dirty="0"/>
              <a:t>A constant is a variable where the value does not change</a:t>
            </a:r>
          </a:p>
          <a:p>
            <a:r>
              <a:rPr lang="en-GB" dirty="0"/>
              <a:t>So for example, I always want Batman to be 7</a:t>
            </a:r>
          </a:p>
          <a:p>
            <a:r>
              <a:rPr lang="en-GB" dirty="0"/>
              <a:t>You cannot actually make a constant in Python, we just say</a:t>
            </a:r>
          </a:p>
          <a:p>
            <a:r>
              <a:rPr lang="en-GB" dirty="0"/>
              <a:t>Batman = 7 and hope no-one changes it </a:t>
            </a:r>
          </a:p>
          <a:p>
            <a:endParaRPr lang="en-GB" dirty="0"/>
          </a:p>
          <a:p>
            <a:r>
              <a:rPr lang="en-GB" dirty="0"/>
              <a:t>**Okay, that’s a lie, we can make constant in Python, its just we need to make a class first and the constant will be out object and its too advanced for right now** </a:t>
            </a:r>
          </a:p>
          <a:p>
            <a:endParaRPr lang="en-GB" dirty="0"/>
          </a:p>
          <a:p>
            <a:r>
              <a:rPr lang="en-GB" dirty="0"/>
              <a:t>In Pseudocode. We need CONSTANT &lt;identifier&gt; = &lt;value&gt;</a:t>
            </a:r>
          </a:p>
          <a:p>
            <a:r>
              <a:rPr lang="en-GB" dirty="0"/>
              <a:t>CONSTANT Batman = 7 </a:t>
            </a:r>
          </a:p>
          <a:p>
            <a:r>
              <a:rPr lang="en-GB" dirty="0"/>
              <a:t>CONSTANT Superman = ‘S’</a:t>
            </a:r>
          </a:p>
          <a:p>
            <a:r>
              <a:rPr lang="en-GB" dirty="0"/>
              <a:t>CONSTANT Thanos = “Was right”</a:t>
            </a:r>
          </a:p>
        </p:txBody>
      </p:sp>
    </p:spTree>
    <p:extLst>
      <p:ext uri="{BB962C8B-B14F-4D97-AF65-F5344CB8AC3E}">
        <p14:creationId xmlns:p14="http://schemas.microsoft.com/office/powerpoint/2010/main" val="127927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0D66-9C33-B149-A916-EA6FD03EC623}"/>
              </a:ext>
            </a:extLst>
          </p:cNvPr>
          <p:cNvSpPr>
            <a:spLocks noGrp="1"/>
          </p:cNvSpPr>
          <p:nvPr>
            <p:ph type="title"/>
          </p:nvPr>
        </p:nvSpPr>
        <p:spPr/>
        <p:txBody>
          <a:bodyPr>
            <a:normAutofit/>
          </a:bodyPr>
          <a:lstStyle/>
          <a:p>
            <a:r>
              <a:rPr lang="en-GB" dirty="0"/>
              <a:t>Assignment</a:t>
            </a:r>
          </a:p>
        </p:txBody>
      </p:sp>
      <p:sp>
        <p:nvSpPr>
          <p:cNvPr id="3" name="Content Placeholder 2">
            <a:extLst>
              <a:ext uri="{FF2B5EF4-FFF2-40B4-BE49-F238E27FC236}">
                <a16:creationId xmlns:a16="http://schemas.microsoft.com/office/drawing/2014/main" id="{18A28FB6-A730-FC4B-9815-24F3A78C20D9}"/>
              </a:ext>
            </a:extLst>
          </p:cNvPr>
          <p:cNvSpPr>
            <a:spLocks noGrp="1"/>
          </p:cNvSpPr>
          <p:nvPr>
            <p:ph idx="1"/>
          </p:nvPr>
        </p:nvSpPr>
        <p:spPr/>
        <p:txBody>
          <a:bodyPr/>
          <a:lstStyle/>
          <a:p>
            <a:r>
              <a:rPr lang="en-GB" dirty="0"/>
              <a:t>In Python we just use = to assign a value </a:t>
            </a:r>
          </a:p>
          <a:p>
            <a:endParaRPr lang="en-GB" dirty="0"/>
          </a:p>
          <a:p>
            <a:r>
              <a:rPr lang="en-GB" dirty="0"/>
              <a:t>In Pseudocode we use </a:t>
            </a:r>
            <a:r>
              <a:rPr lang="en-GB" dirty="0">
                <a:sym typeface="Wingdings" pitchFamily="2" charset="2"/>
              </a:rPr>
              <a:t> </a:t>
            </a:r>
          </a:p>
          <a:p>
            <a:endParaRPr lang="en-GB" dirty="0">
              <a:sym typeface="Wingdings" pitchFamily="2" charset="2"/>
            </a:endParaRPr>
          </a:p>
          <a:p>
            <a:r>
              <a:rPr lang="en-GB" dirty="0">
                <a:sym typeface="Wingdings" pitchFamily="2" charset="2"/>
              </a:rPr>
              <a:t>In Python we say the name of the variable = value </a:t>
            </a:r>
          </a:p>
          <a:p>
            <a:r>
              <a:rPr lang="en-GB" dirty="0">
                <a:sym typeface="Wingdings" pitchFamily="2" charset="2"/>
              </a:rPr>
              <a:t>Batman = 7 </a:t>
            </a:r>
          </a:p>
          <a:p>
            <a:endParaRPr lang="en-GB" dirty="0">
              <a:sym typeface="Wingdings" pitchFamily="2" charset="2"/>
            </a:endParaRPr>
          </a:p>
          <a:p>
            <a:r>
              <a:rPr lang="en-GB" dirty="0">
                <a:sym typeface="Wingdings" pitchFamily="2" charset="2"/>
              </a:rPr>
              <a:t>In Pseudocode it’s the same, name on the left, value on the right </a:t>
            </a:r>
          </a:p>
          <a:p>
            <a:r>
              <a:rPr lang="en-GB" dirty="0">
                <a:sym typeface="Wingdings" pitchFamily="2" charset="2"/>
              </a:rPr>
              <a:t>Batman  7  </a:t>
            </a:r>
          </a:p>
          <a:p>
            <a:endParaRPr lang="en-GB" dirty="0"/>
          </a:p>
        </p:txBody>
      </p:sp>
    </p:spTree>
    <p:extLst>
      <p:ext uri="{BB962C8B-B14F-4D97-AF65-F5344CB8AC3E}">
        <p14:creationId xmlns:p14="http://schemas.microsoft.com/office/powerpoint/2010/main" val="274837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5931-CDBA-8A41-9DB6-CF6842669B68}"/>
              </a:ext>
            </a:extLst>
          </p:cNvPr>
          <p:cNvSpPr>
            <a:spLocks noGrp="1"/>
          </p:cNvSpPr>
          <p:nvPr>
            <p:ph type="title"/>
          </p:nvPr>
        </p:nvSpPr>
        <p:spPr/>
        <p:txBody>
          <a:bodyPr>
            <a:normAutofit/>
          </a:bodyPr>
          <a:lstStyle/>
          <a:p>
            <a:r>
              <a:rPr lang="en-GB" dirty="0"/>
              <a:t>Arrays</a:t>
            </a:r>
          </a:p>
        </p:txBody>
      </p:sp>
      <p:sp>
        <p:nvSpPr>
          <p:cNvPr id="3" name="Content Placeholder 2">
            <a:extLst>
              <a:ext uri="{FF2B5EF4-FFF2-40B4-BE49-F238E27FC236}">
                <a16:creationId xmlns:a16="http://schemas.microsoft.com/office/drawing/2014/main" id="{5B7F24F1-0672-0146-B869-9F7F258AF298}"/>
              </a:ext>
            </a:extLst>
          </p:cNvPr>
          <p:cNvSpPr>
            <a:spLocks noGrp="1"/>
          </p:cNvSpPr>
          <p:nvPr>
            <p:ph idx="1"/>
          </p:nvPr>
        </p:nvSpPr>
        <p:spPr/>
        <p:txBody>
          <a:bodyPr/>
          <a:lstStyle/>
          <a:p>
            <a:r>
              <a:rPr lang="en-GB" dirty="0"/>
              <a:t>Python does not have arrays, Python has lists. </a:t>
            </a:r>
          </a:p>
          <a:p>
            <a:r>
              <a:rPr lang="en-GB" dirty="0"/>
              <a:t>With a Python list, you can have a mix of data types and you do NOT need to say how big you want it to be</a:t>
            </a:r>
          </a:p>
          <a:p>
            <a:r>
              <a:rPr lang="en-GB" dirty="0"/>
              <a:t>Lists in Python start from the number 0 </a:t>
            </a:r>
          </a:p>
          <a:p>
            <a:r>
              <a:rPr lang="en-GB" dirty="0"/>
              <a:t>You make a list in Python by using [ ] </a:t>
            </a:r>
          </a:p>
          <a:p>
            <a:endParaRPr lang="en-GB" dirty="0"/>
          </a:p>
          <a:p>
            <a:r>
              <a:rPr lang="en-GB" dirty="0"/>
              <a:t>superhero = [ ]</a:t>
            </a:r>
          </a:p>
          <a:p>
            <a:r>
              <a:rPr lang="en-GB" dirty="0"/>
              <a:t>That makes a list in python. There’s nothing inside my list, but it makes it. </a:t>
            </a:r>
          </a:p>
          <a:p>
            <a:endParaRPr lang="en-GB" dirty="0"/>
          </a:p>
          <a:p>
            <a:endParaRPr lang="en-GB" dirty="0"/>
          </a:p>
        </p:txBody>
      </p:sp>
    </p:spTree>
    <p:extLst>
      <p:ext uri="{BB962C8B-B14F-4D97-AF65-F5344CB8AC3E}">
        <p14:creationId xmlns:p14="http://schemas.microsoft.com/office/powerpoint/2010/main" val="174622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AA50-9BFE-EC4F-AB25-CE040B92DE43}"/>
              </a:ext>
            </a:extLst>
          </p:cNvPr>
          <p:cNvSpPr>
            <a:spLocks noGrp="1"/>
          </p:cNvSpPr>
          <p:nvPr>
            <p:ph type="title"/>
          </p:nvPr>
        </p:nvSpPr>
        <p:spPr/>
        <p:txBody>
          <a:bodyPr>
            <a:normAutofit/>
          </a:bodyPr>
          <a:lstStyle/>
          <a:p>
            <a:r>
              <a:rPr lang="en-GB" dirty="0"/>
              <a:t>Arrays in Pseudocode</a:t>
            </a:r>
          </a:p>
        </p:txBody>
      </p:sp>
      <p:sp>
        <p:nvSpPr>
          <p:cNvPr id="3" name="Content Placeholder 2">
            <a:extLst>
              <a:ext uri="{FF2B5EF4-FFF2-40B4-BE49-F238E27FC236}">
                <a16:creationId xmlns:a16="http://schemas.microsoft.com/office/drawing/2014/main" id="{0FEA9355-A0BD-8548-A66D-A2ED72A3451A}"/>
              </a:ext>
            </a:extLst>
          </p:cNvPr>
          <p:cNvSpPr>
            <a:spLocks noGrp="1"/>
          </p:cNvSpPr>
          <p:nvPr>
            <p:ph idx="1"/>
          </p:nvPr>
        </p:nvSpPr>
        <p:spPr/>
        <p:txBody>
          <a:bodyPr/>
          <a:lstStyle/>
          <a:p>
            <a:r>
              <a:rPr lang="en-GB" dirty="0"/>
              <a:t>But in Pseudocode we do have arrays. </a:t>
            </a:r>
          </a:p>
          <a:p>
            <a:r>
              <a:rPr lang="en-GB" dirty="0"/>
              <a:t>They are a little bit worse than lists in the following ways:</a:t>
            </a:r>
          </a:p>
          <a:p>
            <a:endParaRPr lang="en-GB" dirty="0"/>
          </a:p>
          <a:p>
            <a:r>
              <a:rPr lang="en-GB" dirty="0"/>
              <a:t>An array can only hold 1 data type. Either all INTEGERS or all STRINGS or all CHAR etc…. I cannot have an array with a mix of integers and strings </a:t>
            </a:r>
          </a:p>
          <a:p>
            <a:endParaRPr lang="en-GB" dirty="0"/>
          </a:p>
          <a:p>
            <a:r>
              <a:rPr lang="en-GB" dirty="0"/>
              <a:t>You have to say the maximum size of the array when you make it </a:t>
            </a:r>
          </a:p>
          <a:p>
            <a:r>
              <a:rPr lang="en-GB" dirty="0"/>
              <a:t>You need to have: DECLARE, :, ARRAY,  [ : ], OF </a:t>
            </a:r>
          </a:p>
          <a:p>
            <a:r>
              <a:rPr lang="en-GB" dirty="0"/>
              <a:t>Arrays in Pseudo code start from 1</a:t>
            </a:r>
          </a:p>
          <a:p>
            <a:r>
              <a:rPr lang="en-GB" dirty="0"/>
              <a:t>DECLARE &lt;identifier&gt; : ARRAY[min:max] OF &lt;data type&gt;</a:t>
            </a:r>
          </a:p>
          <a:p>
            <a:r>
              <a:rPr lang="en-GB" dirty="0"/>
              <a:t>DECLARE Superhero : ARRAY[1:5] OF STRING</a:t>
            </a:r>
          </a:p>
        </p:txBody>
      </p:sp>
    </p:spTree>
    <p:extLst>
      <p:ext uri="{BB962C8B-B14F-4D97-AF65-F5344CB8AC3E}">
        <p14:creationId xmlns:p14="http://schemas.microsoft.com/office/powerpoint/2010/main" val="336633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3110-3760-6547-AC3F-4CAAB3A64D6D}"/>
              </a:ext>
            </a:extLst>
          </p:cNvPr>
          <p:cNvSpPr>
            <a:spLocks noGrp="1"/>
          </p:cNvSpPr>
          <p:nvPr>
            <p:ph type="title"/>
          </p:nvPr>
        </p:nvSpPr>
        <p:spPr/>
        <p:txBody>
          <a:bodyPr>
            <a:normAutofit/>
          </a:bodyPr>
          <a:lstStyle/>
          <a:p>
            <a:r>
              <a:rPr lang="en-GB" dirty="0"/>
              <a:t>Adding to a List</a:t>
            </a:r>
          </a:p>
        </p:txBody>
      </p:sp>
      <p:sp>
        <p:nvSpPr>
          <p:cNvPr id="3" name="Content Placeholder 2">
            <a:extLst>
              <a:ext uri="{FF2B5EF4-FFF2-40B4-BE49-F238E27FC236}">
                <a16:creationId xmlns:a16="http://schemas.microsoft.com/office/drawing/2014/main" id="{406A814D-E427-644D-BFF7-1904A17FAE48}"/>
              </a:ext>
            </a:extLst>
          </p:cNvPr>
          <p:cNvSpPr>
            <a:spLocks noGrp="1"/>
          </p:cNvSpPr>
          <p:nvPr>
            <p:ph idx="1"/>
          </p:nvPr>
        </p:nvSpPr>
        <p:spPr/>
        <p:txBody>
          <a:bodyPr>
            <a:normAutofit/>
          </a:bodyPr>
          <a:lstStyle/>
          <a:p>
            <a:r>
              <a:rPr lang="en-GB" dirty="0"/>
              <a:t>In Python, we just add to a list in two ways. Either when we made the list:</a:t>
            </a:r>
          </a:p>
          <a:p>
            <a:r>
              <a:rPr lang="en-GB" dirty="0"/>
              <a:t>superhero = [“Batman”, “Superman”, “Amar”, “Hulk”, “Thor”]</a:t>
            </a:r>
          </a:p>
          <a:p>
            <a:r>
              <a:rPr lang="en-GB" dirty="0"/>
              <a:t>Or  superhero = [ ]</a:t>
            </a:r>
          </a:p>
          <a:p>
            <a:r>
              <a:rPr lang="en-GB" dirty="0"/>
              <a:t>Then somewhere in your code have this:</a:t>
            </a:r>
          </a:p>
          <a:p>
            <a:r>
              <a:rPr lang="en-GB" dirty="0"/>
              <a:t>superhero.append("Batman")</a:t>
            </a:r>
          </a:p>
          <a:p>
            <a:r>
              <a:rPr lang="en-GB" dirty="0"/>
              <a:t>superhero.append("Superman")</a:t>
            </a:r>
          </a:p>
          <a:p>
            <a:r>
              <a:rPr lang="en-GB" dirty="0"/>
              <a:t>superhero.append("Amar")</a:t>
            </a:r>
          </a:p>
          <a:p>
            <a:r>
              <a:rPr lang="en-GB" dirty="0"/>
              <a:t>superhero.append("Hulk")</a:t>
            </a:r>
          </a:p>
          <a:p>
            <a:r>
              <a:rPr lang="en-GB" dirty="0"/>
              <a:t>superhero.append("Thor")</a:t>
            </a:r>
          </a:p>
          <a:p>
            <a:endParaRPr lang="en-GB" dirty="0"/>
          </a:p>
        </p:txBody>
      </p:sp>
      <p:graphicFrame>
        <p:nvGraphicFramePr>
          <p:cNvPr id="4" name="Table 3">
            <a:extLst>
              <a:ext uri="{FF2B5EF4-FFF2-40B4-BE49-F238E27FC236}">
                <a16:creationId xmlns:a16="http://schemas.microsoft.com/office/drawing/2014/main" id="{BE9CC3B3-9D25-A344-8DF5-B16808C673C4}"/>
              </a:ext>
            </a:extLst>
          </p:cNvPr>
          <p:cNvGraphicFramePr>
            <a:graphicFrameLocks noGrp="1"/>
          </p:cNvGraphicFramePr>
          <p:nvPr/>
        </p:nvGraphicFramePr>
        <p:xfrm>
          <a:off x="-2" y="5643209"/>
          <a:ext cx="12192000" cy="74365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371827">
                <a:tc>
                  <a:txBody>
                    <a:bodyPr/>
                    <a:lstStyle/>
                    <a:p>
                      <a:r>
                        <a:rPr lang="en-GB" baseline="0" dirty="0"/>
                        <a:t>Index</a:t>
                      </a:r>
                      <a:endParaRPr lang="en-GB" dirty="0"/>
                    </a:p>
                  </a:txBody>
                  <a:tcPr/>
                </a:tc>
                <a:tc>
                  <a:txBody>
                    <a:bodyPr/>
                    <a:lstStyle/>
                    <a:p>
                      <a:r>
                        <a:rPr lang="en-GB" dirty="0"/>
                        <a:t>0</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10000"/>
                  </a:ext>
                </a:extLst>
              </a:tr>
              <a:tr h="371827">
                <a:tc>
                  <a:txBody>
                    <a:bodyPr/>
                    <a:lstStyle/>
                    <a:p>
                      <a:r>
                        <a:rPr lang="en-GB" dirty="0"/>
                        <a:t>Data</a:t>
                      </a:r>
                    </a:p>
                  </a:txBody>
                  <a:tcPr/>
                </a:tc>
                <a:tc>
                  <a:txBody>
                    <a:bodyPr/>
                    <a:lstStyle/>
                    <a:p>
                      <a:r>
                        <a:rPr lang="en-GB" dirty="0"/>
                        <a:t>Batman</a:t>
                      </a:r>
                    </a:p>
                  </a:txBody>
                  <a:tcPr/>
                </a:tc>
                <a:tc>
                  <a:txBody>
                    <a:bodyPr/>
                    <a:lstStyle/>
                    <a:p>
                      <a:r>
                        <a:rPr lang="en-GB" dirty="0"/>
                        <a:t>Superman</a:t>
                      </a:r>
                    </a:p>
                  </a:txBody>
                  <a:tcPr/>
                </a:tc>
                <a:tc>
                  <a:txBody>
                    <a:bodyPr/>
                    <a:lstStyle/>
                    <a:p>
                      <a:r>
                        <a:rPr lang="en-GB" dirty="0"/>
                        <a:t>Amar</a:t>
                      </a:r>
                    </a:p>
                  </a:txBody>
                  <a:tcPr/>
                </a:tc>
                <a:tc>
                  <a:txBody>
                    <a:bodyPr/>
                    <a:lstStyle/>
                    <a:p>
                      <a:r>
                        <a:rPr lang="en-GB" dirty="0"/>
                        <a:t>Hulk</a:t>
                      </a:r>
                    </a:p>
                  </a:txBody>
                  <a:tcPr/>
                </a:tc>
                <a:tc>
                  <a:txBody>
                    <a:bodyPr/>
                    <a:lstStyle/>
                    <a:p>
                      <a:r>
                        <a:rPr lang="en-GB" dirty="0"/>
                        <a:t>Thor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6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CEEB-A8A1-7942-8993-71631CF1DAEA}"/>
              </a:ext>
            </a:extLst>
          </p:cNvPr>
          <p:cNvSpPr>
            <a:spLocks noGrp="1"/>
          </p:cNvSpPr>
          <p:nvPr>
            <p:ph type="title"/>
          </p:nvPr>
        </p:nvSpPr>
        <p:spPr/>
        <p:txBody>
          <a:bodyPr>
            <a:normAutofit/>
          </a:bodyPr>
          <a:lstStyle/>
          <a:p>
            <a:r>
              <a:rPr lang="en-GB" dirty="0"/>
              <a:t>Adding to an Array in Pseudocode</a:t>
            </a:r>
          </a:p>
        </p:txBody>
      </p:sp>
      <p:sp>
        <p:nvSpPr>
          <p:cNvPr id="3" name="Content Placeholder 2">
            <a:extLst>
              <a:ext uri="{FF2B5EF4-FFF2-40B4-BE49-F238E27FC236}">
                <a16:creationId xmlns:a16="http://schemas.microsoft.com/office/drawing/2014/main" id="{47C54286-35D1-1D48-9992-1C833988C461}"/>
              </a:ext>
            </a:extLst>
          </p:cNvPr>
          <p:cNvSpPr>
            <a:spLocks noGrp="1"/>
          </p:cNvSpPr>
          <p:nvPr>
            <p:ph idx="1"/>
          </p:nvPr>
        </p:nvSpPr>
        <p:spPr/>
        <p:txBody>
          <a:bodyPr/>
          <a:lstStyle/>
          <a:p>
            <a:r>
              <a:rPr lang="en-GB" dirty="0"/>
              <a:t>In Pseudocode I have to make the array first then add stuff afterwards.</a:t>
            </a:r>
          </a:p>
          <a:p>
            <a:endParaRPr lang="en-GB" dirty="0"/>
          </a:p>
          <a:p>
            <a:r>
              <a:rPr lang="en-GB" dirty="0"/>
              <a:t>DECLARE Superhero : ARRAY[1:4] OF STRING</a:t>
            </a:r>
          </a:p>
          <a:p>
            <a:r>
              <a:rPr lang="en-GB" dirty="0"/>
              <a:t>Superhero[1] </a:t>
            </a:r>
            <a:r>
              <a:rPr lang="en-GB" dirty="0">
                <a:sym typeface="Wingdings" pitchFamily="2" charset="2"/>
              </a:rPr>
              <a:t> Batman</a:t>
            </a:r>
          </a:p>
          <a:p>
            <a:r>
              <a:rPr lang="en-GB" dirty="0">
                <a:sym typeface="Wingdings" pitchFamily="2" charset="2"/>
              </a:rPr>
              <a:t>Superhero [2]  Superman</a:t>
            </a:r>
          </a:p>
          <a:p>
            <a:r>
              <a:rPr lang="en-GB" dirty="0">
                <a:sym typeface="Wingdings" pitchFamily="2" charset="2"/>
              </a:rPr>
              <a:t>Superhero [3]  Amar</a:t>
            </a:r>
            <a:endParaRPr lang="en-GB" dirty="0"/>
          </a:p>
          <a:p>
            <a:r>
              <a:rPr lang="en-GB" dirty="0">
                <a:sym typeface="Wingdings" pitchFamily="2" charset="2"/>
              </a:rPr>
              <a:t>Superhero [4]  Hulk</a:t>
            </a:r>
            <a:endParaRPr lang="en-GB" dirty="0"/>
          </a:p>
          <a:p>
            <a:r>
              <a:rPr lang="en-GB" dirty="0">
                <a:sym typeface="Wingdings" pitchFamily="2" charset="2"/>
              </a:rPr>
              <a:t>Superhero [5]  Thor</a:t>
            </a:r>
            <a:endParaRPr lang="en-GB" dirty="0"/>
          </a:p>
          <a:p>
            <a:endParaRPr lang="en-GB" dirty="0"/>
          </a:p>
        </p:txBody>
      </p:sp>
      <p:graphicFrame>
        <p:nvGraphicFramePr>
          <p:cNvPr id="4" name="Table 3">
            <a:extLst>
              <a:ext uri="{FF2B5EF4-FFF2-40B4-BE49-F238E27FC236}">
                <a16:creationId xmlns:a16="http://schemas.microsoft.com/office/drawing/2014/main" id="{B226435B-1D8F-234D-8F43-888676ECD0D7}"/>
              </a:ext>
            </a:extLst>
          </p:cNvPr>
          <p:cNvGraphicFramePr>
            <a:graphicFrameLocks noGrp="1"/>
          </p:cNvGraphicFramePr>
          <p:nvPr/>
        </p:nvGraphicFramePr>
        <p:xfrm>
          <a:off x="-2" y="5271382"/>
          <a:ext cx="12192000" cy="74365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371827">
                <a:tc>
                  <a:txBody>
                    <a:bodyPr/>
                    <a:lstStyle/>
                    <a:p>
                      <a:r>
                        <a:rPr lang="en-GB" baseline="0" dirty="0"/>
                        <a:t>Index</a:t>
                      </a:r>
                      <a:endParaRPr lang="en-GB" dirty="0"/>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extLst>
                  <a:ext uri="{0D108BD9-81ED-4DB2-BD59-A6C34878D82A}">
                    <a16:rowId xmlns:a16="http://schemas.microsoft.com/office/drawing/2014/main" val="10000"/>
                  </a:ext>
                </a:extLst>
              </a:tr>
              <a:tr h="371827">
                <a:tc>
                  <a:txBody>
                    <a:bodyPr/>
                    <a:lstStyle/>
                    <a:p>
                      <a:r>
                        <a:rPr lang="en-GB" dirty="0"/>
                        <a:t>Data</a:t>
                      </a:r>
                    </a:p>
                  </a:txBody>
                  <a:tcPr/>
                </a:tc>
                <a:tc>
                  <a:txBody>
                    <a:bodyPr/>
                    <a:lstStyle/>
                    <a:p>
                      <a:r>
                        <a:rPr lang="en-GB" dirty="0"/>
                        <a:t>Batman</a:t>
                      </a:r>
                    </a:p>
                  </a:txBody>
                  <a:tcPr/>
                </a:tc>
                <a:tc>
                  <a:txBody>
                    <a:bodyPr/>
                    <a:lstStyle/>
                    <a:p>
                      <a:r>
                        <a:rPr lang="en-GB" dirty="0"/>
                        <a:t>Superman</a:t>
                      </a:r>
                    </a:p>
                  </a:txBody>
                  <a:tcPr/>
                </a:tc>
                <a:tc>
                  <a:txBody>
                    <a:bodyPr/>
                    <a:lstStyle/>
                    <a:p>
                      <a:r>
                        <a:rPr lang="en-GB" dirty="0"/>
                        <a:t>Amar</a:t>
                      </a:r>
                    </a:p>
                  </a:txBody>
                  <a:tcPr/>
                </a:tc>
                <a:tc>
                  <a:txBody>
                    <a:bodyPr/>
                    <a:lstStyle/>
                    <a:p>
                      <a:r>
                        <a:rPr lang="en-GB" dirty="0"/>
                        <a:t>Hulk</a:t>
                      </a:r>
                    </a:p>
                  </a:txBody>
                  <a:tcPr/>
                </a:tc>
                <a:tc>
                  <a:txBody>
                    <a:bodyPr/>
                    <a:lstStyle/>
                    <a:p>
                      <a:r>
                        <a:rPr lang="en-GB" dirty="0"/>
                        <a:t>Thor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485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3E54-F6C6-0546-8EF2-6400D9B696ED}"/>
              </a:ext>
            </a:extLst>
          </p:cNvPr>
          <p:cNvSpPr>
            <a:spLocks noGrp="1"/>
          </p:cNvSpPr>
          <p:nvPr>
            <p:ph type="title"/>
          </p:nvPr>
        </p:nvSpPr>
        <p:spPr/>
        <p:txBody>
          <a:bodyPr>
            <a:normAutofit/>
          </a:bodyPr>
          <a:lstStyle/>
          <a:p>
            <a:r>
              <a:rPr lang="en-GB" dirty="0"/>
              <a:t>2D List </a:t>
            </a:r>
          </a:p>
        </p:txBody>
      </p:sp>
      <p:sp>
        <p:nvSpPr>
          <p:cNvPr id="3" name="Content Placeholder 2">
            <a:extLst>
              <a:ext uri="{FF2B5EF4-FFF2-40B4-BE49-F238E27FC236}">
                <a16:creationId xmlns:a16="http://schemas.microsoft.com/office/drawing/2014/main" id="{BFFAA311-E532-EB4F-BE7A-5A46C760E805}"/>
              </a:ext>
            </a:extLst>
          </p:cNvPr>
          <p:cNvSpPr>
            <a:spLocks noGrp="1"/>
          </p:cNvSpPr>
          <p:nvPr>
            <p:ph idx="1"/>
          </p:nvPr>
        </p:nvSpPr>
        <p:spPr/>
        <p:txBody>
          <a:bodyPr/>
          <a:lstStyle/>
          <a:p>
            <a:r>
              <a:rPr lang="en-GB" dirty="0"/>
              <a:t>This is only for AS and A Level</a:t>
            </a:r>
          </a:p>
          <a:p>
            <a:r>
              <a:rPr lang="en-GB" dirty="0"/>
              <a:t>In Python just make a list within a list</a:t>
            </a:r>
          </a:p>
          <a:p>
            <a:r>
              <a:rPr lang="en-GB" dirty="0"/>
              <a:t>superhero = [["Batman", "Superman” ] , ["Amar", "Hulk", "Thor"]]</a:t>
            </a:r>
          </a:p>
          <a:p>
            <a:endParaRPr lang="en-GB" dirty="0"/>
          </a:p>
        </p:txBody>
      </p:sp>
      <p:graphicFrame>
        <p:nvGraphicFramePr>
          <p:cNvPr id="4" name="Table 3">
            <a:extLst>
              <a:ext uri="{FF2B5EF4-FFF2-40B4-BE49-F238E27FC236}">
                <a16:creationId xmlns:a16="http://schemas.microsoft.com/office/drawing/2014/main" id="{EAFD517E-0AF5-D64A-B41C-41CC8A48C9DE}"/>
              </a:ext>
            </a:extLst>
          </p:cNvPr>
          <p:cNvGraphicFramePr>
            <a:graphicFrameLocks noGrp="1"/>
          </p:cNvGraphicFramePr>
          <p:nvPr/>
        </p:nvGraphicFramePr>
        <p:xfrm>
          <a:off x="-2" y="2756773"/>
          <a:ext cx="12192000" cy="2169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51328">
                  <a:extLst>
                    <a:ext uri="{9D8B030D-6E8A-4147-A177-3AD203B41FA5}">
                      <a16:colId xmlns:a16="http://schemas.microsoft.com/office/drawing/2014/main" val="20002"/>
                    </a:ext>
                  </a:extLst>
                </a:gridCol>
                <a:gridCol w="3812672">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370840">
                <a:tc gridSpan="6">
                  <a:txBody>
                    <a:bodyPr/>
                    <a:lstStyle/>
                    <a:p>
                      <a:pPr algn="ctr"/>
                      <a:r>
                        <a:rPr lang="en-GB" sz="4000" dirty="0"/>
                        <a:t>superhero [  ] </a:t>
                      </a:r>
                      <a:r>
                        <a:rPr lang="en-GB" sz="4000" baseline="0" dirty="0"/>
                        <a:t> </a:t>
                      </a:r>
                      <a:endParaRPr lang="en-GB" sz="40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0"/>
                  </a:ext>
                </a:extLst>
              </a:tr>
              <a:tr h="370840">
                <a:tc gridSpan="2">
                  <a:txBody>
                    <a:bodyPr/>
                    <a:lstStyle/>
                    <a:p>
                      <a:pPr algn="ctr"/>
                      <a:r>
                        <a:rPr lang="en-GB" sz="2400" dirty="0"/>
                        <a:t>superhero</a:t>
                      </a:r>
                      <a:r>
                        <a:rPr lang="en-GB" sz="2400" baseline="0" dirty="0"/>
                        <a:t> [ 0 ]</a:t>
                      </a:r>
                      <a:endParaRPr lang="en-GB" sz="2400" dirty="0"/>
                    </a:p>
                  </a:txBody>
                  <a:tcPr/>
                </a:tc>
                <a:tc hMerge="1">
                  <a:txBody>
                    <a:bodyPr/>
                    <a:lstStyle/>
                    <a:p>
                      <a:endParaRPr lang="en-GB" dirty="0"/>
                    </a:p>
                  </a:txBody>
                  <a:tcPr/>
                </a:tc>
                <a:tc>
                  <a:txBody>
                    <a:bodyPr/>
                    <a:lstStyle/>
                    <a:p>
                      <a:pPr algn="ctr"/>
                      <a:endParaRPr lang="en-GB" sz="2400" dirty="0"/>
                    </a:p>
                  </a:txBody>
                  <a:tcPr/>
                </a:tc>
                <a:tc gridSpan="3">
                  <a:txBody>
                    <a:bodyPr/>
                    <a:lstStyle/>
                    <a:p>
                      <a:pPr algn="ctr"/>
                      <a:r>
                        <a:rPr lang="en-GB" sz="2400" dirty="0"/>
                        <a:t>superhero</a:t>
                      </a:r>
                      <a:r>
                        <a:rPr lang="en-GB" sz="2400" baseline="0" dirty="0"/>
                        <a:t> [ 1 ]</a:t>
                      </a:r>
                      <a:endParaRPr lang="en-GB" sz="2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[ 0 ] [0]</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[ 0 ] [ 1 ]</a:t>
                      </a:r>
                      <a:endParaRPr lang="en-GB" sz="1800" dirty="0"/>
                    </a:p>
                    <a:p>
                      <a:pPr algn="ctr"/>
                      <a:endParaRPr lang="en-GB" sz="1800" dirty="0"/>
                    </a:p>
                  </a:txBody>
                  <a:tcPr/>
                </a:tc>
                <a:tc>
                  <a:txBody>
                    <a:bodyPr/>
                    <a:lstStyle/>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[ 1 ] [ 0 ]</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[ 1 ] [ 1 ]</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[ 1 ] [ 2 ]</a:t>
                      </a:r>
                      <a:endParaRPr lang="en-GB" sz="1800" dirty="0"/>
                    </a:p>
                    <a:p>
                      <a:pPr algn="ctr"/>
                      <a:endParaRPr lang="en-GB" sz="1800" dirty="0"/>
                    </a:p>
                  </a:txBody>
                  <a:tcPr/>
                </a:tc>
                <a:extLst>
                  <a:ext uri="{0D108BD9-81ED-4DB2-BD59-A6C34878D82A}">
                    <a16:rowId xmlns:a16="http://schemas.microsoft.com/office/drawing/2014/main" val="10002"/>
                  </a:ext>
                </a:extLst>
              </a:tr>
              <a:tr h="370840">
                <a:tc>
                  <a:txBody>
                    <a:bodyPr/>
                    <a:lstStyle/>
                    <a:p>
                      <a:pPr algn="ctr"/>
                      <a:r>
                        <a:rPr lang="en-GB" sz="1800" dirty="0"/>
                        <a:t>Batman</a:t>
                      </a:r>
                    </a:p>
                  </a:txBody>
                  <a:tcPr/>
                </a:tc>
                <a:tc>
                  <a:txBody>
                    <a:bodyPr/>
                    <a:lstStyle/>
                    <a:p>
                      <a:pPr algn="ctr"/>
                      <a:r>
                        <a:rPr lang="en-GB" sz="1800" dirty="0"/>
                        <a:t>Superman</a:t>
                      </a:r>
                    </a:p>
                  </a:txBody>
                  <a:tcPr/>
                </a:tc>
                <a:tc>
                  <a:txBody>
                    <a:bodyPr/>
                    <a:lstStyle/>
                    <a:p>
                      <a:pPr algn="ctr"/>
                      <a:endParaRPr lang="en-GB" sz="1800" dirty="0"/>
                    </a:p>
                  </a:txBody>
                  <a:tcPr/>
                </a:tc>
                <a:tc>
                  <a:txBody>
                    <a:bodyPr/>
                    <a:lstStyle/>
                    <a:p>
                      <a:pPr algn="ctr"/>
                      <a:r>
                        <a:rPr lang="en-GB" sz="1800" dirty="0"/>
                        <a:t>Amar</a:t>
                      </a:r>
                    </a:p>
                  </a:txBody>
                  <a:tcPr/>
                </a:tc>
                <a:tc>
                  <a:txBody>
                    <a:bodyPr/>
                    <a:lstStyle/>
                    <a:p>
                      <a:pPr algn="ctr"/>
                      <a:r>
                        <a:rPr lang="en-GB" sz="1800" dirty="0"/>
                        <a:t>Hulk</a:t>
                      </a:r>
                    </a:p>
                  </a:txBody>
                  <a:tcPr/>
                </a:tc>
                <a:tc>
                  <a:txBody>
                    <a:bodyPr/>
                    <a:lstStyle/>
                    <a:p>
                      <a:pPr algn="ctr"/>
                      <a:r>
                        <a:rPr lang="en-GB" sz="1800" dirty="0"/>
                        <a:t>Thor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234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CA36-89B8-334C-A2E5-3EC48F0E58B8}"/>
              </a:ext>
            </a:extLst>
          </p:cNvPr>
          <p:cNvSpPr>
            <a:spLocks noGrp="1"/>
          </p:cNvSpPr>
          <p:nvPr>
            <p:ph type="title"/>
          </p:nvPr>
        </p:nvSpPr>
        <p:spPr/>
        <p:txBody>
          <a:bodyPr>
            <a:normAutofit/>
          </a:bodyPr>
          <a:lstStyle/>
          <a:p>
            <a:r>
              <a:rPr lang="en-GB" dirty="0"/>
              <a:t>2D Array in Pseudocode </a:t>
            </a:r>
          </a:p>
        </p:txBody>
      </p:sp>
      <p:sp>
        <p:nvSpPr>
          <p:cNvPr id="3" name="Content Placeholder 2">
            <a:extLst>
              <a:ext uri="{FF2B5EF4-FFF2-40B4-BE49-F238E27FC236}">
                <a16:creationId xmlns:a16="http://schemas.microsoft.com/office/drawing/2014/main" id="{D954F370-1682-ED48-A5B2-CB994F5A8D20}"/>
              </a:ext>
            </a:extLst>
          </p:cNvPr>
          <p:cNvSpPr>
            <a:spLocks noGrp="1"/>
          </p:cNvSpPr>
          <p:nvPr>
            <p:ph idx="1"/>
          </p:nvPr>
        </p:nvSpPr>
        <p:spPr/>
        <p:txBody>
          <a:bodyPr/>
          <a:lstStyle/>
          <a:p>
            <a:r>
              <a:rPr lang="en-GB" dirty="0"/>
              <a:t>You just use a , between the array min and max values of each array </a:t>
            </a:r>
          </a:p>
          <a:p>
            <a:r>
              <a:rPr lang="en-US" dirty="0"/>
              <a:t>DECLARE &lt;identifier&gt; : ARRAY[&lt;lower1&gt;:&lt;upper1&gt;,&lt;lower2&gt;:&lt;upper2&gt;] OF &lt;data type&gt; </a:t>
            </a:r>
          </a:p>
          <a:p>
            <a:endParaRPr lang="en-GB" dirty="0"/>
          </a:p>
          <a:p>
            <a:r>
              <a:rPr lang="en-GB" dirty="0"/>
              <a:t>DECLARE Superhero : ARRAY [1:2,1:3] OF STRING</a:t>
            </a:r>
          </a:p>
        </p:txBody>
      </p:sp>
      <p:graphicFrame>
        <p:nvGraphicFramePr>
          <p:cNvPr id="4" name="Table 3">
            <a:extLst>
              <a:ext uri="{FF2B5EF4-FFF2-40B4-BE49-F238E27FC236}">
                <a16:creationId xmlns:a16="http://schemas.microsoft.com/office/drawing/2014/main" id="{AD5C9741-EF3F-BE43-9ED0-B1A313850476}"/>
              </a:ext>
            </a:extLst>
          </p:cNvPr>
          <p:cNvGraphicFramePr>
            <a:graphicFrameLocks noGrp="1"/>
          </p:cNvGraphicFramePr>
          <p:nvPr/>
        </p:nvGraphicFramePr>
        <p:xfrm>
          <a:off x="-2" y="4156948"/>
          <a:ext cx="12192000" cy="2169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51328">
                  <a:extLst>
                    <a:ext uri="{9D8B030D-6E8A-4147-A177-3AD203B41FA5}">
                      <a16:colId xmlns:a16="http://schemas.microsoft.com/office/drawing/2014/main" val="20002"/>
                    </a:ext>
                  </a:extLst>
                </a:gridCol>
                <a:gridCol w="3812672">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370840">
                <a:tc gridSpan="6">
                  <a:txBody>
                    <a:bodyPr/>
                    <a:lstStyle/>
                    <a:p>
                      <a:pPr algn="ctr"/>
                      <a:r>
                        <a:rPr lang="en-GB" sz="4000" dirty="0"/>
                        <a:t>Superhero [  ] </a:t>
                      </a:r>
                      <a:r>
                        <a:rPr lang="en-GB" sz="4000" baseline="0" dirty="0"/>
                        <a:t> </a:t>
                      </a:r>
                      <a:endParaRPr lang="en-GB" sz="40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000"/>
                  </a:ext>
                </a:extLst>
              </a:tr>
              <a:tr h="370840">
                <a:tc gridSpan="2">
                  <a:txBody>
                    <a:bodyPr/>
                    <a:lstStyle/>
                    <a:p>
                      <a:pPr algn="ctr"/>
                      <a:r>
                        <a:rPr lang="en-GB" sz="2400" dirty="0"/>
                        <a:t>Superhero</a:t>
                      </a:r>
                      <a:r>
                        <a:rPr lang="en-GB" sz="2400" baseline="0" dirty="0"/>
                        <a:t> [ 1]</a:t>
                      </a:r>
                      <a:endParaRPr lang="en-GB" sz="2400" dirty="0"/>
                    </a:p>
                  </a:txBody>
                  <a:tcPr/>
                </a:tc>
                <a:tc hMerge="1">
                  <a:txBody>
                    <a:bodyPr/>
                    <a:lstStyle/>
                    <a:p>
                      <a:endParaRPr lang="en-GB" dirty="0"/>
                    </a:p>
                  </a:txBody>
                  <a:tcPr/>
                </a:tc>
                <a:tc>
                  <a:txBody>
                    <a:bodyPr/>
                    <a:lstStyle/>
                    <a:p>
                      <a:pPr algn="ctr"/>
                      <a:endParaRPr lang="en-GB" sz="2400" dirty="0"/>
                    </a:p>
                  </a:txBody>
                  <a:tcPr/>
                </a:tc>
                <a:tc gridSpan="3">
                  <a:txBody>
                    <a:bodyPr/>
                    <a:lstStyle/>
                    <a:p>
                      <a:pPr algn="ctr"/>
                      <a:r>
                        <a:rPr lang="en-GB" sz="2400" dirty="0"/>
                        <a:t>Superhero</a:t>
                      </a:r>
                      <a:r>
                        <a:rPr lang="en-GB" sz="2400" baseline="0" dirty="0"/>
                        <a:t> [ 2 ]</a:t>
                      </a:r>
                      <a:endParaRPr lang="en-GB" sz="2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[ 1] [1]</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[ 1 ] [ 2 ]</a:t>
                      </a:r>
                      <a:endParaRPr lang="en-GB" sz="1800" dirty="0"/>
                    </a:p>
                    <a:p>
                      <a:pPr algn="ctr"/>
                      <a:endParaRPr lang="en-GB" sz="1800" dirty="0"/>
                    </a:p>
                  </a:txBody>
                  <a:tcPr/>
                </a:tc>
                <a:tc>
                  <a:txBody>
                    <a:bodyPr/>
                    <a:lstStyle/>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[ 2 ] [ 1 ]</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[ 2 ] [ 2 ]</a:t>
                      </a:r>
                      <a:endParaRPr lang="en-GB" sz="1800" dirty="0"/>
                    </a:p>
                    <a:p>
                      <a:pPr algn="ctr"/>
                      <a:endParaRPr lang="en-GB"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t>Superhero</a:t>
                      </a:r>
                      <a:r>
                        <a:rPr lang="en-GB" sz="1800" baseline="0" dirty="0"/>
                        <a:t> [ 2] [ 3 ]</a:t>
                      </a:r>
                      <a:endParaRPr lang="en-GB" sz="1800" dirty="0"/>
                    </a:p>
                    <a:p>
                      <a:pPr algn="ctr"/>
                      <a:endParaRPr lang="en-GB" sz="1800" dirty="0"/>
                    </a:p>
                  </a:txBody>
                  <a:tcPr/>
                </a:tc>
                <a:extLst>
                  <a:ext uri="{0D108BD9-81ED-4DB2-BD59-A6C34878D82A}">
                    <a16:rowId xmlns:a16="http://schemas.microsoft.com/office/drawing/2014/main" val="10002"/>
                  </a:ext>
                </a:extLst>
              </a:tr>
              <a:tr h="370840">
                <a:tc>
                  <a:txBody>
                    <a:bodyPr/>
                    <a:lstStyle/>
                    <a:p>
                      <a:pPr algn="ctr"/>
                      <a:r>
                        <a:rPr lang="en-GB" sz="1800" dirty="0"/>
                        <a:t>Batman</a:t>
                      </a:r>
                    </a:p>
                  </a:txBody>
                  <a:tcPr/>
                </a:tc>
                <a:tc>
                  <a:txBody>
                    <a:bodyPr/>
                    <a:lstStyle/>
                    <a:p>
                      <a:pPr algn="ctr"/>
                      <a:r>
                        <a:rPr lang="en-GB" sz="1800" dirty="0"/>
                        <a:t>Superman</a:t>
                      </a:r>
                    </a:p>
                  </a:txBody>
                  <a:tcPr/>
                </a:tc>
                <a:tc>
                  <a:txBody>
                    <a:bodyPr/>
                    <a:lstStyle/>
                    <a:p>
                      <a:pPr algn="ctr"/>
                      <a:endParaRPr lang="en-GB" sz="1800" dirty="0"/>
                    </a:p>
                  </a:txBody>
                  <a:tcPr/>
                </a:tc>
                <a:tc>
                  <a:txBody>
                    <a:bodyPr/>
                    <a:lstStyle/>
                    <a:p>
                      <a:pPr algn="ctr"/>
                      <a:r>
                        <a:rPr lang="en-GB" sz="1800" dirty="0"/>
                        <a:t>Amar</a:t>
                      </a:r>
                    </a:p>
                  </a:txBody>
                  <a:tcPr/>
                </a:tc>
                <a:tc>
                  <a:txBody>
                    <a:bodyPr/>
                    <a:lstStyle/>
                    <a:p>
                      <a:pPr algn="ctr"/>
                      <a:r>
                        <a:rPr lang="en-GB" sz="1800" dirty="0"/>
                        <a:t>Hulk</a:t>
                      </a:r>
                    </a:p>
                  </a:txBody>
                  <a:tcPr/>
                </a:tc>
                <a:tc>
                  <a:txBody>
                    <a:bodyPr/>
                    <a:lstStyle/>
                    <a:p>
                      <a:pPr algn="ctr"/>
                      <a:r>
                        <a:rPr lang="en-GB" sz="1800" dirty="0"/>
                        <a:t>Thor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5342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26B1-319F-E241-9AE1-B95C23C2F1EF}"/>
              </a:ext>
            </a:extLst>
          </p:cNvPr>
          <p:cNvSpPr>
            <a:spLocks noGrp="1"/>
          </p:cNvSpPr>
          <p:nvPr>
            <p:ph type="title"/>
          </p:nvPr>
        </p:nvSpPr>
        <p:spPr/>
        <p:txBody>
          <a:bodyPr>
            <a:normAutofit/>
          </a:bodyPr>
          <a:lstStyle/>
          <a:p>
            <a:r>
              <a:rPr lang="en-GB" dirty="0"/>
              <a:t>Input and Output</a:t>
            </a:r>
          </a:p>
        </p:txBody>
      </p:sp>
      <p:sp>
        <p:nvSpPr>
          <p:cNvPr id="3" name="Content Placeholder 2">
            <a:extLst>
              <a:ext uri="{FF2B5EF4-FFF2-40B4-BE49-F238E27FC236}">
                <a16:creationId xmlns:a16="http://schemas.microsoft.com/office/drawing/2014/main" id="{ACADED87-256C-9B4E-967D-A3F9E7BF5972}"/>
              </a:ext>
            </a:extLst>
          </p:cNvPr>
          <p:cNvSpPr>
            <a:spLocks noGrp="1"/>
          </p:cNvSpPr>
          <p:nvPr>
            <p:ph idx="1"/>
          </p:nvPr>
        </p:nvSpPr>
        <p:spPr/>
        <p:txBody>
          <a:bodyPr>
            <a:normAutofit lnSpcReduction="10000"/>
          </a:bodyPr>
          <a:lstStyle/>
          <a:p>
            <a:r>
              <a:rPr lang="en-GB" dirty="0"/>
              <a:t>In Python we have</a:t>
            </a:r>
          </a:p>
          <a:p>
            <a:r>
              <a:rPr lang="en-GB" dirty="0"/>
              <a:t>a = input (“Type in a superhero name)</a:t>
            </a:r>
          </a:p>
          <a:p>
            <a:r>
              <a:rPr lang="en-GB" dirty="0"/>
              <a:t>print (a) </a:t>
            </a:r>
          </a:p>
          <a:p>
            <a:endParaRPr lang="en-GB" dirty="0"/>
          </a:p>
          <a:p>
            <a:r>
              <a:rPr lang="en-GB" dirty="0"/>
              <a:t>We use input for input and print for output</a:t>
            </a:r>
          </a:p>
          <a:p>
            <a:endParaRPr lang="en-GB" dirty="0"/>
          </a:p>
          <a:p>
            <a:r>
              <a:rPr lang="en-GB" dirty="0"/>
              <a:t>In Pseudocode we use INPUT and OUTPUT</a:t>
            </a:r>
          </a:p>
          <a:p>
            <a:r>
              <a:rPr lang="en-GB" dirty="0"/>
              <a:t>INPUT &lt;identifier&gt;</a:t>
            </a:r>
          </a:p>
          <a:p>
            <a:r>
              <a:rPr lang="en-GB" dirty="0"/>
              <a:t>OUTPUT &lt;value&gt;</a:t>
            </a:r>
          </a:p>
          <a:p>
            <a:endParaRPr lang="en-GB" dirty="0"/>
          </a:p>
          <a:p>
            <a:r>
              <a:rPr lang="en-GB" dirty="0"/>
              <a:t>INPUT a </a:t>
            </a:r>
          </a:p>
          <a:p>
            <a:r>
              <a:rPr lang="en-GB" dirty="0"/>
              <a:t>OUTPUT a </a:t>
            </a:r>
          </a:p>
        </p:txBody>
      </p:sp>
    </p:spTree>
    <p:extLst>
      <p:ext uri="{BB962C8B-B14F-4D97-AF65-F5344CB8AC3E}">
        <p14:creationId xmlns:p14="http://schemas.microsoft.com/office/powerpoint/2010/main" val="285100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818E-A94B-8149-96C4-03AC3FBB0419}"/>
              </a:ext>
            </a:extLst>
          </p:cNvPr>
          <p:cNvSpPr>
            <a:spLocks noGrp="1"/>
          </p:cNvSpPr>
          <p:nvPr>
            <p:ph type="title"/>
          </p:nvPr>
        </p:nvSpPr>
        <p:spPr/>
        <p:txBody>
          <a:bodyPr>
            <a:normAutofit/>
          </a:bodyPr>
          <a:lstStyle/>
          <a:p>
            <a:r>
              <a:rPr lang="en-GB" dirty="0"/>
              <a:t>What is Pseudocode?</a:t>
            </a:r>
          </a:p>
        </p:txBody>
      </p:sp>
      <p:sp>
        <p:nvSpPr>
          <p:cNvPr id="3" name="Content Placeholder 2">
            <a:extLst>
              <a:ext uri="{FF2B5EF4-FFF2-40B4-BE49-F238E27FC236}">
                <a16:creationId xmlns:a16="http://schemas.microsoft.com/office/drawing/2014/main" id="{86076B64-9B82-EC4A-98FD-DFD3703393A0}"/>
              </a:ext>
            </a:extLst>
          </p:cNvPr>
          <p:cNvSpPr>
            <a:spLocks noGrp="1"/>
          </p:cNvSpPr>
          <p:nvPr>
            <p:ph idx="1"/>
          </p:nvPr>
        </p:nvSpPr>
        <p:spPr/>
        <p:txBody>
          <a:bodyPr>
            <a:normAutofit/>
          </a:bodyPr>
          <a:lstStyle/>
          <a:p>
            <a:r>
              <a:rPr lang="en-GB" dirty="0"/>
              <a:t>Fake code. </a:t>
            </a:r>
          </a:p>
          <a:p>
            <a:r>
              <a:rPr lang="en-GB" dirty="0"/>
              <a:t>Does not work </a:t>
            </a:r>
          </a:p>
          <a:p>
            <a:endParaRPr lang="en-GB" dirty="0"/>
          </a:p>
          <a:p>
            <a:r>
              <a:rPr lang="en-GB" dirty="0"/>
              <a:t>Why do we have it?</a:t>
            </a:r>
          </a:p>
          <a:p>
            <a:r>
              <a:rPr lang="en-GB" dirty="0"/>
              <a:t>Because Cambridge allows us to use either Python, Java or Visual Basic. </a:t>
            </a:r>
          </a:p>
          <a:p>
            <a:r>
              <a:rPr lang="en-GB" dirty="0"/>
              <a:t>These are 3 VERY different languages </a:t>
            </a:r>
          </a:p>
          <a:p>
            <a:endParaRPr lang="en-GB" dirty="0"/>
          </a:p>
          <a:p>
            <a:r>
              <a:rPr lang="en-GB" dirty="0"/>
              <a:t>But the person marking your final exam is NOT an expert in any of these languages, they are some random History teacher or some dummy Biology teacher.</a:t>
            </a:r>
          </a:p>
          <a:p>
            <a:endParaRPr lang="en-GB" dirty="0"/>
          </a:p>
          <a:p>
            <a:r>
              <a:rPr lang="en-GB" dirty="0"/>
              <a:t>So Cambridge says we should use a different language called Pseudocode and then with this single fake language its easier for the History teacher to mark your work.</a:t>
            </a:r>
          </a:p>
        </p:txBody>
      </p:sp>
    </p:spTree>
    <p:extLst>
      <p:ext uri="{BB962C8B-B14F-4D97-AF65-F5344CB8AC3E}">
        <p14:creationId xmlns:p14="http://schemas.microsoft.com/office/powerpoint/2010/main" val="354912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C97C-AED5-D044-9B75-5AFC59E9C785}"/>
              </a:ext>
            </a:extLst>
          </p:cNvPr>
          <p:cNvSpPr>
            <a:spLocks noGrp="1"/>
          </p:cNvSpPr>
          <p:nvPr>
            <p:ph type="title"/>
          </p:nvPr>
        </p:nvSpPr>
        <p:spPr/>
        <p:txBody>
          <a:bodyPr>
            <a:normAutofit/>
          </a:bodyPr>
          <a:lstStyle/>
          <a:p>
            <a:r>
              <a:rPr lang="en-GB" dirty="0"/>
              <a:t>Maths</a:t>
            </a:r>
          </a:p>
        </p:txBody>
      </p:sp>
      <p:sp>
        <p:nvSpPr>
          <p:cNvPr id="3" name="Content Placeholder 2">
            <a:extLst>
              <a:ext uri="{FF2B5EF4-FFF2-40B4-BE49-F238E27FC236}">
                <a16:creationId xmlns:a16="http://schemas.microsoft.com/office/drawing/2014/main" id="{27900A3E-AADB-0947-B25B-D4C9A2375AC9}"/>
              </a:ext>
            </a:extLst>
          </p:cNvPr>
          <p:cNvSpPr>
            <a:spLocks noGrp="1"/>
          </p:cNvSpPr>
          <p:nvPr>
            <p:ph idx="1"/>
          </p:nvPr>
        </p:nvSpPr>
        <p:spPr/>
        <p:txBody>
          <a:bodyPr>
            <a:normAutofit lnSpcReduction="10000"/>
          </a:bodyPr>
          <a:lstStyle/>
          <a:p>
            <a:r>
              <a:rPr lang="en-GB" dirty="0"/>
              <a:t>In Pseudocode we can have:</a:t>
            </a:r>
          </a:p>
          <a:p>
            <a:r>
              <a:rPr lang="en-GB" dirty="0"/>
              <a:t>+ Add</a:t>
            </a:r>
          </a:p>
          <a:p>
            <a:r>
              <a:rPr lang="en-GB" dirty="0"/>
              <a:t>- Subtract</a:t>
            </a:r>
          </a:p>
          <a:p>
            <a:r>
              <a:rPr lang="en-GB" dirty="0"/>
              <a:t>* Multiply</a:t>
            </a:r>
          </a:p>
          <a:p>
            <a:r>
              <a:rPr lang="en-GB" dirty="0"/>
              <a:t>/ Divide</a:t>
            </a:r>
          </a:p>
          <a:p>
            <a:r>
              <a:rPr lang="en-GB" dirty="0"/>
              <a:t>&gt; Greater than</a:t>
            </a:r>
          </a:p>
          <a:p>
            <a:r>
              <a:rPr lang="en-GB" dirty="0"/>
              <a:t>&lt; Less than</a:t>
            </a:r>
          </a:p>
          <a:p>
            <a:r>
              <a:rPr lang="en-GB" dirty="0"/>
              <a:t>&gt;= Greater than or equal to</a:t>
            </a:r>
          </a:p>
          <a:p>
            <a:r>
              <a:rPr lang="en-GB" dirty="0"/>
              <a:t>&lt;= Less than or equal to</a:t>
            </a:r>
          </a:p>
          <a:p>
            <a:r>
              <a:rPr lang="en-GB" dirty="0"/>
              <a:t>= Equal to</a:t>
            </a:r>
          </a:p>
          <a:p>
            <a:r>
              <a:rPr lang="en-GB" dirty="0"/>
              <a:t>&lt;&gt; Not equal to</a:t>
            </a:r>
          </a:p>
          <a:p>
            <a:br>
              <a:rPr lang="en-GB" dirty="0"/>
            </a:br>
            <a:r>
              <a:rPr lang="en-GB" dirty="0"/>
              <a:t>&gt;, &lt;, &gt;=, &lt;=, = and. &lt;&gt; will result in a Boolean TRUE or FALSE</a:t>
            </a:r>
          </a:p>
        </p:txBody>
      </p:sp>
    </p:spTree>
    <p:extLst>
      <p:ext uri="{BB962C8B-B14F-4D97-AF65-F5344CB8AC3E}">
        <p14:creationId xmlns:p14="http://schemas.microsoft.com/office/powerpoint/2010/main" val="26629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D9DF-DCD4-CA4B-B509-FFFF1EA75391}"/>
              </a:ext>
            </a:extLst>
          </p:cNvPr>
          <p:cNvSpPr>
            <a:spLocks noGrp="1"/>
          </p:cNvSpPr>
          <p:nvPr>
            <p:ph type="title"/>
          </p:nvPr>
        </p:nvSpPr>
        <p:spPr/>
        <p:txBody>
          <a:bodyPr>
            <a:normAutofit/>
          </a:bodyPr>
          <a:lstStyle/>
          <a:p>
            <a:r>
              <a:rPr lang="en-GB" dirty="0"/>
              <a:t>Sting Operations  -</a:t>
            </a:r>
          </a:p>
        </p:txBody>
      </p:sp>
      <p:sp>
        <p:nvSpPr>
          <p:cNvPr id="3" name="Content Placeholder 2">
            <a:extLst>
              <a:ext uri="{FF2B5EF4-FFF2-40B4-BE49-F238E27FC236}">
                <a16:creationId xmlns:a16="http://schemas.microsoft.com/office/drawing/2014/main" id="{B9FAFA12-FDEF-2A42-BEB7-57403FCCD2D6}"/>
              </a:ext>
            </a:extLst>
          </p:cNvPr>
          <p:cNvSpPr>
            <a:spLocks noGrp="1"/>
          </p:cNvSpPr>
          <p:nvPr>
            <p:ph idx="1"/>
          </p:nvPr>
        </p:nvSpPr>
        <p:spPr/>
        <p:txBody>
          <a:bodyPr numCol="2">
            <a:normAutofit fontScale="85000" lnSpcReduction="20000"/>
          </a:bodyPr>
          <a:lstStyle/>
          <a:p>
            <a:r>
              <a:rPr lang="en-GB" dirty="0"/>
              <a:t>Read text from right to left</a:t>
            </a:r>
          </a:p>
          <a:p>
            <a:r>
              <a:rPr lang="en-US" dirty="0"/>
              <a:t>RIGHT(ThisString : STRING, x : INTEGER) RETURNS STRING</a:t>
            </a:r>
            <a:endParaRPr lang="en-US" dirty="0">
              <a:effectLst/>
            </a:endParaRPr>
          </a:p>
          <a:p>
            <a:r>
              <a:rPr lang="en-US" b="1" dirty="0"/>
              <a:t>RIGHT("ABCDEFGH",3) </a:t>
            </a:r>
            <a:r>
              <a:rPr lang="en-US" dirty="0"/>
              <a:t>returns</a:t>
            </a:r>
            <a:r>
              <a:rPr lang="en-US" b="1" dirty="0"/>
              <a:t>"FGH" </a:t>
            </a:r>
            <a:endParaRPr lang="en-US" dirty="0">
              <a:effectLst/>
            </a:endParaRPr>
          </a:p>
          <a:p>
            <a:endParaRPr lang="en-US" dirty="0"/>
          </a:p>
          <a:p>
            <a:r>
              <a:rPr lang="en-US" dirty="0"/>
              <a:t>Counts how many letters</a:t>
            </a:r>
          </a:p>
          <a:p>
            <a:r>
              <a:rPr lang="en-US" dirty="0"/>
              <a:t>LENGTH(ThisString : STRING)  </a:t>
            </a:r>
          </a:p>
          <a:p>
            <a:r>
              <a:rPr lang="en-US" b="1" dirty="0"/>
              <a:t>LENGTH("HappyDays") </a:t>
            </a:r>
            <a:r>
              <a:rPr lang="en-US" dirty="0"/>
              <a:t>returns </a:t>
            </a:r>
            <a:r>
              <a:rPr lang="en-US" b="1" dirty="0"/>
              <a:t>10 </a:t>
            </a:r>
          </a:p>
          <a:p>
            <a:endParaRPr lang="en-US" dirty="0">
              <a:effectLst/>
            </a:endParaRPr>
          </a:p>
          <a:p>
            <a:r>
              <a:rPr lang="en-US" dirty="0">
                <a:effectLst/>
              </a:rPr>
              <a:t>When you want to join two strings</a:t>
            </a:r>
          </a:p>
          <a:p>
            <a:r>
              <a:rPr lang="en-US" dirty="0">
                <a:effectLst/>
              </a:rPr>
              <a:t>&lt;VALUE&gt; &amp; &lt;VALUE&gt;</a:t>
            </a:r>
          </a:p>
          <a:p>
            <a:r>
              <a:rPr lang="en-US" dirty="0"/>
              <a:t>“Batman” &amp; “Thanos” returns “BatmanThanos”</a:t>
            </a:r>
            <a:endParaRPr lang="en-US" dirty="0">
              <a:effectLst/>
            </a:endParaRPr>
          </a:p>
          <a:p>
            <a:endParaRPr lang="en-US" dirty="0"/>
          </a:p>
          <a:p>
            <a:endParaRPr lang="en-US" dirty="0"/>
          </a:p>
          <a:p>
            <a:endParaRPr lang="en-US" dirty="0"/>
          </a:p>
          <a:p>
            <a:endParaRPr lang="en-US" dirty="0"/>
          </a:p>
          <a:p>
            <a:r>
              <a:rPr lang="en-US" dirty="0"/>
              <a:t>Reads from the left, but you say what position to start from</a:t>
            </a:r>
          </a:p>
          <a:p>
            <a:r>
              <a:rPr lang="en-US" dirty="0"/>
              <a:t>MID(ThisString : STRING, x : INTEGER, y : INTEGER)</a:t>
            </a:r>
            <a:endParaRPr lang="en-US" dirty="0">
              <a:effectLst/>
            </a:endParaRPr>
          </a:p>
          <a:p>
            <a:r>
              <a:rPr lang="en-US" b="1" dirty="0"/>
              <a:t>MID("ABCDEFGH",2,3)</a:t>
            </a:r>
            <a:r>
              <a:rPr lang="en-US" dirty="0"/>
              <a:t>returns</a:t>
            </a:r>
            <a:r>
              <a:rPr lang="en-US" b="1" dirty="0"/>
              <a:t>"BCD" </a:t>
            </a:r>
            <a:endParaRPr lang="en-US" dirty="0">
              <a:effectLst/>
            </a:endParaRPr>
          </a:p>
          <a:p>
            <a:endParaRPr lang="en-US" dirty="0"/>
          </a:p>
          <a:p>
            <a:r>
              <a:rPr lang="en-US" dirty="0"/>
              <a:t>Changes upper case character to lower case</a:t>
            </a:r>
          </a:p>
          <a:p>
            <a:r>
              <a:rPr lang="en-US" dirty="0"/>
              <a:t>LCASE(ThisChar : CHAR) </a:t>
            </a:r>
          </a:p>
          <a:p>
            <a:r>
              <a:rPr lang="en-US" b="1" dirty="0"/>
              <a:t>LCASE('W')</a:t>
            </a:r>
            <a:r>
              <a:rPr lang="en-US" dirty="0"/>
              <a:t>returns</a:t>
            </a:r>
            <a:r>
              <a:rPr lang="en-US" b="1" dirty="0"/>
              <a:t>'w’ </a:t>
            </a:r>
            <a:endParaRPr lang="en-US" dirty="0">
              <a:effectLst/>
            </a:endParaRPr>
          </a:p>
          <a:p>
            <a:endParaRPr lang="en-US" dirty="0"/>
          </a:p>
          <a:p>
            <a:r>
              <a:rPr lang="en-US" dirty="0"/>
              <a:t>Changes lower case charater to upper</a:t>
            </a:r>
          </a:p>
          <a:p>
            <a:r>
              <a:rPr lang="en-US" dirty="0"/>
              <a:t>UCASE(ThisChar : CHAR)</a:t>
            </a:r>
            <a:endParaRPr lang="en-US" dirty="0">
              <a:effectLst/>
            </a:endParaRPr>
          </a:p>
          <a:p>
            <a:r>
              <a:rPr lang="en-US" dirty="0"/>
              <a:t>Example: </a:t>
            </a:r>
            <a:r>
              <a:rPr lang="en-US" b="1" dirty="0"/>
              <a:t>UCASE('h')</a:t>
            </a:r>
            <a:r>
              <a:rPr lang="en-US" dirty="0"/>
              <a:t>returns</a:t>
            </a:r>
            <a:r>
              <a:rPr lang="en-US" b="1" dirty="0"/>
              <a:t>'H' </a:t>
            </a:r>
            <a:endParaRPr lang="en-GB" dirty="0"/>
          </a:p>
          <a:p>
            <a:endParaRPr lang="en-GB" dirty="0"/>
          </a:p>
        </p:txBody>
      </p:sp>
    </p:spTree>
    <p:extLst>
      <p:ext uri="{BB962C8B-B14F-4D97-AF65-F5344CB8AC3E}">
        <p14:creationId xmlns:p14="http://schemas.microsoft.com/office/powerpoint/2010/main" val="336782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8711-FF52-174E-90DD-6F3715C06934}"/>
              </a:ext>
            </a:extLst>
          </p:cNvPr>
          <p:cNvSpPr>
            <a:spLocks noGrp="1"/>
          </p:cNvSpPr>
          <p:nvPr>
            <p:ph type="title"/>
          </p:nvPr>
        </p:nvSpPr>
        <p:spPr/>
        <p:txBody>
          <a:bodyPr>
            <a:normAutofit/>
          </a:bodyPr>
          <a:lstStyle/>
          <a:p>
            <a:r>
              <a:rPr lang="en-GB" dirty="0"/>
              <a:t>If Statements</a:t>
            </a:r>
          </a:p>
        </p:txBody>
      </p:sp>
      <p:sp>
        <p:nvSpPr>
          <p:cNvPr id="3" name="Content Placeholder 2">
            <a:extLst>
              <a:ext uri="{FF2B5EF4-FFF2-40B4-BE49-F238E27FC236}">
                <a16:creationId xmlns:a16="http://schemas.microsoft.com/office/drawing/2014/main" id="{1DB0197B-F180-F14D-8551-E837C0FFB5E5}"/>
              </a:ext>
            </a:extLst>
          </p:cNvPr>
          <p:cNvSpPr>
            <a:spLocks noGrp="1"/>
          </p:cNvSpPr>
          <p:nvPr>
            <p:ph idx="1"/>
          </p:nvPr>
        </p:nvSpPr>
        <p:spPr/>
        <p:txBody>
          <a:bodyPr>
            <a:normAutofit fontScale="92500" lnSpcReduction="20000"/>
          </a:bodyPr>
          <a:lstStyle/>
          <a:p>
            <a:r>
              <a:rPr lang="en-GB" dirty="0"/>
              <a:t>In Python:</a:t>
            </a:r>
          </a:p>
          <a:p>
            <a:r>
              <a:rPr lang="en-GB" dirty="0"/>
              <a:t>if score &gt; 50:  </a:t>
            </a:r>
          </a:p>
          <a:p>
            <a:r>
              <a:rPr lang="en-GB" dirty="0"/>
              <a:t>		print("Pass")</a:t>
            </a:r>
          </a:p>
          <a:p>
            <a:r>
              <a:rPr lang="en-GB" dirty="0"/>
              <a:t>else:     </a:t>
            </a:r>
          </a:p>
          <a:p>
            <a:r>
              <a:rPr lang="en-GB" dirty="0"/>
              <a:t>		print("fail")</a:t>
            </a:r>
          </a:p>
          <a:p>
            <a:endParaRPr lang="en-GB" dirty="0"/>
          </a:p>
          <a:p>
            <a:r>
              <a:rPr lang="en-GB" dirty="0"/>
              <a:t>In Pseudocode:</a:t>
            </a:r>
          </a:p>
          <a:p>
            <a:r>
              <a:rPr lang="en-US" dirty="0"/>
              <a:t>IF</a:t>
            </a:r>
          </a:p>
          <a:p>
            <a:r>
              <a:rPr lang="en-US" dirty="0"/>
              <a:t>		&lt;condition&gt; </a:t>
            </a:r>
          </a:p>
          <a:p>
            <a:r>
              <a:rPr lang="en-US" dirty="0"/>
              <a:t>		THEN </a:t>
            </a:r>
          </a:p>
          <a:p>
            <a:r>
              <a:rPr lang="en-US" dirty="0"/>
              <a:t>			&lt;statement(s)&gt; </a:t>
            </a:r>
          </a:p>
          <a:p>
            <a:r>
              <a:rPr lang="en-US" dirty="0"/>
              <a:t>		ELSE </a:t>
            </a:r>
          </a:p>
          <a:p>
            <a:r>
              <a:rPr lang="en-US" dirty="0"/>
              <a:t>			&lt;statement(s)&gt; </a:t>
            </a:r>
          </a:p>
          <a:p>
            <a:r>
              <a:rPr lang="en-US" dirty="0"/>
              <a:t>ENDIF </a:t>
            </a:r>
          </a:p>
          <a:p>
            <a:endParaRPr lang="en-US" dirty="0"/>
          </a:p>
          <a:p>
            <a:endParaRPr lang="en-US" dirty="0"/>
          </a:p>
          <a:p>
            <a:endParaRPr lang="en-GB" dirty="0"/>
          </a:p>
          <a:p>
            <a:endParaRPr lang="en-GB" dirty="0"/>
          </a:p>
          <a:p>
            <a:endParaRPr lang="en-GB" dirty="0"/>
          </a:p>
        </p:txBody>
      </p:sp>
    </p:spTree>
    <p:extLst>
      <p:ext uri="{BB962C8B-B14F-4D97-AF65-F5344CB8AC3E}">
        <p14:creationId xmlns:p14="http://schemas.microsoft.com/office/powerpoint/2010/main" val="141806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C8711-FF52-174E-90DD-6F3715C06934}"/>
              </a:ext>
            </a:extLst>
          </p:cNvPr>
          <p:cNvSpPr>
            <a:spLocks noGrp="1"/>
          </p:cNvSpPr>
          <p:nvPr>
            <p:ph type="title"/>
          </p:nvPr>
        </p:nvSpPr>
        <p:spPr/>
        <p:txBody>
          <a:bodyPr>
            <a:normAutofit/>
          </a:bodyPr>
          <a:lstStyle/>
          <a:p>
            <a:r>
              <a:rPr lang="en-GB" dirty="0"/>
              <a:t>If Statements Example</a:t>
            </a:r>
          </a:p>
        </p:txBody>
      </p:sp>
      <p:sp>
        <p:nvSpPr>
          <p:cNvPr id="3" name="Content Placeholder 2">
            <a:extLst>
              <a:ext uri="{FF2B5EF4-FFF2-40B4-BE49-F238E27FC236}">
                <a16:creationId xmlns:a16="http://schemas.microsoft.com/office/drawing/2014/main" id="{1DB0197B-F180-F14D-8551-E837C0FFB5E5}"/>
              </a:ext>
            </a:extLst>
          </p:cNvPr>
          <p:cNvSpPr>
            <a:spLocks noGrp="1"/>
          </p:cNvSpPr>
          <p:nvPr>
            <p:ph idx="1"/>
          </p:nvPr>
        </p:nvSpPr>
        <p:spPr/>
        <p:txBody>
          <a:bodyPr>
            <a:normAutofit fontScale="92500" lnSpcReduction="20000"/>
          </a:bodyPr>
          <a:lstStyle/>
          <a:p>
            <a:r>
              <a:rPr lang="en-GB" dirty="0"/>
              <a:t>In Python:</a:t>
            </a:r>
          </a:p>
          <a:p>
            <a:r>
              <a:rPr lang="en-GB" dirty="0"/>
              <a:t>if score &gt; 50:  </a:t>
            </a:r>
          </a:p>
          <a:p>
            <a:r>
              <a:rPr lang="en-GB" dirty="0"/>
              <a:t>		print("Pass")</a:t>
            </a:r>
          </a:p>
          <a:p>
            <a:r>
              <a:rPr lang="en-GB" dirty="0"/>
              <a:t>else:     </a:t>
            </a:r>
          </a:p>
          <a:p>
            <a:r>
              <a:rPr lang="en-GB" dirty="0"/>
              <a:t>		print("fail")</a:t>
            </a:r>
          </a:p>
          <a:p>
            <a:endParaRPr lang="en-GB" dirty="0"/>
          </a:p>
          <a:p>
            <a:r>
              <a:rPr lang="en-GB" dirty="0"/>
              <a:t>In Pseudocode:</a:t>
            </a:r>
          </a:p>
          <a:p>
            <a:r>
              <a:rPr lang="en-US" dirty="0"/>
              <a:t>IF</a:t>
            </a:r>
          </a:p>
          <a:p>
            <a:r>
              <a:rPr lang="en-US" dirty="0"/>
              <a:t>		Score &gt; 50</a:t>
            </a:r>
          </a:p>
          <a:p>
            <a:r>
              <a:rPr lang="en-US" dirty="0"/>
              <a:t>		THEN </a:t>
            </a:r>
          </a:p>
          <a:p>
            <a:r>
              <a:rPr lang="en-US" dirty="0"/>
              <a:t>			OUTPUT “Pass”</a:t>
            </a:r>
          </a:p>
          <a:p>
            <a:r>
              <a:rPr lang="en-US" dirty="0"/>
              <a:t>		ELSE </a:t>
            </a:r>
          </a:p>
          <a:p>
            <a:r>
              <a:rPr lang="en-US" dirty="0"/>
              <a:t>			OUTPUT “Fail”</a:t>
            </a:r>
          </a:p>
          <a:p>
            <a:r>
              <a:rPr lang="en-US" dirty="0"/>
              <a:t>ENDIF </a:t>
            </a:r>
          </a:p>
          <a:p>
            <a:endParaRPr lang="en-US" dirty="0"/>
          </a:p>
          <a:p>
            <a:endParaRPr lang="en-US" dirty="0"/>
          </a:p>
          <a:p>
            <a:endParaRPr lang="en-GB" dirty="0"/>
          </a:p>
          <a:p>
            <a:endParaRPr lang="en-GB" dirty="0"/>
          </a:p>
          <a:p>
            <a:endParaRPr lang="en-GB" dirty="0"/>
          </a:p>
        </p:txBody>
      </p:sp>
    </p:spTree>
    <p:extLst>
      <p:ext uri="{BB962C8B-B14F-4D97-AF65-F5344CB8AC3E}">
        <p14:creationId xmlns:p14="http://schemas.microsoft.com/office/powerpoint/2010/main" val="270023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1B9D-8576-B449-A516-2AB84A5DFC1C}"/>
              </a:ext>
            </a:extLst>
          </p:cNvPr>
          <p:cNvSpPr>
            <a:spLocks noGrp="1"/>
          </p:cNvSpPr>
          <p:nvPr>
            <p:ph type="title"/>
          </p:nvPr>
        </p:nvSpPr>
        <p:spPr/>
        <p:txBody>
          <a:bodyPr>
            <a:normAutofit/>
          </a:bodyPr>
          <a:lstStyle/>
          <a:p>
            <a:r>
              <a:rPr lang="en-GB" dirty="0"/>
              <a:t>Nested IF Python</a:t>
            </a:r>
          </a:p>
        </p:txBody>
      </p:sp>
      <p:sp>
        <p:nvSpPr>
          <p:cNvPr id="3" name="Content Placeholder 2">
            <a:extLst>
              <a:ext uri="{FF2B5EF4-FFF2-40B4-BE49-F238E27FC236}">
                <a16:creationId xmlns:a16="http://schemas.microsoft.com/office/drawing/2014/main" id="{FC82C6FA-7AFF-DC49-A168-8463A93D9DA5}"/>
              </a:ext>
            </a:extLst>
          </p:cNvPr>
          <p:cNvSpPr>
            <a:spLocks noGrp="1"/>
          </p:cNvSpPr>
          <p:nvPr>
            <p:ph idx="1"/>
          </p:nvPr>
        </p:nvSpPr>
        <p:spPr/>
        <p:txBody>
          <a:bodyPr>
            <a:normAutofit lnSpcReduction="10000"/>
          </a:bodyPr>
          <a:lstStyle/>
          <a:p>
            <a:r>
              <a:rPr lang="en-GB" dirty="0"/>
              <a:t>In Python:</a:t>
            </a:r>
          </a:p>
          <a:p>
            <a:r>
              <a:rPr lang="en-GB" dirty="0"/>
              <a:t>if Number1 &gt; Number2:    	</a:t>
            </a:r>
          </a:p>
          <a:p>
            <a:r>
              <a:rPr lang="en-GB" dirty="0"/>
              <a:t>	print(Number1*Number2)	</a:t>
            </a:r>
          </a:p>
          <a:p>
            <a:endParaRPr lang="en-GB" dirty="0"/>
          </a:p>
          <a:p>
            <a:r>
              <a:rPr lang="en-GB" dirty="0"/>
              <a:t>elif Number1 == Number2:   </a:t>
            </a:r>
          </a:p>
          <a:p>
            <a:r>
              <a:rPr lang="en-GB" dirty="0"/>
              <a:t> 	print ("The numbers are the same")</a:t>
            </a:r>
          </a:p>
          <a:p>
            <a:endParaRPr lang="en-GB" dirty="0"/>
          </a:p>
          <a:p>
            <a:r>
              <a:rPr lang="en-GB" dirty="0"/>
              <a:t>else:    	</a:t>
            </a:r>
          </a:p>
          <a:p>
            <a:r>
              <a:rPr lang="en-GB" dirty="0"/>
              <a:t>	print(Number1 + Number2)</a:t>
            </a:r>
          </a:p>
          <a:p>
            <a:endParaRPr lang="en-GB" dirty="0"/>
          </a:p>
          <a:p>
            <a:r>
              <a:rPr lang="en-GB" dirty="0"/>
              <a:t>Python goes if &gt; elif &gt; else and we can many elif</a:t>
            </a:r>
          </a:p>
          <a:p>
            <a:r>
              <a:rPr lang="en-GB" dirty="0"/>
              <a:t>Pseudocode goes IF &gt; THEN &gt; IF &gt; THEN  and we can have many IF THEN. We can also have IF &gt; THEN &gt; IF &gt; THEN &gt; ELSE </a:t>
            </a:r>
          </a:p>
        </p:txBody>
      </p:sp>
    </p:spTree>
    <p:extLst>
      <p:ext uri="{BB962C8B-B14F-4D97-AF65-F5344CB8AC3E}">
        <p14:creationId xmlns:p14="http://schemas.microsoft.com/office/powerpoint/2010/main" val="268971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73DD-10DC-5A4A-A3A0-5832853EFE3F}"/>
              </a:ext>
            </a:extLst>
          </p:cNvPr>
          <p:cNvSpPr>
            <a:spLocks noGrp="1"/>
          </p:cNvSpPr>
          <p:nvPr>
            <p:ph type="title"/>
          </p:nvPr>
        </p:nvSpPr>
        <p:spPr/>
        <p:txBody>
          <a:bodyPr>
            <a:normAutofit/>
          </a:bodyPr>
          <a:lstStyle/>
          <a:p>
            <a:r>
              <a:rPr lang="en-GB" dirty="0"/>
              <a:t>Nested IF Pseudocode</a:t>
            </a:r>
          </a:p>
        </p:txBody>
      </p:sp>
      <p:sp>
        <p:nvSpPr>
          <p:cNvPr id="3" name="Content Placeholder 2">
            <a:extLst>
              <a:ext uri="{FF2B5EF4-FFF2-40B4-BE49-F238E27FC236}">
                <a16:creationId xmlns:a16="http://schemas.microsoft.com/office/drawing/2014/main" id="{9361DD89-0ADA-E04C-AECC-C37003F6BB32}"/>
              </a:ext>
            </a:extLst>
          </p:cNvPr>
          <p:cNvSpPr>
            <a:spLocks noGrp="1"/>
          </p:cNvSpPr>
          <p:nvPr>
            <p:ph idx="1"/>
          </p:nvPr>
        </p:nvSpPr>
        <p:spPr/>
        <p:txBody>
          <a:bodyPr>
            <a:normAutofit fontScale="85000" lnSpcReduction="20000"/>
          </a:bodyPr>
          <a:lstStyle/>
          <a:p>
            <a:r>
              <a:rPr lang="en-US" dirty="0"/>
              <a:t>IF ChallengerScore &gt; ChampionScore </a:t>
            </a:r>
            <a:endParaRPr lang="en-US" dirty="0">
              <a:effectLst/>
            </a:endParaRPr>
          </a:p>
          <a:p>
            <a:r>
              <a:rPr lang="en-US" dirty="0"/>
              <a:t>		THEN</a:t>
            </a:r>
          </a:p>
          <a:p>
            <a:r>
              <a:rPr lang="en-US" dirty="0"/>
              <a:t>			IF ChallengerScore &gt; HighestScore </a:t>
            </a:r>
            <a:endParaRPr lang="en-US" dirty="0">
              <a:effectLst/>
            </a:endParaRPr>
          </a:p>
          <a:p>
            <a:r>
              <a:rPr lang="en-US" dirty="0"/>
              <a:t>				THEN</a:t>
            </a:r>
          </a:p>
          <a:p>
            <a:r>
              <a:rPr lang="en-US" dirty="0"/>
              <a:t>					OUTPUT ChallengerName, " is champion and highest scorer" </a:t>
            </a:r>
            <a:endParaRPr lang="en-US" dirty="0">
              <a:effectLst/>
            </a:endParaRPr>
          </a:p>
          <a:p>
            <a:r>
              <a:rPr lang="en-US" dirty="0"/>
              <a:t>				ELSE</a:t>
            </a:r>
          </a:p>
          <a:p>
            <a:r>
              <a:rPr lang="en-US" dirty="0"/>
              <a:t>					OUTPUT Player1Name, " is the new champion" </a:t>
            </a:r>
          </a:p>
          <a:p>
            <a:r>
              <a:rPr lang="en-US" dirty="0"/>
              <a:t>			ENDIF </a:t>
            </a:r>
            <a:endParaRPr lang="en-US" dirty="0">
              <a:effectLst/>
            </a:endParaRPr>
          </a:p>
          <a:p>
            <a:r>
              <a:rPr lang="en-US" dirty="0"/>
              <a:t>		ELSE</a:t>
            </a:r>
          </a:p>
          <a:p>
            <a:r>
              <a:rPr lang="en-US" dirty="0"/>
              <a:t>			OUTPUT ChampionName, " is still the champion" </a:t>
            </a:r>
          </a:p>
          <a:p>
            <a:r>
              <a:rPr lang="en-US" dirty="0"/>
              <a:t>			IF ChampionScore &gt; HighestScore </a:t>
            </a:r>
            <a:endParaRPr lang="en-US" dirty="0">
              <a:effectLst/>
            </a:endParaRPr>
          </a:p>
          <a:p>
            <a:r>
              <a:rPr lang="en-US" dirty="0"/>
              <a:t>				THEN</a:t>
            </a:r>
          </a:p>
          <a:p>
            <a:r>
              <a:rPr lang="en-US" dirty="0"/>
              <a:t>					OUTPUT ChampionName, " is also the highest scorer”</a:t>
            </a:r>
          </a:p>
          <a:p>
            <a:r>
              <a:rPr lang="en-US" dirty="0"/>
              <a:t>			 ENDIF </a:t>
            </a:r>
          </a:p>
          <a:p>
            <a:r>
              <a:rPr lang="en-US" dirty="0"/>
              <a:t>ENDIF </a:t>
            </a:r>
            <a:endParaRPr lang="en-US" dirty="0">
              <a:effectLst/>
            </a:endParaRPr>
          </a:p>
          <a:p>
            <a:endParaRPr lang="en-US" dirty="0">
              <a:effectLst/>
            </a:endParaRPr>
          </a:p>
          <a:p>
            <a:endParaRPr lang="en-GB" dirty="0"/>
          </a:p>
        </p:txBody>
      </p:sp>
    </p:spTree>
    <p:extLst>
      <p:ext uri="{BB962C8B-B14F-4D97-AF65-F5344CB8AC3E}">
        <p14:creationId xmlns:p14="http://schemas.microsoft.com/office/powerpoint/2010/main" val="179279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1472-8F39-4A49-ADCF-E8DDCB2CE890}"/>
              </a:ext>
            </a:extLst>
          </p:cNvPr>
          <p:cNvSpPr>
            <a:spLocks noGrp="1"/>
          </p:cNvSpPr>
          <p:nvPr>
            <p:ph type="title"/>
          </p:nvPr>
        </p:nvSpPr>
        <p:spPr/>
        <p:txBody>
          <a:bodyPr>
            <a:normAutofit/>
          </a:bodyPr>
          <a:lstStyle/>
          <a:p>
            <a:r>
              <a:rPr lang="en-GB" dirty="0"/>
              <a:t>Case</a:t>
            </a:r>
          </a:p>
        </p:txBody>
      </p:sp>
      <p:sp>
        <p:nvSpPr>
          <p:cNvPr id="3" name="Content Placeholder 2">
            <a:extLst>
              <a:ext uri="{FF2B5EF4-FFF2-40B4-BE49-F238E27FC236}">
                <a16:creationId xmlns:a16="http://schemas.microsoft.com/office/drawing/2014/main" id="{B3066B45-4DA0-6941-B7EC-D92836EB676C}"/>
              </a:ext>
            </a:extLst>
          </p:cNvPr>
          <p:cNvSpPr>
            <a:spLocks noGrp="1"/>
          </p:cNvSpPr>
          <p:nvPr>
            <p:ph idx="1"/>
          </p:nvPr>
        </p:nvSpPr>
        <p:spPr/>
        <p:txBody>
          <a:bodyPr>
            <a:normAutofit fontScale="55000" lnSpcReduction="20000"/>
          </a:bodyPr>
          <a:lstStyle/>
          <a:p>
            <a:r>
              <a:rPr lang="en-GB" dirty="0"/>
              <a:t>There is no case in Python </a:t>
            </a:r>
          </a:p>
          <a:p>
            <a:r>
              <a:rPr lang="en-GB" dirty="0"/>
              <a:t>In Pseudocode we need SELECT CASE and CASE OF</a:t>
            </a:r>
          </a:p>
          <a:p>
            <a:endParaRPr lang="en-GB" dirty="0"/>
          </a:p>
          <a:p>
            <a:r>
              <a:rPr lang="en-GB" dirty="0"/>
              <a:t>INPUT Number1</a:t>
            </a:r>
          </a:p>
          <a:p>
            <a:r>
              <a:rPr lang="en-GB" dirty="0"/>
              <a:t>INPUT Number2</a:t>
            </a:r>
          </a:p>
          <a:p>
            <a:r>
              <a:rPr lang="en-GB" dirty="0"/>
              <a:t>PICK Option</a:t>
            </a:r>
          </a:p>
          <a:p>
            <a:endParaRPr lang="en-GB" dirty="0"/>
          </a:p>
          <a:p>
            <a:r>
              <a:rPr lang="en-GB" dirty="0"/>
              <a:t>SELECT CASE</a:t>
            </a:r>
          </a:p>
          <a:p>
            <a:r>
              <a:rPr lang="en-GB" dirty="0"/>
              <a:t>CASE OF = “add”</a:t>
            </a:r>
          </a:p>
          <a:p>
            <a:r>
              <a:rPr lang="en-GB" dirty="0"/>
              <a:t>Number 1 + Number 2</a:t>
            </a:r>
          </a:p>
          <a:p>
            <a:endParaRPr lang="en-GB" dirty="0"/>
          </a:p>
          <a:p>
            <a:r>
              <a:rPr lang="en-GB" dirty="0"/>
              <a:t>CASE OF = “subtract” </a:t>
            </a:r>
          </a:p>
          <a:p>
            <a:r>
              <a:rPr lang="en-GB" dirty="0"/>
              <a:t>Number1 </a:t>
            </a:r>
            <a:r>
              <a:rPr lang="mr-IN" dirty="0"/>
              <a:t>–</a:t>
            </a:r>
            <a:r>
              <a:rPr lang="en-GB" dirty="0"/>
              <a:t> Number2</a:t>
            </a:r>
          </a:p>
          <a:p>
            <a:endParaRPr lang="en-GB" dirty="0"/>
          </a:p>
          <a:p>
            <a:r>
              <a:rPr lang="en-GB" dirty="0"/>
              <a:t>CASE OF = “multiply” </a:t>
            </a:r>
          </a:p>
          <a:p>
            <a:r>
              <a:rPr lang="en-GB" dirty="0"/>
              <a:t>Number1 * Number2</a:t>
            </a:r>
          </a:p>
          <a:p>
            <a:endParaRPr lang="en-GB" dirty="0"/>
          </a:p>
          <a:p>
            <a:r>
              <a:rPr lang="en-GB" dirty="0"/>
              <a:t>CASE OF = “divide” </a:t>
            </a:r>
          </a:p>
          <a:p>
            <a:r>
              <a:rPr lang="en-GB" dirty="0"/>
              <a:t>Number1 / Number2</a:t>
            </a:r>
          </a:p>
          <a:p>
            <a:endParaRPr lang="en-GB" dirty="0"/>
          </a:p>
        </p:txBody>
      </p:sp>
    </p:spTree>
    <p:extLst>
      <p:ext uri="{BB962C8B-B14F-4D97-AF65-F5344CB8AC3E}">
        <p14:creationId xmlns:p14="http://schemas.microsoft.com/office/powerpoint/2010/main" val="2882465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A9CC-3550-F140-A1FA-1E3565401A80}"/>
              </a:ext>
            </a:extLst>
          </p:cNvPr>
          <p:cNvSpPr>
            <a:spLocks noGrp="1"/>
          </p:cNvSpPr>
          <p:nvPr>
            <p:ph type="title"/>
          </p:nvPr>
        </p:nvSpPr>
        <p:spPr/>
        <p:txBody>
          <a:bodyPr>
            <a:normAutofit/>
          </a:bodyPr>
          <a:lstStyle/>
          <a:p>
            <a:r>
              <a:rPr lang="en-GB" dirty="0"/>
              <a:t>For Loops</a:t>
            </a:r>
          </a:p>
        </p:txBody>
      </p:sp>
      <p:sp>
        <p:nvSpPr>
          <p:cNvPr id="3" name="Content Placeholder 2">
            <a:extLst>
              <a:ext uri="{FF2B5EF4-FFF2-40B4-BE49-F238E27FC236}">
                <a16:creationId xmlns:a16="http://schemas.microsoft.com/office/drawing/2014/main" id="{1072685E-BFEC-6B4C-9DEA-E57B4239716C}"/>
              </a:ext>
            </a:extLst>
          </p:cNvPr>
          <p:cNvSpPr>
            <a:spLocks noGrp="1"/>
          </p:cNvSpPr>
          <p:nvPr>
            <p:ph idx="1"/>
          </p:nvPr>
        </p:nvSpPr>
        <p:spPr/>
        <p:txBody>
          <a:bodyPr/>
          <a:lstStyle/>
          <a:p>
            <a:r>
              <a:rPr lang="en-GB" dirty="0"/>
              <a:t>In Python</a:t>
            </a:r>
          </a:p>
          <a:p>
            <a:r>
              <a:rPr lang="en-GB" dirty="0"/>
              <a:t>for counter in range(0,5):   </a:t>
            </a:r>
          </a:p>
          <a:p>
            <a:r>
              <a:rPr lang="en-GB" dirty="0"/>
              <a:t>print("Batman")</a:t>
            </a:r>
          </a:p>
          <a:p>
            <a:endParaRPr lang="en-GB" dirty="0"/>
          </a:p>
          <a:p>
            <a:r>
              <a:rPr lang="en-GB" dirty="0"/>
              <a:t>In Python you have say how many times the loop will repeat. But remember it ignores the last number, so 0,  will do 0, 1, 2, 3, 4 </a:t>
            </a:r>
          </a:p>
          <a:p>
            <a:r>
              <a:rPr lang="en-GB" dirty="0"/>
              <a:t>It will print Batman 5 times but the highest value is 4 </a:t>
            </a:r>
          </a:p>
          <a:p>
            <a:endParaRPr lang="en-GB" dirty="0"/>
          </a:p>
          <a:p>
            <a:endParaRPr lang="en-GB" dirty="0"/>
          </a:p>
        </p:txBody>
      </p:sp>
    </p:spTree>
    <p:extLst>
      <p:ext uri="{BB962C8B-B14F-4D97-AF65-F5344CB8AC3E}">
        <p14:creationId xmlns:p14="http://schemas.microsoft.com/office/powerpoint/2010/main" val="363954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E977-D485-6E42-B9F1-B5B9746DA3FC}"/>
              </a:ext>
            </a:extLst>
          </p:cNvPr>
          <p:cNvSpPr>
            <a:spLocks noGrp="1"/>
          </p:cNvSpPr>
          <p:nvPr>
            <p:ph type="title"/>
          </p:nvPr>
        </p:nvSpPr>
        <p:spPr/>
        <p:txBody>
          <a:bodyPr>
            <a:normAutofit/>
          </a:bodyPr>
          <a:lstStyle/>
          <a:p>
            <a:r>
              <a:rPr lang="en-GB" dirty="0"/>
              <a:t>For loops in Pseudocode </a:t>
            </a:r>
          </a:p>
        </p:txBody>
      </p:sp>
      <p:sp>
        <p:nvSpPr>
          <p:cNvPr id="3" name="Content Placeholder 2">
            <a:extLst>
              <a:ext uri="{FF2B5EF4-FFF2-40B4-BE49-F238E27FC236}">
                <a16:creationId xmlns:a16="http://schemas.microsoft.com/office/drawing/2014/main" id="{F4829A94-D401-E542-9BEA-6634CBCC3BBE}"/>
              </a:ext>
            </a:extLst>
          </p:cNvPr>
          <p:cNvSpPr>
            <a:spLocks noGrp="1"/>
          </p:cNvSpPr>
          <p:nvPr>
            <p:ph idx="1"/>
          </p:nvPr>
        </p:nvSpPr>
        <p:spPr/>
        <p:txBody>
          <a:bodyPr/>
          <a:lstStyle/>
          <a:p>
            <a:r>
              <a:rPr lang="en-GB" dirty="0"/>
              <a:t>Almost the same as Python but now I now I have to tell Pseudocode to increase my counter each time. I use the code NEXT for this </a:t>
            </a:r>
          </a:p>
          <a:p>
            <a:r>
              <a:rPr lang="en-GB" dirty="0"/>
              <a:t>And Pseudocode starts from 1 until the end</a:t>
            </a:r>
          </a:p>
          <a:p>
            <a:endParaRPr lang="en-GB" dirty="0"/>
          </a:p>
          <a:p>
            <a:r>
              <a:rPr lang="en-US" dirty="0"/>
              <a:t>FOR &lt;identifier&gt; ← &lt;value1&gt; TO &lt;value2&gt; </a:t>
            </a:r>
          </a:p>
          <a:p>
            <a:r>
              <a:rPr lang="en-US" dirty="0"/>
              <a:t>		&lt;statement(s)&gt; </a:t>
            </a:r>
          </a:p>
          <a:p>
            <a:r>
              <a:rPr lang="en-US" dirty="0"/>
              <a:t>NEXT &lt;identifier&gt;</a:t>
            </a:r>
          </a:p>
          <a:p>
            <a:endParaRPr lang="en-US" dirty="0"/>
          </a:p>
          <a:p>
            <a:r>
              <a:rPr lang="en-US" dirty="0"/>
              <a:t>FOR Counter </a:t>
            </a:r>
            <a:r>
              <a:rPr lang="en-US" dirty="0">
                <a:sym typeface="Wingdings" pitchFamily="2" charset="2"/>
              </a:rPr>
              <a:t> 1 TO 5</a:t>
            </a:r>
          </a:p>
          <a:p>
            <a:r>
              <a:rPr lang="en-US" dirty="0">
                <a:sym typeface="Wingdings" pitchFamily="2" charset="2"/>
              </a:rPr>
              <a:t>		OUTPUT “Batman”</a:t>
            </a:r>
          </a:p>
          <a:p>
            <a:r>
              <a:rPr lang="en-US" dirty="0">
                <a:sym typeface="Wingdings" pitchFamily="2" charset="2"/>
              </a:rPr>
              <a:t>NEXT Counter</a:t>
            </a:r>
            <a:br>
              <a:rPr lang="en-US" dirty="0"/>
            </a:br>
            <a:endParaRPr lang="en-US" dirty="0"/>
          </a:p>
          <a:p>
            <a:endParaRPr lang="en-GB" dirty="0"/>
          </a:p>
        </p:txBody>
      </p:sp>
    </p:spTree>
    <p:extLst>
      <p:ext uri="{BB962C8B-B14F-4D97-AF65-F5344CB8AC3E}">
        <p14:creationId xmlns:p14="http://schemas.microsoft.com/office/powerpoint/2010/main" val="206684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4F5B-6DAB-1A44-8B9B-ECDC1F991AB4}"/>
              </a:ext>
            </a:extLst>
          </p:cNvPr>
          <p:cNvSpPr>
            <a:spLocks noGrp="1"/>
          </p:cNvSpPr>
          <p:nvPr>
            <p:ph type="title"/>
          </p:nvPr>
        </p:nvSpPr>
        <p:spPr/>
        <p:txBody>
          <a:bodyPr>
            <a:normAutofit/>
          </a:bodyPr>
          <a:lstStyle/>
          <a:p>
            <a:r>
              <a:rPr lang="en-GB" dirty="0"/>
              <a:t>For and Step</a:t>
            </a:r>
          </a:p>
        </p:txBody>
      </p:sp>
      <p:sp>
        <p:nvSpPr>
          <p:cNvPr id="3" name="Content Placeholder 2">
            <a:extLst>
              <a:ext uri="{FF2B5EF4-FFF2-40B4-BE49-F238E27FC236}">
                <a16:creationId xmlns:a16="http://schemas.microsoft.com/office/drawing/2014/main" id="{7D1715CE-BE96-494C-834E-F5A12B9187C0}"/>
              </a:ext>
            </a:extLst>
          </p:cNvPr>
          <p:cNvSpPr>
            <a:spLocks noGrp="1"/>
          </p:cNvSpPr>
          <p:nvPr>
            <p:ph idx="1"/>
          </p:nvPr>
        </p:nvSpPr>
        <p:spPr/>
        <p:txBody>
          <a:bodyPr>
            <a:normAutofit lnSpcReduction="10000"/>
          </a:bodyPr>
          <a:lstStyle/>
          <a:p>
            <a:r>
              <a:rPr lang="en-GB" dirty="0"/>
              <a:t>Normally for For loops we just count 1 each time.</a:t>
            </a:r>
          </a:p>
          <a:p>
            <a:r>
              <a:rPr lang="en-GB" dirty="0"/>
              <a:t>So in Python if I say </a:t>
            </a:r>
          </a:p>
          <a:p>
            <a:endParaRPr lang="en-GB" dirty="0"/>
          </a:p>
          <a:p>
            <a:r>
              <a:rPr lang="en-GB" dirty="0"/>
              <a:t>for counter in range(0,100):   </a:t>
            </a:r>
          </a:p>
          <a:p>
            <a:r>
              <a:rPr lang="en-GB" dirty="0"/>
              <a:t>print("Batman")</a:t>
            </a:r>
          </a:p>
          <a:p>
            <a:r>
              <a:rPr lang="en-GB" dirty="0"/>
              <a:t>It will count 0, 1, 2, 3, 4, 5, 6, 7, 8, 9, 10, 11, 12…….100 </a:t>
            </a:r>
          </a:p>
          <a:p>
            <a:endParaRPr lang="en-GB" dirty="0"/>
          </a:p>
          <a:p>
            <a:r>
              <a:rPr lang="en-GB" dirty="0"/>
              <a:t>But what if I don’t want it to count in 1, what if I want it to count in 3’s</a:t>
            </a:r>
          </a:p>
          <a:p>
            <a:endParaRPr lang="en-GB" dirty="0"/>
          </a:p>
          <a:p>
            <a:r>
              <a:rPr lang="en-GB" dirty="0"/>
              <a:t>for counter in range(0,100,3):   </a:t>
            </a:r>
          </a:p>
          <a:p>
            <a:r>
              <a:rPr lang="en-GB" dirty="0"/>
              <a:t>print("Batman")</a:t>
            </a:r>
          </a:p>
          <a:p>
            <a:r>
              <a:rPr lang="en-GB" dirty="0"/>
              <a:t>It will count 0, 3, 6, 9, 12, 15, 18, 21, 24, 27, 30…….100</a:t>
            </a:r>
          </a:p>
        </p:txBody>
      </p:sp>
    </p:spTree>
    <p:extLst>
      <p:ext uri="{BB962C8B-B14F-4D97-AF65-F5344CB8AC3E}">
        <p14:creationId xmlns:p14="http://schemas.microsoft.com/office/powerpoint/2010/main" val="339930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F73-6294-4C46-953A-2DA8CB12DF30}"/>
              </a:ext>
            </a:extLst>
          </p:cNvPr>
          <p:cNvSpPr>
            <a:spLocks noGrp="1"/>
          </p:cNvSpPr>
          <p:nvPr>
            <p:ph type="title"/>
          </p:nvPr>
        </p:nvSpPr>
        <p:spPr/>
        <p:txBody>
          <a:bodyPr>
            <a:normAutofit/>
          </a:bodyPr>
          <a:lstStyle/>
          <a:p>
            <a:r>
              <a:rPr lang="en-GB" dirty="0"/>
              <a:t>Problem</a:t>
            </a:r>
          </a:p>
        </p:txBody>
      </p:sp>
      <p:sp>
        <p:nvSpPr>
          <p:cNvPr id="3" name="Content Placeholder 2">
            <a:extLst>
              <a:ext uri="{FF2B5EF4-FFF2-40B4-BE49-F238E27FC236}">
                <a16:creationId xmlns:a16="http://schemas.microsoft.com/office/drawing/2014/main" id="{2E229FE9-D7FC-C540-9EA7-DBF5E7BE891F}"/>
              </a:ext>
            </a:extLst>
          </p:cNvPr>
          <p:cNvSpPr>
            <a:spLocks noGrp="1"/>
          </p:cNvSpPr>
          <p:nvPr>
            <p:ph idx="1"/>
          </p:nvPr>
        </p:nvSpPr>
        <p:spPr/>
        <p:txBody>
          <a:bodyPr/>
          <a:lstStyle/>
          <a:p>
            <a:r>
              <a:rPr lang="en-GB" dirty="0"/>
              <a:t>The problem with pseudocode is that there is not one standard for it. EVERY book and website has a different version of it and we have to use Cambridge’s version.</a:t>
            </a:r>
          </a:p>
          <a:p>
            <a:endParaRPr lang="en-GB" dirty="0"/>
          </a:p>
          <a:p>
            <a:r>
              <a:rPr lang="en-GB" dirty="0"/>
              <a:t>But it means, all you have to help you is this PPT.</a:t>
            </a:r>
          </a:p>
          <a:p>
            <a:endParaRPr lang="en-GB" dirty="0"/>
          </a:p>
          <a:p>
            <a:r>
              <a:rPr lang="en-GB" dirty="0"/>
              <a:t>There is no website for Cambridge Pseudocode. </a:t>
            </a:r>
          </a:p>
          <a:p>
            <a:r>
              <a:rPr lang="en-GB" dirty="0"/>
              <a:t>You can find stuff on Pseudocode but it is not CAMBRIDGE Pseudocode</a:t>
            </a:r>
          </a:p>
        </p:txBody>
      </p:sp>
    </p:spTree>
    <p:extLst>
      <p:ext uri="{BB962C8B-B14F-4D97-AF65-F5344CB8AC3E}">
        <p14:creationId xmlns:p14="http://schemas.microsoft.com/office/powerpoint/2010/main" val="119320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778D-B7A9-EE40-8D07-9A293E43C693}"/>
              </a:ext>
            </a:extLst>
          </p:cNvPr>
          <p:cNvSpPr>
            <a:spLocks noGrp="1"/>
          </p:cNvSpPr>
          <p:nvPr>
            <p:ph type="title"/>
          </p:nvPr>
        </p:nvSpPr>
        <p:spPr/>
        <p:txBody>
          <a:bodyPr>
            <a:normAutofit/>
          </a:bodyPr>
          <a:lstStyle/>
          <a:p>
            <a:r>
              <a:rPr lang="en-GB" dirty="0"/>
              <a:t>For and Step in Pseudo</a:t>
            </a:r>
          </a:p>
        </p:txBody>
      </p:sp>
      <p:sp>
        <p:nvSpPr>
          <p:cNvPr id="3" name="Content Placeholder 2">
            <a:extLst>
              <a:ext uri="{FF2B5EF4-FFF2-40B4-BE49-F238E27FC236}">
                <a16:creationId xmlns:a16="http://schemas.microsoft.com/office/drawing/2014/main" id="{99644357-9719-7F46-8438-0706E4A7D24D}"/>
              </a:ext>
            </a:extLst>
          </p:cNvPr>
          <p:cNvSpPr>
            <a:spLocks noGrp="1"/>
          </p:cNvSpPr>
          <p:nvPr>
            <p:ph idx="1"/>
          </p:nvPr>
        </p:nvSpPr>
        <p:spPr/>
        <p:txBody>
          <a:bodyPr/>
          <a:lstStyle/>
          <a:p>
            <a:r>
              <a:rPr lang="en-GB" dirty="0"/>
              <a:t>To do the same thing in Pseudocode you use:</a:t>
            </a:r>
          </a:p>
          <a:p>
            <a:endParaRPr lang="en-US" dirty="0"/>
          </a:p>
          <a:p>
            <a:r>
              <a:rPr lang="en-US" dirty="0"/>
              <a:t>FOR &lt;identifier&gt; ← &lt;value1&gt; TO &lt;value2&gt; STEP &lt;increment&gt; </a:t>
            </a:r>
          </a:p>
          <a:p>
            <a:r>
              <a:rPr lang="en-US" dirty="0"/>
              <a:t>		&lt;statement(s)&gt; </a:t>
            </a:r>
          </a:p>
          <a:p>
            <a:r>
              <a:rPr lang="en-US" dirty="0"/>
              <a:t>NEXT &lt;identifier&gt; </a:t>
            </a:r>
          </a:p>
          <a:p>
            <a:endParaRPr lang="en-US" dirty="0"/>
          </a:p>
          <a:p>
            <a:r>
              <a:rPr lang="en-US" dirty="0"/>
              <a:t>FOR Counter </a:t>
            </a:r>
            <a:r>
              <a:rPr lang="en-US" dirty="0">
                <a:sym typeface="Wingdings" pitchFamily="2" charset="2"/>
              </a:rPr>
              <a:t> 1 TO 100 STEP 3</a:t>
            </a:r>
          </a:p>
          <a:p>
            <a:r>
              <a:rPr lang="en-US" dirty="0">
                <a:sym typeface="Wingdings" pitchFamily="2" charset="2"/>
              </a:rPr>
              <a:t>		OUTPUT “Batman”</a:t>
            </a:r>
          </a:p>
          <a:p>
            <a:r>
              <a:rPr lang="en-US" dirty="0">
                <a:sym typeface="Wingdings" pitchFamily="2" charset="2"/>
              </a:rPr>
              <a:t>NEXT Counter</a:t>
            </a:r>
            <a:endParaRPr lang="en-US" dirty="0"/>
          </a:p>
          <a:p>
            <a:endParaRPr lang="en-GB" dirty="0"/>
          </a:p>
        </p:txBody>
      </p:sp>
    </p:spTree>
    <p:extLst>
      <p:ext uri="{BB962C8B-B14F-4D97-AF65-F5344CB8AC3E}">
        <p14:creationId xmlns:p14="http://schemas.microsoft.com/office/powerpoint/2010/main" val="3651020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E662-8C6A-9945-9DE8-6F5026D69A6F}"/>
              </a:ext>
            </a:extLst>
          </p:cNvPr>
          <p:cNvSpPr>
            <a:spLocks noGrp="1"/>
          </p:cNvSpPr>
          <p:nvPr>
            <p:ph type="title"/>
          </p:nvPr>
        </p:nvSpPr>
        <p:spPr/>
        <p:txBody>
          <a:bodyPr>
            <a:normAutofit/>
          </a:bodyPr>
          <a:lstStyle/>
          <a:p>
            <a:r>
              <a:rPr lang="en-GB" dirty="0"/>
              <a:t>WHILE in Pseudocode</a:t>
            </a:r>
          </a:p>
        </p:txBody>
      </p:sp>
      <p:sp>
        <p:nvSpPr>
          <p:cNvPr id="3" name="Content Placeholder 2">
            <a:extLst>
              <a:ext uri="{FF2B5EF4-FFF2-40B4-BE49-F238E27FC236}">
                <a16:creationId xmlns:a16="http://schemas.microsoft.com/office/drawing/2014/main" id="{C6BE51ED-5714-5346-8D08-8EBB025E92E0}"/>
              </a:ext>
            </a:extLst>
          </p:cNvPr>
          <p:cNvSpPr>
            <a:spLocks noGrp="1"/>
          </p:cNvSpPr>
          <p:nvPr>
            <p:ph idx="1"/>
          </p:nvPr>
        </p:nvSpPr>
        <p:spPr/>
        <p:txBody>
          <a:bodyPr/>
          <a:lstStyle/>
          <a:p>
            <a:r>
              <a:rPr lang="en-GB" dirty="0"/>
              <a:t>With a FOR loop you have to say how many times you want it to run. </a:t>
            </a:r>
          </a:p>
          <a:p>
            <a:r>
              <a:rPr lang="en-GB" dirty="0"/>
              <a:t>A WHILE loop will just run forever until something is true.</a:t>
            </a:r>
          </a:p>
          <a:p>
            <a:r>
              <a:rPr lang="en-GB" dirty="0"/>
              <a:t>In Pseudo</a:t>
            </a:r>
          </a:p>
          <a:p>
            <a:endParaRPr lang="en-GB" dirty="0"/>
          </a:p>
          <a:p>
            <a:r>
              <a:rPr lang="en-US" dirty="0"/>
              <a:t>WHILE Number &gt; 9 </a:t>
            </a:r>
            <a:endParaRPr lang="en-US" dirty="0">
              <a:effectLst/>
            </a:endParaRPr>
          </a:p>
          <a:p>
            <a:r>
              <a:rPr lang="en-US" dirty="0"/>
              <a:t>Number ← Number – 9 </a:t>
            </a:r>
          </a:p>
          <a:p>
            <a:r>
              <a:rPr lang="en-US" dirty="0"/>
              <a:t>ENDWHILE </a:t>
            </a:r>
            <a:endParaRPr lang="en-US" dirty="0">
              <a:effectLst/>
            </a:endParaRPr>
          </a:p>
          <a:p>
            <a:endParaRPr lang="en-GB" dirty="0"/>
          </a:p>
        </p:txBody>
      </p:sp>
    </p:spTree>
    <p:extLst>
      <p:ext uri="{BB962C8B-B14F-4D97-AF65-F5344CB8AC3E}">
        <p14:creationId xmlns:p14="http://schemas.microsoft.com/office/powerpoint/2010/main" val="146248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90B5-D6B6-9943-A8DE-59503442B641}"/>
              </a:ext>
            </a:extLst>
          </p:cNvPr>
          <p:cNvSpPr>
            <a:spLocks noGrp="1"/>
          </p:cNvSpPr>
          <p:nvPr>
            <p:ph type="title"/>
          </p:nvPr>
        </p:nvSpPr>
        <p:spPr/>
        <p:txBody>
          <a:bodyPr>
            <a:normAutofit/>
          </a:bodyPr>
          <a:lstStyle/>
          <a:p>
            <a:r>
              <a:rPr lang="en-GB" dirty="0"/>
              <a:t>REPEAT Loops</a:t>
            </a:r>
          </a:p>
        </p:txBody>
      </p:sp>
      <p:sp>
        <p:nvSpPr>
          <p:cNvPr id="3" name="Content Placeholder 2">
            <a:extLst>
              <a:ext uri="{FF2B5EF4-FFF2-40B4-BE49-F238E27FC236}">
                <a16:creationId xmlns:a16="http://schemas.microsoft.com/office/drawing/2014/main" id="{3ECC3EB6-8301-D54C-A92F-94254D76772F}"/>
              </a:ext>
            </a:extLst>
          </p:cNvPr>
          <p:cNvSpPr>
            <a:spLocks noGrp="1"/>
          </p:cNvSpPr>
          <p:nvPr>
            <p:ph idx="1"/>
          </p:nvPr>
        </p:nvSpPr>
        <p:spPr/>
        <p:txBody>
          <a:bodyPr/>
          <a:lstStyle/>
          <a:p>
            <a:r>
              <a:rPr lang="en-GB" dirty="0"/>
              <a:t>For and While are Pre-condition loops. </a:t>
            </a:r>
          </a:p>
          <a:p>
            <a:r>
              <a:rPr lang="en-GB" dirty="0"/>
              <a:t>For is Pre Condition Count Controlled</a:t>
            </a:r>
          </a:p>
          <a:p>
            <a:r>
              <a:rPr lang="en-GB" dirty="0"/>
              <a:t>While is Pre Condition Condition Controlled</a:t>
            </a:r>
          </a:p>
          <a:p>
            <a:endParaRPr lang="en-GB" dirty="0"/>
          </a:p>
          <a:p>
            <a:r>
              <a:rPr lang="en-GB" dirty="0"/>
              <a:t>Pre Condition means it will check to see at the start if it needs to run. Then it will run only if it needs to</a:t>
            </a:r>
          </a:p>
          <a:p>
            <a:endParaRPr lang="en-GB" dirty="0"/>
          </a:p>
          <a:p>
            <a:r>
              <a:rPr lang="en-GB" dirty="0"/>
              <a:t>REPEAT is a post condition loop</a:t>
            </a:r>
          </a:p>
          <a:p>
            <a:r>
              <a:rPr lang="en-GB" dirty="0"/>
              <a:t>Post condition means it will ALWAYS run once and then it will check if it needs to run again </a:t>
            </a:r>
          </a:p>
          <a:p>
            <a:r>
              <a:rPr lang="en-GB" dirty="0"/>
              <a:t> It is sometimes called REPEAT UNTIL loop</a:t>
            </a:r>
          </a:p>
        </p:txBody>
      </p:sp>
    </p:spTree>
    <p:extLst>
      <p:ext uri="{BB962C8B-B14F-4D97-AF65-F5344CB8AC3E}">
        <p14:creationId xmlns:p14="http://schemas.microsoft.com/office/powerpoint/2010/main" val="702754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D924-6C81-EF41-BED0-30021DF4E83B}"/>
              </a:ext>
            </a:extLst>
          </p:cNvPr>
          <p:cNvSpPr>
            <a:spLocks noGrp="1"/>
          </p:cNvSpPr>
          <p:nvPr>
            <p:ph type="title"/>
          </p:nvPr>
        </p:nvSpPr>
        <p:spPr/>
        <p:txBody>
          <a:bodyPr>
            <a:normAutofit/>
          </a:bodyPr>
          <a:lstStyle/>
          <a:p>
            <a:r>
              <a:rPr lang="en-GB" dirty="0"/>
              <a:t>REPEAT in Pseudocode</a:t>
            </a:r>
          </a:p>
        </p:txBody>
      </p:sp>
      <p:sp>
        <p:nvSpPr>
          <p:cNvPr id="3" name="Content Placeholder 2">
            <a:extLst>
              <a:ext uri="{FF2B5EF4-FFF2-40B4-BE49-F238E27FC236}">
                <a16:creationId xmlns:a16="http://schemas.microsoft.com/office/drawing/2014/main" id="{F10FD90A-4BE3-4748-A1B3-5E23374C6BFF}"/>
              </a:ext>
            </a:extLst>
          </p:cNvPr>
          <p:cNvSpPr>
            <a:spLocks noGrp="1"/>
          </p:cNvSpPr>
          <p:nvPr>
            <p:ph idx="1"/>
          </p:nvPr>
        </p:nvSpPr>
        <p:spPr/>
        <p:txBody>
          <a:bodyPr/>
          <a:lstStyle/>
          <a:p>
            <a:r>
              <a:rPr lang="en-US" dirty="0"/>
              <a:t>REPEAT </a:t>
            </a:r>
          </a:p>
          <a:p>
            <a:r>
              <a:rPr lang="en-US" dirty="0"/>
              <a:t>		&lt;Statement(s)&gt; </a:t>
            </a:r>
          </a:p>
          <a:p>
            <a:r>
              <a:rPr lang="en-US" dirty="0"/>
              <a:t>UNTIL &lt;condition&gt; </a:t>
            </a:r>
          </a:p>
          <a:p>
            <a:endParaRPr lang="en-GB" dirty="0"/>
          </a:p>
          <a:p>
            <a:r>
              <a:rPr lang="en-US" dirty="0"/>
              <a:t>REPEAT </a:t>
            </a:r>
            <a:endParaRPr lang="en-US" dirty="0">
              <a:effectLst/>
            </a:endParaRPr>
          </a:p>
          <a:p>
            <a:r>
              <a:rPr lang="en-US" dirty="0"/>
              <a:t>		OUTPUT "Please enter the password" </a:t>
            </a:r>
            <a:endParaRPr lang="en-US" dirty="0">
              <a:effectLst/>
            </a:endParaRPr>
          </a:p>
          <a:p>
            <a:r>
              <a:rPr lang="en-US" dirty="0"/>
              <a:t>		INPUT Password</a:t>
            </a:r>
          </a:p>
          <a:p>
            <a:r>
              <a:rPr lang="en-US" dirty="0"/>
              <a:t>UNTIL Password = "Secret" </a:t>
            </a:r>
            <a:endParaRPr lang="en-US" dirty="0">
              <a:effectLst/>
            </a:endParaRPr>
          </a:p>
          <a:p>
            <a:endParaRPr lang="en-GB" dirty="0"/>
          </a:p>
        </p:txBody>
      </p:sp>
    </p:spTree>
    <p:extLst>
      <p:ext uri="{BB962C8B-B14F-4D97-AF65-F5344CB8AC3E}">
        <p14:creationId xmlns:p14="http://schemas.microsoft.com/office/powerpoint/2010/main" val="163931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79C-F840-FF43-AA94-C252EB258287}"/>
              </a:ext>
            </a:extLst>
          </p:cNvPr>
          <p:cNvSpPr>
            <a:spLocks noGrp="1"/>
          </p:cNvSpPr>
          <p:nvPr>
            <p:ph type="title"/>
          </p:nvPr>
        </p:nvSpPr>
        <p:spPr/>
        <p:txBody>
          <a:bodyPr>
            <a:normAutofit/>
          </a:bodyPr>
          <a:lstStyle/>
          <a:p>
            <a:r>
              <a:rPr lang="en-GB" dirty="0"/>
              <a:t>Procedure </a:t>
            </a:r>
          </a:p>
        </p:txBody>
      </p:sp>
      <p:sp>
        <p:nvSpPr>
          <p:cNvPr id="3" name="Content Placeholder 2">
            <a:extLst>
              <a:ext uri="{FF2B5EF4-FFF2-40B4-BE49-F238E27FC236}">
                <a16:creationId xmlns:a16="http://schemas.microsoft.com/office/drawing/2014/main" id="{7B8F7676-A9AB-D64D-9410-3E46B4860AB1}"/>
              </a:ext>
            </a:extLst>
          </p:cNvPr>
          <p:cNvSpPr>
            <a:spLocks noGrp="1"/>
          </p:cNvSpPr>
          <p:nvPr>
            <p:ph idx="1"/>
          </p:nvPr>
        </p:nvSpPr>
        <p:spPr/>
        <p:txBody>
          <a:bodyPr/>
          <a:lstStyle/>
          <a:p>
            <a:r>
              <a:rPr lang="en-GB" dirty="0"/>
              <a:t>In Pseudocode you need</a:t>
            </a:r>
          </a:p>
          <a:p>
            <a:r>
              <a:rPr lang="en-US" dirty="0"/>
              <a:t>PROCEDURE &lt;identifier&gt; </a:t>
            </a:r>
          </a:p>
          <a:p>
            <a:r>
              <a:rPr lang="en-US" dirty="0"/>
              <a:t>		&lt;statement(s)&gt; </a:t>
            </a:r>
          </a:p>
          <a:p>
            <a:r>
              <a:rPr lang="en-US" dirty="0"/>
              <a:t>ENDPROCEDURE </a:t>
            </a:r>
          </a:p>
          <a:p>
            <a:endParaRPr lang="en-US" dirty="0"/>
          </a:p>
          <a:p>
            <a:r>
              <a:rPr lang="en-US" dirty="0"/>
              <a:t>and somewhere in your code</a:t>
            </a:r>
          </a:p>
          <a:p>
            <a:endParaRPr lang="en-US" dirty="0"/>
          </a:p>
          <a:p>
            <a:r>
              <a:rPr lang="en-US" dirty="0"/>
              <a:t>CALL &lt;identifier&gt; </a:t>
            </a:r>
          </a:p>
          <a:p>
            <a:endParaRPr lang="en-US" dirty="0"/>
          </a:p>
          <a:p>
            <a:endParaRPr lang="en-GB" dirty="0"/>
          </a:p>
        </p:txBody>
      </p:sp>
    </p:spTree>
    <p:extLst>
      <p:ext uri="{BB962C8B-B14F-4D97-AF65-F5344CB8AC3E}">
        <p14:creationId xmlns:p14="http://schemas.microsoft.com/office/powerpoint/2010/main" val="272525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F0AC-0404-2342-89B5-9602F8FE647C}"/>
              </a:ext>
            </a:extLst>
          </p:cNvPr>
          <p:cNvSpPr>
            <a:spLocks noGrp="1"/>
          </p:cNvSpPr>
          <p:nvPr>
            <p:ph type="title"/>
          </p:nvPr>
        </p:nvSpPr>
        <p:spPr/>
        <p:txBody>
          <a:bodyPr>
            <a:normAutofit/>
          </a:bodyPr>
          <a:lstStyle/>
          <a:p>
            <a:r>
              <a:rPr lang="en-GB" dirty="0"/>
              <a:t>Procedure in Pseudocode</a:t>
            </a:r>
          </a:p>
        </p:txBody>
      </p:sp>
      <p:sp>
        <p:nvSpPr>
          <p:cNvPr id="3" name="Content Placeholder 2">
            <a:extLst>
              <a:ext uri="{FF2B5EF4-FFF2-40B4-BE49-F238E27FC236}">
                <a16:creationId xmlns:a16="http://schemas.microsoft.com/office/drawing/2014/main" id="{D8787E8F-4FD6-5743-852A-9D490440708B}"/>
              </a:ext>
            </a:extLst>
          </p:cNvPr>
          <p:cNvSpPr>
            <a:spLocks noGrp="1"/>
          </p:cNvSpPr>
          <p:nvPr>
            <p:ph idx="1"/>
          </p:nvPr>
        </p:nvSpPr>
        <p:spPr/>
        <p:txBody>
          <a:bodyPr>
            <a:normAutofit lnSpcReduction="10000"/>
          </a:bodyPr>
          <a:lstStyle/>
          <a:p>
            <a:r>
              <a:rPr lang="en-GB" dirty="0"/>
              <a:t>PROCEDURE TeachersA </a:t>
            </a:r>
          </a:p>
          <a:p>
            <a:r>
              <a:rPr lang="en-GB" dirty="0"/>
              <a:t>    PRINT “Amar”</a:t>
            </a:r>
            <a:br>
              <a:rPr lang="en-GB" dirty="0"/>
            </a:br>
            <a:r>
              <a:rPr lang="en-GB" dirty="0"/>
              <a:t>    PRINT “Alice”</a:t>
            </a:r>
            <a:br>
              <a:rPr lang="en-GB" dirty="0"/>
            </a:br>
            <a:r>
              <a:rPr lang="en-GB" dirty="0"/>
              <a:t>    PRINT “Ainur”</a:t>
            </a:r>
          </a:p>
          <a:p>
            <a:r>
              <a:rPr lang="en-GB" dirty="0"/>
              <a:t>ENDPROCEDURE </a:t>
            </a:r>
          </a:p>
          <a:p>
            <a:endParaRPr lang="en-GB" dirty="0"/>
          </a:p>
          <a:p>
            <a:r>
              <a:rPr lang="en-GB" dirty="0"/>
              <a:t>This makes a procedure called TeachersA. The code within the procedure just prints out teacher names. </a:t>
            </a:r>
          </a:p>
          <a:p>
            <a:endParaRPr lang="en-GB" dirty="0"/>
          </a:p>
          <a:p>
            <a:r>
              <a:rPr lang="en-GB" dirty="0"/>
              <a:t>So later in your code you can have something like:</a:t>
            </a:r>
          </a:p>
          <a:p>
            <a:r>
              <a:rPr lang="en-GB" dirty="0"/>
              <a:t>IF letter = A THEN</a:t>
            </a:r>
          </a:p>
          <a:p>
            <a:r>
              <a:rPr lang="en-GB" dirty="0"/>
              <a:t>  CALL TeachersA</a:t>
            </a:r>
          </a:p>
          <a:p>
            <a:r>
              <a:rPr lang="en-GB" dirty="0"/>
              <a:t>ENDIF</a:t>
            </a:r>
          </a:p>
        </p:txBody>
      </p:sp>
    </p:spTree>
    <p:extLst>
      <p:ext uri="{BB962C8B-B14F-4D97-AF65-F5344CB8AC3E}">
        <p14:creationId xmlns:p14="http://schemas.microsoft.com/office/powerpoint/2010/main" val="4223466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5904-CDC8-FA49-8EFA-9B01A21624C4}"/>
              </a:ext>
            </a:extLst>
          </p:cNvPr>
          <p:cNvSpPr>
            <a:spLocks noGrp="1"/>
          </p:cNvSpPr>
          <p:nvPr>
            <p:ph type="title"/>
          </p:nvPr>
        </p:nvSpPr>
        <p:spPr/>
        <p:txBody>
          <a:bodyPr>
            <a:normAutofit/>
          </a:bodyPr>
          <a:lstStyle/>
          <a:p>
            <a:r>
              <a:rPr lang="en-GB" dirty="0"/>
              <a:t>Procedures and passing values</a:t>
            </a:r>
          </a:p>
        </p:txBody>
      </p:sp>
      <p:sp>
        <p:nvSpPr>
          <p:cNvPr id="3" name="Content Placeholder 2">
            <a:extLst>
              <a:ext uri="{FF2B5EF4-FFF2-40B4-BE49-F238E27FC236}">
                <a16:creationId xmlns:a16="http://schemas.microsoft.com/office/drawing/2014/main" id="{4DA3AB98-2D17-9C4E-8856-1DCA8010AA38}"/>
              </a:ext>
            </a:extLst>
          </p:cNvPr>
          <p:cNvSpPr>
            <a:spLocks noGrp="1"/>
          </p:cNvSpPr>
          <p:nvPr>
            <p:ph idx="1"/>
          </p:nvPr>
        </p:nvSpPr>
        <p:spPr/>
        <p:txBody>
          <a:bodyPr/>
          <a:lstStyle/>
          <a:p>
            <a:r>
              <a:rPr lang="en-GB" dirty="0"/>
              <a:t>If you need to give a procedure a value in pseudo code you:</a:t>
            </a:r>
          </a:p>
          <a:p>
            <a:r>
              <a:rPr lang="en-US" dirty="0"/>
              <a:t>PROCEDURE&lt;identifier&gt;(&lt;param1&gt; : &lt;datatype&gt;, &lt;param2&gt; : &lt;datatype&gt;...) 	&lt;statement(s)&gt; </a:t>
            </a:r>
          </a:p>
          <a:p>
            <a:r>
              <a:rPr lang="en-US" dirty="0"/>
              <a:t>ENDPROCEDURE </a:t>
            </a:r>
          </a:p>
          <a:p>
            <a:endParaRPr lang="en-GB" dirty="0"/>
          </a:p>
          <a:p>
            <a:r>
              <a:rPr lang="en-GB" dirty="0"/>
              <a:t>And then somewhere in your code you have:</a:t>
            </a:r>
          </a:p>
          <a:p>
            <a:r>
              <a:rPr lang="en-US" dirty="0"/>
              <a:t>CALL &lt;identifier&gt;(Value1, Value2, ...) </a:t>
            </a:r>
          </a:p>
          <a:p>
            <a:endParaRPr lang="en-GB" dirty="0"/>
          </a:p>
          <a:p>
            <a:r>
              <a:rPr lang="en-GB" dirty="0"/>
              <a:t>It will pass the value of Value1 and Value2  by default or if you wish you can say BYVAL</a:t>
            </a:r>
          </a:p>
        </p:txBody>
      </p:sp>
    </p:spTree>
    <p:extLst>
      <p:ext uri="{BB962C8B-B14F-4D97-AF65-F5344CB8AC3E}">
        <p14:creationId xmlns:p14="http://schemas.microsoft.com/office/powerpoint/2010/main" val="325038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5904-CDC8-FA49-8EFA-9B01A21624C4}"/>
              </a:ext>
            </a:extLst>
          </p:cNvPr>
          <p:cNvSpPr>
            <a:spLocks noGrp="1"/>
          </p:cNvSpPr>
          <p:nvPr>
            <p:ph type="title"/>
          </p:nvPr>
        </p:nvSpPr>
        <p:spPr/>
        <p:txBody>
          <a:bodyPr>
            <a:normAutofit/>
          </a:bodyPr>
          <a:lstStyle/>
          <a:p>
            <a:r>
              <a:rPr lang="en-GB" dirty="0"/>
              <a:t>Procedures and passing values</a:t>
            </a:r>
          </a:p>
        </p:txBody>
      </p:sp>
      <p:sp>
        <p:nvSpPr>
          <p:cNvPr id="3" name="Content Placeholder 2">
            <a:extLst>
              <a:ext uri="{FF2B5EF4-FFF2-40B4-BE49-F238E27FC236}">
                <a16:creationId xmlns:a16="http://schemas.microsoft.com/office/drawing/2014/main" id="{4DA3AB98-2D17-9C4E-8856-1DCA8010AA38}"/>
              </a:ext>
            </a:extLst>
          </p:cNvPr>
          <p:cNvSpPr>
            <a:spLocks noGrp="1"/>
          </p:cNvSpPr>
          <p:nvPr>
            <p:ph idx="1"/>
          </p:nvPr>
        </p:nvSpPr>
        <p:spPr/>
        <p:txBody>
          <a:bodyPr>
            <a:normAutofit/>
          </a:bodyPr>
          <a:lstStyle/>
          <a:p>
            <a:r>
              <a:rPr lang="en-US" dirty="0"/>
              <a:t>Example:</a:t>
            </a:r>
          </a:p>
          <a:p>
            <a:r>
              <a:rPr lang="en-US" dirty="0"/>
              <a:t>PROCEDURE&lt;identifier&gt;(&lt;param1&gt; : &lt;datatype&gt;, &lt;param2&gt; : &lt;datatype&gt;...) 	&lt;statement(s)&gt; </a:t>
            </a:r>
          </a:p>
          <a:p>
            <a:r>
              <a:rPr lang="en-US" dirty="0"/>
              <a:t>ENDPROCEDURE </a:t>
            </a:r>
          </a:p>
          <a:p>
            <a:endParaRPr lang="en-US" dirty="0"/>
          </a:p>
          <a:p>
            <a:r>
              <a:rPr lang="en-US" dirty="0"/>
              <a:t>PROCEDURE TeachersA (BYVAL : STRING, BYVAL : STRING, BYVAL : STRING)</a:t>
            </a:r>
          </a:p>
          <a:p>
            <a:r>
              <a:rPr lang="en-US" dirty="0"/>
              <a:t>		OUTPUT TeachersA</a:t>
            </a:r>
          </a:p>
          <a:p>
            <a:endParaRPr lang="en-GB" dirty="0"/>
          </a:p>
          <a:p>
            <a:r>
              <a:rPr lang="en-GB" dirty="0"/>
              <a:t>And then somewhere in your code you have:</a:t>
            </a:r>
          </a:p>
          <a:p>
            <a:r>
              <a:rPr lang="en-US" dirty="0"/>
              <a:t>CALL TeachersA(Amar, Alice, Ainur) </a:t>
            </a:r>
          </a:p>
          <a:p>
            <a:endParaRPr lang="en-GB" dirty="0"/>
          </a:p>
        </p:txBody>
      </p:sp>
    </p:spTree>
    <p:extLst>
      <p:ext uri="{BB962C8B-B14F-4D97-AF65-F5344CB8AC3E}">
        <p14:creationId xmlns:p14="http://schemas.microsoft.com/office/powerpoint/2010/main" val="2841323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F37-7B51-0448-8B8B-04FA9974EBD1}"/>
              </a:ext>
            </a:extLst>
          </p:cNvPr>
          <p:cNvSpPr>
            <a:spLocks noGrp="1"/>
          </p:cNvSpPr>
          <p:nvPr>
            <p:ph type="title"/>
          </p:nvPr>
        </p:nvSpPr>
        <p:spPr/>
        <p:txBody>
          <a:bodyPr>
            <a:noAutofit/>
          </a:bodyPr>
          <a:lstStyle/>
          <a:p>
            <a:r>
              <a:rPr lang="en-GB" sz="3600" dirty="0"/>
              <a:t>Procedure and Passing values by Reference – </a:t>
            </a:r>
          </a:p>
        </p:txBody>
      </p:sp>
      <p:sp>
        <p:nvSpPr>
          <p:cNvPr id="3" name="Content Placeholder 2">
            <a:extLst>
              <a:ext uri="{FF2B5EF4-FFF2-40B4-BE49-F238E27FC236}">
                <a16:creationId xmlns:a16="http://schemas.microsoft.com/office/drawing/2014/main" id="{D378B229-3FC8-C247-B919-8E8F1B51E82B}"/>
              </a:ext>
            </a:extLst>
          </p:cNvPr>
          <p:cNvSpPr>
            <a:spLocks noGrp="1"/>
          </p:cNvSpPr>
          <p:nvPr>
            <p:ph idx="1"/>
          </p:nvPr>
        </p:nvSpPr>
        <p:spPr/>
        <p:txBody>
          <a:bodyPr/>
          <a:lstStyle/>
          <a:p>
            <a:r>
              <a:rPr lang="en-GB" dirty="0"/>
              <a:t>If you don’t tell Pseudocode and pass a value, it will pass that actual value, but what if you want to pass a reference? </a:t>
            </a:r>
          </a:p>
          <a:p>
            <a:endParaRPr lang="en-GB" dirty="0"/>
          </a:p>
          <a:p>
            <a:r>
              <a:rPr lang="en-GB" dirty="0"/>
              <a:t>You have to use the code BYREF</a:t>
            </a:r>
          </a:p>
          <a:p>
            <a:endParaRPr lang="en-GB" dirty="0"/>
          </a:p>
          <a:p>
            <a:r>
              <a:rPr lang="en-US" dirty="0"/>
              <a:t>PROCEDURE SWAP (BYREF X : INTEGER, Y : INTEGER) </a:t>
            </a:r>
          </a:p>
          <a:p>
            <a:r>
              <a:rPr lang="en-US" dirty="0"/>
              <a:t>		Temp ← X </a:t>
            </a:r>
            <a:endParaRPr lang="en-US" dirty="0">
              <a:effectLst/>
            </a:endParaRPr>
          </a:p>
          <a:p>
            <a:r>
              <a:rPr lang="en-US" dirty="0"/>
              <a:t>		X←Y </a:t>
            </a:r>
            <a:endParaRPr lang="en-US" dirty="0">
              <a:effectLst/>
            </a:endParaRPr>
          </a:p>
          <a:p>
            <a:r>
              <a:rPr lang="en-US" dirty="0"/>
              <a:t>		Y ← Temp </a:t>
            </a:r>
          </a:p>
          <a:p>
            <a:r>
              <a:rPr lang="en-US" dirty="0"/>
              <a:t>ENDPROCEDURE </a:t>
            </a:r>
            <a:endParaRPr lang="en-US" dirty="0">
              <a:effectLst/>
            </a:endParaRPr>
          </a:p>
          <a:p>
            <a:endParaRPr lang="en-GB" dirty="0"/>
          </a:p>
        </p:txBody>
      </p:sp>
    </p:spTree>
    <p:extLst>
      <p:ext uri="{BB962C8B-B14F-4D97-AF65-F5344CB8AC3E}">
        <p14:creationId xmlns:p14="http://schemas.microsoft.com/office/powerpoint/2010/main" val="2782556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B975-2551-8E45-A679-F940E4152AE8}"/>
              </a:ext>
            </a:extLst>
          </p:cNvPr>
          <p:cNvSpPr>
            <a:spLocks noGrp="1"/>
          </p:cNvSpPr>
          <p:nvPr>
            <p:ph type="title"/>
          </p:nvPr>
        </p:nvSpPr>
        <p:spPr/>
        <p:txBody>
          <a:bodyPr>
            <a:normAutofit/>
          </a:bodyPr>
          <a:lstStyle/>
          <a:p>
            <a:r>
              <a:rPr lang="en-GB" dirty="0"/>
              <a:t>Function</a:t>
            </a:r>
          </a:p>
        </p:txBody>
      </p:sp>
      <p:sp>
        <p:nvSpPr>
          <p:cNvPr id="3" name="Content Placeholder 2">
            <a:extLst>
              <a:ext uri="{FF2B5EF4-FFF2-40B4-BE49-F238E27FC236}">
                <a16:creationId xmlns:a16="http://schemas.microsoft.com/office/drawing/2014/main" id="{94103A6E-FA8E-7F41-B10B-72D74DC1C972}"/>
              </a:ext>
            </a:extLst>
          </p:cNvPr>
          <p:cNvSpPr>
            <a:spLocks noGrp="1"/>
          </p:cNvSpPr>
          <p:nvPr>
            <p:ph idx="1"/>
          </p:nvPr>
        </p:nvSpPr>
        <p:spPr/>
        <p:txBody>
          <a:bodyPr>
            <a:normAutofit fontScale="92500" lnSpcReduction="20000"/>
          </a:bodyPr>
          <a:lstStyle/>
          <a:p>
            <a:r>
              <a:rPr lang="en-GB" dirty="0"/>
              <a:t>Wait wait wait…. Amar, in the full Python PPT you said that a procedure just runs the code and with a function you give it something, it does something and gives you something back.</a:t>
            </a:r>
          </a:p>
          <a:p>
            <a:endParaRPr lang="en-GB" dirty="0"/>
          </a:p>
          <a:p>
            <a:r>
              <a:rPr lang="en-GB" dirty="0"/>
              <a:t>And we call that passing values</a:t>
            </a:r>
          </a:p>
          <a:p>
            <a:endParaRPr lang="en-GB" dirty="0"/>
          </a:p>
          <a:p>
            <a:r>
              <a:rPr lang="en-GB" dirty="0"/>
              <a:t>But you just did passing values with a procedure either by using BYVAL or BYREF. WTF Amar?!</a:t>
            </a:r>
          </a:p>
          <a:p>
            <a:endParaRPr lang="en-GB" dirty="0"/>
          </a:p>
          <a:p>
            <a:r>
              <a:rPr lang="en-GB" dirty="0"/>
              <a:t>I am still correct, you are a dummy. </a:t>
            </a:r>
          </a:p>
          <a:p>
            <a:r>
              <a:rPr lang="en-GB" dirty="0"/>
              <a:t>With the procedure I gave the procedure some values but it did NOT give me anything back</a:t>
            </a:r>
          </a:p>
          <a:p>
            <a:endParaRPr lang="en-GB" dirty="0"/>
          </a:p>
          <a:p>
            <a:r>
              <a:rPr lang="en-GB" dirty="0"/>
              <a:t>With a function, I give it values, it does something to those values and it gives me something back. Maybe its easier if I say it gives me something NEW back.</a:t>
            </a:r>
          </a:p>
        </p:txBody>
      </p:sp>
    </p:spTree>
    <p:extLst>
      <p:ext uri="{BB962C8B-B14F-4D97-AF65-F5344CB8AC3E}">
        <p14:creationId xmlns:p14="http://schemas.microsoft.com/office/powerpoint/2010/main" val="133627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3F92-F699-E14E-AE9E-9DECFF68BC02}"/>
              </a:ext>
            </a:extLst>
          </p:cNvPr>
          <p:cNvSpPr>
            <a:spLocks noGrp="1"/>
          </p:cNvSpPr>
          <p:nvPr>
            <p:ph type="title"/>
          </p:nvPr>
        </p:nvSpPr>
        <p:spPr/>
        <p:txBody>
          <a:bodyPr>
            <a:normAutofit/>
          </a:bodyPr>
          <a:lstStyle/>
          <a:p>
            <a:r>
              <a:rPr lang="en-GB" dirty="0"/>
              <a:t>Capital Letters</a:t>
            </a:r>
          </a:p>
        </p:txBody>
      </p:sp>
      <p:sp>
        <p:nvSpPr>
          <p:cNvPr id="3" name="Content Placeholder 2">
            <a:extLst>
              <a:ext uri="{FF2B5EF4-FFF2-40B4-BE49-F238E27FC236}">
                <a16:creationId xmlns:a16="http://schemas.microsoft.com/office/drawing/2014/main" id="{BF157FFD-E5B8-874F-97FF-FF5E6053F49B}"/>
              </a:ext>
            </a:extLst>
          </p:cNvPr>
          <p:cNvSpPr>
            <a:spLocks noGrp="1"/>
          </p:cNvSpPr>
          <p:nvPr>
            <p:ph idx="1"/>
          </p:nvPr>
        </p:nvSpPr>
        <p:spPr/>
        <p:txBody>
          <a:bodyPr>
            <a:normAutofit fontScale="92500" lnSpcReduction="10000"/>
          </a:bodyPr>
          <a:lstStyle/>
          <a:p>
            <a:r>
              <a:rPr lang="en-GB" dirty="0"/>
              <a:t>If you are using a keyword, like IF, REPEAT, UNTIL, INTEGER </a:t>
            </a:r>
          </a:p>
          <a:p>
            <a:r>
              <a:rPr lang="en-GB" dirty="0"/>
              <a:t>They must be in CAPITAL letters</a:t>
            </a:r>
          </a:p>
          <a:p>
            <a:endParaRPr lang="en-GB" dirty="0"/>
          </a:p>
          <a:p>
            <a:r>
              <a:rPr lang="en-GB" dirty="0"/>
              <a:t>For the name of variables they should be in camelCase or Pascal Case</a:t>
            </a:r>
          </a:p>
          <a:p>
            <a:r>
              <a:rPr lang="en-GB" dirty="0"/>
              <a:t>This means the first letter of each word is a Capital letter</a:t>
            </a:r>
          </a:p>
          <a:p>
            <a:r>
              <a:rPr lang="en-GB" dirty="0"/>
              <a:t>They must start with a letter. Cannot start with a number</a:t>
            </a:r>
          </a:p>
          <a:p>
            <a:endParaRPr lang="en-GB" dirty="0"/>
          </a:p>
          <a:p>
            <a:r>
              <a:rPr lang="en-GB" dirty="0"/>
              <a:t>Which one(s) are not correct camelCase / Pascal Case? </a:t>
            </a:r>
          </a:p>
          <a:p>
            <a:r>
              <a:rPr lang="en-GB" dirty="0"/>
              <a:t>Batman</a:t>
            </a:r>
          </a:p>
          <a:p>
            <a:r>
              <a:rPr lang="en-GB" dirty="0"/>
              <a:t>BatmanIsTheBest</a:t>
            </a:r>
          </a:p>
          <a:p>
            <a:r>
              <a:rPr lang="en-GB" dirty="0"/>
              <a:t>ThisIsTheWrongOne</a:t>
            </a:r>
          </a:p>
          <a:p>
            <a:r>
              <a:rPr lang="en-GB" dirty="0"/>
              <a:t>ThanosWasright</a:t>
            </a:r>
          </a:p>
          <a:p>
            <a:r>
              <a:rPr lang="en-GB" dirty="0"/>
              <a:t>3atmanIsTheBest</a:t>
            </a:r>
          </a:p>
        </p:txBody>
      </p:sp>
    </p:spTree>
    <p:extLst>
      <p:ext uri="{BB962C8B-B14F-4D97-AF65-F5344CB8AC3E}">
        <p14:creationId xmlns:p14="http://schemas.microsoft.com/office/powerpoint/2010/main" val="757464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A98E-1747-4046-90DF-F88A01DD56DF}"/>
              </a:ext>
            </a:extLst>
          </p:cNvPr>
          <p:cNvSpPr>
            <a:spLocks noGrp="1"/>
          </p:cNvSpPr>
          <p:nvPr>
            <p:ph type="title"/>
          </p:nvPr>
        </p:nvSpPr>
        <p:spPr/>
        <p:txBody>
          <a:bodyPr>
            <a:normAutofit/>
          </a:bodyPr>
          <a:lstStyle/>
          <a:p>
            <a:r>
              <a:rPr lang="en-GB" dirty="0"/>
              <a:t>Annoying Function in Pseudo</a:t>
            </a:r>
          </a:p>
        </p:txBody>
      </p:sp>
      <p:sp>
        <p:nvSpPr>
          <p:cNvPr id="3" name="Content Placeholder 2">
            <a:extLst>
              <a:ext uri="{FF2B5EF4-FFF2-40B4-BE49-F238E27FC236}">
                <a16:creationId xmlns:a16="http://schemas.microsoft.com/office/drawing/2014/main" id="{28F624BC-3D3B-6B48-A22C-58368D1D0758}"/>
              </a:ext>
            </a:extLst>
          </p:cNvPr>
          <p:cNvSpPr>
            <a:spLocks noGrp="1"/>
          </p:cNvSpPr>
          <p:nvPr>
            <p:ph idx="1"/>
          </p:nvPr>
        </p:nvSpPr>
        <p:spPr/>
        <p:txBody>
          <a:bodyPr/>
          <a:lstStyle/>
          <a:p>
            <a:r>
              <a:rPr lang="en-US" dirty="0"/>
              <a:t>FUNCTION &lt;identifier&gt; RETURNS &lt;data type&gt; </a:t>
            </a:r>
          </a:p>
          <a:p>
            <a:r>
              <a:rPr lang="en-US" dirty="0"/>
              <a:t>		&lt;statement(s)&gt; </a:t>
            </a:r>
          </a:p>
          <a:p>
            <a:r>
              <a:rPr lang="en-US" dirty="0"/>
              <a:t>ENDFUNCTION </a:t>
            </a:r>
          </a:p>
          <a:p>
            <a:endParaRPr lang="en-US" dirty="0"/>
          </a:p>
          <a:p>
            <a:r>
              <a:rPr lang="en-US" dirty="0"/>
              <a:t>The above example is taken from Cambridge and it really annoys me.</a:t>
            </a:r>
          </a:p>
          <a:p>
            <a:r>
              <a:rPr lang="en-US" dirty="0"/>
              <a:t>We said the defining thing about functions is that you give it something, it does stuff and gives you something back.</a:t>
            </a:r>
          </a:p>
          <a:p>
            <a:endParaRPr lang="en-US" dirty="0"/>
          </a:p>
          <a:p>
            <a:r>
              <a:rPr lang="en-US" dirty="0"/>
              <a:t>But in the above Cambridge example, you do not give it anything!! So it really annoys me</a:t>
            </a:r>
          </a:p>
          <a:p>
            <a:endParaRPr lang="en-GB" dirty="0"/>
          </a:p>
        </p:txBody>
      </p:sp>
    </p:spTree>
    <p:extLst>
      <p:ext uri="{BB962C8B-B14F-4D97-AF65-F5344CB8AC3E}">
        <p14:creationId xmlns:p14="http://schemas.microsoft.com/office/powerpoint/2010/main" val="1605624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9839-651E-4444-9F58-EADC41FEFBF1}"/>
              </a:ext>
            </a:extLst>
          </p:cNvPr>
          <p:cNvSpPr>
            <a:spLocks noGrp="1"/>
          </p:cNvSpPr>
          <p:nvPr>
            <p:ph type="title"/>
          </p:nvPr>
        </p:nvSpPr>
        <p:spPr/>
        <p:txBody>
          <a:bodyPr>
            <a:normAutofit/>
          </a:bodyPr>
          <a:lstStyle/>
          <a:p>
            <a:r>
              <a:rPr lang="en-GB" dirty="0"/>
              <a:t>Actual Function in Pseudo</a:t>
            </a:r>
          </a:p>
        </p:txBody>
      </p:sp>
      <p:sp>
        <p:nvSpPr>
          <p:cNvPr id="3" name="Content Placeholder 2">
            <a:extLst>
              <a:ext uri="{FF2B5EF4-FFF2-40B4-BE49-F238E27FC236}">
                <a16:creationId xmlns:a16="http://schemas.microsoft.com/office/drawing/2014/main" id="{F3CA3413-5E27-644D-BE89-11A22E5D1DD3}"/>
              </a:ext>
            </a:extLst>
          </p:cNvPr>
          <p:cNvSpPr>
            <a:spLocks noGrp="1"/>
          </p:cNvSpPr>
          <p:nvPr>
            <p:ph idx="1"/>
          </p:nvPr>
        </p:nvSpPr>
        <p:spPr/>
        <p:txBody>
          <a:bodyPr>
            <a:normAutofit fontScale="92500" lnSpcReduction="20000"/>
          </a:bodyPr>
          <a:lstStyle/>
          <a:p>
            <a:r>
              <a:rPr lang="en-US" dirty="0"/>
              <a:t>FUNCTION&lt;identifier&gt;(&lt;param1&gt; : &lt;datatype&gt;, &lt;param2&gt; : &lt;datatype&gt;,...) RETURNS &lt;data type&gt; </a:t>
            </a:r>
          </a:p>
          <a:p>
            <a:r>
              <a:rPr lang="en-US" dirty="0"/>
              <a:t>		&lt;statement(s)&gt; </a:t>
            </a:r>
          </a:p>
          <a:p>
            <a:r>
              <a:rPr lang="en-US" dirty="0"/>
              <a:t>ENDFUNCTION </a:t>
            </a:r>
          </a:p>
          <a:p>
            <a:endParaRPr lang="en-GB" dirty="0"/>
          </a:p>
          <a:p>
            <a:r>
              <a:rPr lang="en-US" dirty="0"/>
              <a:t>FUNCTION Max(Number1:INTEGER, Number2:INTEGER) RETURNS INTEGER </a:t>
            </a:r>
          </a:p>
          <a:p>
            <a:r>
              <a:rPr lang="en-US" dirty="0"/>
              <a:t>		IF Number1 &gt; Number2 </a:t>
            </a:r>
            <a:endParaRPr lang="en-US" dirty="0">
              <a:effectLst/>
            </a:endParaRPr>
          </a:p>
          <a:p>
            <a:r>
              <a:rPr lang="en-US" dirty="0"/>
              <a:t>			THEN</a:t>
            </a:r>
          </a:p>
          <a:p>
            <a:r>
              <a:rPr lang="en-US" dirty="0"/>
              <a:t>				RETURN Number1 </a:t>
            </a:r>
            <a:endParaRPr lang="en-US" dirty="0">
              <a:effectLst/>
            </a:endParaRPr>
          </a:p>
          <a:p>
            <a:r>
              <a:rPr lang="en-US" dirty="0"/>
              <a:t>			ELSE</a:t>
            </a:r>
          </a:p>
          <a:p>
            <a:r>
              <a:rPr lang="en-US" dirty="0"/>
              <a:t>				RETURN Number2  </a:t>
            </a:r>
          </a:p>
          <a:p>
            <a:r>
              <a:rPr lang="en-US" dirty="0"/>
              <a:t>			ENDIF </a:t>
            </a:r>
            <a:endParaRPr lang="en-US" dirty="0">
              <a:effectLst/>
            </a:endParaRPr>
          </a:p>
          <a:p>
            <a:r>
              <a:rPr lang="en-US" dirty="0"/>
              <a:t>ENDFUNCTION</a:t>
            </a:r>
          </a:p>
          <a:p>
            <a:br>
              <a:rPr lang="en-US" dirty="0"/>
            </a:br>
            <a:r>
              <a:rPr lang="en-US" dirty="0"/>
              <a:t>OUTPUT "Penalty Fine = ", Max(10, Distance*2) </a:t>
            </a:r>
            <a:endParaRPr lang="en-US" dirty="0">
              <a:effectLst/>
            </a:endParaRPr>
          </a:p>
          <a:p>
            <a:endParaRPr lang="en-GB" dirty="0"/>
          </a:p>
        </p:txBody>
      </p:sp>
    </p:spTree>
    <p:extLst>
      <p:ext uri="{BB962C8B-B14F-4D97-AF65-F5344CB8AC3E}">
        <p14:creationId xmlns:p14="http://schemas.microsoft.com/office/powerpoint/2010/main" val="2189655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9DCA-0E35-4745-858D-72642D5A519B}"/>
              </a:ext>
            </a:extLst>
          </p:cNvPr>
          <p:cNvSpPr>
            <a:spLocks noGrp="1"/>
          </p:cNvSpPr>
          <p:nvPr>
            <p:ph type="title"/>
          </p:nvPr>
        </p:nvSpPr>
        <p:spPr/>
        <p:txBody>
          <a:bodyPr>
            <a:normAutofit/>
          </a:bodyPr>
          <a:lstStyle/>
          <a:p>
            <a:r>
              <a:rPr lang="en-GB" dirty="0"/>
              <a:t>What about CALL - </a:t>
            </a:r>
          </a:p>
        </p:txBody>
      </p:sp>
      <p:sp>
        <p:nvSpPr>
          <p:cNvPr id="3" name="Content Placeholder 2">
            <a:extLst>
              <a:ext uri="{FF2B5EF4-FFF2-40B4-BE49-F238E27FC236}">
                <a16:creationId xmlns:a16="http://schemas.microsoft.com/office/drawing/2014/main" id="{468213BE-9B9E-E447-90B1-298AF8B213F0}"/>
              </a:ext>
            </a:extLst>
          </p:cNvPr>
          <p:cNvSpPr>
            <a:spLocks noGrp="1"/>
          </p:cNvSpPr>
          <p:nvPr>
            <p:ph idx="1"/>
          </p:nvPr>
        </p:nvSpPr>
        <p:spPr/>
        <p:txBody>
          <a:bodyPr>
            <a:normAutofit lnSpcReduction="10000"/>
          </a:bodyPr>
          <a:lstStyle/>
          <a:p>
            <a:r>
              <a:rPr lang="en-GB" dirty="0"/>
              <a:t>For a procedure, we write our code and somewhere in our program we say CALL </a:t>
            </a:r>
          </a:p>
          <a:p>
            <a:endParaRPr lang="en-GB" dirty="0"/>
          </a:p>
          <a:p>
            <a:r>
              <a:rPr lang="en-GB" dirty="0"/>
              <a:t>But in the Function example, we didn’t say CALL</a:t>
            </a:r>
          </a:p>
          <a:p>
            <a:endParaRPr lang="en-GB" dirty="0"/>
          </a:p>
          <a:p>
            <a:r>
              <a:rPr lang="en-GB" dirty="0"/>
              <a:t>Here’s something even more annoying:</a:t>
            </a:r>
          </a:p>
          <a:p>
            <a:r>
              <a:rPr lang="en-GB" dirty="0"/>
              <a:t>If a function uses RETURN then you know it already gives you a value so you do not need to CALL it </a:t>
            </a:r>
          </a:p>
          <a:p>
            <a:r>
              <a:rPr lang="en-GB" dirty="0"/>
              <a:t>This is what Cambridge says</a:t>
            </a:r>
          </a:p>
          <a:p>
            <a:endParaRPr lang="en-GB" dirty="0"/>
          </a:p>
          <a:p>
            <a:r>
              <a:rPr lang="en-GB" dirty="0"/>
              <a:t>But then how can you tell your program when to run the function</a:t>
            </a:r>
          </a:p>
          <a:p>
            <a:r>
              <a:rPr lang="en-GB" dirty="0"/>
              <a:t>Now you need CALL</a:t>
            </a:r>
          </a:p>
          <a:p>
            <a:r>
              <a:rPr lang="en-GB" dirty="0"/>
              <a:t>But Cambridge says don’t use CALL</a:t>
            </a:r>
          </a:p>
          <a:p>
            <a:r>
              <a:rPr lang="en-GB" dirty="0"/>
              <a:t>I have no good answer for you because Cambridge says both. </a:t>
            </a:r>
          </a:p>
        </p:txBody>
      </p:sp>
    </p:spTree>
    <p:extLst>
      <p:ext uri="{BB962C8B-B14F-4D97-AF65-F5344CB8AC3E}">
        <p14:creationId xmlns:p14="http://schemas.microsoft.com/office/powerpoint/2010/main" val="3966710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READLINE</a:t>
            </a:r>
          </a:p>
        </p:txBody>
      </p:sp>
      <p:sp>
        <p:nvSpPr>
          <p:cNvPr id="3" name="Content Placeholder 2"/>
          <p:cNvSpPr>
            <a:spLocks noGrp="1"/>
          </p:cNvSpPr>
          <p:nvPr>
            <p:ph idx="1"/>
          </p:nvPr>
        </p:nvSpPr>
        <p:spPr/>
        <p:txBody>
          <a:bodyPr/>
          <a:lstStyle/>
          <a:p>
            <a:r>
              <a:rPr lang="en-GB" dirty="0">
                <a:sym typeface="Wingdings"/>
              </a:rPr>
              <a:t>READLINE in Pseudocode is different then Console.ReadLine in VB</a:t>
            </a:r>
          </a:p>
          <a:p>
            <a:r>
              <a:rPr lang="en-GB" dirty="0">
                <a:sym typeface="Wingdings"/>
              </a:rPr>
              <a:t>In pseudocode READLINE actually reads things from a file. </a:t>
            </a:r>
          </a:p>
          <a:p>
            <a:r>
              <a:rPr lang="en-GB" dirty="0">
                <a:sym typeface="Wingdings"/>
              </a:rPr>
              <a:t>But you have to say the file name and what line you want to read </a:t>
            </a:r>
          </a:p>
          <a:p>
            <a:endParaRPr lang="en-GB" dirty="0">
              <a:sym typeface="Wingdings"/>
            </a:endParaRPr>
          </a:p>
          <a:p>
            <a:r>
              <a:rPr lang="en-GB" dirty="0">
                <a:sym typeface="Wingdings"/>
              </a:rPr>
              <a:t>Name READLINE(filename, record number)</a:t>
            </a:r>
          </a:p>
          <a:p>
            <a:endParaRPr lang="en-GB" dirty="0">
              <a:sym typeface="Wingdings"/>
            </a:endParaRPr>
          </a:p>
          <a:p>
            <a:endParaRPr lang="en-GB" dirty="0">
              <a:sym typeface="Wingdings"/>
            </a:endParaRPr>
          </a:p>
          <a:p>
            <a:endParaRPr lang="en-GB" dirty="0">
              <a:sym typeface="Wingdings"/>
            </a:endParaRPr>
          </a:p>
          <a:p>
            <a:endParaRPr lang="en-GB" dirty="0">
              <a:sym typeface="Wingdings"/>
            </a:endParaRPr>
          </a:p>
          <a:p>
            <a:endParaRPr lang="en-GB" dirty="0">
              <a:sym typeface="Wingdings"/>
            </a:endParaRPr>
          </a:p>
          <a:p>
            <a:endParaRPr lang="en-GB" dirty="0">
              <a:sym typeface="Wingdings"/>
            </a:endParaRPr>
          </a:p>
          <a:p>
            <a:endParaRPr lang="en-GB" dirty="0">
              <a:sym typeface="Wingdings"/>
            </a:endParaRPr>
          </a:p>
          <a:p>
            <a:endParaRPr lang="en-GB" dirty="0">
              <a:sym typeface="Wingdings"/>
            </a:endParaRPr>
          </a:p>
          <a:p>
            <a:endParaRPr lang="en-GB" dirty="0"/>
          </a:p>
          <a:p>
            <a:endParaRPr lang="en-GB" dirty="0"/>
          </a:p>
        </p:txBody>
      </p:sp>
    </p:spTree>
    <p:extLst>
      <p:ext uri="{BB962C8B-B14F-4D97-AF65-F5344CB8AC3E}">
        <p14:creationId xmlns:p14="http://schemas.microsoft.com/office/powerpoint/2010/main" val="1022679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ym typeface="Wingdings"/>
              </a:rPr>
              <a:t>Name READLINE(filename, record number)</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a:p>
          <a:p>
            <a:endParaRPr lang="en-GB" dirty="0"/>
          </a:p>
          <a:p>
            <a:endParaRPr lang="en-GB" dirty="0"/>
          </a:p>
          <a:p>
            <a:endParaRPr lang="en-GB" dirty="0"/>
          </a:p>
          <a:p>
            <a:endParaRPr lang="en-GB" dirty="0"/>
          </a:p>
          <a:p>
            <a:r>
              <a:rPr lang="en-GB" dirty="0"/>
              <a:t>Let’s say I have this information in a file called “AmarWifeList.txt”</a:t>
            </a:r>
          </a:p>
          <a:p>
            <a:endParaRPr lang="en-GB" dirty="0"/>
          </a:p>
          <a:p>
            <a:r>
              <a:rPr lang="en-GB" dirty="0"/>
              <a:t>Wife </a:t>
            </a:r>
            <a:r>
              <a:rPr lang="en-GB" dirty="0">
                <a:sym typeface="Wingdings"/>
              </a:rPr>
              <a:t> READLINE (AmarWifeList.txt, 2)</a:t>
            </a:r>
          </a:p>
          <a:p>
            <a:r>
              <a:rPr lang="en-GB" dirty="0">
                <a:sym typeface="Wingdings"/>
              </a:rPr>
              <a:t>This will read ”Scarlett Witch” because she is in position 2 and give it to the variable Wife</a:t>
            </a:r>
          </a:p>
          <a:p>
            <a:endParaRPr lang="en-GB" dirty="0">
              <a:sym typeface="Wingdings"/>
            </a:endParaRPr>
          </a:p>
          <a:p>
            <a:r>
              <a:rPr lang="en-GB" dirty="0">
                <a:sym typeface="Wingdings"/>
              </a:rPr>
              <a:t>It only reads it. </a:t>
            </a:r>
          </a:p>
          <a:p>
            <a:r>
              <a:rPr lang="en-GB" dirty="0">
                <a:sym typeface="Wingdings"/>
              </a:rPr>
              <a:t>If you want to see the name on screen then you need:</a:t>
            </a:r>
          </a:p>
          <a:p>
            <a:r>
              <a:rPr lang="en-GB" dirty="0">
                <a:sym typeface="Wingdings"/>
              </a:rPr>
              <a:t>PRINT Wife</a:t>
            </a:r>
          </a:p>
          <a:p>
            <a:endParaRPr lang="en-GB" dirty="0">
              <a:sym typeface="Wingdings"/>
            </a:endParaRPr>
          </a:p>
        </p:txBody>
      </p:sp>
      <p:graphicFrame>
        <p:nvGraphicFramePr>
          <p:cNvPr id="4" name="Table 3"/>
          <p:cNvGraphicFramePr>
            <a:graphicFrameLocks noGrp="1"/>
          </p:cNvGraphicFramePr>
          <p:nvPr/>
        </p:nvGraphicFramePr>
        <p:xfrm>
          <a:off x="0" y="719667"/>
          <a:ext cx="4883150" cy="2070828"/>
        </p:xfrm>
        <a:graphic>
          <a:graphicData uri="http://schemas.openxmlformats.org/drawingml/2006/table">
            <a:tbl>
              <a:tblPr firstRow="1" bandRow="1">
                <a:tableStyleId>{5C22544A-7EE6-4342-B048-85BDC9FD1C3A}</a:tableStyleId>
              </a:tblPr>
              <a:tblGrid>
                <a:gridCol w="191135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07788">
                <a:tc>
                  <a:txBody>
                    <a:bodyPr/>
                    <a:lstStyle/>
                    <a:p>
                      <a:r>
                        <a:rPr lang="en-GB" dirty="0"/>
                        <a:t>Record Number</a:t>
                      </a:r>
                    </a:p>
                  </a:txBody>
                  <a:tcPr/>
                </a:tc>
                <a:tc>
                  <a:txBody>
                    <a:bodyPr/>
                    <a:lstStyle/>
                    <a:p>
                      <a:r>
                        <a:rPr lang="en-GB" dirty="0"/>
                        <a:t>Wife Name</a:t>
                      </a:r>
                    </a:p>
                  </a:txBody>
                  <a:tcPr/>
                </a:tc>
                <a:extLst>
                  <a:ext uri="{0D108BD9-81ED-4DB2-BD59-A6C34878D82A}">
                    <a16:rowId xmlns:a16="http://schemas.microsoft.com/office/drawing/2014/main" val="10000"/>
                  </a:ext>
                </a:extLst>
              </a:tr>
              <a:tr h="351729">
                <a:tc>
                  <a:txBody>
                    <a:bodyPr/>
                    <a:lstStyle/>
                    <a:p>
                      <a:r>
                        <a:rPr lang="en-GB" dirty="0"/>
                        <a:t>0</a:t>
                      </a:r>
                    </a:p>
                  </a:txBody>
                  <a:tcPr/>
                </a:tc>
                <a:tc>
                  <a:txBody>
                    <a:bodyPr/>
                    <a:lstStyle/>
                    <a:p>
                      <a:r>
                        <a:rPr lang="en-GB" dirty="0"/>
                        <a:t>Black Widow</a:t>
                      </a:r>
                    </a:p>
                  </a:txBody>
                  <a:tcPr/>
                </a:tc>
                <a:extLst>
                  <a:ext uri="{0D108BD9-81ED-4DB2-BD59-A6C34878D82A}">
                    <a16:rowId xmlns:a16="http://schemas.microsoft.com/office/drawing/2014/main" val="10001"/>
                  </a:ext>
                </a:extLst>
              </a:tr>
              <a:tr h="351729">
                <a:tc>
                  <a:txBody>
                    <a:bodyPr/>
                    <a:lstStyle/>
                    <a:p>
                      <a:r>
                        <a:rPr lang="en-GB" dirty="0"/>
                        <a:t>1</a:t>
                      </a:r>
                    </a:p>
                  </a:txBody>
                  <a:tcPr/>
                </a:tc>
                <a:tc>
                  <a:txBody>
                    <a:bodyPr/>
                    <a:lstStyle/>
                    <a:p>
                      <a:r>
                        <a:rPr lang="en-GB" dirty="0"/>
                        <a:t>Wonder Woman</a:t>
                      </a:r>
                    </a:p>
                  </a:txBody>
                  <a:tcPr/>
                </a:tc>
                <a:extLst>
                  <a:ext uri="{0D108BD9-81ED-4DB2-BD59-A6C34878D82A}">
                    <a16:rowId xmlns:a16="http://schemas.microsoft.com/office/drawing/2014/main" val="10002"/>
                  </a:ext>
                </a:extLst>
              </a:tr>
              <a:tr h="351729">
                <a:tc>
                  <a:txBody>
                    <a:bodyPr/>
                    <a:lstStyle/>
                    <a:p>
                      <a:r>
                        <a:rPr lang="en-GB" dirty="0"/>
                        <a:t>2</a:t>
                      </a:r>
                    </a:p>
                  </a:txBody>
                  <a:tcPr/>
                </a:tc>
                <a:tc>
                  <a:txBody>
                    <a:bodyPr/>
                    <a:lstStyle/>
                    <a:p>
                      <a:r>
                        <a:rPr lang="en-GB" dirty="0"/>
                        <a:t>Scarlet</a:t>
                      </a:r>
                      <a:r>
                        <a:rPr lang="en-GB" baseline="0" dirty="0"/>
                        <a:t>t Witch </a:t>
                      </a:r>
                      <a:endParaRPr lang="en-GB" dirty="0"/>
                    </a:p>
                  </a:txBody>
                  <a:tcPr/>
                </a:tc>
                <a:extLst>
                  <a:ext uri="{0D108BD9-81ED-4DB2-BD59-A6C34878D82A}">
                    <a16:rowId xmlns:a16="http://schemas.microsoft.com/office/drawing/2014/main" val="10003"/>
                  </a:ext>
                </a:extLst>
              </a:tr>
              <a:tr h="351729">
                <a:tc>
                  <a:txBody>
                    <a:bodyPr/>
                    <a:lstStyle/>
                    <a:p>
                      <a:r>
                        <a:rPr lang="en-GB" dirty="0"/>
                        <a:t>3</a:t>
                      </a:r>
                    </a:p>
                  </a:txBody>
                  <a:tcPr/>
                </a:tc>
                <a:tc>
                  <a:txBody>
                    <a:bodyPr/>
                    <a:lstStyle/>
                    <a:p>
                      <a:r>
                        <a:rPr lang="en-GB" dirty="0"/>
                        <a:t>Supergirl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7894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WRITELINE</a:t>
            </a:r>
          </a:p>
        </p:txBody>
      </p:sp>
      <p:sp>
        <p:nvSpPr>
          <p:cNvPr id="3" name="Content Placeholder 2"/>
          <p:cNvSpPr>
            <a:spLocks noGrp="1"/>
          </p:cNvSpPr>
          <p:nvPr>
            <p:ph idx="1"/>
          </p:nvPr>
        </p:nvSpPr>
        <p:spPr/>
        <p:txBody>
          <a:bodyPr/>
          <a:lstStyle/>
          <a:p>
            <a:r>
              <a:rPr lang="en-GB" dirty="0"/>
              <a:t>WRITELINE in Pseudocode is different then Console.WriteLine in VB </a:t>
            </a:r>
          </a:p>
          <a:p>
            <a:endParaRPr lang="en-GB" dirty="0"/>
          </a:p>
          <a:p>
            <a:r>
              <a:rPr lang="en-GB" dirty="0"/>
              <a:t>WRITELINE puts a value in a file</a:t>
            </a:r>
          </a:p>
          <a:p>
            <a:endParaRPr lang="en-GB" dirty="0"/>
          </a:p>
          <a:p>
            <a:r>
              <a:rPr lang="en-GB" dirty="0"/>
              <a:t>WRITELINE  (filename, record number, value)</a:t>
            </a:r>
          </a:p>
          <a:p>
            <a:endParaRPr lang="en-GB" dirty="0"/>
          </a:p>
          <a:p>
            <a:r>
              <a:rPr lang="en-GB" dirty="0"/>
              <a:t>WRITELINE (AmarWifeList.txt, 4, “Taylor Swift” )</a:t>
            </a:r>
          </a:p>
          <a:p>
            <a:endParaRPr lang="en-GB" dirty="0"/>
          </a:p>
          <a:p>
            <a:endParaRPr lang="en-GB" dirty="0"/>
          </a:p>
          <a:p>
            <a:endParaRPr lang="en-GB" dirty="0"/>
          </a:p>
        </p:txBody>
      </p:sp>
      <p:graphicFrame>
        <p:nvGraphicFramePr>
          <p:cNvPr id="4" name="Table 3"/>
          <p:cNvGraphicFramePr>
            <a:graphicFrameLocks noGrp="1"/>
          </p:cNvGraphicFramePr>
          <p:nvPr/>
        </p:nvGraphicFramePr>
        <p:xfrm>
          <a:off x="0" y="4403155"/>
          <a:ext cx="4883150" cy="2436588"/>
        </p:xfrm>
        <a:graphic>
          <a:graphicData uri="http://schemas.openxmlformats.org/drawingml/2006/table">
            <a:tbl>
              <a:tblPr firstRow="1" bandRow="1">
                <a:tableStyleId>{5C22544A-7EE6-4342-B048-85BDC9FD1C3A}</a:tableStyleId>
              </a:tblPr>
              <a:tblGrid>
                <a:gridCol w="191135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07788">
                <a:tc>
                  <a:txBody>
                    <a:bodyPr/>
                    <a:lstStyle/>
                    <a:p>
                      <a:r>
                        <a:rPr lang="en-GB" dirty="0"/>
                        <a:t>Record Number</a:t>
                      </a:r>
                    </a:p>
                  </a:txBody>
                  <a:tcPr/>
                </a:tc>
                <a:tc>
                  <a:txBody>
                    <a:bodyPr/>
                    <a:lstStyle/>
                    <a:p>
                      <a:r>
                        <a:rPr lang="en-GB" dirty="0"/>
                        <a:t>Wife Name</a:t>
                      </a:r>
                    </a:p>
                  </a:txBody>
                  <a:tcPr/>
                </a:tc>
                <a:extLst>
                  <a:ext uri="{0D108BD9-81ED-4DB2-BD59-A6C34878D82A}">
                    <a16:rowId xmlns:a16="http://schemas.microsoft.com/office/drawing/2014/main" val="10000"/>
                  </a:ext>
                </a:extLst>
              </a:tr>
              <a:tr h="351729">
                <a:tc>
                  <a:txBody>
                    <a:bodyPr/>
                    <a:lstStyle/>
                    <a:p>
                      <a:r>
                        <a:rPr lang="en-GB" dirty="0"/>
                        <a:t>0</a:t>
                      </a:r>
                    </a:p>
                  </a:txBody>
                  <a:tcPr/>
                </a:tc>
                <a:tc>
                  <a:txBody>
                    <a:bodyPr/>
                    <a:lstStyle/>
                    <a:p>
                      <a:r>
                        <a:rPr lang="en-GB" dirty="0"/>
                        <a:t>Black Widow</a:t>
                      </a:r>
                    </a:p>
                  </a:txBody>
                  <a:tcPr/>
                </a:tc>
                <a:extLst>
                  <a:ext uri="{0D108BD9-81ED-4DB2-BD59-A6C34878D82A}">
                    <a16:rowId xmlns:a16="http://schemas.microsoft.com/office/drawing/2014/main" val="10001"/>
                  </a:ext>
                </a:extLst>
              </a:tr>
              <a:tr h="351729">
                <a:tc>
                  <a:txBody>
                    <a:bodyPr/>
                    <a:lstStyle/>
                    <a:p>
                      <a:r>
                        <a:rPr lang="en-GB" dirty="0"/>
                        <a:t>1</a:t>
                      </a:r>
                    </a:p>
                  </a:txBody>
                  <a:tcPr/>
                </a:tc>
                <a:tc>
                  <a:txBody>
                    <a:bodyPr/>
                    <a:lstStyle/>
                    <a:p>
                      <a:r>
                        <a:rPr lang="en-GB" dirty="0"/>
                        <a:t>Wonder Woman</a:t>
                      </a:r>
                    </a:p>
                  </a:txBody>
                  <a:tcPr/>
                </a:tc>
                <a:extLst>
                  <a:ext uri="{0D108BD9-81ED-4DB2-BD59-A6C34878D82A}">
                    <a16:rowId xmlns:a16="http://schemas.microsoft.com/office/drawing/2014/main" val="10002"/>
                  </a:ext>
                </a:extLst>
              </a:tr>
              <a:tr h="351729">
                <a:tc>
                  <a:txBody>
                    <a:bodyPr/>
                    <a:lstStyle/>
                    <a:p>
                      <a:r>
                        <a:rPr lang="en-GB" dirty="0"/>
                        <a:t>2</a:t>
                      </a:r>
                    </a:p>
                  </a:txBody>
                  <a:tcPr/>
                </a:tc>
                <a:tc>
                  <a:txBody>
                    <a:bodyPr/>
                    <a:lstStyle/>
                    <a:p>
                      <a:r>
                        <a:rPr lang="en-GB" dirty="0"/>
                        <a:t>Scarlet</a:t>
                      </a:r>
                      <a:r>
                        <a:rPr lang="en-GB" baseline="0" dirty="0"/>
                        <a:t>t Witch </a:t>
                      </a:r>
                      <a:endParaRPr lang="en-GB" dirty="0"/>
                    </a:p>
                  </a:txBody>
                  <a:tcPr/>
                </a:tc>
                <a:extLst>
                  <a:ext uri="{0D108BD9-81ED-4DB2-BD59-A6C34878D82A}">
                    <a16:rowId xmlns:a16="http://schemas.microsoft.com/office/drawing/2014/main" val="10003"/>
                  </a:ext>
                </a:extLst>
              </a:tr>
              <a:tr h="351729">
                <a:tc>
                  <a:txBody>
                    <a:bodyPr/>
                    <a:lstStyle/>
                    <a:p>
                      <a:r>
                        <a:rPr lang="en-GB" dirty="0"/>
                        <a:t>3</a:t>
                      </a:r>
                    </a:p>
                  </a:txBody>
                  <a:tcPr/>
                </a:tc>
                <a:tc>
                  <a:txBody>
                    <a:bodyPr/>
                    <a:lstStyle/>
                    <a:p>
                      <a:r>
                        <a:rPr lang="en-GB" dirty="0"/>
                        <a:t>Supergirl</a:t>
                      </a:r>
                    </a:p>
                  </a:txBody>
                  <a:tcPr/>
                </a:tc>
                <a:extLst>
                  <a:ext uri="{0D108BD9-81ED-4DB2-BD59-A6C34878D82A}">
                    <a16:rowId xmlns:a16="http://schemas.microsoft.com/office/drawing/2014/main" val="10004"/>
                  </a:ext>
                </a:extLst>
              </a:tr>
              <a:tr h="351729">
                <a:tc>
                  <a:txBody>
                    <a:bodyPr/>
                    <a:lstStyle/>
                    <a:p>
                      <a:r>
                        <a:rPr lang="en-GB" dirty="0"/>
                        <a:t>4</a:t>
                      </a:r>
                    </a:p>
                  </a:txBody>
                  <a:tcPr/>
                </a:tc>
                <a:tc>
                  <a:txBody>
                    <a:bodyPr/>
                    <a:lstStyle/>
                    <a:p>
                      <a:r>
                        <a:rPr lang="en-GB" dirty="0"/>
                        <a:t>Taylor Swift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12025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WRITELINE</a:t>
            </a:r>
          </a:p>
        </p:txBody>
      </p:sp>
      <p:sp>
        <p:nvSpPr>
          <p:cNvPr id="3" name="Content Placeholder 2"/>
          <p:cNvSpPr>
            <a:spLocks noGrp="1"/>
          </p:cNvSpPr>
          <p:nvPr>
            <p:ph idx="1"/>
          </p:nvPr>
        </p:nvSpPr>
        <p:spPr/>
        <p:txBody>
          <a:bodyPr/>
          <a:lstStyle/>
          <a:p>
            <a:r>
              <a:rPr lang="en-GB" dirty="0"/>
              <a:t>You may see in your exam that they use a variable for WRITELINE</a:t>
            </a:r>
          </a:p>
          <a:p>
            <a:endParaRPr lang="en-GB" dirty="0"/>
          </a:p>
          <a:p>
            <a:r>
              <a:rPr lang="en-GB" dirty="0"/>
              <a:t>NewWife </a:t>
            </a:r>
            <a:r>
              <a:rPr lang="en-GB" dirty="0">
                <a:sym typeface="Wingdings"/>
              </a:rPr>
              <a:t> “Beyoncé” </a:t>
            </a:r>
          </a:p>
          <a:p>
            <a:r>
              <a:rPr lang="en-GB" dirty="0">
                <a:sym typeface="Wingdings"/>
              </a:rPr>
              <a:t>WRITELINE (AmarWifeList.txt, 5, NewWife)</a:t>
            </a:r>
          </a:p>
          <a:p>
            <a:endParaRPr lang="en-GB" dirty="0"/>
          </a:p>
        </p:txBody>
      </p:sp>
      <p:graphicFrame>
        <p:nvGraphicFramePr>
          <p:cNvPr id="5" name="Table 4"/>
          <p:cNvGraphicFramePr>
            <a:graphicFrameLocks noGrp="1"/>
          </p:cNvGraphicFramePr>
          <p:nvPr/>
        </p:nvGraphicFramePr>
        <p:xfrm>
          <a:off x="0" y="3212688"/>
          <a:ext cx="4883150" cy="2802348"/>
        </p:xfrm>
        <a:graphic>
          <a:graphicData uri="http://schemas.openxmlformats.org/drawingml/2006/table">
            <a:tbl>
              <a:tblPr firstRow="1" bandRow="1">
                <a:tableStyleId>{5C22544A-7EE6-4342-B048-85BDC9FD1C3A}</a:tableStyleId>
              </a:tblPr>
              <a:tblGrid>
                <a:gridCol w="191135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07788">
                <a:tc>
                  <a:txBody>
                    <a:bodyPr/>
                    <a:lstStyle/>
                    <a:p>
                      <a:r>
                        <a:rPr lang="en-GB" dirty="0"/>
                        <a:t>Record Number</a:t>
                      </a:r>
                    </a:p>
                  </a:txBody>
                  <a:tcPr/>
                </a:tc>
                <a:tc>
                  <a:txBody>
                    <a:bodyPr/>
                    <a:lstStyle/>
                    <a:p>
                      <a:r>
                        <a:rPr lang="en-GB" dirty="0"/>
                        <a:t>Wife Name</a:t>
                      </a:r>
                    </a:p>
                  </a:txBody>
                  <a:tcPr/>
                </a:tc>
                <a:extLst>
                  <a:ext uri="{0D108BD9-81ED-4DB2-BD59-A6C34878D82A}">
                    <a16:rowId xmlns:a16="http://schemas.microsoft.com/office/drawing/2014/main" val="10000"/>
                  </a:ext>
                </a:extLst>
              </a:tr>
              <a:tr h="351729">
                <a:tc>
                  <a:txBody>
                    <a:bodyPr/>
                    <a:lstStyle/>
                    <a:p>
                      <a:r>
                        <a:rPr lang="en-GB" dirty="0"/>
                        <a:t>0</a:t>
                      </a:r>
                    </a:p>
                  </a:txBody>
                  <a:tcPr/>
                </a:tc>
                <a:tc>
                  <a:txBody>
                    <a:bodyPr/>
                    <a:lstStyle/>
                    <a:p>
                      <a:r>
                        <a:rPr lang="en-GB" dirty="0"/>
                        <a:t>Black Widow</a:t>
                      </a:r>
                    </a:p>
                  </a:txBody>
                  <a:tcPr/>
                </a:tc>
                <a:extLst>
                  <a:ext uri="{0D108BD9-81ED-4DB2-BD59-A6C34878D82A}">
                    <a16:rowId xmlns:a16="http://schemas.microsoft.com/office/drawing/2014/main" val="10001"/>
                  </a:ext>
                </a:extLst>
              </a:tr>
              <a:tr h="351729">
                <a:tc>
                  <a:txBody>
                    <a:bodyPr/>
                    <a:lstStyle/>
                    <a:p>
                      <a:r>
                        <a:rPr lang="en-GB" dirty="0"/>
                        <a:t>1</a:t>
                      </a:r>
                    </a:p>
                  </a:txBody>
                  <a:tcPr/>
                </a:tc>
                <a:tc>
                  <a:txBody>
                    <a:bodyPr/>
                    <a:lstStyle/>
                    <a:p>
                      <a:r>
                        <a:rPr lang="en-GB" dirty="0"/>
                        <a:t>Wonder Woman</a:t>
                      </a:r>
                    </a:p>
                  </a:txBody>
                  <a:tcPr/>
                </a:tc>
                <a:extLst>
                  <a:ext uri="{0D108BD9-81ED-4DB2-BD59-A6C34878D82A}">
                    <a16:rowId xmlns:a16="http://schemas.microsoft.com/office/drawing/2014/main" val="10002"/>
                  </a:ext>
                </a:extLst>
              </a:tr>
              <a:tr h="351729">
                <a:tc>
                  <a:txBody>
                    <a:bodyPr/>
                    <a:lstStyle/>
                    <a:p>
                      <a:r>
                        <a:rPr lang="en-GB" dirty="0"/>
                        <a:t>2</a:t>
                      </a:r>
                    </a:p>
                  </a:txBody>
                  <a:tcPr/>
                </a:tc>
                <a:tc>
                  <a:txBody>
                    <a:bodyPr/>
                    <a:lstStyle/>
                    <a:p>
                      <a:r>
                        <a:rPr lang="en-GB" dirty="0"/>
                        <a:t>Scarlet</a:t>
                      </a:r>
                      <a:r>
                        <a:rPr lang="en-GB" baseline="0" dirty="0"/>
                        <a:t>t Witch </a:t>
                      </a:r>
                      <a:endParaRPr lang="en-GB" dirty="0"/>
                    </a:p>
                  </a:txBody>
                  <a:tcPr/>
                </a:tc>
                <a:extLst>
                  <a:ext uri="{0D108BD9-81ED-4DB2-BD59-A6C34878D82A}">
                    <a16:rowId xmlns:a16="http://schemas.microsoft.com/office/drawing/2014/main" val="10003"/>
                  </a:ext>
                </a:extLst>
              </a:tr>
              <a:tr h="351729">
                <a:tc>
                  <a:txBody>
                    <a:bodyPr/>
                    <a:lstStyle/>
                    <a:p>
                      <a:r>
                        <a:rPr lang="en-GB" dirty="0"/>
                        <a:t>3</a:t>
                      </a:r>
                    </a:p>
                  </a:txBody>
                  <a:tcPr/>
                </a:tc>
                <a:tc>
                  <a:txBody>
                    <a:bodyPr/>
                    <a:lstStyle/>
                    <a:p>
                      <a:r>
                        <a:rPr lang="en-GB" dirty="0"/>
                        <a:t>Supergirl</a:t>
                      </a:r>
                    </a:p>
                  </a:txBody>
                  <a:tcPr/>
                </a:tc>
                <a:extLst>
                  <a:ext uri="{0D108BD9-81ED-4DB2-BD59-A6C34878D82A}">
                    <a16:rowId xmlns:a16="http://schemas.microsoft.com/office/drawing/2014/main" val="10004"/>
                  </a:ext>
                </a:extLst>
              </a:tr>
              <a:tr h="351729">
                <a:tc>
                  <a:txBody>
                    <a:bodyPr/>
                    <a:lstStyle/>
                    <a:p>
                      <a:r>
                        <a:rPr lang="en-GB" dirty="0"/>
                        <a:t>4</a:t>
                      </a:r>
                    </a:p>
                  </a:txBody>
                  <a:tcPr/>
                </a:tc>
                <a:tc>
                  <a:txBody>
                    <a:bodyPr/>
                    <a:lstStyle/>
                    <a:p>
                      <a:r>
                        <a:rPr lang="en-GB" dirty="0"/>
                        <a:t>Taylor Swift</a:t>
                      </a:r>
                    </a:p>
                  </a:txBody>
                  <a:tcPr/>
                </a:tc>
                <a:extLst>
                  <a:ext uri="{0D108BD9-81ED-4DB2-BD59-A6C34878D82A}">
                    <a16:rowId xmlns:a16="http://schemas.microsoft.com/office/drawing/2014/main" val="10005"/>
                  </a:ext>
                </a:extLst>
              </a:tr>
              <a:tr h="351729">
                <a:tc>
                  <a:txBody>
                    <a:bodyPr/>
                    <a:lstStyle/>
                    <a:p>
                      <a:r>
                        <a:rPr lang="en-GB" dirty="0"/>
                        <a:t>5</a:t>
                      </a:r>
                    </a:p>
                  </a:txBody>
                  <a:tcPr/>
                </a:tc>
                <a:tc>
                  <a:txBody>
                    <a:bodyPr/>
                    <a:lstStyle/>
                    <a:p>
                      <a:r>
                        <a:rPr lang="en-GB" dirty="0"/>
                        <a:t>Beyoncé</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370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WRITELINE</a:t>
            </a:r>
          </a:p>
        </p:txBody>
      </p:sp>
      <p:sp>
        <p:nvSpPr>
          <p:cNvPr id="3" name="Content Placeholder 2"/>
          <p:cNvSpPr>
            <a:spLocks noGrp="1"/>
          </p:cNvSpPr>
          <p:nvPr>
            <p:ph idx="1"/>
          </p:nvPr>
        </p:nvSpPr>
        <p:spPr/>
        <p:txBody>
          <a:bodyPr>
            <a:normAutofit fontScale="92500" lnSpcReduction="10000"/>
          </a:bodyPr>
          <a:lstStyle/>
          <a:p>
            <a:r>
              <a:rPr lang="en-GB" dirty="0"/>
              <a:t>What if you want to delete information. You can still use WRITELINE</a:t>
            </a:r>
          </a:p>
          <a:p>
            <a:endParaRPr lang="en-GB" dirty="0"/>
          </a:p>
          <a:p>
            <a:endParaRPr lang="en-GB" dirty="0"/>
          </a:p>
          <a:p>
            <a:r>
              <a:rPr lang="en-GB" dirty="0"/>
              <a:t>WRITELINE(AmarWifeList.txt, 3, “ “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You are not really deleting anything, you are just replacing writing with blank “ “  </a:t>
            </a:r>
          </a:p>
          <a:p>
            <a:endParaRPr lang="en-GB" dirty="0"/>
          </a:p>
          <a:p>
            <a:endParaRPr lang="en-GB" dirty="0"/>
          </a:p>
        </p:txBody>
      </p:sp>
      <p:graphicFrame>
        <p:nvGraphicFramePr>
          <p:cNvPr id="4" name="Table 3"/>
          <p:cNvGraphicFramePr>
            <a:graphicFrameLocks noGrp="1"/>
          </p:cNvGraphicFramePr>
          <p:nvPr/>
        </p:nvGraphicFramePr>
        <p:xfrm>
          <a:off x="133350" y="2654478"/>
          <a:ext cx="4883150" cy="2802348"/>
        </p:xfrm>
        <a:graphic>
          <a:graphicData uri="http://schemas.openxmlformats.org/drawingml/2006/table">
            <a:tbl>
              <a:tblPr firstRow="1" bandRow="1">
                <a:tableStyleId>{5C22544A-7EE6-4342-B048-85BDC9FD1C3A}</a:tableStyleId>
              </a:tblPr>
              <a:tblGrid>
                <a:gridCol w="191135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07788">
                <a:tc>
                  <a:txBody>
                    <a:bodyPr/>
                    <a:lstStyle/>
                    <a:p>
                      <a:r>
                        <a:rPr lang="en-GB" dirty="0"/>
                        <a:t>Record Number</a:t>
                      </a:r>
                    </a:p>
                  </a:txBody>
                  <a:tcPr/>
                </a:tc>
                <a:tc>
                  <a:txBody>
                    <a:bodyPr/>
                    <a:lstStyle/>
                    <a:p>
                      <a:r>
                        <a:rPr lang="en-GB" dirty="0"/>
                        <a:t>Wife Name</a:t>
                      </a:r>
                    </a:p>
                  </a:txBody>
                  <a:tcPr/>
                </a:tc>
                <a:extLst>
                  <a:ext uri="{0D108BD9-81ED-4DB2-BD59-A6C34878D82A}">
                    <a16:rowId xmlns:a16="http://schemas.microsoft.com/office/drawing/2014/main" val="10000"/>
                  </a:ext>
                </a:extLst>
              </a:tr>
              <a:tr h="351729">
                <a:tc>
                  <a:txBody>
                    <a:bodyPr/>
                    <a:lstStyle/>
                    <a:p>
                      <a:r>
                        <a:rPr lang="en-GB" dirty="0"/>
                        <a:t>0</a:t>
                      </a:r>
                    </a:p>
                  </a:txBody>
                  <a:tcPr/>
                </a:tc>
                <a:tc>
                  <a:txBody>
                    <a:bodyPr/>
                    <a:lstStyle/>
                    <a:p>
                      <a:r>
                        <a:rPr lang="en-GB" dirty="0"/>
                        <a:t>Black Widow</a:t>
                      </a:r>
                    </a:p>
                  </a:txBody>
                  <a:tcPr/>
                </a:tc>
                <a:extLst>
                  <a:ext uri="{0D108BD9-81ED-4DB2-BD59-A6C34878D82A}">
                    <a16:rowId xmlns:a16="http://schemas.microsoft.com/office/drawing/2014/main" val="10001"/>
                  </a:ext>
                </a:extLst>
              </a:tr>
              <a:tr h="351729">
                <a:tc>
                  <a:txBody>
                    <a:bodyPr/>
                    <a:lstStyle/>
                    <a:p>
                      <a:r>
                        <a:rPr lang="en-GB" dirty="0"/>
                        <a:t>1</a:t>
                      </a:r>
                    </a:p>
                  </a:txBody>
                  <a:tcPr/>
                </a:tc>
                <a:tc>
                  <a:txBody>
                    <a:bodyPr/>
                    <a:lstStyle/>
                    <a:p>
                      <a:r>
                        <a:rPr lang="en-GB" dirty="0"/>
                        <a:t>Wonder Woman</a:t>
                      </a:r>
                    </a:p>
                  </a:txBody>
                  <a:tcPr/>
                </a:tc>
                <a:extLst>
                  <a:ext uri="{0D108BD9-81ED-4DB2-BD59-A6C34878D82A}">
                    <a16:rowId xmlns:a16="http://schemas.microsoft.com/office/drawing/2014/main" val="10002"/>
                  </a:ext>
                </a:extLst>
              </a:tr>
              <a:tr h="351729">
                <a:tc>
                  <a:txBody>
                    <a:bodyPr/>
                    <a:lstStyle/>
                    <a:p>
                      <a:r>
                        <a:rPr lang="en-GB" dirty="0"/>
                        <a:t>2</a:t>
                      </a:r>
                    </a:p>
                  </a:txBody>
                  <a:tcPr/>
                </a:tc>
                <a:tc>
                  <a:txBody>
                    <a:bodyPr/>
                    <a:lstStyle/>
                    <a:p>
                      <a:r>
                        <a:rPr lang="en-GB" dirty="0"/>
                        <a:t>Scarlet</a:t>
                      </a:r>
                      <a:r>
                        <a:rPr lang="en-GB" baseline="0" dirty="0"/>
                        <a:t>t Witch </a:t>
                      </a:r>
                      <a:endParaRPr lang="en-GB" dirty="0"/>
                    </a:p>
                  </a:txBody>
                  <a:tcPr/>
                </a:tc>
                <a:extLst>
                  <a:ext uri="{0D108BD9-81ED-4DB2-BD59-A6C34878D82A}">
                    <a16:rowId xmlns:a16="http://schemas.microsoft.com/office/drawing/2014/main" val="10003"/>
                  </a:ext>
                </a:extLst>
              </a:tr>
              <a:tr h="351729">
                <a:tc>
                  <a:txBody>
                    <a:bodyPr/>
                    <a:lstStyle/>
                    <a:p>
                      <a:r>
                        <a:rPr lang="en-US" dirty="0"/>
                        <a:t>3</a:t>
                      </a:r>
                      <a:endParaRPr lang="en-GB" dirty="0"/>
                    </a:p>
                  </a:txBody>
                  <a:tcPr/>
                </a:tc>
                <a:tc>
                  <a:txBody>
                    <a:bodyPr/>
                    <a:lstStyle/>
                    <a:p>
                      <a:endParaRPr lang="en-GB" dirty="0"/>
                    </a:p>
                  </a:txBody>
                  <a:tcPr/>
                </a:tc>
                <a:extLst>
                  <a:ext uri="{0D108BD9-81ED-4DB2-BD59-A6C34878D82A}">
                    <a16:rowId xmlns:a16="http://schemas.microsoft.com/office/drawing/2014/main" val="10004"/>
                  </a:ext>
                </a:extLst>
              </a:tr>
              <a:tr h="351729">
                <a:tc>
                  <a:txBody>
                    <a:bodyPr/>
                    <a:lstStyle/>
                    <a:p>
                      <a:r>
                        <a:rPr lang="en-GB" dirty="0"/>
                        <a:t>4</a:t>
                      </a:r>
                    </a:p>
                  </a:txBody>
                  <a:tcPr/>
                </a:tc>
                <a:tc>
                  <a:txBody>
                    <a:bodyPr/>
                    <a:lstStyle/>
                    <a:p>
                      <a:r>
                        <a:rPr lang="en-GB" dirty="0"/>
                        <a:t>Taylor Swift</a:t>
                      </a:r>
                    </a:p>
                  </a:txBody>
                  <a:tcPr/>
                </a:tc>
                <a:extLst>
                  <a:ext uri="{0D108BD9-81ED-4DB2-BD59-A6C34878D82A}">
                    <a16:rowId xmlns:a16="http://schemas.microsoft.com/office/drawing/2014/main" val="10005"/>
                  </a:ext>
                </a:extLst>
              </a:tr>
              <a:tr h="351729">
                <a:tc>
                  <a:txBody>
                    <a:bodyPr/>
                    <a:lstStyle/>
                    <a:p>
                      <a:r>
                        <a:rPr lang="en-GB" dirty="0"/>
                        <a:t>5</a:t>
                      </a:r>
                    </a:p>
                  </a:txBody>
                  <a:tcPr/>
                </a:tc>
                <a:tc>
                  <a:txBody>
                    <a:bodyPr/>
                    <a:lstStyle/>
                    <a:p>
                      <a:r>
                        <a:rPr lang="en-GB" dirty="0"/>
                        <a:t>Beyoncé</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87107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050F-4741-944D-8DA2-42E585CAC68D}"/>
              </a:ext>
            </a:extLst>
          </p:cNvPr>
          <p:cNvSpPr>
            <a:spLocks noGrp="1"/>
          </p:cNvSpPr>
          <p:nvPr>
            <p:ph type="title"/>
          </p:nvPr>
        </p:nvSpPr>
        <p:spPr/>
        <p:txBody>
          <a:bodyPr>
            <a:normAutofit/>
          </a:bodyPr>
          <a:lstStyle/>
          <a:p>
            <a:r>
              <a:rPr lang="en-GB" dirty="0"/>
              <a:t>But that’s just READLINE and WRITELINE</a:t>
            </a:r>
          </a:p>
        </p:txBody>
      </p:sp>
      <p:sp>
        <p:nvSpPr>
          <p:cNvPr id="3" name="Content Placeholder 2">
            <a:extLst>
              <a:ext uri="{FF2B5EF4-FFF2-40B4-BE49-F238E27FC236}">
                <a16:creationId xmlns:a16="http://schemas.microsoft.com/office/drawing/2014/main" id="{DF3C6E2E-4148-7848-BCCB-ACD704EE805C}"/>
              </a:ext>
            </a:extLst>
          </p:cNvPr>
          <p:cNvSpPr>
            <a:spLocks noGrp="1"/>
          </p:cNvSpPr>
          <p:nvPr>
            <p:ph idx="1"/>
          </p:nvPr>
        </p:nvSpPr>
        <p:spPr/>
        <p:txBody>
          <a:bodyPr>
            <a:normAutofit/>
          </a:bodyPr>
          <a:lstStyle/>
          <a:p>
            <a:r>
              <a:rPr lang="en-GB" dirty="0"/>
              <a:t>There are some pseudo code we need too</a:t>
            </a:r>
          </a:p>
          <a:p>
            <a:r>
              <a:rPr lang="en-GB" dirty="0"/>
              <a:t>To Open a file we need:</a:t>
            </a:r>
          </a:p>
          <a:p>
            <a:r>
              <a:rPr lang="en-US" dirty="0"/>
              <a:t>OPENFILE &lt;File identifier&gt; FOR &lt;File mode&gt;</a:t>
            </a:r>
            <a:br>
              <a:rPr lang="en-US" dirty="0"/>
            </a:br>
            <a:endParaRPr lang="en-US" dirty="0"/>
          </a:p>
          <a:p>
            <a:r>
              <a:rPr lang="en-GB" dirty="0"/>
              <a:t>We have 3 different file modes</a:t>
            </a:r>
          </a:p>
          <a:p>
            <a:r>
              <a:rPr lang="en-US" dirty="0"/>
              <a:t>READ  if you want to just read to a file</a:t>
            </a:r>
          </a:p>
          <a:p>
            <a:r>
              <a:rPr lang="en-US" dirty="0"/>
              <a:t>WRITE if you want to write to file. But it will replace anything you already have</a:t>
            </a:r>
          </a:p>
          <a:p>
            <a:r>
              <a:rPr lang="en-US" dirty="0"/>
              <a:t>APPEND if you want to add to a file</a:t>
            </a:r>
          </a:p>
          <a:p>
            <a:endParaRPr lang="en-US" dirty="0"/>
          </a:p>
          <a:p>
            <a:br>
              <a:rPr lang="en-US" dirty="0"/>
            </a:br>
            <a:endParaRPr lang="en-US" dirty="0"/>
          </a:p>
          <a:p>
            <a:endParaRPr lang="en-GB" dirty="0"/>
          </a:p>
        </p:txBody>
      </p:sp>
    </p:spTree>
    <p:extLst>
      <p:ext uri="{BB962C8B-B14F-4D97-AF65-F5344CB8AC3E}">
        <p14:creationId xmlns:p14="http://schemas.microsoft.com/office/powerpoint/2010/main" val="1408658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0CB8-AE57-3A42-A2B0-C222191DB0B1}"/>
              </a:ext>
            </a:extLst>
          </p:cNvPr>
          <p:cNvSpPr>
            <a:spLocks noGrp="1"/>
          </p:cNvSpPr>
          <p:nvPr>
            <p:ph type="title"/>
          </p:nvPr>
        </p:nvSpPr>
        <p:spPr/>
        <p:txBody>
          <a:bodyPr>
            <a:normAutofit/>
          </a:bodyPr>
          <a:lstStyle/>
          <a:p>
            <a:r>
              <a:rPr lang="en-GB" dirty="0"/>
              <a:t>READFILE</a:t>
            </a:r>
          </a:p>
        </p:txBody>
      </p:sp>
      <p:sp>
        <p:nvSpPr>
          <p:cNvPr id="3" name="Content Placeholder 2">
            <a:extLst>
              <a:ext uri="{FF2B5EF4-FFF2-40B4-BE49-F238E27FC236}">
                <a16:creationId xmlns:a16="http://schemas.microsoft.com/office/drawing/2014/main" id="{9774CE3A-050A-D348-8313-1A412EB89825}"/>
              </a:ext>
            </a:extLst>
          </p:cNvPr>
          <p:cNvSpPr>
            <a:spLocks noGrp="1"/>
          </p:cNvSpPr>
          <p:nvPr>
            <p:ph idx="1"/>
          </p:nvPr>
        </p:nvSpPr>
        <p:spPr/>
        <p:txBody>
          <a:bodyPr/>
          <a:lstStyle/>
          <a:p>
            <a:r>
              <a:rPr lang="en-GB" dirty="0"/>
              <a:t>We did READLINE and reads a single line, but what if you want to read the whole file?</a:t>
            </a:r>
          </a:p>
          <a:p>
            <a:r>
              <a:rPr lang="en-US" dirty="0"/>
              <a:t>READFILE &lt;File Identifier&gt;, &lt;Variable&gt;</a:t>
            </a:r>
            <a:br>
              <a:rPr lang="en-US" dirty="0"/>
            </a:br>
            <a:endParaRPr lang="en-US" dirty="0"/>
          </a:p>
          <a:p>
            <a:r>
              <a:rPr lang="en-GB" dirty="0"/>
              <a:t>The Variable should be a STRING </a:t>
            </a:r>
          </a:p>
          <a:p>
            <a:r>
              <a:rPr lang="en-GB" dirty="0"/>
              <a:t>But you cannot read a file before opening it so really you need:</a:t>
            </a:r>
          </a:p>
          <a:p>
            <a:endParaRPr lang="en-GB" dirty="0"/>
          </a:p>
          <a:p>
            <a:r>
              <a:rPr lang="en-US" dirty="0"/>
              <a:t>OPENFILE &lt;File identifier&gt; FOR READ</a:t>
            </a:r>
            <a:br>
              <a:rPr lang="en-US" dirty="0"/>
            </a:br>
            <a:r>
              <a:rPr lang="en-US" dirty="0"/>
              <a:t>READFILE &lt;File Identifier&gt;, &lt;Variable&gt;</a:t>
            </a:r>
            <a:br>
              <a:rPr lang="en-US" dirty="0"/>
            </a:br>
            <a:endParaRPr lang="en-US" dirty="0"/>
          </a:p>
          <a:p>
            <a:endParaRPr lang="en-US" dirty="0"/>
          </a:p>
          <a:p>
            <a:endParaRPr lang="en-GB" dirty="0"/>
          </a:p>
        </p:txBody>
      </p:sp>
    </p:spTree>
    <p:extLst>
      <p:ext uri="{BB962C8B-B14F-4D97-AF65-F5344CB8AC3E}">
        <p14:creationId xmlns:p14="http://schemas.microsoft.com/office/powerpoint/2010/main" val="234672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91EE-0596-1C45-BB78-C80D1503C500}"/>
              </a:ext>
            </a:extLst>
          </p:cNvPr>
          <p:cNvSpPr>
            <a:spLocks noGrp="1"/>
          </p:cNvSpPr>
          <p:nvPr>
            <p:ph type="title"/>
          </p:nvPr>
        </p:nvSpPr>
        <p:spPr/>
        <p:txBody>
          <a:bodyPr>
            <a:normAutofit/>
          </a:bodyPr>
          <a:lstStyle/>
          <a:p>
            <a:r>
              <a:rPr lang="en-GB" dirty="0"/>
              <a:t>Comments</a:t>
            </a:r>
          </a:p>
        </p:txBody>
      </p:sp>
      <p:sp>
        <p:nvSpPr>
          <p:cNvPr id="3" name="Content Placeholder 2">
            <a:extLst>
              <a:ext uri="{FF2B5EF4-FFF2-40B4-BE49-F238E27FC236}">
                <a16:creationId xmlns:a16="http://schemas.microsoft.com/office/drawing/2014/main" id="{F0F8DB16-5B8F-EB4A-A13B-76F99B192C5D}"/>
              </a:ext>
            </a:extLst>
          </p:cNvPr>
          <p:cNvSpPr>
            <a:spLocks noGrp="1"/>
          </p:cNvSpPr>
          <p:nvPr>
            <p:ph idx="1"/>
          </p:nvPr>
        </p:nvSpPr>
        <p:spPr/>
        <p:txBody>
          <a:bodyPr/>
          <a:lstStyle/>
          <a:p>
            <a:r>
              <a:rPr lang="en-GB" dirty="0"/>
              <a:t>If you need to write comments in Python you use # (Hash) </a:t>
            </a:r>
          </a:p>
          <a:p>
            <a:endParaRPr lang="en-GB" dirty="0"/>
          </a:p>
          <a:p>
            <a:r>
              <a:rPr lang="en-GB" dirty="0"/>
              <a:t>If you need to write comments in Pseudocode you use // (Double Slash)</a:t>
            </a:r>
          </a:p>
          <a:p>
            <a:endParaRPr lang="en-GB" dirty="0"/>
          </a:p>
          <a:p>
            <a:r>
              <a:rPr lang="en-GB" dirty="0"/>
              <a:t>PYTHON:</a:t>
            </a:r>
          </a:p>
          <a:p>
            <a:r>
              <a:rPr lang="en-GB" dirty="0"/>
              <a:t>print (“Batman”) #This prints the word Batman </a:t>
            </a:r>
          </a:p>
          <a:p>
            <a:endParaRPr lang="en-GB" dirty="0"/>
          </a:p>
          <a:p>
            <a:r>
              <a:rPr lang="en-GB" dirty="0"/>
              <a:t>PSEUDO:</a:t>
            </a:r>
          </a:p>
          <a:p>
            <a:r>
              <a:rPr lang="en-GB" dirty="0"/>
              <a:t>OUTPUT “Batman” //This prints the word Batman</a:t>
            </a:r>
          </a:p>
        </p:txBody>
      </p:sp>
    </p:spTree>
    <p:extLst>
      <p:ext uri="{BB962C8B-B14F-4D97-AF65-F5344CB8AC3E}">
        <p14:creationId xmlns:p14="http://schemas.microsoft.com/office/powerpoint/2010/main" val="1877066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9395-DE43-4244-9157-E6EF8777A893}"/>
              </a:ext>
            </a:extLst>
          </p:cNvPr>
          <p:cNvSpPr>
            <a:spLocks noGrp="1"/>
          </p:cNvSpPr>
          <p:nvPr>
            <p:ph type="title"/>
          </p:nvPr>
        </p:nvSpPr>
        <p:spPr/>
        <p:txBody>
          <a:bodyPr>
            <a:normAutofit/>
          </a:bodyPr>
          <a:lstStyle/>
          <a:p>
            <a:r>
              <a:rPr lang="en-GB" dirty="0"/>
              <a:t>WRITEFILE</a:t>
            </a:r>
          </a:p>
        </p:txBody>
      </p:sp>
      <p:sp>
        <p:nvSpPr>
          <p:cNvPr id="3" name="Content Placeholder 2">
            <a:extLst>
              <a:ext uri="{FF2B5EF4-FFF2-40B4-BE49-F238E27FC236}">
                <a16:creationId xmlns:a16="http://schemas.microsoft.com/office/drawing/2014/main" id="{E23457F3-8B36-9743-AF39-EC34B9ED7FE3}"/>
              </a:ext>
            </a:extLst>
          </p:cNvPr>
          <p:cNvSpPr>
            <a:spLocks noGrp="1"/>
          </p:cNvSpPr>
          <p:nvPr>
            <p:ph idx="1"/>
          </p:nvPr>
        </p:nvSpPr>
        <p:spPr/>
        <p:txBody>
          <a:bodyPr>
            <a:normAutofit fontScale="92500" lnSpcReduction="20000"/>
          </a:bodyPr>
          <a:lstStyle/>
          <a:p>
            <a:r>
              <a:rPr lang="en-GB" dirty="0"/>
              <a:t>We did WRITELINE, but that only writes 1 line.</a:t>
            </a:r>
          </a:p>
          <a:p>
            <a:r>
              <a:rPr lang="en-GB" dirty="0"/>
              <a:t>So we need to use WRITEFILE for multiple lines</a:t>
            </a:r>
          </a:p>
          <a:p>
            <a:endParaRPr lang="en-GB" dirty="0"/>
          </a:p>
          <a:p>
            <a:r>
              <a:rPr lang="en-GB" dirty="0"/>
              <a:t>Remember we need to open the file first in either WRITE mode or APPEND mode </a:t>
            </a:r>
          </a:p>
          <a:p>
            <a:r>
              <a:rPr lang="en-GB" dirty="0"/>
              <a:t>(WRITE will overwrite what you already have. APPEND will just add to whatever you have)</a:t>
            </a:r>
          </a:p>
          <a:p>
            <a:endParaRPr lang="en-GB" dirty="0"/>
          </a:p>
          <a:p>
            <a:r>
              <a:rPr lang="en-US" dirty="0"/>
              <a:t>OPENFILE &lt;File identifier&gt; FOR WRITE</a:t>
            </a:r>
          </a:p>
          <a:p>
            <a:r>
              <a:rPr lang="en-US" dirty="0"/>
              <a:t>WRITEFILE &lt;File identifier&gt; , &lt;data&gt; </a:t>
            </a:r>
          </a:p>
          <a:p>
            <a:endParaRPr lang="en-US" dirty="0"/>
          </a:p>
          <a:p>
            <a:r>
              <a:rPr lang="en-US" dirty="0"/>
              <a:t>or</a:t>
            </a:r>
          </a:p>
          <a:p>
            <a:endParaRPr lang="en-US" dirty="0"/>
          </a:p>
          <a:p>
            <a:r>
              <a:rPr lang="en-US" dirty="0"/>
              <a:t>OPENFILE &lt;File identifier&gt; FOR APPEND</a:t>
            </a:r>
          </a:p>
          <a:p>
            <a:r>
              <a:rPr lang="en-US" dirty="0"/>
              <a:t>WRITEFILE &lt;File identifier&gt; , &lt;data&gt; </a:t>
            </a:r>
            <a:br>
              <a:rPr lang="en-US" dirty="0"/>
            </a:br>
            <a:endParaRPr lang="en-US" dirty="0"/>
          </a:p>
        </p:txBody>
      </p:sp>
    </p:spTree>
    <p:extLst>
      <p:ext uri="{BB962C8B-B14F-4D97-AF65-F5344CB8AC3E}">
        <p14:creationId xmlns:p14="http://schemas.microsoft.com/office/powerpoint/2010/main" val="4002235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29F3-C56C-DF4E-9CD5-29D05FBFC350}"/>
              </a:ext>
            </a:extLst>
          </p:cNvPr>
          <p:cNvSpPr>
            <a:spLocks noGrp="1"/>
          </p:cNvSpPr>
          <p:nvPr>
            <p:ph type="title"/>
          </p:nvPr>
        </p:nvSpPr>
        <p:spPr/>
        <p:txBody>
          <a:bodyPr>
            <a:normAutofit/>
          </a:bodyPr>
          <a:lstStyle/>
          <a:p>
            <a:r>
              <a:rPr lang="en-GB" dirty="0"/>
              <a:t>End of File and Close File</a:t>
            </a:r>
          </a:p>
        </p:txBody>
      </p:sp>
      <p:sp>
        <p:nvSpPr>
          <p:cNvPr id="3" name="Content Placeholder 2">
            <a:extLst>
              <a:ext uri="{FF2B5EF4-FFF2-40B4-BE49-F238E27FC236}">
                <a16:creationId xmlns:a16="http://schemas.microsoft.com/office/drawing/2014/main" id="{BD7428A2-1928-B24F-B776-C1218EFD9CBC}"/>
              </a:ext>
            </a:extLst>
          </p:cNvPr>
          <p:cNvSpPr>
            <a:spLocks noGrp="1"/>
          </p:cNvSpPr>
          <p:nvPr>
            <p:ph idx="1"/>
          </p:nvPr>
        </p:nvSpPr>
        <p:spPr/>
        <p:txBody>
          <a:bodyPr/>
          <a:lstStyle/>
          <a:p>
            <a:r>
              <a:rPr lang="en-GB" dirty="0"/>
              <a:t>How do you know if you have read everything in a file?</a:t>
            </a:r>
          </a:p>
          <a:p>
            <a:r>
              <a:rPr lang="en-GB" dirty="0"/>
              <a:t>We need to </a:t>
            </a:r>
            <a:r>
              <a:rPr lang="en-US" dirty="0"/>
              <a:t>find the End a file. We use</a:t>
            </a:r>
          </a:p>
          <a:p>
            <a:r>
              <a:rPr lang="en-US" dirty="0"/>
              <a:t>EOF(&lt;File Identifier&gt;)</a:t>
            </a:r>
          </a:p>
          <a:p>
            <a:r>
              <a:rPr lang="en-US" dirty="0"/>
              <a:t>It will either say TRUE or FALSE depending if there is nothing else to read</a:t>
            </a:r>
          </a:p>
          <a:p>
            <a:endParaRPr lang="en-US" dirty="0"/>
          </a:p>
          <a:p>
            <a:r>
              <a:rPr lang="en-US" dirty="0"/>
              <a:t>Once you reach the End of File, maybe you want to close the file. Use:</a:t>
            </a:r>
          </a:p>
          <a:p>
            <a:r>
              <a:rPr lang="en-US" dirty="0"/>
              <a:t>CLOSEFILE &lt;File identifier&gt; </a:t>
            </a:r>
          </a:p>
          <a:p>
            <a:endParaRPr lang="en-US" dirty="0"/>
          </a:p>
          <a:p>
            <a:endParaRPr lang="en-US" dirty="0"/>
          </a:p>
          <a:p>
            <a:endParaRPr lang="en-GB" dirty="0"/>
          </a:p>
        </p:txBody>
      </p:sp>
    </p:spTree>
    <p:extLst>
      <p:ext uri="{BB962C8B-B14F-4D97-AF65-F5344CB8AC3E}">
        <p14:creationId xmlns:p14="http://schemas.microsoft.com/office/powerpoint/2010/main" val="83207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60D6-B0E4-614D-AEF8-1AF8709173F0}"/>
              </a:ext>
            </a:extLst>
          </p:cNvPr>
          <p:cNvSpPr>
            <a:spLocks noGrp="1"/>
          </p:cNvSpPr>
          <p:nvPr>
            <p:ph type="title"/>
          </p:nvPr>
        </p:nvSpPr>
        <p:spPr/>
        <p:txBody>
          <a:bodyPr>
            <a:normAutofit/>
          </a:bodyPr>
          <a:lstStyle/>
          <a:p>
            <a:r>
              <a:rPr lang="en-GB" dirty="0"/>
              <a:t>Files in Pseudo</a:t>
            </a:r>
          </a:p>
        </p:txBody>
      </p:sp>
      <p:sp>
        <p:nvSpPr>
          <p:cNvPr id="3" name="Content Placeholder 2">
            <a:extLst>
              <a:ext uri="{FF2B5EF4-FFF2-40B4-BE49-F238E27FC236}">
                <a16:creationId xmlns:a16="http://schemas.microsoft.com/office/drawing/2014/main" id="{AE5A6C19-68E3-B043-9EF3-854838113B9B}"/>
              </a:ext>
            </a:extLst>
          </p:cNvPr>
          <p:cNvSpPr>
            <a:spLocks noGrp="1"/>
          </p:cNvSpPr>
          <p:nvPr>
            <p:ph idx="1"/>
          </p:nvPr>
        </p:nvSpPr>
        <p:spPr/>
        <p:txBody>
          <a:bodyPr>
            <a:normAutofit fontScale="92500" lnSpcReduction="20000"/>
          </a:bodyPr>
          <a:lstStyle/>
          <a:p>
            <a:r>
              <a:rPr lang="en-US" dirty="0"/>
              <a:t>DECLARE LineOfText : STRING </a:t>
            </a:r>
          </a:p>
          <a:p>
            <a:r>
              <a:rPr lang="en-US" dirty="0"/>
              <a:t>OPENFILE "FileA.txt" FOR READ OPEN</a:t>
            </a:r>
          </a:p>
          <a:p>
            <a:r>
              <a:rPr lang="en-US" dirty="0"/>
              <a:t>FILE "FileB.txt" FOR WRITE</a:t>
            </a:r>
          </a:p>
          <a:p>
            <a:r>
              <a:rPr lang="en-US" dirty="0"/>
              <a:t>	WHILE NOT EOF("FileA.txt") </a:t>
            </a:r>
            <a:endParaRPr lang="en-US" dirty="0">
              <a:effectLst/>
            </a:endParaRPr>
          </a:p>
          <a:p>
            <a:r>
              <a:rPr lang="en-US" dirty="0"/>
              <a:t>		READFILE "FileA.txt", LineOfText </a:t>
            </a:r>
          </a:p>
          <a:p>
            <a:r>
              <a:rPr lang="en-US" dirty="0"/>
              <a:t>			IF LineOfText = "" </a:t>
            </a:r>
            <a:endParaRPr lang="en-US" dirty="0">
              <a:effectLst/>
            </a:endParaRPr>
          </a:p>
          <a:p>
            <a:r>
              <a:rPr lang="en-US" dirty="0"/>
              <a:t>				THEN</a:t>
            </a:r>
          </a:p>
          <a:p>
            <a:r>
              <a:rPr lang="en-US" dirty="0"/>
              <a:t>					WRITEFILE "FileB.txt", "-------------------------" </a:t>
            </a:r>
            <a:endParaRPr lang="en-US" dirty="0">
              <a:effectLst/>
            </a:endParaRPr>
          </a:p>
          <a:p>
            <a:r>
              <a:rPr lang="en-US" dirty="0"/>
              <a:t>				ELSE</a:t>
            </a:r>
          </a:p>
          <a:p>
            <a:r>
              <a:rPr lang="en-US" dirty="0"/>
              <a:t>					WRITEFILE "FILEB.txt", LineOfText </a:t>
            </a:r>
          </a:p>
          <a:p>
            <a:r>
              <a:rPr lang="en-US" dirty="0"/>
              <a:t>			ENDIF </a:t>
            </a:r>
            <a:endParaRPr lang="en-US" dirty="0">
              <a:effectLst/>
            </a:endParaRPr>
          </a:p>
          <a:p>
            <a:r>
              <a:rPr lang="en-US" dirty="0"/>
              <a:t>ENDWHILE</a:t>
            </a:r>
            <a:br>
              <a:rPr lang="en-US" dirty="0"/>
            </a:br>
            <a:r>
              <a:rPr lang="en-US" dirty="0"/>
              <a:t>CLOSEFILE "FileA.txt" </a:t>
            </a:r>
          </a:p>
          <a:p>
            <a:r>
              <a:rPr lang="en-US" dirty="0"/>
              <a:t>CLOSEFILE "FileB.txt"</a:t>
            </a:r>
            <a:endParaRPr lang="en-US" dirty="0">
              <a:effectLst/>
            </a:endParaRPr>
          </a:p>
        </p:txBody>
      </p:sp>
    </p:spTree>
    <p:extLst>
      <p:ext uri="{BB962C8B-B14F-4D97-AF65-F5344CB8AC3E}">
        <p14:creationId xmlns:p14="http://schemas.microsoft.com/office/powerpoint/2010/main" val="3864786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101-9B41-9042-824B-05037A7B423A}"/>
              </a:ext>
            </a:extLst>
          </p:cNvPr>
          <p:cNvSpPr>
            <a:spLocks noGrp="1"/>
          </p:cNvSpPr>
          <p:nvPr>
            <p:ph type="title"/>
          </p:nvPr>
        </p:nvSpPr>
        <p:spPr/>
        <p:txBody>
          <a:bodyPr>
            <a:normAutofit/>
          </a:bodyPr>
          <a:lstStyle/>
          <a:p>
            <a:r>
              <a:rPr lang="en-GB" dirty="0"/>
              <a:t>Random Files </a:t>
            </a:r>
          </a:p>
        </p:txBody>
      </p:sp>
      <p:sp>
        <p:nvSpPr>
          <p:cNvPr id="3" name="Content Placeholder 2">
            <a:extLst>
              <a:ext uri="{FF2B5EF4-FFF2-40B4-BE49-F238E27FC236}">
                <a16:creationId xmlns:a16="http://schemas.microsoft.com/office/drawing/2014/main" id="{F5F69D62-2B87-9141-81D8-5D4E1DBB23F4}"/>
              </a:ext>
            </a:extLst>
          </p:cNvPr>
          <p:cNvSpPr>
            <a:spLocks noGrp="1"/>
          </p:cNvSpPr>
          <p:nvPr>
            <p:ph idx="1"/>
          </p:nvPr>
        </p:nvSpPr>
        <p:spPr/>
        <p:txBody>
          <a:bodyPr/>
          <a:lstStyle/>
          <a:p>
            <a:r>
              <a:rPr lang="en-GB" dirty="0"/>
              <a:t>A normal text file, we have to read from start to finish. </a:t>
            </a:r>
          </a:p>
          <a:p>
            <a:r>
              <a:rPr lang="en-GB" dirty="0"/>
              <a:t>A RANDOM file is a file where we can jump to a specific point to get what we want. </a:t>
            </a:r>
          </a:p>
          <a:p>
            <a:endParaRPr lang="en-GB" dirty="0"/>
          </a:p>
          <a:p>
            <a:r>
              <a:rPr lang="en-GB" dirty="0"/>
              <a:t>Example: </a:t>
            </a:r>
          </a:p>
          <a:p>
            <a:r>
              <a:rPr lang="en-GB" dirty="0"/>
              <a:t>Harry Potter is a normal file, we have to read all of it</a:t>
            </a:r>
          </a:p>
          <a:p>
            <a:r>
              <a:rPr lang="en-GB" dirty="0"/>
              <a:t>A dictionary is a random file, I do NOT have to read everything to find the word “Pizza” I can jump directly to the 638230</a:t>
            </a:r>
            <a:r>
              <a:rPr lang="en-GB" baseline="30000" dirty="0"/>
              <a:t>th</a:t>
            </a:r>
            <a:r>
              <a:rPr lang="en-GB" dirty="0"/>
              <a:t>  word and get Pizza</a:t>
            </a:r>
          </a:p>
        </p:txBody>
      </p:sp>
    </p:spTree>
    <p:extLst>
      <p:ext uri="{BB962C8B-B14F-4D97-AF65-F5344CB8AC3E}">
        <p14:creationId xmlns:p14="http://schemas.microsoft.com/office/powerpoint/2010/main" val="467198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3F0D-1C10-8D48-9FAE-7DE6D5554C44}"/>
              </a:ext>
            </a:extLst>
          </p:cNvPr>
          <p:cNvSpPr>
            <a:spLocks noGrp="1"/>
          </p:cNvSpPr>
          <p:nvPr>
            <p:ph type="title"/>
          </p:nvPr>
        </p:nvSpPr>
        <p:spPr/>
        <p:txBody>
          <a:bodyPr>
            <a:normAutofit/>
          </a:bodyPr>
          <a:lstStyle/>
          <a:p>
            <a:r>
              <a:rPr lang="en-GB" dirty="0"/>
              <a:t>Random files in PSEUDO</a:t>
            </a:r>
          </a:p>
        </p:txBody>
      </p:sp>
      <p:sp>
        <p:nvSpPr>
          <p:cNvPr id="3" name="Content Placeholder 2">
            <a:extLst>
              <a:ext uri="{FF2B5EF4-FFF2-40B4-BE49-F238E27FC236}">
                <a16:creationId xmlns:a16="http://schemas.microsoft.com/office/drawing/2014/main" id="{5B6F9C7F-9AF2-4D4D-84E4-F457DC651205}"/>
              </a:ext>
            </a:extLst>
          </p:cNvPr>
          <p:cNvSpPr>
            <a:spLocks noGrp="1"/>
          </p:cNvSpPr>
          <p:nvPr>
            <p:ph idx="1"/>
          </p:nvPr>
        </p:nvSpPr>
        <p:spPr/>
        <p:txBody>
          <a:bodyPr/>
          <a:lstStyle/>
          <a:p>
            <a:r>
              <a:rPr lang="en-GB" dirty="0"/>
              <a:t>We need to open the file but instead of READ, WRITE, APPEND we will use RANDOM</a:t>
            </a:r>
          </a:p>
          <a:p>
            <a:endParaRPr lang="en-GB" dirty="0"/>
          </a:p>
          <a:p>
            <a:r>
              <a:rPr lang="en-US" dirty="0"/>
              <a:t>OPENFILE &lt;File identifier&gt; FOR RANDOM </a:t>
            </a:r>
          </a:p>
          <a:p>
            <a:endParaRPr lang="en-GB" dirty="0"/>
          </a:p>
          <a:p>
            <a:r>
              <a:rPr lang="en-GB" dirty="0"/>
              <a:t>To go to a location, example the 46282 location</a:t>
            </a:r>
          </a:p>
          <a:p>
            <a:r>
              <a:rPr lang="en-US" dirty="0"/>
              <a:t>SEEK &lt;File identifier&gt;, &lt;address&gt; </a:t>
            </a:r>
          </a:p>
          <a:p>
            <a:r>
              <a:rPr lang="en-US" dirty="0"/>
              <a:t>SEEK &lt;File identifier&gt;, </a:t>
            </a:r>
            <a:r>
              <a:rPr lang="en-GB" dirty="0"/>
              <a:t>46282</a:t>
            </a:r>
          </a:p>
          <a:p>
            <a:endParaRPr lang="en-GB" dirty="0"/>
          </a:p>
          <a:p>
            <a:r>
              <a:rPr lang="en-US" dirty="0"/>
              <a:t> </a:t>
            </a:r>
          </a:p>
          <a:p>
            <a:endParaRPr lang="en-GB" dirty="0"/>
          </a:p>
        </p:txBody>
      </p:sp>
    </p:spTree>
    <p:extLst>
      <p:ext uri="{BB962C8B-B14F-4D97-AF65-F5344CB8AC3E}">
        <p14:creationId xmlns:p14="http://schemas.microsoft.com/office/powerpoint/2010/main" val="929366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6E47-624D-A441-B6E9-B0B20FC154C0}"/>
              </a:ext>
            </a:extLst>
          </p:cNvPr>
          <p:cNvSpPr>
            <a:spLocks noGrp="1"/>
          </p:cNvSpPr>
          <p:nvPr>
            <p:ph type="title"/>
          </p:nvPr>
        </p:nvSpPr>
        <p:spPr/>
        <p:txBody>
          <a:bodyPr>
            <a:normAutofit/>
          </a:bodyPr>
          <a:lstStyle/>
          <a:p>
            <a:r>
              <a:rPr lang="en-GB" dirty="0"/>
              <a:t>GET &amp; PUT</a:t>
            </a:r>
          </a:p>
        </p:txBody>
      </p:sp>
      <p:sp>
        <p:nvSpPr>
          <p:cNvPr id="3" name="Content Placeholder 2">
            <a:extLst>
              <a:ext uri="{FF2B5EF4-FFF2-40B4-BE49-F238E27FC236}">
                <a16:creationId xmlns:a16="http://schemas.microsoft.com/office/drawing/2014/main" id="{C56DA910-068A-5245-8975-ED5AD222B279}"/>
              </a:ext>
            </a:extLst>
          </p:cNvPr>
          <p:cNvSpPr>
            <a:spLocks noGrp="1"/>
          </p:cNvSpPr>
          <p:nvPr>
            <p:ph idx="1"/>
          </p:nvPr>
        </p:nvSpPr>
        <p:spPr/>
        <p:txBody>
          <a:bodyPr/>
          <a:lstStyle/>
          <a:p>
            <a:r>
              <a:rPr lang="en-GB" dirty="0"/>
              <a:t>But SEEK just goes to the record, what if I want to read the record?</a:t>
            </a:r>
          </a:p>
          <a:p>
            <a:r>
              <a:rPr lang="en-GB" dirty="0"/>
              <a:t>You would think they have READ, but nope, they use GETRECORD</a:t>
            </a:r>
          </a:p>
          <a:p>
            <a:r>
              <a:rPr lang="en-US" dirty="0"/>
              <a:t>GETRECORD &lt;File identifier&gt;, &lt;Variable&gt; </a:t>
            </a:r>
          </a:p>
          <a:p>
            <a:endParaRPr lang="en-GB" dirty="0"/>
          </a:p>
          <a:p>
            <a:r>
              <a:rPr lang="en-GB" dirty="0"/>
              <a:t>If you want to write, we don’t use WRITE for Random files, we use PUTRECORD</a:t>
            </a:r>
          </a:p>
          <a:p>
            <a:r>
              <a:rPr lang="en-US" dirty="0"/>
              <a:t>PUTRECORD &lt;File identifier&gt;, &lt;Variable&gt; </a:t>
            </a:r>
          </a:p>
          <a:p>
            <a:endParaRPr lang="en-GB" dirty="0"/>
          </a:p>
        </p:txBody>
      </p:sp>
    </p:spTree>
    <p:extLst>
      <p:ext uri="{BB962C8B-B14F-4D97-AF65-F5344CB8AC3E}">
        <p14:creationId xmlns:p14="http://schemas.microsoft.com/office/powerpoint/2010/main" val="2007744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FA4F-0BD1-414B-A5CE-E94A434332A7}"/>
              </a:ext>
            </a:extLst>
          </p:cNvPr>
          <p:cNvSpPr>
            <a:spLocks noGrp="1"/>
          </p:cNvSpPr>
          <p:nvPr>
            <p:ph type="title"/>
          </p:nvPr>
        </p:nvSpPr>
        <p:spPr/>
        <p:txBody>
          <a:bodyPr>
            <a:normAutofit fontScale="90000"/>
          </a:bodyPr>
          <a:lstStyle/>
          <a:p>
            <a:r>
              <a:rPr lang="en-GB" dirty="0"/>
              <a:t>Stolen from </a:t>
            </a:r>
            <a:br>
              <a:rPr lang="en-GB" dirty="0"/>
            </a:br>
            <a:r>
              <a:rPr lang="en-GB" dirty="0"/>
              <a:t>Cambridge </a:t>
            </a:r>
          </a:p>
        </p:txBody>
      </p:sp>
      <p:sp>
        <p:nvSpPr>
          <p:cNvPr id="7" name="Content Placeholder 6">
            <a:extLst>
              <a:ext uri="{FF2B5EF4-FFF2-40B4-BE49-F238E27FC236}">
                <a16:creationId xmlns:a16="http://schemas.microsoft.com/office/drawing/2014/main" id="{EFCFAD2A-02CF-184A-A590-7DE734D8F041}"/>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What does each line do?</a:t>
            </a:r>
          </a:p>
        </p:txBody>
      </p:sp>
      <p:pic>
        <p:nvPicPr>
          <p:cNvPr id="9" name="Picture 8">
            <a:extLst>
              <a:ext uri="{FF2B5EF4-FFF2-40B4-BE49-F238E27FC236}">
                <a16:creationId xmlns:a16="http://schemas.microsoft.com/office/drawing/2014/main" id="{52167F61-7982-904E-8DF2-B7E2B28C9C78}"/>
              </a:ext>
            </a:extLst>
          </p:cNvPr>
          <p:cNvPicPr>
            <a:picLocks noChangeAspect="1"/>
          </p:cNvPicPr>
          <p:nvPr/>
        </p:nvPicPr>
        <p:blipFill>
          <a:blip r:embed="rId2"/>
          <a:stretch>
            <a:fillRect/>
          </a:stretch>
        </p:blipFill>
        <p:spPr>
          <a:xfrm>
            <a:off x="3817802" y="-1"/>
            <a:ext cx="8374196" cy="6839743"/>
          </a:xfrm>
          <a:prstGeom prst="rect">
            <a:avLst/>
          </a:prstGeom>
        </p:spPr>
      </p:pic>
    </p:spTree>
    <p:extLst>
      <p:ext uri="{BB962C8B-B14F-4D97-AF65-F5344CB8AC3E}">
        <p14:creationId xmlns:p14="http://schemas.microsoft.com/office/powerpoint/2010/main" val="117782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C6D4-90E7-334A-A40C-BAA1E10A86E7}"/>
              </a:ext>
            </a:extLst>
          </p:cNvPr>
          <p:cNvSpPr>
            <a:spLocks noGrp="1"/>
          </p:cNvSpPr>
          <p:nvPr>
            <p:ph type="title"/>
          </p:nvPr>
        </p:nvSpPr>
        <p:spPr/>
        <p:txBody>
          <a:bodyPr>
            <a:normAutofit/>
          </a:bodyPr>
          <a:lstStyle/>
          <a:p>
            <a:r>
              <a:rPr lang="en-GB" dirty="0"/>
              <a:t>Data Types</a:t>
            </a:r>
          </a:p>
        </p:txBody>
      </p:sp>
      <p:sp>
        <p:nvSpPr>
          <p:cNvPr id="3" name="Content Placeholder 2">
            <a:extLst>
              <a:ext uri="{FF2B5EF4-FFF2-40B4-BE49-F238E27FC236}">
                <a16:creationId xmlns:a16="http://schemas.microsoft.com/office/drawing/2014/main" id="{38A07636-7E41-AE42-B7C7-1EC74740ECD6}"/>
              </a:ext>
            </a:extLst>
          </p:cNvPr>
          <p:cNvSpPr>
            <a:spLocks noGrp="1"/>
          </p:cNvSpPr>
          <p:nvPr>
            <p:ph idx="1"/>
          </p:nvPr>
        </p:nvSpPr>
        <p:spPr/>
        <p:txBody>
          <a:bodyPr>
            <a:normAutofit fontScale="85000" lnSpcReduction="20000"/>
          </a:bodyPr>
          <a:lstStyle/>
          <a:p>
            <a:r>
              <a:rPr lang="en-GB" dirty="0"/>
              <a:t>If I said, in Python, Batman = 7 </a:t>
            </a:r>
          </a:p>
          <a:p>
            <a:r>
              <a:rPr lang="en-GB" dirty="0"/>
              <a:t>What is my data type?</a:t>
            </a:r>
          </a:p>
          <a:p>
            <a:r>
              <a:rPr lang="en-GB" dirty="0"/>
              <a:t>Integer </a:t>
            </a:r>
          </a:p>
          <a:p>
            <a:endParaRPr lang="en-GB" dirty="0"/>
          </a:p>
          <a:p>
            <a:r>
              <a:rPr lang="en-GB" dirty="0"/>
              <a:t>Did I have to tell Python that it’s an integer?</a:t>
            </a:r>
          </a:p>
          <a:p>
            <a:r>
              <a:rPr lang="en-GB" dirty="0"/>
              <a:t>Nope, Python just knows it because I typed in a number. </a:t>
            </a:r>
          </a:p>
          <a:p>
            <a:endParaRPr lang="en-GB" dirty="0"/>
          </a:p>
          <a:p>
            <a:r>
              <a:rPr lang="en-GB" dirty="0"/>
              <a:t>What if I type :</a:t>
            </a:r>
          </a:p>
          <a:p>
            <a:r>
              <a:rPr lang="en-GB" dirty="0"/>
              <a:t>Superman = </a:t>
            </a:r>
          </a:p>
          <a:p>
            <a:r>
              <a:rPr lang="en-GB" dirty="0"/>
              <a:t>Will this code work?</a:t>
            </a:r>
          </a:p>
          <a:p>
            <a:r>
              <a:rPr lang="en-GB" dirty="0"/>
              <a:t>No. We did not give a value to it, so Python does not know the data type</a:t>
            </a:r>
          </a:p>
          <a:p>
            <a:endParaRPr lang="en-GB" dirty="0"/>
          </a:p>
          <a:p>
            <a:r>
              <a:rPr lang="en-GB" dirty="0"/>
              <a:t>We could say </a:t>
            </a:r>
          </a:p>
          <a:p>
            <a:r>
              <a:rPr lang="en-GB" dirty="0"/>
              <a:t>Superman = int  </a:t>
            </a:r>
          </a:p>
          <a:p>
            <a:r>
              <a:rPr lang="en-GB" dirty="0"/>
              <a:t>Here we did not give Python a value, but we did say its an integer. </a:t>
            </a:r>
          </a:p>
        </p:txBody>
      </p:sp>
    </p:spTree>
    <p:extLst>
      <p:ext uri="{BB962C8B-B14F-4D97-AF65-F5344CB8AC3E}">
        <p14:creationId xmlns:p14="http://schemas.microsoft.com/office/powerpoint/2010/main" val="106198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5E41-3BAA-7643-835F-C17373AD365E}"/>
              </a:ext>
            </a:extLst>
          </p:cNvPr>
          <p:cNvSpPr>
            <a:spLocks noGrp="1"/>
          </p:cNvSpPr>
          <p:nvPr>
            <p:ph type="title"/>
          </p:nvPr>
        </p:nvSpPr>
        <p:spPr/>
        <p:txBody>
          <a:bodyPr>
            <a:normAutofit/>
          </a:bodyPr>
          <a:lstStyle/>
          <a:p>
            <a:r>
              <a:rPr lang="en-GB" dirty="0"/>
              <a:t>Data Types in Python</a:t>
            </a:r>
          </a:p>
        </p:txBody>
      </p:sp>
      <p:sp>
        <p:nvSpPr>
          <p:cNvPr id="3" name="Content Placeholder 2">
            <a:extLst>
              <a:ext uri="{FF2B5EF4-FFF2-40B4-BE49-F238E27FC236}">
                <a16:creationId xmlns:a16="http://schemas.microsoft.com/office/drawing/2014/main" id="{A627F5B6-D37A-E240-8E3C-82E06CC8DCA9}"/>
              </a:ext>
            </a:extLst>
          </p:cNvPr>
          <p:cNvSpPr>
            <a:spLocks noGrp="1"/>
          </p:cNvSpPr>
          <p:nvPr>
            <p:ph idx="1"/>
          </p:nvPr>
        </p:nvSpPr>
        <p:spPr/>
        <p:txBody>
          <a:bodyPr/>
          <a:lstStyle/>
          <a:p>
            <a:r>
              <a:rPr lang="en-GB" dirty="0"/>
              <a:t>In Python we can have:</a:t>
            </a:r>
          </a:p>
          <a:p>
            <a:r>
              <a:rPr lang="en-GB" dirty="0"/>
              <a:t>int for integer</a:t>
            </a:r>
          </a:p>
          <a:p>
            <a:r>
              <a:rPr lang="en-GB" dirty="0"/>
              <a:t>float for decimal point numbers</a:t>
            </a:r>
          </a:p>
          <a:p>
            <a:r>
              <a:rPr lang="en-GB" dirty="0"/>
              <a:t>complex for algebra (example 2+3c)</a:t>
            </a:r>
          </a:p>
          <a:p>
            <a:r>
              <a:rPr lang="en-GB" dirty="0"/>
              <a:t>str for strings</a:t>
            </a:r>
          </a:p>
          <a:p>
            <a:r>
              <a:rPr lang="en-GB" dirty="0"/>
              <a:t>[ ] for lists </a:t>
            </a:r>
          </a:p>
          <a:p>
            <a:r>
              <a:rPr lang="en-GB" dirty="0"/>
              <a:t>( ) for tuple </a:t>
            </a:r>
          </a:p>
          <a:p>
            <a:r>
              <a:rPr lang="en-GB" dirty="0"/>
              <a:t>{ }  for Dictionary </a:t>
            </a:r>
          </a:p>
          <a:p>
            <a:r>
              <a:rPr lang="en-GB" dirty="0"/>
              <a:t>bool for Boolean (TRUE or FALSE)</a:t>
            </a:r>
          </a:p>
          <a:p>
            <a:r>
              <a:rPr lang="en-GB" dirty="0"/>
              <a:t>set ( ) for Sets</a:t>
            </a:r>
          </a:p>
          <a:p>
            <a:endParaRPr lang="en-GB" dirty="0"/>
          </a:p>
          <a:p>
            <a:endParaRPr lang="en-GB" dirty="0"/>
          </a:p>
        </p:txBody>
      </p:sp>
    </p:spTree>
    <p:extLst>
      <p:ext uri="{BB962C8B-B14F-4D97-AF65-F5344CB8AC3E}">
        <p14:creationId xmlns:p14="http://schemas.microsoft.com/office/powerpoint/2010/main" val="242416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9C6A-5BE6-1644-9452-67E9CADCD212}"/>
              </a:ext>
            </a:extLst>
          </p:cNvPr>
          <p:cNvSpPr>
            <a:spLocks noGrp="1"/>
          </p:cNvSpPr>
          <p:nvPr>
            <p:ph type="title"/>
          </p:nvPr>
        </p:nvSpPr>
        <p:spPr/>
        <p:txBody>
          <a:bodyPr>
            <a:normAutofit/>
          </a:bodyPr>
          <a:lstStyle/>
          <a:p>
            <a:r>
              <a:rPr lang="en-GB" dirty="0"/>
              <a:t>Data Types in Pseudocode</a:t>
            </a:r>
          </a:p>
        </p:txBody>
      </p:sp>
      <p:sp>
        <p:nvSpPr>
          <p:cNvPr id="3" name="Content Placeholder 2">
            <a:extLst>
              <a:ext uri="{FF2B5EF4-FFF2-40B4-BE49-F238E27FC236}">
                <a16:creationId xmlns:a16="http://schemas.microsoft.com/office/drawing/2014/main" id="{85BDA84E-23C5-504D-BF30-9A603571595D}"/>
              </a:ext>
            </a:extLst>
          </p:cNvPr>
          <p:cNvSpPr>
            <a:spLocks noGrp="1"/>
          </p:cNvSpPr>
          <p:nvPr>
            <p:ph idx="1"/>
          </p:nvPr>
        </p:nvSpPr>
        <p:spPr/>
        <p:txBody>
          <a:bodyPr>
            <a:normAutofit fontScale="85000" lnSpcReduction="20000"/>
          </a:bodyPr>
          <a:lstStyle/>
          <a:p>
            <a:r>
              <a:rPr lang="en-GB" dirty="0"/>
              <a:t>INTEGER for integer</a:t>
            </a:r>
          </a:p>
          <a:p>
            <a:r>
              <a:rPr lang="en-GB" dirty="0"/>
              <a:t>REAL for decimal point </a:t>
            </a:r>
          </a:p>
          <a:p>
            <a:r>
              <a:rPr lang="en-GB" dirty="0"/>
              <a:t>CHAR for 1 letter, number or symbol</a:t>
            </a:r>
          </a:p>
          <a:p>
            <a:r>
              <a:rPr lang="en-GB" dirty="0"/>
              <a:t>STRING for string</a:t>
            </a:r>
          </a:p>
          <a:p>
            <a:r>
              <a:rPr lang="en-GB" dirty="0"/>
              <a:t>BOOLEAN for Boolean (TRUE or False)</a:t>
            </a:r>
          </a:p>
          <a:p>
            <a:r>
              <a:rPr lang="en-GB" dirty="0"/>
              <a:t>DATE for date (dd/mm/yyyy)</a:t>
            </a:r>
          </a:p>
          <a:p>
            <a:endParaRPr lang="en-GB" dirty="0"/>
          </a:p>
          <a:p>
            <a:r>
              <a:rPr lang="en-GB" dirty="0"/>
              <a:t>A string has to be inside “ “ double speech marks </a:t>
            </a:r>
          </a:p>
          <a:p>
            <a:r>
              <a:rPr lang="en-GB" dirty="0"/>
              <a:t>A char has to be within ‘ ‘ single speech marks</a:t>
            </a:r>
          </a:p>
          <a:p>
            <a:endParaRPr lang="en-GB" dirty="0"/>
          </a:p>
          <a:p>
            <a:r>
              <a:rPr lang="en-GB" dirty="0"/>
              <a:t>Which one(s) are wrong:</a:t>
            </a:r>
          </a:p>
          <a:p>
            <a:r>
              <a:rPr lang="en-GB" dirty="0"/>
              <a:t>“Batman is the Best”</a:t>
            </a:r>
          </a:p>
          <a:p>
            <a:r>
              <a:rPr lang="en-GB" dirty="0"/>
              <a:t>‘Batman is the Best”</a:t>
            </a:r>
          </a:p>
          <a:p>
            <a:r>
              <a:rPr lang="en-GB" dirty="0"/>
              <a:t>’44’</a:t>
            </a:r>
          </a:p>
          <a:p>
            <a:r>
              <a:rPr lang="en-GB" dirty="0"/>
              <a:t>“44”</a:t>
            </a:r>
          </a:p>
        </p:txBody>
      </p:sp>
    </p:spTree>
    <p:extLst>
      <p:ext uri="{BB962C8B-B14F-4D97-AF65-F5344CB8AC3E}">
        <p14:creationId xmlns:p14="http://schemas.microsoft.com/office/powerpoint/2010/main" val="45562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ED83-88E2-8248-8DC8-2C4F4A1DE4E8}"/>
              </a:ext>
            </a:extLst>
          </p:cNvPr>
          <p:cNvSpPr>
            <a:spLocks noGrp="1"/>
          </p:cNvSpPr>
          <p:nvPr>
            <p:ph type="title"/>
          </p:nvPr>
        </p:nvSpPr>
        <p:spPr/>
        <p:txBody>
          <a:bodyPr>
            <a:normAutofit/>
          </a:bodyPr>
          <a:lstStyle/>
          <a:p>
            <a:r>
              <a:rPr lang="en-GB" dirty="0"/>
              <a:t>Identifiers / Variable Names in Pseudocode</a:t>
            </a:r>
          </a:p>
        </p:txBody>
      </p:sp>
      <p:sp>
        <p:nvSpPr>
          <p:cNvPr id="3" name="Content Placeholder 2">
            <a:extLst>
              <a:ext uri="{FF2B5EF4-FFF2-40B4-BE49-F238E27FC236}">
                <a16:creationId xmlns:a16="http://schemas.microsoft.com/office/drawing/2014/main" id="{61A3C754-755D-4445-B516-1B9939022B0C}"/>
              </a:ext>
            </a:extLst>
          </p:cNvPr>
          <p:cNvSpPr>
            <a:spLocks noGrp="1"/>
          </p:cNvSpPr>
          <p:nvPr>
            <p:ph idx="1"/>
          </p:nvPr>
        </p:nvSpPr>
        <p:spPr/>
        <p:txBody>
          <a:bodyPr/>
          <a:lstStyle/>
          <a:p>
            <a:r>
              <a:rPr lang="en-GB" dirty="0"/>
              <a:t>Must be camelCase</a:t>
            </a:r>
          </a:p>
          <a:p>
            <a:r>
              <a:rPr lang="en-GB" dirty="0"/>
              <a:t>BatmanIsTheBest is okay to use</a:t>
            </a:r>
          </a:p>
          <a:p>
            <a:r>
              <a:rPr lang="en-GB" dirty="0"/>
              <a:t>BatmanisTheBest is wrong</a:t>
            </a:r>
          </a:p>
          <a:p>
            <a:endParaRPr lang="en-GB" dirty="0"/>
          </a:p>
          <a:p>
            <a:r>
              <a:rPr lang="en-GB" dirty="0"/>
              <a:t>Must start with a letter </a:t>
            </a:r>
          </a:p>
          <a:p>
            <a:r>
              <a:rPr lang="en-GB" dirty="0"/>
              <a:t>Batman is okay </a:t>
            </a:r>
          </a:p>
          <a:p>
            <a:r>
              <a:rPr lang="en-GB" dirty="0"/>
              <a:t>3atman is wrong</a:t>
            </a:r>
          </a:p>
          <a:p>
            <a:endParaRPr lang="en-GB" dirty="0"/>
          </a:p>
          <a:p>
            <a:r>
              <a:rPr lang="en-GB" dirty="0"/>
              <a:t>Are NOT case sensitive, so </a:t>
            </a:r>
          </a:p>
          <a:p>
            <a:r>
              <a:rPr lang="en-GB" dirty="0"/>
              <a:t>Batman and BatMan are the same thing </a:t>
            </a:r>
          </a:p>
        </p:txBody>
      </p:sp>
    </p:spTree>
    <p:extLst>
      <p:ext uri="{BB962C8B-B14F-4D97-AF65-F5344CB8AC3E}">
        <p14:creationId xmlns:p14="http://schemas.microsoft.com/office/powerpoint/2010/main" val="1904240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4183</Words>
  <Application>Microsoft Macintosh PowerPoint</Application>
  <PresentationFormat>Widescreen</PresentationFormat>
  <Paragraphs>727</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Super Pseudocode Guide</vt:lpstr>
      <vt:lpstr>What is Pseudocode?</vt:lpstr>
      <vt:lpstr>Problem</vt:lpstr>
      <vt:lpstr>Capital Letters</vt:lpstr>
      <vt:lpstr>Comments</vt:lpstr>
      <vt:lpstr>Data Types</vt:lpstr>
      <vt:lpstr>Data Types in Python</vt:lpstr>
      <vt:lpstr>Data Types in Pseudocode</vt:lpstr>
      <vt:lpstr>Identifiers / Variable Names in Pseudocode</vt:lpstr>
      <vt:lpstr>Make a new variable</vt:lpstr>
      <vt:lpstr>Constant </vt:lpstr>
      <vt:lpstr>Assignment</vt:lpstr>
      <vt:lpstr>Arrays</vt:lpstr>
      <vt:lpstr>Arrays in Pseudocode</vt:lpstr>
      <vt:lpstr>Adding to a List</vt:lpstr>
      <vt:lpstr>Adding to an Array in Pseudocode</vt:lpstr>
      <vt:lpstr>2D List </vt:lpstr>
      <vt:lpstr>2D Array in Pseudocode </vt:lpstr>
      <vt:lpstr>Input and Output</vt:lpstr>
      <vt:lpstr>Maths</vt:lpstr>
      <vt:lpstr>Sting Operations  -</vt:lpstr>
      <vt:lpstr>If Statements</vt:lpstr>
      <vt:lpstr>If Statements Example</vt:lpstr>
      <vt:lpstr>Nested IF Python</vt:lpstr>
      <vt:lpstr>Nested IF Pseudocode</vt:lpstr>
      <vt:lpstr>Case</vt:lpstr>
      <vt:lpstr>For Loops</vt:lpstr>
      <vt:lpstr>For loops in Pseudocode </vt:lpstr>
      <vt:lpstr>For and Step</vt:lpstr>
      <vt:lpstr>For and Step in Pseudo</vt:lpstr>
      <vt:lpstr>WHILE in Pseudocode</vt:lpstr>
      <vt:lpstr>REPEAT Loops</vt:lpstr>
      <vt:lpstr>REPEAT in Pseudocode</vt:lpstr>
      <vt:lpstr>Procedure </vt:lpstr>
      <vt:lpstr>Procedure in Pseudocode</vt:lpstr>
      <vt:lpstr>Procedures and passing values</vt:lpstr>
      <vt:lpstr>Procedures and passing values</vt:lpstr>
      <vt:lpstr>Procedure and Passing values by Reference – </vt:lpstr>
      <vt:lpstr>Function</vt:lpstr>
      <vt:lpstr>Annoying Function in Pseudo</vt:lpstr>
      <vt:lpstr>Actual Function in Pseudo</vt:lpstr>
      <vt:lpstr>What about CALL - </vt:lpstr>
      <vt:lpstr>READLINE</vt:lpstr>
      <vt:lpstr>Name READLINE(filename, record number)</vt:lpstr>
      <vt:lpstr>WRITELINE</vt:lpstr>
      <vt:lpstr>WRITELINE</vt:lpstr>
      <vt:lpstr>WRITELINE</vt:lpstr>
      <vt:lpstr>But that’s just READLINE and WRITELINE</vt:lpstr>
      <vt:lpstr>READFILE</vt:lpstr>
      <vt:lpstr>WRITEFILE</vt:lpstr>
      <vt:lpstr>End of File and Close File</vt:lpstr>
      <vt:lpstr>Files in Pseudo</vt:lpstr>
      <vt:lpstr>Random Files </vt:lpstr>
      <vt:lpstr>Random files in PSEUDO</vt:lpstr>
      <vt:lpstr>GET &amp; PUT</vt:lpstr>
      <vt:lpstr>Stolen from  Cambridge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anwar</dc:creator>
  <cp:lastModifiedBy>AMAR ANWAR</cp:lastModifiedBy>
  <cp:revision>13</cp:revision>
  <dcterms:created xsi:type="dcterms:W3CDTF">2022-04-15T00:28:54Z</dcterms:created>
  <dcterms:modified xsi:type="dcterms:W3CDTF">2022-08-06T10:31:21Z</dcterms:modified>
</cp:coreProperties>
</file>