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0"/>
    <p:restoredTop sz="94257"/>
  </p:normalViewPr>
  <p:slideViewPr>
    <p:cSldViewPr snapToGrid="0" snapToObjects="1">
      <p:cViewPr>
        <p:scale>
          <a:sx n="79" d="100"/>
          <a:sy n="79" d="100"/>
        </p:scale>
        <p:origin x="24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248B-D922-2847-8732-2B82E157B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E0BC7D-4179-1C42-9648-480B10A87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678B5C-9830-7A43-BDA1-9EA4725D2A3D}"/>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5" name="Footer Placeholder 4">
            <a:extLst>
              <a:ext uri="{FF2B5EF4-FFF2-40B4-BE49-F238E27FC236}">
                <a16:creationId xmlns:a16="http://schemas.microsoft.com/office/drawing/2014/main" id="{B8E95CB9-28A7-9844-86D2-B5DE3574AE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8B0648-19EB-D34D-B467-FE1975E0DEE9}"/>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419256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D5A-C65D-8849-91A1-246830728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581AC-53C7-3C40-8467-23A2B53D02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08492-6119-CA40-BEA1-5218670B4232}"/>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5" name="Footer Placeholder 4">
            <a:extLst>
              <a:ext uri="{FF2B5EF4-FFF2-40B4-BE49-F238E27FC236}">
                <a16:creationId xmlns:a16="http://schemas.microsoft.com/office/drawing/2014/main" id="{CEE3003F-68E2-E244-B884-550AE81A5F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59515B-388B-7C4E-BE6B-BA92DADA4058}"/>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130271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9FCD9-E23F-7146-9F49-87A1F3A34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E04F3-785F-7B4C-89B0-3FC64F4DDA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C0133-581C-494E-84C8-9BD589853463}"/>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5" name="Footer Placeholder 4">
            <a:extLst>
              <a:ext uri="{FF2B5EF4-FFF2-40B4-BE49-F238E27FC236}">
                <a16:creationId xmlns:a16="http://schemas.microsoft.com/office/drawing/2014/main" id="{2FD09FEF-53F5-7547-9CC3-C1F212243D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AE63AF-3F88-E149-87B6-6F3743C2B2B3}"/>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273077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EA55FD-10A7-B745-AA39-9840464088A3}"/>
              </a:ext>
            </a:extLst>
          </p:cNvPr>
          <p:cNvSpPr/>
          <p:nvPr userDrawn="1"/>
        </p:nvSpPr>
        <p:spPr>
          <a:xfrm>
            <a:off x="0" y="0"/>
            <a:ext cx="12192000"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79EC98-382F-7C4B-AF25-96B6914F8D1A}"/>
              </a:ext>
            </a:extLst>
          </p:cNvPr>
          <p:cNvSpPr>
            <a:spLocks noGrp="1"/>
          </p:cNvSpPr>
          <p:nvPr>
            <p:ph type="title"/>
          </p:nvPr>
        </p:nvSpPr>
        <p:spPr>
          <a:xfrm>
            <a:off x="0" y="0"/>
            <a:ext cx="12192000" cy="56755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527A488-E4F6-AB4C-9207-4C2FEEEC36D1}"/>
              </a:ext>
            </a:extLst>
          </p:cNvPr>
          <p:cNvSpPr>
            <a:spLocks noGrp="1"/>
          </p:cNvSpPr>
          <p:nvPr>
            <p:ph idx="1"/>
          </p:nvPr>
        </p:nvSpPr>
        <p:spPr>
          <a:xfrm>
            <a:off x="0" y="567558"/>
            <a:ext cx="12192000" cy="6290441"/>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39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FF36-BFCE-A14D-8D5F-20AF3B8A9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B4276-C3F2-BD40-A166-8D2CAAE95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BC338C-BB21-8447-8847-0A49AF843236}"/>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5" name="Footer Placeholder 4">
            <a:extLst>
              <a:ext uri="{FF2B5EF4-FFF2-40B4-BE49-F238E27FC236}">
                <a16:creationId xmlns:a16="http://schemas.microsoft.com/office/drawing/2014/main" id="{11446E44-3684-F344-BFAE-40412489F6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132AFA-61B2-6345-862A-40D57291BFA5}"/>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348693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7B78-FB9E-B54A-8B2C-C95FD9AD5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CB092-04D0-BE49-97CF-2E7E974AE8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3DCD0-1F91-8E46-89BA-1B7F4F4F8B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8F35D-2060-F148-A709-7E12AE8FBD11}"/>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6" name="Footer Placeholder 5">
            <a:extLst>
              <a:ext uri="{FF2B5EF4-FFF2-40B4-BE49-F238E27FC236}">
                <a16:creationId xmlns:a16="http://schemas.microsoft.com/office/drawing/2014/main" id="{6AE7CCEC-BFAB-FB48-A3D9-DFDE5509EA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A6D8E3-4E82-FA43-9D07-B451901220D0}"/>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15704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20B6-29C1-1741-B559-C55319FB6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61CDE-169D-9D43-A1AE-393E28576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B5DAA1-0A45-7D4E-874C-4B7204C500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06495-7270-3543-A121-4F84E4307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A24B43-8534-3E4D-9881-847A75421A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E755C-4E4C-9940-B9A3-6E87C7CDC099}"/>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8" name="Footer Placeholder 7">
            <a:extLst>
              <a:ext uri="{FF2B5EF4-FFF2-40B4-BE49-F238E27FC236}">
                <a16:creationId xmlns:a16="http://schemas.microsoft.com/office/drawing/2014/main" id="{84EA9C15-1758-524C-B0C1-39025A41F0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93103B-DDC7-D643-ADAC-C5B8D4BFC69C}"/>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394291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024D-FD39-3F4E-A382-B1029ECCF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4C66E-B2C8-F647-96D7-758BD5CA66EE}"/>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4" name="Footer Placeholder 3">
            <a:extLst>
              <a:ext uri="{FF2B5EF4-FFF2-40B4-BE49-F238E27FC236}">
                <a16:creationId xmlns:a16="http://schemas.microsoft.com/office/drawing/2014/main" id="{4F76A940-A088-264A-8BE7-DF4E9B3760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E4031C-DA3C-6344-AA4D-8791CB546ECC}"/>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222791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FF028-CBD6-A444-B178-CB77FA8FAA9C}"/>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3" name="Footer Placeholder 2">
            <a:extLst>
              <a:ext uri="{FF2B5EF4-FFF2-40B4-BE49-F238E27FC236}">
                <a16:creationId xmlns:a16="http://schemas.microsoft.com/office/drawing/2014/main" id="{4A1CC9C3-B105-854E-80FF-4BA11F734E1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51DE10-C735-5B4F-AC6D-87D651167CB8}"/>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171133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FAF2-FEFB-3F47-9CBA-FDB42D6AA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CF61E2-4E11-AF46-98D3-CF1E16408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3047F-9EA6-C440-9DF2-730B2D313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02739B-8081-5D41-A11C-7E70BE54964E}"/>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6" name="Footer Placeholder 5">
            <a:extLst>
              <a:ext uri="{FF2B5EF4-FFF2-40B4-BE49-F238E27FC236}">
                <a16:creationId xmlns:a16="http://schemas.microsoft.com/office/drawing/2014/main" id="{298178CD-F8CC-AF46-83E4-640A1A49D3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E1DECC-D7FD-AA44-8098-BB003C8F6E05}"/>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105417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2566-3C90-8742-AC3E-FA8765306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66D54A-BD5C-494A-A598-33C6C325C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118CB9-DA0B-C24F-885E-6CD87D0BD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654E76-2FF3-1F4B-93A0-99670BFA3066}"/>
              </a:ext>
            </a:extLst>
          </p:cNvPr>
          <p:cNvSpPr>
            <a:spLocks noGrp="1"/>
          </p:cNvSpPr>
          <p:nvPr>
            <p:ph type="dt" sz="half" idx="10"/>
          </p:nvPr>
        </p:nvSpPr>
        <p:spPr/>
        <p:txBody>
          <a:bodyPr/>
          <a:lstStyle/>
          <a:p>
            <a:fld id="{1935CFDB-2A5D-1B46-8666-EE7DD4772DAC}" type="datetimeFigureOut">
              <a:rPr lang="en-US" smtClean="0"/>
              <a:t>7/8/20</a:t>
            </a:fld>
            <a:endParaRPr lang="en-US" dirty="0"/>
          </a:p>
        </p:txBody>
      </p:sp>
      <p:sp>
        <p:nvSpPr>
          <p:cNvPr id="6" name="Footer Placeholder 5">
            <a:extLst>
              <a:ext uri="{FF2B5EF4-FFF2-40B4-BE49-F238E27FC236}">
                <a16:creationId xmlns:a16="http://schemas.microsoft.com/office/drawing/2014/main" id="{203632E6-9818-6A46-B92B-6F5D2B4155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B8BEAC-4F76-CD49-AAE3-50FC3C253876}"/>
              </a:ext>
            </a:extLst>
          </p:cNvPr>
          <p:cNvSpPr>
            <a:spLocks noGrp="1"/>
          </p:cNvSpPr>
          <p:nvPr>
            <p:ph type="sldNum" sz="quarter" idx="12"/>
          </p:nvPr>
        </p:nvSpPr>
        <p:spPr/>
        <p:txBody>
          <a:bodyPr/>
          <a:lstStyle/>
          <a:p>
            <a:fld id="{2D788558-EA17-AD41-AA94-C9FF3E732575}" type="slidenum">
              <a:rPr lang="en-US" smtClean="0"/>
              <a:t>‹#›</a:t>
            </a:fld>
            <a:endParaRPr lang="en-US" dirty="0"/>
          </a:p>
        </p:txBody>
      </p:sp>
    </p:spTree>
    <p:extLst>
      <p:ext uri="{BB962C8B-B14F-4D97-AF65-F5344CB8AC3E}">
        <p14:creationId xmlns:p14="http://schemas.microsoft.com/office/powerpoint/2010/main" val="77561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AD104-A340-0B41-B484-5C343F496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8161E-FC5E-5843-AEBB-DF3249EB0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67ED4-D679-A143-9664-57BD9CA27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5CFDB-2A5D-1B46-8666-EE7DD4772DAC}" type="datetimeFigureOut">
              <a:rPr lang="en-US" smtClean="0"/>
              <a:t>7/8/20</a:t>
            </a:fld>
            <a:endParaRPr lang="en-US" dirty="0"/>
          </a:p>
        </p:txBody>
      </p:sp>
      <p:sp>
        <p:nvSpPr>
          <p:cNvPr id="5" name="Footer Placeholder 4">
            <a:extLst>
              <a:ext uri="{FF2B5EF4-FFF2-40B4-BE49-F238E27FC236}">
                <a16:creationId xmlns:a16="http://schemas.microsoft.com/office/drawing/2014/main" id="{F191BA54-90B2-F44B-942C-5779D28D7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7D2D82-AC2E-0F48-9D9B-EADF9B559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88558-EA17-AD41-AA94-C9FF3E732575}" type="slidenum">
              <a:rPr lang="en-US" smtClean="0"/>
              <a:t>‹#›</a:t>
            </a:fld>
            <a:endParaRPr lang="en-US" dirty="0"/>
          </a:p>
        </p:txBody>
      </p:sp>
    </p:spTree>
    <p:extLst>
      <p:ext uri="{BB962C8B-B14F-4D97-AF65-F5344CB8AC3E}">
        <p14:creationId xmlns:p14="http://schemas.microsoft.com/office/powerpoint/2010/main" val="402810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18A6-4720-7948-A4D5-B91DCC328FC4}"/>
              </a:ext>
            </a:extLst>
          </p:cNvPr>
          <p:cNvSpPr>
            <a:spLocks noGrp="1"/>
          </p:cNvSpPr>
          <p:nvPr>
            <p:ph type="title"/>
          </p:nvPr>
        </p:nvSpPr>
        <p:spPr/>
        <p:txBody>
          <a:bodyPr>
            <a:normAutofit fontScale="90000"/>
          </a:bodyPr>
          <a:lstStyle/>
          <a:p>
            <a:r>
              <a:rPr lang="en-GB" b="1" dirty="0"/>
              <a:t>Today</a:t>
            </a:r>
            <a:endParaRPr lang="en-US" dirty="0"/>
          </a:p>
        </p:txBody>
      </p:sp>
      <p:sp>
        <p:nvSpPr>
          <p:cNvPr id="3" name="Content Placeholder 2">
            <a:extLst>
              <a:ext uri="{FF2B5EF4-FFF2-40B4-BE49-F238E27FC236}">
                <a16:creationId xmlns:a16="http://schemas.microsoft.com/office/drawing/2014/main" id="{7F04BCB8-A058-A94C-903F-58A47D6BE1B6}"/>
              </a:ext>
            </a:extLst>
          </p:cNvPr>
          <p:cNvSpPr>
            <a:spLocks noGrp="1"/>
          </p:cNvSpPr>
          <p:nvPr>
            <p:ph idx="1"/>
          </p:nvPr>
        </p:nvSpPr>
        <p:spPr>
          <a:solidFill>
            <a:schemeClr val="accent2"/>
          </a:solidFill>
        </p:spPr>
        <p:txBody>
          <a:bodyPr>
            <a:normAutofit lnSpcReduction="10000"/>
          </a:bodyPr>
          <a:lstStyle/>
          <a:p>
            <a:pPr marL="514350" indent="-514350">
              <a:buFont typeface="+mj-lt"/>
              <a:buAutoNum type="arabicPeriod"/>
            </a:pPr>
            <a:r>
              <a:rPr lang="en-GB" dirty="0"/>
              <a:t>Show understanding of the purpose of a development life cycle </a:t>
            </a:r>
          </a:p>
          <a:p>
            <a:pPr marL="514350" indent="-514350">
              <a:buFont typeface="+mj-lt"/>
              <a:buAutoNum type="arabicPeriod"/>
            </a:pPr>
            <a:r>
              <a:rPr lang="en-GB" dirty="0"/>
              <a:t>Show understanding of the need for different development life cycles depending on the program being developed </a:t>
            </a:r>
          </a:p>
          <a:p>
            <a:pPr marL="514350" indent="-514350">
              <a:buFont typeface="+mj-lt"/>
              <a:buAutoNum type="arabicPeriod"/>
            </a:pPr>
            <a:r>
              <a:rPr lang="en-GB" dirty="0"/>
              <a:t>Describe the principles, benefits and drawbacks of each type of life cycle </a:t>
            </a:r>
          </a:p>
          <a:p>
            <a:pPr marL="514350" indent="-514350">
              <a:buFont typeface="+mj-lt"/>
              <a:buAutoNum type="arabicPeriod"/>
            </a:pPr>
            <a:r>
              <a:rPr lang="en-GB" dirty="0"/>
              <a:t>Show understanding of the analysis, design, coding, testing and maintenance stages in the program development life cycle </a:t>
            </a:r>
          </a:p>
          <a:p>
            <a:pPr marL="514350" indent="-514350">
              <a:buFont typeface="+mj-lt"/>
              <a:buAutoNum type="arabicPeriod"/>
            </a:pPr>
            <a:r>
              <a:rPr lang="en-GB" dirty="0"/>
              <a:t>Including, waterfall, iterative, rapid application development (RAD) </a:t>
            </a:r>
          </a:p>
          <a:p>
            <a:endParaRPr lang="en-US" dirty="0"/>
          </a:p>
          <a:p>
            <a:r>
              <a:rPr lang="en-US" dirty="0"/>
              <a:t>Understand: What is a Life Cycle</a:t>
            </a:r>
          </a:p>
          <a:p>
            <a:endParaRPr lang="en-US" dirty="0"/>
          </a:p>
          <a:p>
            <a:r>
              <a:rPr lang="en-US" dirty="0"/>
              <a:t>Able: Define different features of a life cycle</a:t>
            </a:r>
          </a:p>
          <a:p>
            <a:endParaRPr lang="en-US" dirty="0"/>
          </a:p>
          <a:p>
            <a:r>
              <a:rPr lang="en-US" dirty="0"/>
              <a:t>Answer: Why we use life cycles</a:t>
            </a:r>
          </a:p>
        </p:txBody>
      </p:sp>
    </p:spTree>
    <p:extLst>
      <p:ext uri="{BB962C8B-B14F-4D97-AF65-F5344CB8AC3E}">
        <p14:creationId xmlns:p14="http://schemas.microsoft.com/office/powerpoint/2010/main" val="217085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8E2E-7740-934A-BE03-EF59B307BBFB}"/>
              </a:ext>
            </a:extLst>
          </p:cNvPr>
          <p:cNvSpPr>
            <a:spLocks noGrp="1"/>
          </p:cNvSpPr>
          <p:nvPr>
            <p:ph type="title"/>
          </p:nvPr>
        </p:nvSpPr>
        <p:spPr/>
        <p:txBody>
          <a:bodyPr>
            <a:normAutofit fontScale="90000"/>
          </a:bodyPr>
          <a:lstStyle/>
          <a:p>
            <a:r>
              <a:rPr lang="en-US" dirty="0"/>
              <a:t>Waterfall Advantages</a:t>
            </a:r>
          </a:p>
        </p:txBody>
      </p:sp>
      <p:sp>
        <p:nvSpPr>
          <p:cNvPr id="3" name="Content Placeholder 2">
            <a:extLst>
              <a:ext uri="{FF2B5EF4-FFF2-40B4-BE49-F238E27FC236}">
                <a16:creationId xmlns:a16="http://schemas.microsoft.com/office/drawing/2014/main" id="{A7B83ACA-C8A2-E241-AB8D-C38E1CAB64D9}"/>
              </a:ext>
            </a:extLst>
          </p:cNvPr>
          <p:cNvSpPr>
            <a:spLocks noGrp="1"/>
          </p:cNvSpPr>
          <p:nvPr>
            <p:ph idx="1"/>
          </p:nvPr>
        </p:nvSpPr>
        <p:spPr/>
        <p:txBody>
          <a:bodyPr/>
          <a:lstStyle/>
          <a:p>
            <a:r>
              <a:rPr lang="en-GB" dirty="0"/>
              <a:t>+ Simple and easy to understand and use</a:t>
            </a:r>
          </a:p>
          <a:p>
            <a:r>
              <a:rPr lang="en-GB" dirty="0"/>
              <a:t>+ Easy to manage due to the rigidity of the model. Each phase has specific deliverables and a review process.</a:t>
            </a:r>
          </a:p>
          <a:p>
            <a:r>
              <a:rPr lang="en-GB" dirty="0"/>
              <a:t>+ Phases are processed and completed one at a time.</a:t>
            </a:r>
          </a:p>
          <a:p>
            <a:r>
              <a:rPr lang="en-GB" dirty="0"/>
              <a:t>+ Works well for smaller projects where requirements are very well understood.</a:t>
            </a:r>
          </a:p>
          <a:p>
            <a:r>
              <a:rPr lang="en-GB" dirty="0"/>
              <a:t>+ Clearly defined stages.</a:t>
            </a:r>
          </a:p>
          <a:p>
            <a:r>
              <a:rPr lang="en-GB" dirty="0"/>
              <a:t>+ Well understood milestones.</a:t>
            </a:r>
          </a:p>
          <a:p>
            <a:r>
              <a:rPr lang="en-GB" dirty="0"/>
              <a:t>+ Easy to arrange tasks.</a:t>
            </a:r>
          </a:p>
          <a:p>
            <a:r>
              <a:rPr lang="en-GB" dirty="0"/>
              <a:t>+Process and results are well documented.</a:t>
            </a:r>
          </a:p>
          <a:p>
            <a:endParaRPr lang="en-US" dirty="0"/>
          </a:p>
        </p:txBody>
      </p:sp>
    </p:spTree>
    <p:extLst>
      <p:ext uri="{BB962C8B-B14F-4D97-AF65-F5344CB8AC3E}">
        <p14:creationId xmlns:p14="http://schemas.microsoft.com/office/powerpoint/2010/main" val="160030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E43E-B762-0540-BD7E-FE5BE9139F13}"/>
              </a:ext>
            </a:extLst>
          </p:cNvPr>
          <p:cNvSpPr>
            <a:spLocks noGrp="1"/>
          </p:cNvSpPr>
          <p:nvPr>
            <p:ph type="title"/>
          </p:nvPr>
        </p:nvSpPr>
        <p:spPr/>
        <p:txBody>
          <a:bodyPr>
            <a:normAutofit fontScale="90000"/>
          </a:bodyPr>
          <a:lstStyle/>
          <a:p>
            <a:r>
              <a:rPr lang="en-US" dirty="0"/>
              <a:t>Waterfall Disadvantages</a:t>
            </a:r>
          </a:p>
        </p:txBody>
      </p:sp>
      <p:sp>
        <p:nvSpPr>
          <p:cNvPr id="3" name="Content Placeholder 2">
            <a:extLst>
              <a:ext uri="{FF2B5EF4-FFF2-40B4-BE49-F238E27FC236}">
                <a16:creationId xmlns:a16="http://schemas.microsoft.com/office/drawing/2014/main" id="{272EC5E8-EA6B-E542-9FC5-A328C7382BC3}"/>
              </a:ext>
            </a:extLst>
          </p:cNvPr>
          <p:cNvSpPr>
            <a:spLocks noGrp="1"/>
          </p:cNvSpPr>
          <p:nvPr>
            <p:ph idx="1"/>
          </p:nvPr>
        </p:nvSpPr>
        <p:spPr/>
        <p:txBody>
          <a:bodyPr/>
          <a:lstStyle/>
          <a:p>
            <a:r>
              <a:rPr lang="en-GB" dirty="0"/>
              <a:t>- No working software is produced until late during the life cycle.</a:t>
            </a:r>
          </a:p>
          <a:p>
            <a:r>
              <a:rPr lang="en-GB" dirty="0"/>
              <a:t>- High amounts of risk and uncertainty.</a:t>
            </a:r>
          </a:p>
          <a:p>
            <a:r>
              <a:rPr lang="en-GB" dirty="0"/>
              <a:t>- Not a good model for complex and object-oriented projects.</a:t>
            </a:r>
          </a:p>
          <a:p>
            <a:r>
              <a:rPr lang="en-GB" dirty="0"/>
              <a:t>- Poor model for long and ongoing projects.</a:t>
            </a:r>
          </a:p>
          <a:p>
            <a:r>
              <a:rPr lang="en-GB" dirty="0"/>
              <a:t>- Not suitable for the projects where requirements are at a moderate to high risk of changing. So, risk and uncertainty is high with this process model.</a:t>
            </a:r>
          </a:p>
          <a:p>
            <a:r>
              <a:rPr lang="en-GB" dirty="0"/>
              <a:t>- It is difficult to measure progress within stages.</a:t>
            </a:r>
          </a:p>
          <a:p>
            <a:r>
              <a:rPr lang="en-GB" dirty="0"/>
              <a:t>- Cannot accommodate changing requirements.</a:t>
            </a:r>
          </a:p>
          <a:p>
            <a:r>
              <a:rPr lang="en-GB" dirty="0"/>
              <a:t>- Adjusting scope during the life cycle can end a project.</a:t>
            </a:r>
          </a:p>
          <a:p>
            <a:r>
              <a:rPr lang="en-GB" dirty="0"/>
              <a:t>- Integration is done as a "big-bang. at the very end, which doesn't allow identifying any technological or business bottleneck or challenges early.</a:t>
            </a:r>
          </a:p>
          <a:p>
            <a:endParaRPr lang="en-US" dirty="0"/>
          </a:p>
        </p:txBody>
      </p:sp>
    </p:spTree>
    <p:extLst>
      <p:ext uri="{BB962C8B-B14F-4D97-AF65-F5344CB8AC3E}">
        <p14:creationId xmlns:p14="http://schemas.microsoft.com/office/powerpoint/2010/main" val="341360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CFB-97DF-2C48-AE10-BC2453B10E2A}"/>
              </a:ext>
            </a:extLst>
          </p:cNvPr>
          <p:cNvSpPr>
            <a:spLocks noGrp="1"/>
          </p:cNvSpPr>
          <p:nvPr>
            <p:ph type="title"/>
          </p:nvPr>
        </p:nvSpPr>
        <p:spPr/>
        <p:txBody>
          <a:bodyPr>
            <a:normAutofit fontScale="90000"/>
          </a:bodyPr>
          <a:lstStyle/>
          <a:p>
            <a:r>
              <a:rPr lang="en-US" dirty="0"/>
              <a:t>Iterative PDLC</a:t>
            </a:r>
          </a:p>
        </p:txBody>
      </p:sp>
      <p:sp>
        <p:nvSpPr>
          <p:cNvPr id="3" name="Content Placeholder 2">
            <a:extLst>
              <a:ext uri="{FF2B5EF4-FFF2-40B4-BE49-F238E27FC236}">
                <a16:creationId xmlns:a16="http://schemas.microsoft.com/office/drawing/2014/main" id="{0E1E1E35-D7FB-764A-81A6-AB419D39A687}"/>
              </a:ext>
            </a:extLst>
          </p:cNvPr>
          <p:cNvSpPr>
            <a:spLocks noGrp="1"/>
          </p:cNvSpPr>
          <p:nvPr>
            <p:ph idx="1"/>
          </p:nvPr>
        </p:nvSpPr>
        <p:spPr/>
        <p:txBody>
          <a:bodyPr/>
          <a:lstStyle/>
          <a:p>
            <a:r>
              <a:rPr lang="en-US" dirty="0"/>
              <a:t>This is when you need to make a really detailed plan at the start, so you know what you want. </a:t>
            </a:r>
          </a:p>
          <a:p>
            <a:endParaRPr lang="en-US" dirty="0"/>
          </a:p>
          <a:p>
            <a:r>
              <a:rPr lang="en-US" dirty="0"/>
              <a:t>Then you begin to make your software.</a:t>
            </a:r>
          </a:p>
          <a:p>
            <a:r>
              <a:rPr lang="en-US" dirty="0"/>
              <a:t>Then you take that part and make it better</a:t>
            </a:r>
          </a:p>
          <a:p>
            <a:r>
              <a:rPr lang="en-US" dirty="0"/>
              <a:t>Then now you take the better part and make it even better </a:t>
            </a:r>
          </a:p>
          <a:p>
            <a:r>
              <a:rPr lang="en-US" dirty="0"/>
              <a:t>And you keep improving it, over and over and over again</a:t>
            </a:r>
          </a:p>
          <a:p>
            <a:endParaRPr lang="en-US" dirty="0"/>
          </a:p>
        </p:txBody>
      </p:sp>
    </p:spTree>
    <p:extLst>
      <p:ext uri="{BB962C8B-B14F-4D97-AF65-F5344CB8AC3E}">
        <p14:creationId xmlns:p14="http://schemas.microsoft.com/office/powerpoint/2010/main" val="67955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3378-B261-E04B-B47A-3D5561CEDABE}"/>
              </a:ext>
            </a:extLst>
          </p:cNvPr>
          <p:cNvSpPr>
            <a:spLocks noGrp="1"/>
          </p:cNvSpPr>
          <p:nvPr>
            <p:ph type="title"/>
          </p:nvPr>
        </p:nvSpPr>
        <p:spPr/>
        <p:txBody>
          <a:bodyPr>
            <a:normAutofit fontScale="90000"/>
          </a:bodyPr>
          <a:lstStyle/>
          <a:p>
            <a:r>
              <a:rPr lang="en-US" dirty="0"/>
              <a:t>Iterative</a:t>
            </a:r>
          </a:p>
        </p:txBody>
      </p:sp>
      <p:sp>
        <p:nvSpPr>
          <p:cNvPr id="3" name="Content Placeholder 2">
            <a:extLst>
              <a:ext uri="{FF2B5EF4-FFF2-40B4-BE49-F238E27FC236}">
                <a16:creationId xmlns:a16="http://schemas.microsoft.com/office/drawing/2014/main" id="{BF5EE90D-8697-C747-B92E-49ED38048837}"/>
              </a:ext>
            </a:extLst>
          </p:cNvPr>
          <p:cNvSpPr>
            <a:spLocks noGrp="1"/>
          </p:cNvSpPr>
          <p:nvPr>
            <p:ph idx="1"/>
          </p:nvPr>
        </p:nvSpPr>
        <p:spPr/>
        <p:txBody>
          <a:bodyPr/>
          <a:lstStyle/>
          <a:p>
            <a:r>
              <a:rPr lang="en-US" dirty="0"/>
              <a:t>Make Build 1, then when build 1 is fished it becomes build 2, you make changes and make it better and when build 2 is fished it becomes build 3.</a:t>
            </a:r>
          </a:p>
        </p:txBody>
      </p:sp>
      <p:pic>
        <p:nvPicPr>
          <p:cNvPr id="4" name="Picture 3">
            <a:extLst>
              <a:ext uri="{FF2B5EF4-FFF2-40B4-BE49-F238E27FC236}">
                <a16:creationId xmlns:a16="http://schemas.microsoft.com/office/drawing/2014/main" id="{A383B6EA-EC2E-994D-9B67-C921601375C3}"/>
              </a:ext>
            </a:extLst>
          </p:cNvPr>
          <p:cNvPicPr>
            <a:picLocks noChangeAspect="1"/>
          </p:cNvPicPr>
          <p:nvPr/>
        </p:nvPicPr>
        <p:blipFill>
          <a:blip r:embed="rId2"/>
          <a:stretch>
            <a:fillRect/>
          </a:stretch>
        </p:blipFill>
        <p:spPr>
          <a:xfrm>
            <a:off x="0" y="1596256"/>
            <a:ext cx="11621165" cy="4706572"/>
          </a:xfrm>
          <a:prstGeom prst="rect">
            <a:avLst/>
          </a:prstGeom>
        </p:spPr>
      </p:pic>
    </p:spTree>
    <p:extLst>
      <p:ext uri="{BB962C8B-B14F-4D97-AF65-F5344CB8AC3E}">
        <p14:creationId xmlns:p14="http://schemas.microsoft.com/office/powerpoint/2010/main" val="390931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2A4F-5398-564B-8BCD-60E902746B42}"/>
              </a:ext>
            </a:extLst>
          </p:cNvPr>
          <p:cNvSpPr>
            <a:spLocks noGrp="1"/>
          </p:cNvSpPr>
          <p:nvPr>
            <p:ph type="title"/>
          </p:nvPr>
        </p:nvSpPr>
        <p:spPr/>
        <p:txBody>
          <a:bodyPr>
            <a:normAutofit fontScale="90000"/>
          </a:bodyPr>
          <a:lstStyle/>
          <a:p>
            <a:r>
              <a:rPr lang="en-US" dirty="0"/>
              <a:t>Iterative Advantages</a:t>
            </a:r>
          </a:p>
        </p:txBody>
      </p:sp>
      <p:sp>
        <p:nvSpPr>
          <p:cNvPr id="3" name="Content Placeholder 2">
            <a:extLst>
              <a:ext uri="{FF2B5EF4-FFF2-40B4-BE49-F238E27FC236}">
                <a16:creationId xmlns:a16="http://schemas.microsoft.com/office/drawing/2014/main" id="{7D63E74E-D884-E349-B94A-A105F73F81E4}"/>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GB" dirty="0"/>
              <a:t>Some working functionality can be developed quickly and early in the life cycle.</a:t>
            </a:r>
          </a:p>
          <a:p>
            <a:pPr marL="457200" indent="-457200">
              <a:buFont typeface="Arial" panose="020B0604020202020204" pitchFamily="34" charset="0"/>
              <a:buChar char="•"/>
            </a:pPr>
            <a:r>
              <a:rPr lang="en-GB" dirty="0"/>
              <a:t>Results are obtained early and periodically.</a:t>
            </a:r>
          </a:p>
          <a:p>
            <a:pPr marL="457200" indent="-457200">
              <a:buFont typeface="Arial" panose="020B0604020202020204" pitchFamily="34" charset="0"/>
              <a:buChar char="•"/>
            </a:pPr>
            <a:r>
              <a:rPr lang="en-GB" dirty="0"/>
              <a:t>Parallel development can be planned.</a:t>
            </a:r>
          </a:p>
          <a:p>
            <a:pPr marL="457200" indent="-457200">
              <a:buFont typeface="Arial" panose="020B0604020202020204" pitchFamily="34" charset="0"/>
              <a:buChar char="•"/>
            </a:pPr>
            <a:r>
              <a:rPr lang="en-GB" dirty="0"/>
              <a:t>Progress can be measured.</a:t>
            </a:r>
          </a:p>
          <a:p>
            <a:pPr marL="457200" indent="-457200">
              <a:buFont typeface="Arial" panose="020B0604020202020204" pitchFamily="34" charset="0"/>
              <a:buChar char="•"/>
            </a:pPr>
            <a:r>
              <a:rPr lang="en-GB" dirty="0"/>
              <a:t>Less costly to change the scope/requirements.</a:t>
            </a:r>
          </a:p>
          <a:p>
            <a:pPr marL="457200" indent="-457200">
              <a:buFont typeface="Arial" panose="020B0604020202020204" pitchFamily="34" charset="0"/>
              <a:buChar char="•"/>
            </a:pPr>
            <a:r>
              <a:rPr lang="en-GB" dirty="0"/>
              <a:t>Testing and debugging during smaller iteration is easy.</a:t>
            </a:r>
          </a:p>
          <a:p>
            <a:pPr marL="457200" indent="-457200">
              <a:buFont typeface="Arial" panose="020B0604020202020204" pitchFamily="34" charset="0"/>
              <a:buChar char="•"/>
            </a:pPr>
            <a:r>
              <a:rPr lang="en-GB" dirty="0"/>
              <a:t>Risks are identified and resolved during iteration; and each iteration is an easily managed milestone.</a:t>
            </a:r>
          </a:p>
          <a:p>
            <a:pPr marL="457200" indent="-457200">
              <a:buFont typeface="Arial" panose="020B0604020202020204" pitchFamily="34" charset="0"/>
              <a:buChar char="•"/>
            </a:pPr>
            <a:r>
              <a:rPr lang="en-GB" dirty="0"/>
              <a:t>Easier to manage risk - High risk part is done first.</a:t>
            </a:r>
          </a:p>
          <a:p>
            <a:pPr marL="457200" indent="-457200">
              <a:buFont typeface="Arial" panose="020B0604020202020204" pitchFamily="34" charset="0"/>
              <a:buChar char="•"/>
            </a:pPr>
            <a:r>
              <a:rPr lang="en-GB" dirty="0"/>
              <a:t>With every increment, operational product is delivered.</a:t>
            </a:r>
          </a:p>
          <a:p>
            <a:pPr marL="457200" indent="-457200">
              <a:buFont typeface="Arial" panose="020B0604020202020204" pitchFamily="34" charset="0"/>
              <a:buChar char="•"/>
            </a:pPr>
            <a:r>
              <a:rPr lang="en-GB" dirty="0"/>
              <a:t>Issues, challenges and risks identified from each increment can be utilized/applied to the next increment.</a:t>
            </a:r>
          </a:p>
          <a:p>
            <a:pPr marL="457200" indent="-457200">
              <a:buFont typeface="Arial" panose="020B0604020202020204" pitchFamily="34" charset="0"/>
              <a:buChar char="•"/>
            </a:pPr>
            <a:r>
              <a:rPr lang="en-GB" dirty="0"/>
              <a:t>Risk analysis is better.</a:t>
            </a:r>
          </a:p>
          <a:p>
            <a:pPr marL="457200" indent="-457200">
              <a:buFont typeface="Arial" panose="020B0604020202020204" pitchFamily="34" charset="0"/>
              <a:buChar char="•"/>
            </a:pPr>
            <a:r>
              <a:rPr lang="en-GB" dirty="0"/>
              <a:t>It supports changing requirements.</a:t>
            </a:r>
          </a:p>
          <a:p>
            <a:pPr marL="457200" indent="-457200">
              <a:buFont typeface="Arial" panose="020B0604020202020204" pitchFamily="34" charset="0"/>
              <a:buChar char="•"/>
            </a:pPr>
            <a:r>
              <a:rPr lang="en-GB" dirty="0"/>
              <a:t>Initial Operating time is less.</a:t>
            </a:r>
          </a:p>
          <a:p>
            <a:pPr marL="457200" indent="-457200">
              <a:buFont typeface="Arial" panose="020B0604020202020204" pitchFamily="34" charset="0"/>
              <a:buChar char="•"/>
            </a:pPr>
            <a:r>
              <a:rPr lang="en-GB" dirty="0"/>
              <a:t>Better suited for large and mission-critical projects.</a:t>
            </a:r>
          </a:p>
          <a:p>
            <a:pPr marL="457200" indent="-457200">
              <a:buFont typeface="Arial" panose="020B0604020202020204" pitchFamily="34" charset="0"/>
              <a:buChar char="•"/>
            </a:pPr>
            <a:r>
              <a:rPr lang="en-GB" dirty="0"/>
              <a:t>During the life cycle, software is produced early which facilitates customer evaluation and feedback.</a:t>
            </a:r>
          </a:p>
        </p:txBody>
      </p:sp>
    </p:spTree>
    <p:extLst>
      <p:ext uri="{BB962C8B-B14F-4D97-AF65-F5344CB8AC3E}">
        <p14:creationId xmlns:p14="http://schemas.microsoft.com/office/powerpoint/2010/main" val="296251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192A-D1D0-D44A-8038-A7D03C75A143}"/>
              </a:ext>
            </a:extLst>
          </p:cNvPr>
          <p:cNvSpPr>
            <a:spLocks noGrp="1"/>
          </p:cNvSpPr>
          <p:nvPr>
            <p:ph type="title"/>
          </p:nvPr>
        </p:nvSpPr>
        <p:spPr/>
        <p:txBody>
          <a:bodyPr>
            <a:normAutofit fontScale="90000"/>
          </a:bodyPr>
          <a:lstStyle/>
          <a:p>
            <a:r>
              <a:rPr lang="en-US" dirty="0"/>
              <a:t>Iterative Disadvantages</a:t>
            </a:r>
          </a:p>
        </p:txBody>
      </p:sp>
      <p:sp>
        <p:nvSpPr>
          <p:cNvPr id="3" name="Content Placeholder 2">
            <a:extLst>
              <a:ext uri="{FF2B5EF4-FFF2-40B4-BE49-F238E27FC236}">
                <a16:creationId xmlns:a16="http://schemas.microsoft.com/office/drawing/2014/main" id="{5A0FDA6B-E0D7-424B-9DFD-3A77973CFE5A}"/>
              </a:ext>
            </a:extLst>
          </p:cNvPr>
          <p:cNvSpPr>
            <a:spLocks noGrp="1"/>
          </p:cNvSpPr>
          <p:nvPr>
            <p:ph idx="1"/>
          </p:nvPr>
        </p:nvSpPr>
        <p:spPr/>
        <p:txBody>
          <a:bodyPr/>
          <a:lstStyle/>
          <a:p>
            <a:pPr marL="457200" indent="-457200">
              <a:buFont typeface="Arial" panose="020B0604020202020204" pitchFamily="34" charset="0"/>
              <a:buChar char="•"/>
            </a:pPr>
            <a:r>
              <a:rPr lang="en-GB" dirty="0"/>
              <a:t>More resources may be required.</a:t>
            </a:r>
          </a:p>
          <a:p>
            <a:pPr marL="457200" indent="-457200">
              <a:buFont typeface="Arial" panose="020B0604020202020204" pitchFamily="34" charset="0"/>
              <a:buChar char="•"/>
            </a:pPr>
            <a:r>
              <a:rPr lang="en-GB" dirty="0"/>
              <a:t>Although cost of change is lesser, but it is not very suitable for changing requirements.</a:t>
            </a:r>
          </a:p>
          <a:p>
            <a:pPr marL="457200" indent="-457200">
              <a:buFont typeface="Arial" panose="020B0604020202020204" pitchFamily="34" charset="0"/>
              <a:buChar char="•"/>
            </a:pPr>
            <a:r>
              <a:rPr lang="en-GB" dirty="0"/>
              <a:t>More management attention is required.</a:t>
            </a:r>
          </a:p>
          <a:p>
            <a:pPr marL="457200" indent="-457200">
              <a:buFont typeface="Arial" panose="020B0604020202020204" pitchFamily="34" charset="0"/>
              <a:buChar char="•"/>
            </a:pPr>
            <a:r>
              <a:rPr lang="en-GB" dirty="0"/>
              <a:t>System architecture or design issues may arise because not all requirements are gathered in the beginning of the entire life cycle.</a:t>
            </a:r>
          </a:p>
          <a:p>
            <a:pPr marL="457200" indent="-457200">
              <a:buFont typeface="Arial" panose="020B0604020202020204" pitchFamily="34" charset="0"/>
              <a:buChar char="•"/>
            </a:pPr>
            <a:r>
              <a:rPr lang="en-GB" dirty="0"/>
              <a:t>Defining increments may require definition of the complete system.</a:t>
            </a:r>
          </a:p>
          <a:p>
            <a:pPr marL="457200" indent="-457200">
              <a:buFont typeface="Arial" panose="020B0604020202020204" pitchFamily="34" charset="0"/>
              <a:buChar char="•"/>
            </a:pPr>
            <a:r>
              <a:rPr lang="en-GB" dirty="0"/>
              <a:t>Not suitable for smaller projects.</a:t>
            </a:r>
          </a:p>
          <a:p>
            <a:pPr marL="457200" indent="-457200">
              <a:buFont typeface="Arial" panose="020B0604020202020204" pitchFamily="34" charset="0"/>
              <a:buChar char="•"/>
            </a:pPr>
            <a:r>
              <a:rPr lang="en-GB" dirty="0"/>
              <a:t>Management complexity is more.</a:t>
            </a:r>
          </a:p>
          <a:p>
            <a:pPr marL="457200" indent="-457200">
              <a:buFont typeface="Arial" panose="020B0604020202020204" pitchFamily="34" charset="0"/>
              <a:buChar char="•"/>
            </a:pPr>
            <a:r>
              <a:rPr lang="en-GB" dirty="0"/>
              <a:t>End of project may not be known which is a risk.</a:t>
            </a:r>
          </a:p>
          <a:p>
            <a:pPr marL="457200" indent="-457200">
              <a:buFont typeface="Arial" panose="020B0604020202020204" pitchFamily="34" charset="0"/>
              <a:buChar char="•"/>
            </a:pPr>
            <a:r>
              <a:rPr lang="en-GB" dirty="0"/>
              <a:t>Highly skilled resources are required for risk analysis.</a:t>
            </a:r>
          </a:p>
          <a:p>
            <a:pPr marL="457200" indent="-457200">
              <a:buFont typeface="Arial" panose="020B0604020202020204" pitchFamily="34" charset="0"/>
              <a:buChar char="•"/>
            </a:pPr>
            <a:r>
              <a:rPr lang="en-GB" dirty="0"/>
              <a:t>Projects progress is highly dependent upon the risk analysis phase.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023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2E0F-7C65-664F-8140-A084079C166A}"/>
              </a:ext>
            </a:extLst>
          </p:cNvPr>
          <p:cNvSpPr>
            <a:spLocks noGrp="1"/>
          </p:cNvSpPr>
          <p:nvPr>
            <p:ph type="title"/>
          </p:nvPr>
        </p:nvSpPr>
        <p:spPr/>
        <p:txBody>
          <a:bodyPr>
            <a:normAutofit fontScale="90000"/>
          </a:bodyPr>
          <a:lstStyle/>
          <a:p>
            <a:r>
              <a:rPr lang="en-US" dirty="0"/>
              <a:t>RAD – Rapid Application Development</a:t>
            </a:r>
          </a:p>
        </p:txBody>
      </p:sp>
      <p:sp>
        <p:nvSpPr>
          <p:cNvPr id="3" name="Content Placeholder 2">
            <a:extLst>
              <a:ext uri="{FF2B5EF4-FFF2-40B4-BE49-F238E27FC236}">
                <a16:creationId xmlns:a16="http://schemas.microsoft.com/office/drawing/2014/main" id="{A740F78D-3E5E-3948-91EB-2BE54A02B182}"/>
              </a:ext>
            </a:extLst>
          </p:cNvPr>
          <p:cNvSpPr>
            <a:spLocks noGrp="1"/>
          </p:cNvSpPr>
          <p:nvPr>
            <p:ph idx="1"/>
          </p:nvPr>
        </p:nvSpPr>
        <p:spPr/>
        <p:txBody>
          <a:bodyPr>
            <a:normAutofit lnSpcReduction="10000"/>
          </a:bodyPr>
          <a:lstStyle/>
          <a:p>
            <a:r>
              <a:rPr lang="en-US" dirty="0"/>
              <a:t>Iterative needed to have a lot of planning and you make one version then make it a little better then a little more better….</a:t>
            </a:r>
          </a:p>
          <a:p>
            <a:endParaRPr lang="en-US" dirty="0"/>
          </a:p>
          <a:p>
            <a:r>
              <a:rPr lang="en-US" dirty="0"/>
              <a:t>RAD doesn’t have much planning </a:t>
            </a:r>
          </a:p>
          <a:p>
            <a:endParaRPr lang="en-US" dirty="0"/>
          </a:p>
          <a:p>
            <a:r>
              <a:rPr lang="en-US" dirty="0"/>
              <a:t>With RAD, you get a team of people. </a:t>
            </a:r>
          </a:p>
          <a:p>
            <a:r>
              <a:rPr lang="en-US" dirty="0"/>
              <a:t>One team starts to build one PART of your software </a:t>
            </a:r>
          </a:p>
          <a:p>
            <a:r>
              <a:rPr lang="en-US" dirty="0"/>
              <a:t>Another team builds another PART</a:t>
            </a:r>
          </a:p>
          <a:p>
            <a:r>
              <a:rPr lang="en-US" dirty="0"/>
              <a:t>Another team builds another PART</a:t>
            </a:r>
          </a:p>
          <a:p>
            <a:endParaRPr lang="en-US" dirty="0"/>
          </a:p>
          <a:p>
            <a:r>
              <a:rPr lang="en-US" dirty="0"/>
              <a:t>Each of these parts is called a prototype </a:t>
            </a:r>
          </a:p>
          <a:p>
            <a:r>
              <a:rPr lang="en-US" dirty="0"/>
              <a:t>Prototype = An example of how the final product should be</a:t>
            </a:r>
          </a:p>
          <a:p>
            <a:r>
              <a:rPr lang="en-US" dirty="0"/>
              <a:t>Then at the end all these prototypes get merged to make your final product </a:t>
            </a:r>
          </a:p>
        </p:txBody>
      </p:sp>
    </p:spTree>
    <p:extLst>
      <p:ext uri="{BB962C8B-B14F-4D97-AF65-F5344CB8AC3E}">
        <p14:creationId xmlns:p14="http://schemas.microsoft.com/office/powerpoint/2010/main" val="178959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3296-0107-9A4B-BDE4-4E37D0742B1C}"/>
              </a:ext>
            </a:extLst>
          </p:cNvPr>
          <p:cNvSpPr>
            <a:spLocks noGrp="1"/>
          </p:cNvSpPr>
          <p:nvPr>
            <p:ph type="title"/>
          </p:nvPr>
        </p:nvSpPr>
        <p:spPr/>
        <p:txBody>
          <a:bodyPr>
            <a:normAutofit fontScale="90000"/>
          </a:bodyPr>
          <a:lstStyle/>
          <a:p>
            <a:r>
              <a:rPr lang="en-US" dirty="0"/>
              <a:t>RAD and prototype</a:t>
            </a:r>
          </a:p>
        </p:txBody>
      </p:sp>
      <p:sp>
        <p:nvSpPr>
          <p:cNvPr id="3" name="Content Placeholder 2">
            <a:extLst>
              <a:ext uri="{FF2B5EF4-FFF2-40B4-BE49-F238E27FC236}">
                <a16:creationId xmlns:a16="http://schemas.microsoft.com/office/drawing/2014/main" id="{E79524DC-378F-8240-B071-9D153A9EA05B}"/>
              </a:ext>
            </a:extLst>
          </p:cNvPr>
          <p:cNvSpPr>
            <a:spLocks noGrp="1"/>
          </p:cNvSpPr>
          <p:nvPr>
            <p:ph idx="1"/>
          </p:nvPr>
        </p:nvSpPr>
        <p:spPr/>
        <p:txBody>
          <a:bodyPr/>
          <a:lstStyle/>
          <a:p>
            <a:r>
              <a:rPr lang="en-US" dirty="0"/>
              <a:t>But when you are making your prototype, what PDLC are you using. </a:t>
            </a:r>
          </a:p>
          <a:p>
            <a:r>
              <a:rPr lang="en-US" dirty="0"/>
              <a:t>Usually its iterative process</a:t>
            </a:r>
          </a:p>
          <a:p>
            <a:endParaRPr lang="en-US" dirty="0"/>
          </a:p>
          <a:p>
            <a:r>
              <a:rPr lang="en-US" dirty="0"/>
              <a:t>So one team starts to make something, they ask the customer for their feedback, they improve the prototype and so on and so on. </a:t>
            </a:r>
          </a:p>
          <a:p>
            <a:endParaRPr lang="en-US" dirty="0"/>
          </a:p>
          <a:p>
            <a:r>
              <a:rPr lang="en-US" dirty="0"/>
              <a:t>Then when they have a finished prototype and all the other teams have their finished prototype then they merge / combine all the prototypes to make the final product</a:t>
            </a:r>
          </a:p>
          <a:p>
            <a:endParaRPr lang="en-US" dirty="0"/>
          </a:p>
          <a:p>
            <a:r>
              <a:rPr lang="en-US" dirty="0"/>
              <a:t>So really RAD is just a group of teams using iterative</a:t>
            </a:r>
          </a:p>
        </p:txBody>
      </p:sp>
    </p:spTree>
    <p:extLst>
      <p:ext uri="{BB962C8B-B14F-4D97-AF65-F5344CB8AC3E}">
        <p14:creationId xmlns:p14="http://schemas.microsoft.com/office/powerpoint/2010/main" val="870591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4A6F-4006-F346-AA6F-907827989803}"/>
              </a:ext>
            </a:extLst>
          </p:cNvPr>
          <p:cNvSpPr>
            <a:spLocks noGrp="1"/>
          </p:cNvSpPr>
          <p:nvPr>
            <p:ph type="title"/>
          </p:nvPr>
        </p:nvSpPr>
        <p:spPr/>
        <p:txBody>
          <a:bodyPr>
            <a:normAutofit fontScale="90000"/>
          </a:bodyPr>
          <a:lstStyle/>
          <a:p>
            <a:r>
              <a:rPr lang="en-US" dirty="0"/>
              <a:t>RAD</a:t>
            </a:r>
          </a:p>
        </p:txBody>
      </p:sp>
      <p:sp>
        <p:nvSpPr>
          <p:cNvPr id="3" name="Content Placeholder 2">
            <a:extLst>
              <a:ext uri="{FF2B5EF4-FFF2-40B4-BE49-F238E27FC236}">
                <a16:creationId xmlns:a16="http://schemas.microsoft.com/office/drawing/2014/main" id="{0E705E49-4D91-A447-9851-1B2C9274AF0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D5D11A1-BC47-2D48-BA9B-7E285FEBA898}"/>
              </a:ext>
            </a:extLst>
          </p:cNvPr>
          <p:cNvPicPr>
            <a:picLocks noChangeAspect="1"/>
          </p:cNvPicPr>
          <p:nvPr/>
        </p:nvPicPr>
        <p:blipFill>
          <a:blip r:embed="rId2"/>
          <a:stretch>
            <a:fillRect/>
          </a:stretch>
        </p:blipFill>
        <p:spPr>
          <a:xfrm>
            <a:off x="1077685" y="445999"/>
            <a:ext cx="9454243" cy="6533557"/>
          </a:xfrm>
          <a:prstGeom prst="rect">
            <a:avLst/>
          </a:prstGeom>
        </p:spPr>
      </p:pic>
    </p:spTree>
    <p:extLst>
      <p:ext uri="{BB962C8B-B14F-4D97-AF65-F5344CB8AC3E}">
        <p14:creationId xmlns:p14="http://schemas.microsoft.com/office/powerpoint/2010/main" val="385723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800D-BEB0-FD47-9540-BEB3C7F08C33}"/>
              </a:ext>
            </a:extLst>
          </p:cNvPr>
          <p:cNvSpPr>
            <a:spLocks noGrp="1"/>
          </p:cNvSpPr>
          <p:nvPr>
            <p:ph type="title"/>
          </p:nvPr>
        </p:nvSpPr>
        <p:spPr/>
        <p:txBody>
          <a:bodyPr>
            <a:normAutofit fontScale="90000"/>
          </a:bodyPr>
          <a:lstStyle/>
          <a:p>
            <a:r>
              <a:rPr lang="en-US" dirty="0"/>
              <a:t>RAD – New Terms</a:t>
            </a:r>
          </a:p>
        </p:txBody>
      </p:sp>
      <p:sp>
        <p:nvSpPr>
          <p:cNvPr id="3" name="Content Placeholder 2">
            <a:extLst>
              <a:ext uri="{FF2B5EF4-FFF2-40B4-BE49-F238E27FC236}">
                <a16:creationId xmlns:a16="http://schemas.microsoft.com/office/drawing/2014/main" id="{E66D5C14-7BC1-7349-BD49-0309E0188009}"/>
              </a:ext>
            </a:extLst>
          </p:cNvPr>
          <p:cNvSpPr>
            <a:spLocks noGrp="1"/>
          </p:cNvSpPr>
          <p:nvPr>
            <p:ph idx="1"/>
          </p:nvPr>
        </p:nvSpPr>
        <p:spPr/>
        <p:txBody>
          <a:bodyPr>
            <a:normAutofit fontScale="92500" lnSpcReduction="20000"/>
          </a:bodyPr>
          <a:lstStyle/>
          <a:p>
            <a:r>
              <a:rPr lang="en-GB" b="1" dirty="0"/>
              <a:t>Business modelling:</a:t>
            </a:r>
            <a:r>
              <a:rPr lang="en-GB" dirty="0"/>
              <a:t> The information flow is identified between various business functions. </a:t>
            </a:r>
            <a:br>
              <a:rPr lang="en-GB" dirty="0"/>
            </a:br>
            <a:r>
              <a:rPr lang="en-GB" dirty="0"/>
              <a:t>(How one team can share information and communicate with other teams)</a:t>
            </a:r>
            <a:br>
              <a:rPr lang="en-GB" dirty="0"/>
            </a:br>
            <a:endParaRPr lang="en-GB" dirty="0"/>
          </a:p>
          <a:p>
            <a:r>
              <a:rPr lang="en-GB" b="1" dirty="0"/>
              <a:t>Data modelling:</a:t>
            </a:r>
            <a:r>
              <a:rPr lang="en-GB" dirty="0"/>
              <a:t> Information gathered from business modelling is used to define data objects that are needed for the business. </a:t>
            </a:r>
            <a:br>
              <a:rPr lang="en-GB" dirty="0"/>
            </a:br>
            <a:r>
              <a:rPr lang="en-GB" dirty="0"/>
              <a:t>(What information is needed for the teams to do their job successfully)</a:t>
            </a:r>
            <a:br>
              <a:rPr lang="en-GB" dirty="0"/>
            </a:br>
            <a:endParaRPr lang="en-GB" dirty="0"/>
          </a:p>
          <a:p>
            <a:r>
              <a:rPr lang="en-GB" b="1" dirty="0"/>
              <a:t>Process modelling:</a:t>
            </a:r>
            <a:r>
              <a:rPr lang="en-GB" dirty="0"/>
              <a:t> Data objects defined in data modelling are converted to achieve the business information flow to achieve some specific business objective. </a:t>
            </a:r>
            <a:br>
              <a:rPr lang="en-GB" dirty="0"/>
            </a:br>
            <a:r>
              <a:rPr lang="en-GB" dirty="0"/>
              <a:t>(How each team will carry out their tasks)</a:t>
            </a:r>
            <a:br>
              <a:rPr lang="en-GB" dirty="0"/>
            </a:br>
            <a:endParaRPr lang="en-GB" dirty="0"/>
          </a:p>
          <a:p>
            <a:r>
              <a:rPr lang="en-GB" b="1" dirty="0"/>
              <a:t>Application generation:</a:t>
            </a:r>
            <a:r>
              <a:rPr lang="en-GB" dirty="0"/>
              <a:t> Automated tools are used to convert process models into code and the actual system.</a:t>
            </a:r>
            <a:br>
              <a:rPr lang="en-GB" dirty="0"/>
            </a:br>
            <a:r>
              <a:rPr lang="en-GB" dirty="0"/>
              <a:t>(Merging prototypes into full system)</a:t>
            </a:r>
            <a:br>
              <a:rPr lang="en-GB" dirty="0"/>
            </a:br>
            <a:endParaRPr lang="en-GB" dirty="0"/>
          </a:p>
          <a:p>
            <a:r>
              <a:rPr lang="en-GB" b="1" dirty="0"/>
              <a:t>Testing and turnover:</a:t>
            </a:r>
            <a:r>
              <a:rPr lang="en-GB" dirty="0"/>
              <a:t> Test new components and all the interfaces.</a:t>
            </a:r>
          </a:p>
          <a:p>
            <a:r>
              <a:rPr lang="en-GB" dirty="0"/>
              <a:t>(Checking to see if the system works)</a:t>
            </a:r>
            <a:endParaRPr lang="en-US" dirty="0"/>
          </a:p>
        </p:txBody>
      </p:sp>
    </p:spTree>
    <p:extLst>
      <p:ext uri="{BB962C8B-B14F-4D97-AF65-F5344CB8AC3E}">
        <p14:creationId xmlns:p14="http://schemas.microsoft.com/office/powerpoint/2010/main" val="179607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18A6-4720-7948-A4D5-B91DCC328FC4}"/>
              </a:ext>
            </a:extLst>
          </p:cNvPr>
          <p:cNvSpPr>
            <a:spLocks noGrp="1"/>
          </p:cNvSpPr>
          <p:nvPr>
            <p:ph type="title"/>
          </p:nvPr>
        </p:nvSpPr>
        <p:spPr/>
        <p:txBody>
          <a:bodyPr>
            <a:normAutofit fontScale="90000"/>
          </a:bodyPr>
          <a:lstStyle/>
          <a:p>
            <a:r>
              <a:rPr lang="en-GB" b="1" dirty="0"/>
              <a:t>12.1 Program Development Life cycle </a:t>
            </a:r>
            <a:endParaRPr lang="en-US" dirty="0"/>
          </a:p>
        </p:txBody>
      </p:sp>
      <p:sp>
        <p:nvSpPr>
          <p:cNvPr id="3" name="Content Placeholder 2">
            <a:extLst>
              <a:ext uri="{FF2B5EF4-FFF2-40B4-BE49-F238E27FC236}">
                <a16:creationId xmlns:a16="http://schemas.microsoft.com/office/drawing/2014/main" id="{7F04BCB8-A058-A94C-903F-58A47D6BE1B6}"/>
              </a:ext>
            </a:extLst>
          </p:cNvPr>
          <p:cNvSpPr>
            <a:spLocks noGrp="1"/>
          </p:cNvSpPr>
          <p:nvPr>
            <p:ph idx="1"/>
          </p:nvPr>
        </p:nvSpPr>
        <p:spPr>
          <a:solidFill>
            <a:schemeClr val="accent2"/>
          </a:solidFill>
        </p:spPr>
        <p:txBody>
          <a:bodyPr/>
          <a:lstStyle/>
          <a:p>
            <a:pPr marL="514350" indent="-514350">
              <a:buFont typeface="+mj-lt"/>
              <a:buAutoNum type="arabicPeriod"/>
            </a:pPr>
            <a:r>
              <a:rPr lang="en-GB" dirty="0"/>
              <a:t>Show understanding of the purpose of a development life cycle </a:t>
            </a:r>
          </a:p>
          <a:p>
            <a:pPr marL="514350" indent="-514350">
              <a:buFont typeface="+mj-lt"/>
              <a:buAutoNum type="arabicPeriod"/>
            </a:pPr>
            <a:r>
              <a:rPr lang="en-GB" dirty="0"/>
              <a:t>Show understanding of the need for different development life cycles depending on the program being developed </a:t>
            </a:r>
          </a:p>
          <a:p>
            <a:pPr marL="514350" indent="-514350">
              <a:buFont typeface="+mj-lt"/>
              <a:buAutoNum type="arabicPeriod"/>
            </a:pPr>
            <a:r>
              <a:rPr lang="en-GB" dirty="0"/>
              <a:t>Describe the principles, benefits and drawbacks of each type of life cycle </a:t>
            </a:r>
          </a:p>
          <a:p>
            <a:pPr marL="514350" indent="-514350">
              <a:buFont typeface="+mj-lt"/>
              <a:buAutoNum type="arabicPeriod"/>
            </a:pPr>
            <a:r>
              <a:rPr lang="en-GB" dirty="0"/>
              <a:t>Show understanding of the analysis, design, coding, testing and maintenance stages in the program development life cycle </a:t>
            </a:r>
          </a:p>
          <a:p>
            <a:pPr marL="514350" indent="-514350">
              <a:buFont typeface="+mj-lt"/>
              <a:buAutoNum type="arabicPeriod"/>
            </a:pPr>
            <a:r>
              <a:rPr lang="en-GB" dirty="0"/>
              <a:t>Including, waterfall, iterative, rapid application development (RAD) </a:t>
            </a:r>
          </a:p>
          <a:p>
            <a:pPr marL="514350" indent="-514350">
              <a:buFont typeface="+mj-lt"/>
              <a:buAutoNum type="arabicPeriod"/>
            </a:pPr>
            <a:endParaRPr lang="en-US" dirty="0"/>
          </a:p>
        </p:txBody>
      </p:sp>
    </p:spTree>
    <p:extLst>
      <p:ext uri="{BB962C8B-B14F-4D97-AF65-F5344CB8AC3E}">
        <p14:creationId xmlns:p14="http://schemas.microsoft.com/office/powerpoint/2010/main" val="133936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47EA-4692-6746-AB45-D11712B9ACEC}"/>
              </a:ext>
            </a:extLst>
          </p:cNvPr>
          <p:cNvSpPr>
            <a:spLocks noGrp="1"/>
          </p:cNvSpPr>
          <p:nvPr>
            <p:ph type="title"/>
          </p:nvPr>
        </p:nvSpPr>
        <p:spPr/>
        <p:txBody>
          <a:bodyPr>
            <a:normAutofit fontScale="90000"/>
          </a:bodyPr>
          <a:lstStyle/>
          <a:p>
            <a:r>
              <a:rPr lang="en-US" dirty="0"/>
              <a:t>RAD Advantages</a:t>
            </a:r>
          </a:p>
        </p:txBody>
      </p:sp>
      <p:sp>
        <p:nvSpPr>
          <p:cNvPr id="3" name="Content Placeholder 2">
            <a:extLst>
              <a:ext uri="{FF2B5EF4-FFF2-40B4-BE49-F238E27FC236}">
                <a16:creationId xmlns:a16="http://schemas.microsoft.com/office/drawing/2014/main" id="{A2D826C7-1A77-0144-85D3-94A18A7745D9}"/>
              </a:ext>
            </a:extLst>
          </p:cNvPr>
          <p:cNvSpPr>
            <a:spLocks noGrp="1"/>
          </p:cNvSpPr>
          <p:nvPr>
            <p:ph idx="1"/>
          </p:nvPr>
        </p:nvSpPr>
        <p:spPr/>
        <p:txBody>
          <a:bodyPr/>
          <a:lstStyle/>
          <a:p>
            <a:pPr marL="457200" indent="-457200">
              <a:buFont typeface="Arial" panose="020B0604020202020204" pitchFamily="34" charset="0"/>
              <a:buChar char="•"/>
            </a:pPr>
            <a:r>
              <a:rPr lang="en-GB" dirty="0"/>
              <a:t>Changing requirements can be accommodated.</a:t>
            </a:r>
          </a:p>
          <a:p>
            <a:pPr marL="457200" indent="-457200">
              <a:buFont typeface="Arial" panose="020B0604020202020204" pitchFamily="34" charset="0"/>
              <a:buChar char="•"/>
            </a:pPr>
            <a:r>
              <a:rPr lang="en-GB" dirty="0"/>
              <a:t>Progress can be measured.</a:t>
            </a:r>
          </a:p>
          <a:p>
            <a:pPr marL="457200" indent="-457200">
              <a:buFont typeface="Arial" panose="020B0604020202020204" pitchFamily="34" charset="0"/>
              <a:buChar char="•"/>
            </a:pPr>
            <a:r>
              <a:rPr lang="en-GB" dirty="0"/>
              <a:t>Iteration time can be short with use of powerful RAD tools.</a:t>
            </a:r>
          </a:p>
          <a:p>
            <a:pPr marL="457200" indent="-457200">
              <a:buFont typeface="Arial" panose="020B0604020202020204" pitchFamily="34" charset="0"/>
              <a:buChar char="•"/>
            </a:pPr>
            <a:r>
              <a:rPr lang="en-GB" dirty="0"/>
              <a:t>Productivity with fewer people in a short time.</a:t>
            </a:r>
          </a:p>
          <a:p>
            <a:pPr marL="457200" indent="-457200">
              <a:buFont typeface="Arial" panose="020B0604020202020204" pitchFamily="34" charset="0"/>
              <a:buChar char="•"/>
            </a:pPr>
            <a:r>
              <a:rPr lang="en-GB" dirty="0"/>
              <a:t>Reduced development time.</a:t>
            </a:r>
          </a:p>
          <a:p>
            <a:pPr marL="457200" indent="-457200">
              <a:buFont typeface="Arial" panose="020B0604020202020204" pitchFamily="34" charset="0"/>
              <a:buChar char="•"/>
            </a:pPr>
            <a:r>
              <a:rPr lang="en-GB" dirty="0"/>
              <a:t>Increases reusability of components.</a:t>
            </a:r>
          </a:p>
          <a:p>
            <a:pPr marL="457200" indent="-457200">
              <a:buFont typeface="Arial" panose="020B0604020202020204" pitchFamily="34" charset="0"/>
              <a:buChar char="•"/>
            </a:pPr>
            <a:r>
              <a:rPr lang="en-GB" dirty="0"/>
              <a:t>Quick initial reviews occur.</a:t>
            </a:r>
          </a:p>
          <a:p>
            <a:pPr marL="457200" indent="-457200">
              <a:buFont typeface="Arial" panose="020B0604020202020204" pitchFamily="34" charset="0"/>
              <a:buChar char="•"/>
            </a:pPr>
            <a:r>
              <a:rPr lang="en-GB" dirty="0"/>
              <a:t>Encourages customer feedback.</a:t>
            </a:r>
          </a:p>
          <a:p>
            <a:pPr marL="457200" indent="-457200">
              <a:buFont typeface="Arial" panose="020B0604020202020204" pitchFamily="34" charset="0"/>
              <a:buChar char="•"/>
            </a:pPr>
            <a:r>
              <a:rPr lang="en-GB" dirty="0"/>
              <a:t>Integration from very beginning solves a lot of integration issues.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0726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5875-9C75-7349-A4E7-2E0ACE57303A}"/>
              </a:ext>
            </a:extLst>
          </p:cNvPr>
          <p:cNvSpPr>
            <a:spLocks noGrp="1"/>
          </p:cNvSpPr>
          <p:nvPr>
            <p:ph type="title"/>
          </p:nvPr>
        </p:nvSpPr>
        <p:spPr/>
        <p:txBody>
          <a:bodyPr>
            <a:normAutofit fontScale="90000"/>
          </a:bodyPr>
          <a:lstStyle/>
          <a:p>
            <a:r>
              <a:rPr lang="en-US" dirty="0"/>
              <a:t>RAD Disadvantages</a:t>
            </a:r>
          </a:p>
        </p:txBody>
      </p:sp>
      <p:sp>
        <p:nvSpPr>
          <p:cNvPr id="3" name="Content Placeholder 2">
            <a:extLst>
              <a:ext uri="{FF2B5EF4-FFF2-40B4-BE49-F238E27FC236}">
                <a16:creationId xmlns:a16="http://schemas.microsoft.com/office/drawing/2014/main" id="{4ED8EED7-B9D6-0B42-AB2C-8C75F1F16E70}"/>
              </a:ext>
            </a:extLst>
          </p:cNvPr>
          <p:cNvSpPr>
            <a:spLocks noGrp="1"/>
          </p:cNvSpPr>
          <p:nvPr>
            <p:ph idx="1"/>
          </p:nvPr>
        </p:nvSpPr>
        <p:spPr/>
        <p:txBody>
          <a:bodyPr/>
          <a:lstStyle/>
          <a:p>
            <a:pPr marL="457200" indent="-457200">
              <a:buFont typeface="Arial" panose="020B0604020202020204" pitchFamily="34" charset="0"/>
              <a:buChar char="•"/>
            </a:pPr>
            <a:r>
              <a:rPr lang="en-GB" dirty="0"/>
              <a:t>Dependency on technically strong team members for identifying business requirements.</a:t>
            </a:r>
          </a:p>
          <a:p>
            <a:pPr marL="457200" indent="-457200">
              <a:buFont typeface="Arial" panose="020B0604020202020204" pitchFamily="34" charset="0"/>
              <a:buChar char="•"/>
            </a:pPr>
            <a:r>
              <a:rPr lang="en-GB" dirty="0"/>
              <a:t>Only system that can be modularized can be built using RAD.</a:t>
            </a:r>
          </a:p>
          <a:p>
            <a:pPr marL="457200" indent="-457200">
              <a:buFont typeface="Arial" panose="020B0604020202020204" pitchFamily="34" charset="0"/>
              <a:buChar char="•"/>
            </a:pPr>
            <a:r>
              <a:rPr lang="en-GB" dirty="0"/>
              <a:t>Requires highly skilled developers/designers.</a:t>
            </a:r>
          </a:p>
          <a:p>
            <a:pPr marL="457200" indent="-457200">
              <a:buFont typeface="Arial" panose="020B0604020202020204" pitchFamily="34" charset="0"/>
              <a:buChar char="•"/>
            </a:pPr>
            <a:r>
              <a:rPr lang="en-GB" dirty="0"/>
              <a:t>High dependency on Modelling skills.</a:t>
            </a:r>
          </a:p>
          <a:p>
            <a:pPr marL="457200" indent="-457200">
              <a:buFont typeface="Arial" panose="020B0604020202020204" pitchFamily="34" charset="0"/>
              <a:buChar char="•"/>
            </a:pPr>
            <a:r>
              <a:rPr lang="en-GB" dirty="0"/>
              <a:t>Inapplicable to cheaper projects as cost of Modelling and automated code generation is very high.</a:t>
            </a:r>
          </a:p>
          <a:p>
            <a:pPr marL="457200" indent="-457200">
              <a:buFont typeface="Arial" panose="020B0604020202020204" pitchFamily="34" charset="0"/>
              <a:buChar char="•"/>
            </a:pPr>
            <a:r>
              <a:rPr lang="en-GB" dirty="0"/>
              <a:t>Management complexity is more.</a:t>
            </a:r>
          </a:p>
          <a:p>
            <a:pPr marL="457200" indent="-457200">
              <a:buFont typeface="Arial" panose="020B0604020202020204" pitchFamily="34" charset="0"/>
              <a:buChar char="•"/>
            </a:pPr>
            <a:r>
              <a:rPr lang="en-GB" dirty="0"/>
              <a:t>Suitable for systems that are component based and scalable.</a:t>
            </a:r>
          </a:p>
          <a:p>
            <a:pPr marL="457200" indent="-457200">
              <a:buFont typeface="Arial" panose="020B0604020202020204" pitchFamily="34" charset="0"/>
              <a:buChar char="•"/>
            </a:pPr>
            <a:r>
              <a:rPr lang="en-GB" dirty="0"/>
              <a:t>Requires user involvement throughout the life cycle.</a:t>
            </a:r>
          </a:p>
          <a:p>
            <a:pPr marL="457200" indent="-457200">
              <a:buFont typeface="Arial" panose="020B0604020202020204" pitchFamily="34" charset="0"/>
              <a:buChar char="•"/>
            </a:pPr>
            <a:r>
              <a:rPr lang="en-GB" dirty="0"/>
              <a:t>Suitable for project requiring shorter development times.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6715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A4A0-C5B4-4B4E-A7FB-826BA7F77E60}"/>
              </a:ext>
            </a:extLst>
          </p:cNvPr>
          <p:cNvSpPr>
            <a:spLocks noGrp="1"/>
          </p:cNvSpPr>
          <p:nvPr>
            <p:ph type="title"/>
          </p:nvPr>
        </p:nvSpPr>
        <p:spPr/>
        <p:txBody>
          <a:bodyPr>
            <a:normAutofit fontScale="90000"/>
          </a:bodyPr>
          <a:lstStyle/>
          <a:p>
            <a:r>
              <a:rPr lang="en-US" dirty="0"/>
              <a:t>Promise</a:t>
            </a:r>
          </a:p>
        </p:txBody>
      </p:sp>
      <p:sp>
        <p:nvSpPr>
          <p:cNvPr id="3" name="Content Placeholder 2">
            <a:extLst>
              <a:ext uri="{FF2B5EF4-FFF2-40B4-BE49-F238E27FC236}">
                <a16:creationId xmlns:a16="http://schemas.microsoft.com/office/drawing/2014/main" id="{536F7B47-E67D-3741-BD82-19DFFEC2ADBC}"/>
              </a:ext>
            </a:extLst>
          </p:cNvPr>
          <p:cNvSpPr>
            <a:spLocks noGrp="1"/>
          </p:cNvSpPr>
          <p:nvPr>
            <p:ph idx="1"/>
          </p:nvPr>
        </p:nvSpPr>
        <p:spPr/>
        <p:txBody>
          <a:bodyPr/>
          <a:lstStyle/>
          <a:p>
            <a:r>
              <a:rPr lang="en-US" dirty="0"/>
              <a:t>I promise I like you all. </a:t>
            </a:r>
          </a:p>
          <a:p>
            <a:r>
              <a:rPr lang="en-US" dirty="0"/>
              <a:t>I know sometimes (very often) I am evil and cruel towards you, but secretly, I like you all. </a:t>
            </a:r>
          </a:p>
          <a:p>
            <a:endParaRPr lang="en-US" dirty="0"/>
          </a:p>
          <a:p>
            <a:r>
              <a:rPr lang="en-US" dirty="0"/>
              <a:t>This topic is so unbelievably boring so I don’t know why Cambridge added it to the syllabus </a:t>
            </a:r>
          </a:p>
        </p:txBody>
      </p:sp>
    </p:spTree>
    <p:extLst>
      <p:ext uri="{BB962C8B-B14F-4D97-AF65-F5344CB8AC3E}">
        <p14:creationId xmlns:p14="http://schemas.microsoft.com/office/powerpoint/2010/main" val="250892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30B8-7205-B347-AEE4-681FC77CCB2D}"/>
              </a:ext>
            </a:extLst>
          </p:cNvPr>
          <p:cNvSpPr>
            <a:spLocks noGrp="1"/>
          </p:cNvSpPr>
          <p:nvPr>
            <p:ph type="title"/>
          </p:nvPr>
        </p:nvSpPr>
        <p:spPr/>
        <p:txBody>
          <a:bodyPr>
            <a:normAutofit fontScale="90000"/>
          </a:bodyPr>
          <a:lstStyle/>
          <a:p>
            <a:r>
              <a:rPr lang="en-US" dirty="0"/>
              <a:t>PDLC</a:t>
            </a:r>
          </a:p>
        </p:txBody>
      </p:sp>
      <p:sp>
        <p:nvSpPr>
          <p:cNvPr id="3" name="Content Placeholder 2">
            <a:extLst>
              <a:ext uri="{FF2B5EF4-FFF2-40B4-BE49-F238E27FC236}">
                <a16:creationId xmlns:a16="http://schemas.microsoft.com/office/drawing/2014/main" id="{F9FF5E15-B843-7F41-BE0F-776FECB6FA8D}"/>
              </a:ext>
            </a:extLst>
          </p:cNvPr>
          <p:cNvSpPr>
            <a:spLocks noGrp="1"/>
          </p:cNvSpPr>
          <p:nvPr>
            <p:ph idx="1"/>
          </p:nvPr>
        </p:nvSpPr>
        <p:spPr/>
        <p:txBody>
          <a:bodyPr/>
          <a:lstStyle/>
          <a:p>
            <a:r>
              <a:rPr lang="en-US" dirty="0"/>
              <a:t>PDLC = Program Development Life Cycle </a:t>
            </a:r>
          </a:p>
          <a:p>
            <a:r>
              <a:rPr lang="en-US" dirty="0"/>
              <a:t>Also called:</a:t>
            </a:r>
          </a:p>
          <a:p>
            <a:r>
              <a:rPr lang="en-US" dirty="0"/>
              <a:t>SDLC = System Development Life Cycle</a:t>
            </a:r>
          </a:p>
          <a:p>
            <a:endParaRPr lang="en-US" dirty="0"/>
          </a:p>
          <a:p>
            <a:r>
              <a:rPr lang="en-US" dirty="0"/>
              <a:t>What is it?</a:t>
            </a:r>
          </a:p>
          <a:p>
            <a:r>
              <a:rPr lang="en-US" dirty="0"/>
              <a:t>PDLC = Describes the stages you need to go though to make something</a:t>
            </a:r>
          </a:p>
          <a:p>
            <a:endParaRPr lang="en-US" dirty="0"/>
          </a:p>
        </p:txBody>
      </p:sp>
    </p:spTree>
    <p:extLst>
      <p:ext uri="{BB962C8B-B14F-4D97-AF65-F5344CB8AC3E}">
        <p14:creationId xmlns:p14="http://schemas.microsoft.com/office/powerpoint/2010/main" val="284278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62A7-D775-EE47-A7FB-1A3A358E8A63}"/>
              </a:ext>
            </a:extLst>
          </p:cNvPr>
          <p:cNvSpPr>
            <a:spLocks noGrp="1"/>
          </p:cNvSpPr>
          <p:nvPr>
            <p:ph type="title"/>
          </p:nvPr>
        </p:nvSpPr>
        <p:spPr/>
        <p:txBody>
          <a:bodyPr>
            <a:normAutofit fontScale="90000"/>
          </a:bodyPr>
          <a:lstStyle/>
          <a:p>
            <a:r>
              <a:rPr lang="en-US" dirty="0"/>
              <a:t>What??</a:t>
            </a:r>
          </a:p>
        </p:txBody>
      </p:sp>
      <p:sp>
        <p:nvSpPr>
          <p:cNvPr id="3" name="Content Placeholder 2">
            <a:extLst>
              <a:ext uri="{FF2B5EF4-FFF2-40B4-BE49-F238E27FC236}">
                <a16:creationId xmlns:a16="http://schemas.microsoft.com/office/drawing/2014/main" id="{E5C2359F-9A36-2C46-9A34-6C1ABFC462B9}"/>
              </a:ext>
            </a:extLst>
          </p:cNvPr>
          <p:cNvSpPr>
            <a:spLocks noGrp="1"/>
          </p:cNvSpPr>
          <p:nvPr>
            <p:ph idx="1"/>
          </p:nvPr>
        </p:nvSpPr>
        <p:spPr/>
        <p:txBody>
          <a:bodyPr>
            <a:normAutofit lnSpcReduction="10000"/>
          </a:bodyPr>
          <a:lstStyle/>
          <a:p>
            <a:r>
              <a:rPr lang="en-US" dirty="0"/>
              <a:t>PDLC = Describes the stages you need to go though to make something</a:t>
            </a:r>
          </a:p>
          <a:p>
            <a:endParaRPr lang="en-US" dirty="0"/>
          </a:p>
          <a:p>
            <a:r>
              <a:rPr lang="en-US" dirty="0"/>
              <a:t>If the school comes to you and says “We need you to make a program that stores details of all students” </a:t>
            </a:r>
          </a:p>
          <a:p>
            <a:endParaRPr lang="en-US" dirty="0"/>
          </a:p>
          <a:p>
            <a:r>
              <a:rPr lang="en-US" dirty="0"/>
              <a:t>You cannot just jump on your laptop and start to write code. You must:</a:t>
            </a:r>
          </a:p>
          <a:p>
            <a:pPr marL="514350" indent="-514350">
              <a:buFont typeface="+mj-lt"/>
              <a:buAutoNum type="arabicPeriod"/>
            </a:pPr>
            <a:r>
              <a:rPr lang="en-US" dirty="0"/>
              <a:t>Find out what the current method / current system is</a:t>
            </a:r>
          </a:p>
          <a:p>
            <a:pPr marL="514350" indent="-514350">
              <a:buFont typeface="+mj-lt"/>
              <a:buAutoNum type="arabicPeriod"/>
            </a:pPr>
            <a:r>
              <a:rPr lang="en-US" dirty="0"/>
              <a:t>Design your new system on paper (flowcharts, drawings etc.…)</a:t>
            </a:r>
          </a:p>
          <a:p>
            <a:pPr marL="514350" indent="-514350">
              <a:buFont typeface="+mj-lt"/>
              <a:buAutoNum type="arabicPeriod"/>
            </a:pPr>
            <a:r>
              <a:rPr lang="en-US" dirty="0"/>
              <a:t>Make your new system</a:t>
            </a:r>
          </a:p>
          <a:p>
            <a:pPr marL="514350" indent="-514350">
              <a:buFont typeface="+mj-lt"/>
              <a:buAutoNum type="arabicPeriod"/>
            </a:pPr>
            <a:r>
              <a:rPr lang="en-US" dirty="0"/>
              <a:t>Check to see if your system works </a:t>
            </a:r>
          </a:p>
          <a:p>
            <a:pPr marL="514350" indent="-514350">
              <a:buFont typeface="+mj-lt"/>
              <a:buAutoNum type="arabicPeriod"/>
            </a:pPr>
            <a:r>
              <a:rPr lang="en-US" dirty="0"/>
              <a:t>Give your system to the person who wanted it </a:t>
            </a:r>
          </a:p>
          <a:p>
            <a:pPr marL="514350" indent="-514350">
              <a:buFont typeface="+mj-lt"/>
              <a:buAutoNum type="arabicPeriod"/>
            </a:pPr>
            <a:r>
              <a:rPr lang="en-US" dirty="0"/>
              <a:t>Make a user guide for your system </a:t>
            </a:r>
          </a:p>
          <a:p>
            <a:pPr marL="514350" indent="-514350">
              <a:buFont typeface="+mj-lt"/>
              <a:buAutoNum type="arabicPeriod"/>
            </a:pPr>
            <a:r>
              <a:rPr lang="en-US" dirty="0"/>
              <a:t>Check to see if your system does what it should do</a:t>
            </a:r>
          </a:p>
        </p:txBody>
      </p:sp>
    </p:spTree>
    <p:extLst>
      <p:ext uri="{BB962C8B-B14F-4D97-AF65-F5344CB8AC3E}">
        <p14:creationId xmlns:p14="http://schemas.microsoft.com/office/powerpoint/2010/main" val="30362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C3B2-3D63-EC46-B52F-F22E61659943}"/>
              </a:ext>
            </a:extLst>
          </p:cNvPr>
          <p:cNvSpPr>
            <a:spLocks noGrp="1"/>
          </p:cNvSpPr>
          <p:nvPr>
            <p:ph type="title"/>
          </p:nvPr>
        </p:nvSpPr>
        <p:spPr/>
        <p:txBody>
          <a:bodyPr>
            <a:normAutofit fontScale="90000"/>
          </a:bodyPr>
          <a:lstStyle/>
          <a:p>
            <a:r>
              <a:rPr lang="en-US" dirty="0"/>
              <a:t>Names </a:t>
            </a:r>
          </a:p>
        </p:txBody>
      </p:sp>
      <p:sp>
        <p:nvSpPr>
          <p:cNvPr id="3" name="Content Placeholder 2">
            <a:extLst>
              <a:ext uri="{FF2B5EF4-FFF2-40B4-BE49-F238E27FC236}">
                <a16:creationId xmlns:a16="http://schemas.microsoft.com/office/drawing/2014/main" id="{D741372B-79F9-E64C-9C2B-C05044C8716C}"/>
              </a:ext>
            </a:extLst>
          </p:cNvPr>
          <p:cNvSpPr>
            <a:spLocks noGrp="1"/>
          </p:cNvSpPr>
          <p:nvPr>
            <p:ph idx="1"/>
          </p:nvPr>
        </p:nvSpPr>
        <p:spPr/>
        <p:txBody>
          <a:bodyPr>
            <a:normAutofit fontScale="77500" lnSpcReduction="20000"/>
          </a:bodyPr>
          <a:lstStyle/>
          <a:p>
            <a:r>
              <a:rPr lang="en-US" dirty="0"/>
              <a:t>But saying all of this takes time</a:t>
            </a:r>
          </a:p>
          <a:p>
            <a:pPr marL="514350" indent="-514350">
              <a:buFont typeface="+mj-lt"/>
              <a:buAutoNum type="arabicPeriod"/>
            </a:pPr>
            <a:r>
              <a:rPr lang="en-US" dirty="0"/>
              <a:t>Find out what the current method / current system is</a:t>
            </a:r>
          </a:p>
          <a:p>
            <a:pPr marL="514350" indent="-514350">
              <a:buFont typeface="+mj-lt"/>
              <a:buAutoNum type="arabicPeriod"/>
            </a:pPr>
            <a:r>
              <a:rPr lang="en-US" dirty="0"/>
              <a:t>Design your new system on paper (flowcharts, drawings etc.…)</a:t>
            </a:r>
          </a:p>
          <a:p>
            <a:pPr marL="514350" indent="-514350">
              <a:buFont typeface="+mj-lt"/>
              <a:buAutoNum type="arabicPeriod"/>
            </a:pPr>
            <a:r>
              <a:rPr lang="en-US" dirty="0"/>
              <a:t>Make your new system</a:t>
            </a:r>
          </a:p>
          <a:p>
            <a:pPr marL="514350" indent="-514350">
              <a:buFont typeface="+mj-lt"/>
              <a:buAutoNum type="arabicPeriod"/>
            </a:pPr>
            <a:r>
              <a:rPr lang="en-US" dirty="0"/>
              <a:t>Check to see if your system works </a:t>
            </a:r>
          </a:p>
          <a:p>
            <a:pPr marL="514350" indent="-514350">
              <a:buFont typeface="+mj-lt"/>
              <a:buAutoNum type="arabicPeriod"/>
            </a:pPr>
            <a:r>
              <a:rPr lang="en-US" dirty="0"/>
              <a:t>Give your system to the person who wanted it </a:t>
            </a:r>
          </a:p>
          <a:p>
            <a:pPr marL="514350" indent="-514350">
              <a:buFont typeface="+mj-lt"/>
              <a:buAutoNum type="arabicPeriod"/>
            </a:pPr>
            <a:r>
              <a:rPr lang="en-US" dirty="0"/>
              <a:t>Make a user guide for your system </a:t>
            </a:r>
          </a:p>
          <a:p>
            <a:pPr marL="514350" indent="-514350">
              <a:buFont typeface="+mj-lt"/>
              <a:buAutoNum type="arabicPeriod"/>
            </a:pPr>
            <a:r>
              <a:rPr lang="en-US" dirty="0"/>
              <a:t>Check to see if your system does what it should do</a:t>
            </a:r>
          </a:p>
          <a:p>
            <a:endParaRPr lang="en-US" dirty="0"/>
          </a:p>
          <a:p>
            <a:r>
              <a:rPr lang="en-US" dirty="0"/>
              <a:t>So we call it:</a:t>
            </a:r>
          </a:p>
          <a:p>
            <a:pPr marL="514350" indent="-514350">
              <a:buFont typeface="+mj-lt"/>
              <a:buAutoNum type="arabicPeriod"/>
            </a:pPr>
            <a:r>
              <a:rPr lang="en-US" dirty="0"/>
              <a:t>Analysis</a:t>
            </a:r>
          </a:p>
          <a:p>
            <a:pPr marL="514350" indent="-514350">
              <a:buFont typeface="+mj-lt"/>
              <a:buAutoNum type="arabicPeriod"/>
            </a:pPr>
            <a:r>
              <a:rPr lang="en-US" dirty="0"/>
              <a:t>Design</a:t>
            </a:r>
          </a:p>
          <a:p>
            <a:pPr marL="514350" indent="-514350">
              <a:buFont typeface="+mj-lt"/>
              <a:buAutoNum type="arabicPeriod"/>
            </a:pPr>
            <a:r>
              <a:rPr lang="en-US" dirty="0"/>
              <a:t>Development</a:t>
            </a:r>
          </a:p>
          <a:p>
            <a:pPr marL="514350" indent="-514350">
              <a:buFont typeface="+mj-lt"/>
              <a:buAutoNum type="arabicPeriod"/>
            </a:pPr>
            <a:r>
              <a:rPr lang="en-US" dirty="0"/>
              <a:t>Testing </a:t>
            </a:r>
          </a:p>
          <a:p>
            <a:pPr marL="514350" indent="-514350">
              <a:buFont typeface="+mj-lt"/>
              <a:buAutoNum type="arabicPeriod"/>
            </a:pPr>
            <a:r>
              <a:rPr lang="en-US" dirty="0"/>
              <a:t>Implementation</a:t>
            </a:r>
          </a:p>
          <a:p>
            <a:pPr marL="514350" indent="-514350">
              <a:buFont typeface="+mj-lt"/>
              <a:buAutoNum type="arabicPeriod"/>
            </a:pPr>
            <a:r>
              <a:rPr lang="en-US" dirty="0"/>
              <a:t>Documentation </a:t>
            </a:r>
          </a:p>
          <a:p>
            <a:pPr marL="514350" indent="-514350">
              <a:buFont typeface="+mj-lt"/>
              <a:buAutoNum type="arabicPeriod"/>
            </a:pPr>
            <a:r>
              <a:rPr lang="en-US" dirty="0"/>
              <a:t>Evaluation</a:t>
            </a:r>
          </a:p>
          <a:p>
            <a:endParaRPr lang="en-US" dirty="0"/>
          </a:p>
        </p:txBody>
      </p:sp>
    </p:spTree>
    <p:extLst>
      <p:ext uri="{BB962C8B-B14F-4D97-AF65-F5344CB8AC3E}">
        <p14:creationId xmlns:p14="http://schemas.microsoft.com/office/powerpoint/2010/main" val="290635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CAA-8D69-3646-AEE4-6A57F7DAF612}"/>
              </a:ext>
            </a:extLst>
          </p:cNvPr>
          <p:cNvSpPr>
            <a:spLocks noGrp="1"/>
          </p:cNvSpPr>
          <p:nvPr>
            <p:ph type="title"/>
          </p:nvPr>
        </p:nvSpPr>
        <p:spPr/>
        <p:txBody>
          <a:bodyPr>
            <a:normAutofit fontScale="90000"/>
          </a:bodyPr>
          <a:lstStyle/>
          <a:p>
            <a:r>
              <a:rPr lang="en-US" dirty="0"/>
              <a:t>Types</a:t>
            </a:r>
          </a:p>
        </p:txBody>
      </p:sp>
      <p:sp>
        <p:nvSpPr>
          <p:cNvPr id="3" name="Content Placeholder 2">
            <a:extLst>
              <a:ext uri="{FF2B5EF4-FFF2-40B4-BE49-F238E27FC236}">
                <a16:creationId xmlns:a16="http://schemas.microsoft.com/office/drawing/2014/main" id="{935B6FDE-1816-A349-87B4-9D11DAF98140}"/>
              </a:ext>
            </a:extLst>
          </p:cNvPr>
          <p:cNvSpPr>
            <a:spLocks noGrp="1"/>
          </p:cNvSpPr>
          <p:nvPr>
            <p:ph idx="1"/>
          </p:nvPr>
        </p:nvSpPr>
        <p:spPr/>
        <p:txBody>
          <a:bodyPr/>
          <a:lstStyle/>
          <a:p>
            <a:r>
              <a:rPr lang="en-US" dirty="0"/>
              <a:t>There are 3 types of PDLC we will look at. </a:t>
            </a:r>
          </a:p>
          <a:p>
            <a:endParaRPr lang="en-US" dirty="0"/>
          </a:p>
          <a:p>
            <a:pPr marL="514350" indent="-514350">
              <a:buFont typeface="+mj-lt"/>
              <a:buAutoNum type="arabicPeriod"/>
            </a:pPr>
            <a:r>
              <a:rPr lang="en-US" dirty="0"/>
              <a:t>Waterfall</a:t>
            </a:r>
          </a:p>
          <a:p>
            <a:pPr marL="514350" indent="-514350">
              <a:buFont typeface="+mj-lt"/>
              <a:buAutoNum type="arabicPeriod"/>
            </a:pPr>
            <a:r>
              <a:rPr lang="en-US" dirty="0"/>
              <a:t>Iterative</a:t>
            </a:r>
          </a:p>
          <a:p>
            <a:pPr marL="514350" indent="-514350">
              <a:buFont typeface="+mj-lt"/>
              <a:buAutoNum type="arabicPeriod"/>
            </a:pPr>
            <a:r>
              <a:rPr lang="en-US" dirty="0"/>
              <a:t>RAD – Rapid Application Development</a:t>
            </a:r>
          </a:p>
          <a:p>
            <a:pPr marL="514350" indent="-514350">
              <a:buFont typeface="+mj-lt"/>
              <a:buAutoNum type="arabicPeriod"/>
            </a:pPr>
            <a:endParaRPr lang="en-US" dirty="0"/>
          </a:p>
          <a:p>
            <a:r>
              <a:rPr lang="en-US" dirty="0"/>
              <a:t>Each type uses their own key words </a:t>
            </a:r>
          </a:p>
          <a:p>
            <a:r>
              <a:rPr lang="en-US" dirty="0"/>
              <a:t>Each type has advantages and disadvantages </a:t>
            </a:r>
          </a:p>
          <a:p>
            <a:r>
              <a:rPr lang="en-US" dirty="0"/>
              <a:t> </a:t>
            </a:r>
          </a:p>
        </p:txBody>
      </p:sp>
    </p:spTree>
    <p:extLst>
      <p:ext uri="{BB962C8B-B14F-4D97-AF65-F5344CB8AC3E}">
        <p14:creationId xmlns:p14="http://schemas.microsoft.com/office/powerpoint/2010/main" val="423222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83C8-DC75-7E4E-9D21-03FAC49C5EFF}"/>
              </a:ext>
            </a:extLst>
          </p:cNvPr>
          <p:cNvSpPr>
            <a:spLocks noGrp="1"/>
          </p:cNvSpPr>
          <p:nvPr>
            <p:ph type="title"/>
          </p:nvPr>
        </p:nvSpPr>
        <p:spPr/>
        <p:txBody>
          <a:bodyPr>
            <a:normAutofit fontScale="90000"/>
          </a:bodyPr>
          <a:lstStyle/>
          <a:p>
            <a:r>
              <a:rPr lang="en-US" dirty="0"/>
              <a:t>Waterfall</a:t>
            </a:r>
          </a:p>
        </p:txBody>
      </p:sp>
      <p:sp>
        <p:nvSpPr>
          <p:cNvPr id="3" name="Content Placeholder 2">
            <a:extLst>
              <a:ext uri="{FF2B5EF4-FFF2-40B4-BE49-F238E27FC236}">
                <a16:creationId xmlns:a16="http://schemas.microsoft.com/office/drawing/2014/main" id="{FBB27A2D-722A-4843-AC81-9A3A960B1D40}"/>
              </a:ext>
            </a:extLst>
          </p:cNvPr>
          <p:cNvSpPr>
            <a:spLocks noGrp="1"/>
          </p:cNvSpPr>
          <p:nvPr>
            <p:ph idx="1"/>
          </p:nvPr>
        </p:nvSpPr>
        <p:spPr>
          <a:xfrm>
            <a:off x="1" y="567558"/>
            <a:ext cx="4178468" cy="6290441"/>
          </a:xfrm>
        </p:spPr>
        <p:txBody>
          <a:bodyPr/>
          <a:lstStyle/>
          <a:p>
            <a:r>
              <a:rPr lang="en-US" dirty="0"/>
              <a:t>Called waterfall, because it one stage must finish and then the next and then the next.</a:t>
            </a:r>
          </a:p>
          <a:p>
            <a:endParaRPr lang="en-US" dirty="0"/>
          </a:p>
          <a:p>
            <a:r>
              <a:rPr lang="en-US" dirty="0"/>
              <a:t>Each stage must finish before moving onto the next stage</a:t>
            </a:r>
          </a:p>
        </p:txBody>
      </p:sp>
      <p:pic>
        <p:nvPicPr>
          <p:cNvPr id="4" name="Picture 3">
            <a:extLst>
              <a:ext uri="{FF2B5EF4-FFF2-40B4-BE49-F238E27FC236}">
                <a16:creationId xmlns:a16="http://schemas.microsoft.com/office/drawing/2014/main" id="{C45F40E9-7DF6-F247-9E4B-B8B33862CF4B}"/>
              </a:ext>
            </a:extLst>
          </p:cNvPr>
          <p:cNvPicPr>
            <a:picLocks noChangeAspect="1"/>
          </p:cNvPicPr>
          <p:nvPr/>
        </p:nvPicPr>
        <p:blipFill>
          <a:blip r:embed="rId2"/>
          <a:stretch>
            <a:fillRect/>
          </a:stretch>
        </p:blipFill>
        <p:spPr>
          <a:xfrm>
            <a:off x="4178468" y="1502289"/>
            <a:ext cx="8013532" cy="5355710"/>
          </a:xfrm>
          <a:prstGeom prst="rect">
            <a:avLst/>
          </a:prstGeom>
        </p:spPr>
      </p:pic>
    </p:spTree>
    <p:extLst>
      <p:ext uri="{BB962C8B-B14F-4D97-AF65-F5344CB8AC3E}">
        <p14:creationId xmlns:p14="http://schemas.microsoft.com/office/powerpoint/2010/main" val="399342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67F6-D00C-3143-8E48-A8C20A19B70E}"/>
              </a:ext>
            </a:extLst>
          </p:cNvPr>
          <p:cNvSpPr>
            <a:spLocks noGrp="1"/>
          </p:cNvSpPr>
          <p:nvPr>
            <p:ph type="title"/>
          </p:nvPr>
        </p:nvSpPr>
        <p:spPr/>
        <p:txBody>
          <a:bodyPr>
            <a:normAutofit fontScale="90000"/>
          </a:bodyPr>
          <a:lstStyle/>
          <a:p>
            <a:r>
              <a:rPr lang="en-US" dirty="0"/>
              <a:t>Waterfall</a:t>
            </a:r>
          </a:p>
        </p:txBody>
      </p:sp>
      <p:sp>
        <p:nvSpPr>
          <p:cNvPr id="3" name="Content Placeholder 2">
            <a:extLst>
              <a:ext uri="{FF2B5EF4-FFF2-40B4-BE49-F238E27FC236}">
                <a16:creationId xmlns:a16="http://schemas.microsoft.com/office/drawing/2014/main" id="{CFC70DCB-48FF-C24F-B9DD-86156AF581B0}"/>
              </a:ext>
            </a:extLst>
          </p:cNvPr>
          <p:cNvSpPr>
            <a:spLocks noGrp="1"/>
          </p:cNvSpPr>
          <p:nvPr>
            <p:ph idx="1"/>
          </p:nvPr>
        </p:nvSpPr>
        <p:spPr/>
        <p:txBody>
          <a:bodyPr>
            <a:normAutofit fontScale="77500" lnSpcReduction="20000"/>
          </a:bodyPr>
          <a:lstStyle/>
          <a:p>
            <a:r>
              <a:rPr lang="en-GB" b="1" dirty="0"/>
              <a:t>Requirement Gathering and analysis</a:t>
            </a:r>
            <a:r>
              <a:rPr lang="en-GB" dirty="0"/>
              <a:t> − All possible requirements of the system to be developed are captured in this phase and documented in a requirement specification document.</a:t>
            </a:r>
          </a:p>
          <a:p>
            <a:endParaRPr lang="en-GB" dirty="0"/>
          </a:p>
          <a:p>
            <a:r>
              <a:rPr lang="en-GB" b="1" dirty="0"/>
              <a:t>System Design</a:t>
            </a:r>
            <a:r>
              <a:rPr lang="en-GB" dirty="0"/>
              <a:t> − The requirement specifications from first phase are studied in this phase and the system design is prepared. This system design helps in specifying hardware and system requirements and helps in defining the overall system architecture.</a:t>
            </a:r>
          </a:p>
          <a:p>
            <a:endParaRPr lang="en-GB" b="1" dirty="0"/>
          </a:p>
          <a:p>
            <a:r>
              <a:rPr lang="en-GB" b="1" dirty="0"/>
              <a:t>Implementation</a:t>
            </a:r>
            <a:r>
              <a:rPr lang="en-GB" dirty="0"/>
              <a:t> − With inputs from the system design, the system is first developed in small programs called units, which are integrated in the next phase. Each unit is developed and tested for its functionality, which is referred to as Unit Testing.</a:t>
            </a:r>
          </a:p>
          <a:p>
            <a:endParaRPr lang="en-GB" b="1" dirty="0"/>
          </a:p>
          <a:p>
            <a:r>
              <a:rPr lang="en-GB" b="1" dirty="0"/>
              <a:t>Integration and Testing</a:t>
            </a:r>
            <a:r>
              <a:rPr lang="en-GB" dirty="0"/>
              <a:t> − All the units developed in the implementation phase are integrated into a system after testing of each unit. Post integration the entire system is tested for any faults and failures.</a:t>
            </a:r>
          </a:p>
          <a:p>
            <a:endParaRPr lang="en-GB" b="1" dirty="0"/>
          </a:p>
          <a:p>
            <a:r>
              <a:rPr lang="en-GB" b="1" dirty="0"/>
              <a:t>Deployment of system</a:t>
            </a:r>
            <a:r>
              <a:rPr lang="en-GB" dirty="0"/>
              <a:t> − Once the functional and non-functional testing is done; the product is deployed in the customer environment or released into the market.</a:t>
            </a:r>
          </a:p>
          <a:p>
            <a:endParaRPr lang="en-GB" b="1" dirty="0"/>
          </a:p>
          <a:p>
            <a:r>
              <a:rPr lang="en-GB" b="1" dirty="0"/>
              <a:t>Maintenance</a:t>
            </a:r>
            <a:r>
              <a:rPr lang="en-GB" dirty="0"/>
              <a:t> − There are some issues which come up in the client environment. To fix those issues, patches are released. Also to enhance the product some better versions are released. Maintenance is done to deliver these changes in the customer environment.</a:t>
            </a:r>
          </a:p>
          <a:p>
            <a:endParaRPr lang="en-US" dirty="0"/>
          </a:p>
        </p:txBody>
      </p:sp>
    </p:spTree>
    <p:extLst>
      <p:ext uri="{BB962C8B-B14F-4D97-AF65-F5344CB8AC3E}">
        <p14:creationId xmlns:p14="http://schemas.microsoft.com/office/powerpoint/2010/main" val="2350979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1417</Words>
  <Application>Microsoft Macintosh PowerPoint</Application>
  <PresentationFormat>Widescreen</PresentationFormat>
  <Paragraphs>192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Today</vt:lpstr>
      <vt:lpstr>12.1 Program Development Life cycle </vt:lpstr>
      <vt:lpstr>Promise</vt:lpstr>
      <vt:lpstr>PDLC</vt:lpstr>
      <vt:lpstr>What??</vt:lpstr>
      <vt:lpstr>Names </vt:lpstr>
      <vt:lpstr>Types</vt:lpstr>
      <vt:lpstr>Waterfall</vt:lpstr>
      <vt:lpstr>Waterfall</vt:lpstr>
      <vt:lpstr>Waterfall Advantages</vt:lpstr>
      <vt:lpstr>Waterfall Disadvantages</vt:lpstr>
      <vt:lpstr>Iterative PDLC</vt:lpstr>
      <vt:lpstr>Iterative</vt:lpstr>
      <vt:lpstr>Iterative Advantages</vt:lpstr>
      <vt:lpstr>Iterative Disadvantages</vt:lpstr>
      <vt:lpstr>RAD – Rapid Application Development</vt:lpstr>
      <vt:lpstr>RAD and prototype</vt:lpstr>
      <vt:lpstr>RAD</vt:lpstr>
      <vt:lpstr>RAD – New Terms</vt:lpstr>
      <vt:lpstr>RAD Advantages</vt:lpstr>
      <vt:lpstr>RAD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dc:title>
  <dc:creator>amar anwar</dc:creator>
  <cp:lastModifiedBy>amar anwar</cp:lastModifiedBy>
  <cp:revision>9</cp:revision>
  <dcterms:created xsi:type="dcterms:W3CDTF">2020-07-08T10:15:16Z</dcterms:created>
  <dcterms:modified xsi:type="dcterms:W3CDTF">2020-07-08T13:21:38Z</dcterms:modified>
</cp:coreProperties>
</file>