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7" r:id="rId2"/>
    <p:sldId id="258" r:id="rId3"/>
    <p:sldId id="259"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301" r:id="rId20"/>
    <p:sldId id="302" r:id="rId21"/>
    <p:sldId id="303" r:id="rId22"/>
    <p:sldId id="304" r:id="rId23"/>
    <p:sldId id="305" r:id="rId24"/>
    <p:sldId id="306" r:id="rId25"/>
    <p:sldId id="307" r:id="rId26"/>
    <p:sldId id="30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p:restoredTop sz="94257"/>
  </p:normalViewPr>
  <p:slideViewPr>
    <p:cSldViewPr snapToGrid="0" snapToObjects="1">
      <p:cViewPr varScale="1">
        <p:scale>
          <a:sx n="80" d="100"/>
          <a:sy n="80" d="100"/>
        </p:scale>
        <p:origin x="11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F7F19-F3DC-3640-A73B-A5A5D736E8E8}" type="datetimeFigureOut">
              <a:rPr lang="en-US" smtClean="0"/>
              <a:t>7/10/20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406B9-0E9D-9C48-8087-01847A3618A4}" type="slidenum">
              <a:rPr lang="en-US" smtClean="0"/>
              <a:t>‹#›</a:t>
            </a:fld>
            <a:endParaRPr lang="en-US" dirty="0"/>
          </a:p>
        </p:txBody>
      </p:sp>
    </p:spTree>
    <p:extLst>
      <p:ext uri="{BB962C8B-B14F-4D97-AF65-F5344CB8AC3E}">
        <p14:creationId xmlns:p14="http://schemas.microsoft.com/office/powerpoint/2010/main" val="4069812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2F7A-C47A-9F4D-B1FB-A3EA2877F3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3D8818-F2E5-8C4A-8014-D13367D273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609FBB-D851-D941-8E60-B2FC306C5722}"/>
              </a:ext>
            </a:extLst>
          </p:cNvPr>
          <p:cNvSpPr>
            <a:spLocks noGrp="1"/>
          </p:cNvSpPr>
          <p:nvPr>
            <p:ph type="dt" sz="half" idx="10"/>
          </p:nvPr>
        </p:nvSpPr>
        <p:spPr/>
        <p:txBody>
          <a:bodyPr/>
          <a:lstStyle/>
          <a:p>
            <a:fld id="{806AEEB2-A55D-C54B-9BB0-011B45701862}" type="datetimeFigureOut">
              <a:rPr lang="en-US" smtClean="0"/>
              <a:t>7/10/20</a:t>
            </a:fld>
            <a:endParaRPr lang="en-US" dirty="0"/>
          </a:p>
        </p:txBody>
      </p:sp>
      <p:sp>
        <p:nvSpPr>
          <p:cNvPr id="5" name="Footer Placeholder 4">
            <a:extLst>
              <a:ext uri="{FF2B5EF4-FFF2-40B4-BE49-F238E27FC236}">
                <a16:creationId xmlns:a16="http://schemas.microsoft.com/office/drawing/2014/main" id="{1A757509-DF7E-864E-9905-D81D5145EF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45A43F-8000-E142-B51E-51B55EE3A766}"/>
              </a:ext>
            </a:extLst>
          </p:cNvPr>
          <p:cNvSpPr>
            <a:spLocks noGrp="1"/>
          </p:cNvSpPr>
          <p:nvPr>
            <p:ph type="sldNum" sz="quarter" idx="12"/>
          </p:nvPr>
        </p:nvSpPr>
        <p:spPr/>
        <p:txBody>
          <a:bodyPr/>
          <a:lstStyle/>
          <a:p>
            <a:fld id="{3C42ED74-0E52-684F-AA54-5B1C742A6228}" type="slidenum">
              <a:rPr lang="en-US" smtClean="0"/>
              <a:t>‹#›</a:t>
            </a:fld>
            <a:endParaRPr lang="en-US" dirty="0"/>
          </a:p>
        </p:txBody>
      </p:sp>
    </p:spTree>
    <p:extLst>
      <p:ext uri="{BB962C8B-B14F-4D97-AF65-F5344CB8AC3E}">
        <p14:creationId xmlns:p14="http://schemas.microsoft.com/office/powerpoint/2010/main" val="502971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514B-1D9E-6F43-A791-A9D4F749B5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869F16-6B03-6941-AD75-8A14F4F3E3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B1E37-5120-5845-AA87-2A8FF6D4D16B}"/>
              </a:ext>
            </a:extLst>
          </p:cNvPr>
          <p:cNvSpPr>
            <a:spLocks noGrp="1"/>
          </p:cNvSpPr>
          <p:nvPr>
            <p:ph type="dt" sz="half" idx="10"/>
          </p:nvPr>
        </p:nvSpPr>
        <p:spPr/>
        <p:txBody>
          <a:bodyPr/>
          <a:lstStyle/>
          <a:p>
            <a:fld id="{806AEEB2-A55D-C54B-9BB0-011B45701862}" type="datetimeFigureOut">
              <a:rPr lang="en-US" smtClean="0"/>
              <a:t>7/10/20</a:t>
            </a:fld>
            <a:endParaRPr lang="en-US" dirty="0"/>
          </a:p>
        </p:txBody>
      </p:sp>
      <p:sp>
        <p:nvSpPr>
          <p:cNvPr id="5" name="Footer Placeholder 4">
            <a:extLst>
              <a:ext uri="{FF2B5EF4-FFF2-40B4-BE49-F238E27FC236}">
                <a16:creationId xmlns:a16="http://schemas.microsoft.com/office/drawing/2014/main" id="{D77A9C2F-81C4-BB43-9CB6-00EF502F43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EE9429-E4F3-084D-A203-F07BB93893DF}"/>
              </a:ext>
            </a:extLst>
          </p:cNvPr>
          <p:cNvSpPr>
            <a:spLocks noGrp="1"/>
          </p:cNvSpPr>
          <p:nvPr>
            <p:ph type="sldNum" sz="quarter" idx="12"/>
          </p:nvPr>
        </p:nvSpPr>
        <p:spPr/>
        <p:txBody>
          <a:bodyPr/>
          <a:lstStyle/>
          <a:p>
            <a:fld id="{3C42ED74-0E52-684F-AA54-5B1C742A6228}" type="slidenum">
              <a:rPr lang="en-US" smtClean="0"/>
              <a:t>‹#›</a:t>
            </a:fld>
            <a:endParaRPr lang="en-US" dirty="0"/>
          </a:p>
        </p:txBody>
      </p:sp>
    </p:spTree>
    <p:extLst>
      <p:ext uri="{BB962C8B-B14F-4D97-AF65-F5344CB8AC3E}">
        <p14:creationId xmlns:p14="http://schemas.microsoft.com/office/powerpoint/2010/main" val="353975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816E56-6DAB-DA42-B9AD-6090321C9A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5FB799-2CEC-B542-A593-551FE6B14D9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809A16-8B6C-5543-8961-088A51CF1575}"/>
              </a:ext>
            </a:extLst>
          </p:cNvPr>
          <p:cNvSpPr>
            <a:spLocks noGrp="1"/>
          </p:cNvSpPr>
          <p:nvPr>
            <p:ph type="dt" sz="half" idx="10"/>
          </p:nvPr>
        </p:nvSpPr>
        <p:spPr/>
        <p:txBody>
          <a:bodyPr/>
          <a:lstStyle/>
          <a:p>
            <a:fld id="{806AEEB2-A55D-C54B-9BB0-011B45701862}" type="datetimeFigureOut">
              <a:rPr lang="en-US" smtClean="0"/>
              <a:t>7/10/20</a:t>
            </a:fld>
            <a:endParaRPr lang="en-US" dirty="0"/>
          </a:p>
        </p:txBody>
      </p:sp>
      <p:sp>
        <p:nvSpPr>
          <p:cNvPr id="5" name="Footer Placeholder 4">
            <a:extLst>
              <a:ext uri="{FF2B5EF4-FFF2-40B4-BE49-F238E27FC236}">
                <a16:creationId xmlns:a16="http://schemas.microsoft.com/office/drawing/2014/main" id="{CE058133-7F12-D347-BF9F-D4CC606217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2FEC18C-62B0-1645-9A2C-AB8AFDFF1403}"/>
              </a:ext>
            </a:extLst>
          </p:cNvPr>
          <p:cNvSpPr>
            <a:spLocks noGrp="1"/>
          </p:cNvSpPr>
          <p:nvPr>
            <p:ph type="sldNum" sz="quarter" idx="12"/>
          </p:nvPr>
        </p:nvSpPr>
        <p:spPr/>
        <p:txBody>
          <a:bodyPr/>
          <a:lstStyle/>
          <a:p>
            <a:fld id="{3C42ED74-0E52-684F-AA54-5B1C742A6228}" type="slidenum">
              <a:rPr lang="en-US" smtClean="0"/>
              <a:t>‹#›</a:t>
            </a:fld>
            <a:endParaRPr lang="en-US" dirty="0"/>
          </a:p>
        </p:txBody>
      </p:sp>
    </p:spTree>
    <p:extLst>
      <p:ext uri="{BB962C8B-B14F-4D97-AF65-F5344CB8AC3E}">
        <p14:creationId xmlns:p14="http://schemas.microsoft.com/office/powerpoint/2010/main" val="353944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D1B0526-68C1-FF4B-B273-122342277D89}"/>
              </a:ext>
            </a:extLst>
          </p:cNvPr>
          <p:cNvSpPr/>
          <p:nvPr userDrawn="1"/>
        </p:nvSpPr>
        <p:spPr>
          <a:xfrm>
            <a:off x="0" y="0"/>
            <a:ext cx="12192000" cy="685799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D8C89A-A38A-4349-BFDF-EBA404185934}"/>
              </a:ext>
            </a:extLst>
          </p:cNvPr>
          <p:cNvSpPr>
            <a:spLocks noGrp="1"/>
          </p:cNvSpPr>
          <p:nvPr>
            <p:ph type="title"/>
          </p:nvPr>
        </p:nvSpPr>
        <p:spPr>
          <a:xfrm>
            <a:off x="0" y="0"/>
            <a:ext cx="12192000" cy="567559"/>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DC0C97FE-AAC2-E046-98D3-A0CF8855B01C}"/>
              </a:ext>
            </a:extLst>
          </p:cNvPr>
          <p:cNvSpPr>
            <a:spLocks noGrp="1"/>
          </p:cNvSpPr>
          <p:nvPr>
            <p:ph idx="1"/>
          </p:nvPr>
        </p:nvSpPr>
        <p:spPr>
          <a:xfrm>
            <a:off x="0" y="567559"/>
            <a:ext cx="12192000" cy="6290440"/>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865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80B4A-656C-194B-BB89-BE25AB49C3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486142-E6BE-0A41-A23F-31E6C1FF6C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2F309B-7BA2-4046-A572-7C952350FB94}"/>
              </a:ext>
            </a:extLst>
          </p:cNvPr>
          <p:cNvSpPr>
            <a:spLocks noGrp="1"/>
          </p:cNvSpPr>
          <p:nvPr>
            <p:ph type="dt" sz="half" idx="10"/>
          </p:nvPr>
        </p:nvSpPr>
        <p:spPr/>
        <p:txBody>
          <a:bodyPr/>
          <a:lstStyle/>
          <a:p>
            <a:fld id="{806AEEB2-A55D-C54B-9BB0-011B45701862}" type="datetimeFigureOut">
              <a:rPr lang="en-US" smtClean="0"/>
              <a:t>7/10/20</a:t>
            </a:fld>
            <a:endParaRPr lang="en-US" dirty="0"/>
          </a:p>
        </p:txBody>
      </p:sp>
      <p:sp>
        <p:nvSpPr>
          <p:cNvPr id="5" name="Footer Placeholder 4">
            <a:extLst>
              <a:ext uri="{FF2B5EF4-FFF2-40B4-BE49-F238E27FC236}">
                <a16:creationId xmlns:a16="http://schemas.microsoft.com/office/drawing/2014/main" id="{A4BF9439-E4E4-4D40-879E-465117F2BF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183ACA-5A17-234D-9CE9-BCFD1FD392F9}"/>
              </a:ext>
            </a:extLst>
          </p:cNvPr>
          <p:cNvSpPr>
            <a:spLocks noGrp="1"/>
          </p:cNvSpPr>
          <p:nvPr>
            <p:ph type="sldNum" sz="quarter" idx="12"/>
          </p:nvPr>
        </p:nvSpPr>
        <p:spPr/>
        <p:txBody>
          <a:bodyPr/>
          <a:lstStyle/>
          <a:p>
            <a:fld id="{3C42ED74-0E52-684F-AA54-5B1C742A6228}" type="slidenum">
              <a:rPr lang="en-US" smtClean="0"/>
              <a:t>‹#›</a:t>
            </a:fld>
            <a:endParaRPr lang="en-US" dirty="0"/>
          </a:p>
        </p:txBody>
      </p:sp>
    </p:spTree>
    <p:extLst>
      <p:ext uri="{BB962C8B-B14F-4D97-AF65-F5344CB8AC3E}">
        <p14:creationId xmlns:p14="http://schemas.microsoft.com/office/powerpoint/2010/main" val="383421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D9F8-7537-CB41-A69F-6FC44A6812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6B00A-E328-6149-BBEF-C0FB2E8E24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E1C277-C22E-584E-883B-F8C1DC5619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1885BC-479C-2943-BC4F-9BFCFBC71FB4}"/>
              </a:ext>
            </a:extLst>
          </p:cNvPr>
          <p:cNvSpPr>
            <a:spLocks noGrp="1"/>
          </p:cNvSpPr>
          <p:nvPr>
            <p:ph type="dt" sz="half" idx="10"/>
          </p:nvPr>
        </p:nvSpPr>
        <p:spPr/>
        <p:txBody>
          <a:bodyPr/>
          <a:lstStyle/>
          <a:p>
            <a:fld id="{806AEEB2-A55D-C54B-9BB0-011B45701862}" type="datetimeFigureOut">
              <a:rPr lang="en-US" smtClean="0"/>
              <a:t>7/10/20</a:t>
            </a:fld>
            <a:endParaRPr lang="en-US" dirty="0"/>
          </a:p>
        </p:txBody>
      </p:sp>
      <p:sp>
        <p:nvSpPr>
          <p:cNvPr id="6" name="Footer Placeholder 5">
            <a:extLst>
              <a:ext uri="{FF2B5EF4-FFF2-40B4-BE49-F238E27FC236}">
                <a16:creationId xmlns:a16="http://schemas.microsoft.com/office/drawing/2014/main" id="{EDF77525-B174-E743-91A2-0496251F84B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F1F9045-618B-CC40-B833-D25F7417E646}"/>
              </a:ext>
            </a:extLst>
          </p:cNvPr>
          <p:cNvSpPr>
            <a:spLocks noGrp="1"/>
          </p:cNvSpPr>
          <p:nvPr>
            <p:ph type="sldNum" sz="quarter" idx="12"/>
          </p:nvPr>
        </p:nvSpPr>
        <p:spPr/>
        <p:txBody>
          <a:bodyPr/>
          <a:lstStyle/>
          <a:p>
            <a:fld id="{3C42ED74-0E52-684F-AA54-5B1C742A6228}" type="slidenum">
              <a:rPr lang="en-US" smtClean="0"/>
              <a:t>‹#›</a:t>
            </a:fld>
            <a:endParaRPr lang="en-US" dirty="0"/>
          </a:p>
        </p:txBody>
      </p:sp>
    </p:spTree>
    <p:extLst>
      <p:ext uri="{BB962C8B-B14F-4D97-AF65-F5344CB8AC3E}">
        <p14:creationId xmlns:p14="http://schemas.microsoft.com/office/powerpoint/2010/main" val="1119732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FE32-9B29-264D-BD32-A6D4CFE069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FF0114-E645-CB43-B22C-644CDC679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C5E75C-F1C2-6445-BC4B-F051B2BC96F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F6AF76-6261-F846-AFB6-22603EAA0F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96516A-0051-A240-9E17-D12775A5D2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3AD90A-58C0-C44A-81C7-C0E9AAC5A8CD}"/>
              </a:ext>
            </a:extLst>
          </p:cNvPr>
          <p:cNvSpPr>
            <a:spLocks noGrp="1"/>
          </p:cNvSpPr>
          <p:nvPr>
            <p:ph type="dt" sz="half" idx="10"/>
          </p:nvPr>
        </p:nvSpPr>
        <p:spPr/>
        <p:txBody>
          <a:bodyPr/>
          <a:lstStyle/>
          <a:p>
            <a:fld id="{806AEEB2-A55D-C54B-9BB0-011B45701862}" type="datetimeFigureOut">
              <a:rPr lang="en-US" smtClean="0"/>
              <a:t>7/10/20</a:t>
            </a:fld>
            <a:endParaRPr lang="en-US" dirty="0"/>
          </a:p>
        </p:txBody>
      </p:sp>
      <p:sp>
        <p:nvSpPr>
          <p:cNvPr id="8" name="Footer Placeholder 7">
            <a:extLst>
              <a:ext uri="{FF2B5EF4-FFF2-40B4-BE49-F238E27FC236}">
                <a16:creationId xmlns:a16="http://schemas.microsoft.com/office/drawing/2014/main" id="{5CD44E82-4A12-3D4A-99E0-5E11A0795A9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E32E46A-6C30-5440-931E-AFE487898E1D}"/>
              </a:ext>
            </a:extLst>
          </p:cNvPr>
          <p:cNvSpPr>
            <a:spLocks noGrp="1"/>
          </p:cNvSpPr>
          <p:nvPr>
            <p:ph type="sldNum" sz="quarter" idx="12"/>
          </p:nvPr>
        </p:nvSpPr>
        <p:spPr/>
        <p:txBody>
          <a:bodyPr/>
          <a:lstStyle/>
          <a:p>
            <a:fld id="{3C42ED74-0E52-684F-AA54-5B1C742A6228}" type="slidenum">
              <a:rPr lang="en-US" smtClean="0"/>
              <a:t>‹#›</a:t>
            </a:fld>
            <a:endParaRPr lang="en-US" dirty="0"/>
          </a:p>
        </p:txBody>
      </p:sp>
    </p:spTree>
    <p:extLst>
      <p:ext uri="{BB962C8B-B14F-4D97-AF65-F5344CB8AC3E}">
        <p14:creationId xmlns:p14="http://schemas.microsoft.com/office/powerpoint/2010/main" val="296157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CDB6B-DF35-6E48-90C5-6EEB2E792A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F5C4FC-CF9C-434F-BE6F-2D9960D3D9D6}"/>
              </a:ext>
            </a:extLst>
          </p:cNvPr>
          <p:cNvSpPr>
            <a:spLocks noGrp="1"/>
          </p:cNvSpPr>
          <p:nvPr>
            <p:ph type="dt" sz="half" idx="10"/>
          </p:nvPr>
        </p:nvSpPr>
        <p:spPr/>
        <p:txBody>
          <a:bodyPr/>
          <a:lstStyle/>
          <a:p>
            <a:fld id="{806AEEB2-A55D-C54B-9BB0-011B45701862}" type="datetimeFigureOut">
              <a:rPr lang="en-US" smtClean="0"/>
              <a:t>7/10/20</a:t>
            </a:fld>
            <a:endParaRPr lang="en-US" dirty="0"/>
          </a:p>
        </p:txBody>
      </p:sp>
      <p:sp>
        <p:nvSpPr>
          <p:cNvPr id="4" name="Footer Placeholder 3">
            <a:extLst>
              <a:ext uri="{FF2B5EF4-FFF2-40B4-BE49-F238E27FC236}">
                <a16:creationId xmlns:a16="http://schemas.microsoft.com/office/drawing/2014/main" id="{06E7091F-9A58-5C48-AEB2-0883C346D3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787835-BC62-1742-AE58-F552410C7C08}"/>
              </a:ext>
            </a:extLst>
          </p:cNvPr>
          <p:cNvSpPr>
            <a:spLocks noGrp="1"/>
          </p:cNvSpPr>
          <p:nvPr>
            <p:ph type="sldNum" sz="quarter" idx="12"/>
          </p:nvPr>
        </p:nvSpPr>
        <p:spPr/>
        <p:txBody>
          <a:bodyPr/>
          <a:lstStyle/>
          <a:p>
            <a:fld id="{3C42ED74-0E52-684F-AA54-5B1C742A6228}" type="slidenum">
              <a:rPr lang="en-US" smtClean="0"/>
              <a:t>‹#›</a:t>
            </a:fld>
            <a:endParaRPr lang="en-US" dirty="0"/>
          </a:p>
        </p:txBody>
      </p:sp>
    </p:spTree>
    <p:extLst>
      <p:ext uri="{BB962C8B-B14F-4D97-AF65-F5344CB8AC3E}">
        <p14:creationId xmlns:p14="http://schemas.microsoft.com/office/powerpoint/2010/main" val="260280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D88345-37BC-2746-9B95-B8062BD7A9F3}"/>
              </a:ext>
            </a:extLst>
          </p:cNvPr>
          <p:cNvSpPr>
            <a:spLocks noGrp="1"/>
          </p:cNvSpPr>
          <p:nvPr>
            <p:ph type="dt" sz="half" idx="10"/>
          </p:nvPr>
        </p:nvSpPr>
        <p:spPr/>
        <p:txBody>
          <a:bodyPr/>
          <a:lstStyle/>
          <a:p>
            <a:fld id="{806AEEB2-A55D-C54B-9BB0-011B45701862}" type="datetimeFigureOut">
              <a:rPr lang="en-US" smtClean="0"/>
              <a:t>7/10/20</a:t>
            </a:fld>
            <a:endParaRPr lang="en-US" dirty="0"/>
          </a:p>
        </p:txBody>
      </p:sp>
      <p:sp>
        <p:nvSpPr>
          <p:cNvPr id="3" name="Footer Placeholder 2">
            <a:extLst>
              <a:ext uri="{FF2B5EF4-FFF2-40B4-BE49-F238E27FC236}">
                <a16:creationId xmlns:a16="http://schemas.microsoft.com/office/drawing/2014/main" id="{199604F6-735E-6D43-92B4-268CC7C664D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6F73778-C2AD-AC49-94A4-D9BA02C587C8}"/>
              </a:ext>
            </a:extLst>
          </p:cNvPr>
          <p:cNvSpPr>
            <a:spLocks noGrp="1"/>
          </p:cNvSpPr>
          <p:nvPr>
            <p:ph type="sldNum" sz="quarter" idx="12"/>
          </p:nvPr>
        </p:nvSpPr>
        <p:spPr/>
        <p:txBody>
          <a:bodyPr/>
          <a:lstStyle/>
          <a:p>
            <a:fld id="{3C42ED74-0E52-684F-AA54-5B1C742A6228}" type="slidenum">
              <a:rPr lang="en-US" smtClean="0"/>
              <a:t>‹#›</a:t>
            </a:fld>
            <a:endParaRPr lang="en-US" dirty="0"/>
          </a:p>
        </p:txBody>
      </p:sp>
    </p:spTree>
    <p:extLst>
      <p:ext uri="{BB962C8B-B14F-4D97-AF65-F5344CB8AC3E}">
        <p14:creationId xmlns:p14="http://schemas.microsoft.com/office/powerpoint/2010/main" val="190282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9D92-E53B-5D4C-BABF-545FA7E5B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306693-10AC-5F4C-AD16-FD29C673DF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14E3A7-29E8-7840-B375-4431C2812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2B62EB-D44D-014C-BCE3-44EF5F6B2CDE}"/>
              </a:ext>
            </a:extLst>
          </p:cNvPr>
          <p:cNvSpPr>
            <a:spLocks noGrp="1"/>
          </p:cNvSpPr>
          <p:nvPr>
            <p:ph type="dt" sz="half" idx="10"/>
          </p:nvPr>
        </p:nvSpPr>
        <p:spPr/>
        <p:txBody>
          <a:bodyPr/>
          <a:lstStyle/>
          <a:p>
            <a:fld id="{806AEEB2-A55D-C54B-9BB0-011B45701862}" type="datetimeFigureOut">
              <a:rPr lang="en-US" smtClean="0"/>
              <a:t>7/10/20</a:t>
            </a:fld>
            <a:endParaRPr lang="en-US" dirty="0"/>
          </a:p>
        </p:txBody>
      </p:sp>
      <p:sp>
        <p:nvSpPr>
          <p:cNvPr id="6" name="Footer Placeholder 5">
            <a:extLst>
              <a:ext uri="{FF2B5EF4-FFF2-40B4-BE49-F238E27FC236}">
                <a16:creationId xmlns:a16="http://schemas.microsoft.com/office/drawing/2014/main" id="{935994C7-D0DF-8348-8488-8154922D00C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2D4EF5-9CF2-1F44-81D6-09F2F512B1C3}"/>
              </a:ext>
            </a:extLst>
          </p:cNvPr>
          <p:cNvSpPr>
            <a:spLocks noGrp="1"/>
          </p:cNvSpPr>
          <p:nvPr>
            <p:ph type="sldNum" sz="quarter" idx="12"/>
          </p:nvPr>
        </p:nvSpPr>
        <p:spPr/>
        <p:txBody>
          <a:bodyPr/>
          <a:lstStyle/>
          <a:p>
            <a:fld id="{3C42ED74-0E52-684F-AA54-5B1C742A6228}" type="slidenum">
              <a:rPr lang="en-US" smtClean="0"/>
              <a:t>‹#›</a:t>
            </a:fld>
            <a:endParaRPr lang="en-US" dirty="0"/>
          </a:p>
        </p:txBody>
      </p:sp>
    </p:spTree>
    <p:extLst>
      <p:ext uri="{BB962C8B-B14F-4D97-AF65-F5344CB8AC3E}">
        <p14:creationId xmlns:p14="http://schemas.microsoft.com/office/powerpoint/2010/main" val="305279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DF75-427D-464B-A0F6-11FF506B4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A90CE7-2E2E-9741-93DC-333647E4C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094A53D-D957-3E49-9922-BBD362201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88DAF6-8409-884E-B23E-FB67DCB9EAF1}"/>
              </a:ext>
            </a:extLst>
          </p:cNvPr>
          <p:cNvSpPr>
            <a:spLocks noGrp="1"/>
          </p:cNvSpPr>
          <p:nvPr>
            <p:ph type="dt" sz="half" idx="10"/>
          </p:nvPr>
        </p:nvSpPr>
        <p:spPr/>
        <p:txBody>
          <a:bodyPr/>
          <a:lstStyle/>
          <a:p>
            <a:fld id="{806AEEB2-A55D-C54B-9BB0-011B45701862}" type="datetimeFigureOut">
              <a:rPr lang="en-US" smtClean="0"/>
              <a:t>7/10/20</a:t>
            </a:fld>
            <a:endParaRPr lang="en-US" dirty="0"/>
          </a:p>
        </p:txBody>
      </p:sp>
      <p:sp>
        <p:nvSpPr>
          <p:cNvPr id="6" name="Footer Placeholder 5">
            <a:extLst>
              <a:ext uri="{FF2B5EF4-FFF2-40B4-BE49-F238E27FC236}">
                <a16:creationId xmlns:a16="http://schemas.microsoft.com/office/drawing/2014/main" id="{B181DC54-E60A-8141-BA31-A31F69AA7B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22443E0-76F9-704C-B865-B3CC13BF738E}"/>
              </a:ext>
            </a:extLst>
          </p:cNvPr>
          <p:cNvSpPr>
            <a:spLocks noGrp="1"/>
          </p:cNvSpPr>
          <p:nvPr>
            <p:ph type="sldNum" sz="quarter" idx="12"/>
          </p:nvPr>
        </p:nvSpPr>
        <p:spPr/>
        <p:txBody>
          <a:bodyPr/>
          <a:lstStyle/>
          <a:p>
            <a:fld id="{3C42ED74-0E52-684F-AA54-5B1C742A6228}" type="slidenum">
              <a:rPr lang="en-US" smtClean="0"/>
              <a:t>‹#›</a:t>
            </a:fld>
            <a:endParaRPr lang="en-US" dirty="0"/>
          </a:p>
        </p:txBody>
      </p:sp>
    </p:spTree>
    <p:extLst>
      <p:ext uri="{BB962C8B-B14F-4D97-AF65-F5344CB8AC3E}">
        <p14:creationId xmlns:p14="http://schemas.microsoft.com/office/powerpoint/2010/main" val="179699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47CA40-1775-064D-A890-9F30ED23FD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272178-D408-F346-AF30-0B2C378DF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C7DA4-4347-4A45-B699-2613B2A4D0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6AEEB2-A55D-C54B-9BB0-011B45701862}" type="datetimeFigureOut">
              <a:rPr lang="en-US" smtClean="0"/>
              <a:t>7/10/20</a:t>
            </a:fld>
            <a:endParaRPr lang="en-US" dirty="0"/>
          </a:p>
        </p:txBody>
      </p:sp>
      <p:sp>
        <p:nvSpPr>
          <p:cNvPr id="5" name="Footer Placeholder 4">
            <a:extLst>
              <a:ext uri="{FF2B5EF4-FFF2-40B4-BE49-F238E27FC236}">
                <a16:creationId xmlns:a16="http://schemas.microsoft.com/office/drawing/2014/main" id="{4A60A8D4-09DE-0444-AB9A-B88DB756E4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2DA6401-1139-B74D-BA1F-7D6B8EBB17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2ED74-0E52-684F-AA54-5B1C742A6228}" type="slidenum">
              <a:rPr lang="en-US" smtClean="0"/>
              <a:t>‹#›</a:t>
            </a:fld>
            <a:endParaRPr lang="en-US" dirty="0"/>
          </a:p>
        </p:txBody>
      </p:sp>
    </p:spTree>
    <p:extLst>
      <p:ext uri="{BB962C8B-B14F-4D97-AF65-F5344CB8AC3E}">
        <p14:creationId xmlns:p14="http://schemas.microsoft.com/office/powerpoint/2010/main" val="966827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CF27-523D-3A4D-B10D-6908C4A3512F}"/>
              </a:ext>
            </a:extLst>
          </p:cNvPr>
          <p:cNvSpPr>
            <a:spLocks noGrp="1"/>
          </p:cNvSpPr>
          <p:nvPr>
            <p:ph type="title"/>
          </p:nvPr>
        </p:nvSpPr>
        <p:spPr/>
        <p:txBody>
          <a:bodyPr>
            <a:normAutofit fontScale="90000"/>
          </a:bodyPr>
          <a:lstStyle/>
          <a:p>
            <a:r>
              <a:rPr lang="en-GB" b="1" dirty="0"/>
              <a:t>12.3 Program Testing and maintenance </a:t>
            </a:r>
            <a:endParaRPr lang="en-US" dirty="0"/>
          </a:p>
        </p:txBody>
      </p:sp>
      <p:sp>
        <p:nvSpPr>
          <p:cNvPr id="3" name="Content Placeholder 2">
            <a:extLst>
              <a:ext uri="{FF2B5EF4-FFF2-40B4-BE49-F238E27FC236}">
                <a16:creationId xmlns:a16="http://schemas.microsoft.com/office/drawing/2014/main" id="{21103415-0C73-AC4C-B317-411EAFDF1E39}"/>
              </a:ext>
            </a:extLst>
          </p:cNvPr>
          <p:cNvSpPr>
            <a:spLocks noGrp="1"/>
          </p:cNvSpPr>
          <p:nvPr>
            <p:ph idx="1"/>
          </p:nvPr>
        </p:nvSpPr>
        <p:spPr>
          <a:solidFill>
            <a:schemeClr val="accent2"/>
          </a:solidFill>
        </p:spPr>
        <p:txBody>
          <a:bodyPr>
            <a:normAutofit fontScale="85000" lnSpcReduction="10000"/>
          </a:bodyPr>
          <a:lstStyle/>
          <a:p>
            <a:pPr marL="514350" indent="-514350">
              <a:buFont typeface="+mj-lt"/>
              <a:buAutoNum type="arabicPeriod"/>
            </a:pPr>
            <a:r>
              <a:rPr lang="en-GB" dirty="0"/>
              <a:t>Show understanding of ways of exposing and avoiding faults in programs </a:t>
            </a:r>
          </a:p>
          <a:p>
            <a:pPr marL="514350" indent="-514350">
              <a:buFont typeface="+mj-lt"/>
              <a:buAutoNum type="arabicPeriod"/>
            </a:pPr>
            <a:r>
              <a:rPr lang="en-GB" dirty="0"/>
              <a:t>Locate and identify the different types of errors </a:t>
            </a:r>
          </a:p>
          <a:p>
            <a:pPr marL="514350" indent="-514350">
              <a:buFont typeface="+mj-lt"/>
              <a:buAutoNum type="arabicPeriod"/>
            </a:pPr>
            <a:r>
              <a:rPr lang="en-GB" dirty="0"/>
              <a:t>Correct identified errors </a:t>
            </a:r>
          </a:p>
          <a:p>
            <a:pPr marL="514350" indent="-514350">
              <a:buFont typeface="+mj-lt"/>
              <a:buAutoNum type="arabicPeriod"/>
            </a:pPr>
            <a:r>
              <a:rPr lang="en-GB" dirty="0"/>
              <a:t>Show understanding of the methods of testing available and select appropriate data for a given method </a:t>
            </a:r>
          </a:p>
          <a:p>
            <a:pPr marL="514350" indent="-514350">
              <a:buFont typeface="+mj-lt"/>
              <a:buAutoNum type="arabicPeriod"/>
            </a:pPr>
            <a:r>
              <a:rPr lang="en-GB" dirty="0"/>
              <a:t>Show understanding of the need for a test strategy and test plan and their likely contents </a:t>
            </a:r>
          </a:p>
          <a:p>
            <a:pPr marL="514350" indent="-514350">
              <a:buFont typeface="+mj-lt"/>
              <a:buAutoNum type="arabicPeriod"/>
            </a:pPr>
            <a:r>
              <a:rPr lang="en-GB" dirty="0"/>
              <a:t>Choose appropriate test data for a test plan </a:t>
            </a:r>
          </a:p>
          <a:p>
            <a:pPr marL="514350" indent="-514350">
              <a:buFont typeface="+mj-lt"/>
              <a:buAutoNum type="arabicPeriod"/>
            </a:pPr>
            <a:r>
              <a:rPr lang="en-GB" dirty="0"/>
              <a:t>Show understanding of the need for continuing maintenance of a system and the differences between each type of maintenance </a:t>
            </a:r>
          </a:p>
          <a:p>
            <a:pPr marL="514350" indent="-514350">
              <a:buFont typeface="+mj-lt"/>
              <a:buAutoNum type="arabicPeriod"/>
            </a:pPr>
            <a:r>
              <a:rPr lang="en-GB" dirty="0"/>
              <a:t>Analyse an existing program and make amendments to enhance functionality </a:t>
            </a:r>
          </a:p>
          <a:p>
            <a:pPr marL="514350" indent="-514350">
              <a:buFont typeface="+mj-lt"/>
              <a:buAutoNum type="arabicPeriod"/>
            </a:pPr>
            <a:r>
              <a:rPr lang="en-GB" dirty="0"/>
              <a:t>• syntax errors</a:t>
            </a:r>
            <a:br>
              <a:rPr lang="en-GB" dirty="0"/>
            </a:br>
            <a:r>
              <a:rPr lang="en-GB" dirty="0"/>
              <a:t>• logic errors</a:t>
            </a:r>
            <a:br>
              <a:rPr lang="en-GB" dirty="0"/>
            </a:br>
            <a:r>
              <a:rPr lang="en-GB" dirty="0"/>
              <a:t>• run-time errors </a:t>
            </a:r>
          </a:p>
          <a:p>
            <a:pPr marL="514350" indent="-514350">
              <a:buFont typeface="+mj-lt"/>
              <a:buAutoNum type="arabicPeriod"/>
            </a:pPr>
            <a:r>
              <a:rPr lang="en-GB" dirty="0"/>
              <a:t>Including dry run, walkthrough, white-box, black-box, integration, alpha, beta, acceptance, stub </a:t>
            </a:r>
          </a:p>
          <a:p>
            <a:pPr marL="514350" indent="-514350">
              <a:buFont typeface="+mj-lt"/>
              <a:buAutoNum type="arabicPeriod"/>
            </a:pPr>
            <a:r>
              <a:rPr lang="en-GB" dirty="0"/>
              <a:t>Including normal, abnormal and extreme/boundary Including perfective, adaptive, corrective </a:t>
            </a:r>
          </a:p>
          <a:p>
            <a:pPr marL="514350" indent="-514350">
              <a:buFont typeface="+mj-lt"/>
              <a:buAutoNum type="arabicPeriod"/>
            </a:pPr>
            <a:endParaRPr lang="en-US" dirty="0"/>
          </a:p>
        </p:txBody>
      </p:sp>
    </p:spTree>
    <p:extLst>
      <p:ext uri="{BB962C8B-B14F-4D97-AF65-F5344CB8AC3E}">
        <p14:creationId xmlns:p14="http://schemas.microsoft.com/office/powerpoint/2010/main" val="3179309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48CC4-37A9-164A-81C4-8B7C593D4DDD}"/>
              </a:ext>
            </a:extLst>
          </p:cNvPr>
          <p:cNvSpPr>
            <a:spLocks noGrp="1"/>
          </p:cNvSpPr>
          <p:nvPr>
            <p:ph type="title"/>
          </p:nvPr>
        </p:nvSpPr>
        <p:spPr/>
        <p:txBody>
          <a:bodyPr>
            <a:normAutofit fontScale="90000"/>
          </a:bodyPr>
          <a:lstStyle/>
          <a:p>
            <a:r>
              <a:rPr lang="en-US" dirty="0"/>
              <a:t>Walkthrough</a:t>
            </a:r>
          </a:p>
        </p:txBody>
      </p:sp>
      <p:sp>
        <p:nvSpPr>
          <p:cNvPr id="3" name="Content Placeholder 2">
            <a:extLst>
              <a:ext uri="{FF2B5EF4-FFF2-40B4-BE49-F238E27FC236}">
                <a16:creationId xmlns:a16="http://schemas.microsoft.com/office/drawing/2014/main" id="{8521486C-B6A7-014D-8A5D-D7DEC5739E11}"/>
              </a:ext>
            </a:extLst>
          </p:cNvPr>
          <p:cNvSpPr>
            <a:spLocks noGrp="1"/>
          </p:cNvSpPr>
          <p:nvPr>
            <p:ph idx="1"/>
          </p:nvPr>
        </p:nvSpPr>
        <p:spPr/>
        <p:txBody>
          <a:bodyPr/>
          <a:lstStyle/>
          <a:p>
            <a:r>
              <a:rPr lang="en-US" dirty="0"/>
              <a:t>This is where the programmer / the person who made the program, shows how to use the program to the end user / the person who will use the program. </a:t>
            </a:r>
          </a:p>
          <a:p>
            <a:endParaRPr lang="en-US" dirty="0"/>
          </a:p>
          <a:p>
            <a:r>
              <a:rPr lang="en-US" dirty="0"/>
              <a:t>So person who made shows the person who will use</a:t>
            </a:r>
          </a:p>
          <a:p>
            <a:endParaRPr lang="en-US" dirty="0"/>
          </a:p>
          <a:p>
            <a:endParaRPr lang="en-US" dirty="0"/>
          </a:p>
        </p:txBody>
      </p:sp>
    </p:spTree>
    <p:extLst>
      <p:ext uri="{BB962C8B-B14F-4D97-AF65-F5344CB8AC3E}">
        <p14:creationId xmlns:p14="http://schemas.microsoft.com/office/powerpoint/2010/main" val="403180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8D57-3DDD-A14A-8B67-480FD5F145F4}"/>
              </a:ext>
            </a:extLst>
          </p:cNvPr>
          <p:cNvSpPr>
            <a:spLocks noGrp="1"/>
          </p:cNvSpPr>
          <p:nvPr>
            <p:ph type="title"/>
          </p:nvPr>
        </p:nvSpPr>
        <p:spPr/>
        <p:txBody>
          <a:bodyPr>
            <a:normAutofit fontScale="90000"/>
          </a:bodyPr>
          <a:lstStyle/>
          <a:p>
            <a:r>
              <a:rPr lang="en-US" dirty="0"/>
              <a:t>White Box</a:t>
            </a:r>
          </a:p>
        </p:txBody>
      </p:sp>
      <p:sp>
        <p:nvSpPr>
          <p:cNvPr id="3" name="Content Placeholder 2">
            <a:extLst>
              <a:ext uri="{FF2B5EF4-FFF2-40B4-BE49-F238E27FC236}">
                <a16:creationId xmlns:a16="http://schemas.microsoft.com/office/drawing/2014/main" id="{1A4E52E0-B1A9-1E41-B77D-032C3B075DA2}"/>
              </a:ext>
            </a:extLst>
          </p:cNvPr>
          <p:cNvSpPr>
            <a:spLocks noGrp="1"/>
          </p:cNvSpPr>
          <p:nvPr>
            <p:ph idx="1"/>
          </p:nvPr>
        </p:nvSpPr>
        <p:spPr/>
        <p:txBody>
          <a:bodyPr/>
          <a:lstStyle/>
          <a:p>
            <a:r>
              <a:rPr lang="en-US" dirty="0"/>
              <a:t>Sometimes called clear box / glass box / transparent box testing</a:t>
            </a:r>
          </a:p>
          <a:p>
            <a:endParaRPr lang="en-US" dirty="0"/>
          </a:p>
          <a:p>
            <a:r>
              <a:rPr lang="en-US" dirty="0"/>
              <a:t>Remember when you had to make a structure chart to show how information should move from one module to another module. </a:t>
            </a:r>
          </a:p>
          <a:p>
            <a:endParaRPr lang="en-US" dirty="0"/>
          </a:p>
          <a:p>
            <a:r>
              <a:rPr lang="en-US" dirty="0"/>
              <a:t>Well White-box testing checks this to make sure it happens. </a:t>
            </a:r>
          </a:p>
          <a:p>
            <a:endParaRPr lang="en-US" dirty="0"/>
          </a:p>
          <a:p>
            <a:r>
              <a:rPr lang="en-US" dirty="0"/>
              <a:t>White-box checks the internal structure of your code to make sure:</a:t>
            </a:r>
          </a:p>
          <a:p>
            <a:pPr marL="514350" indent="-514350">
              <a:buAutoNum type="arabicPeriod"/>
            </a:pPr>
            <a:r>
              <a:rPr lang="en-US" dirty="0"/>
              <a:t>All the loops work as they should </a:t>
            </a:r>
          </a:p>
          <a:p>
            <a:pPr marL="514350" indent="-514350">
              <a:buAutoNum type="arabicPeriod"/>
            </a:pPr>
            <a:r>
              <a:rPr lang="en-US" dirty="0"/>
              <a:t>All the conditions / selections (IF/ELSE) works </a:t>
            </a:r>
          </a:p>
          <a:p>
            <a:pPr marL="514350" indent="-514350">
              <a:buAutoNum type="arabicPeriod"/>
            </a:pPr>
            <a:r>
              <a:rPr lang="en-US" dirty="0"/>
              <a:t>Make sure all the passing of values and data from one module to another works </a:t>
            </a:r>
          </a:p>
        </p:txBody>
      </p:sp>
    </p:spTree>
    <p:extLst>
      <p:ext uri="{BB962C8B-B14F-4D97-AF65-F5344CB8AC3E}">
        <p14:creationId xmlns:p14="http://schemas.microsoft.com/office/powerpoint/2010/main" val="1747467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F9BB-F527-7B48-AF68-B69ECC50863B}"/>
              </a:ext>
            </a:extLst>
          </p:cNvPr>
          <p:cNvSpPr>
            <a:spLocks noGrp="1"/>
          </p:cNvSpPr>
          <p:nvPr>
            <p:ph type="title"/>
          </p:nvPr>
        </p:nvSpPr>
        <p:spPr/>
        <p:txBody>
          <a:bodyPr>
            <a:normAutofit fontScale="90000"/>
          </a:bodyPr>
          <a:lstStyle/>
          <a:p>
            <a:r>
              <a:rPr lang="en-US" dirty="0"/>
              <a:t>Black Box testing</a:t>
            </a:r>
          </a:p>
        </p:txBody>
      </p:sp>
      <p:sp>
        <p:nvSpPr>
          <p:cNvPr id="3" name="Content Placeholder 2">
            <a:extLst>
              <a:ext uri="{FF2B5EF4-FFF2-40B4-BE49-F238E27FC236}">
                <a16:creationId xmlns:a16="http://schemas.microsoft.com/office/drawing/2014/main" id="{8FCFB611-771F-4345-ACCA-DE92B315A1D5}"/>
              </a:ext>
            </a:extLst>
          </p:cNvPr>
          <p:cNvSpPr>
            <a:spLocks noGrp="1"/>
          </p:cNvSpPr>
          <p:nvPr>
            <p:ph idx="1"/>
          </p:nvPr>
        </p:nvSpPr>
        <p:spPr/>
        <p:txBody>
          <a:bodyPr/>
          <a:lstStyle/>
          <a:p>
            <a:r>
              <a:rPr lang="en-US" dirty="0"/>
              <a:t>This is where the programmer pretends to be the end user and checks to see if the programs works as it should.</a:t>
            </a:r>
          </a:p>
          <a:p>
            <a:endParaRPr lang="en-US" dirty="0"/>
          </a:p>
          <a:p>
            <a:r>
              <a:rPr lang="en-US" dirty="0"/>
              <a:t>Sometimes this is called specification testing </a:t>
            </a:r>
          </a:p>
          <a:p>
            <a:endParaRPr lang="en-US" dirty="0"/>
          </a:p>
          <a:p>
            <a:r>
              <a:rPr lang="en-US" dirty="0"/>
              <a:t>And its just testing to see if the program you made:</a:t>
            </a:r>
          </a:p>
          <a:p>
            <a:pPr marL="514350" indent="-514350">
              <a:buAutoNum type="arabicPeriod"/>
            </a:pPr>
            <a:r>
              <a:rPr lang="en-US" dirty="0"/>
              <a:t>Works as it should </a:t>
            </a:r>
          </a:p>
          <a:p>
            <a:pPr marL="514350" indent="-514350">
              <a:buAutoNum type="arabicPeriod"/>
            </a:pPr>
            <a:r>
              <a:rPr lang="en-US" dirty="0"/>
              <a:t>Does fulfil the end-user requirement / specification</a:t>
            </a:r>
          </a:p>
        </p:txBody>
      </p:sp>
    </p:spTree>
    <p:extLst>
      <p:ext uri="{BB962C8B-B14F-4D97-AF65-F5344CB8AC3E}">
        <p14:creationId xmlns:p14="http://schemas.microsoft.com/office/powerpoint/2010/main" val="2144406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E24E-1413-E349-90BD-CDAFDDD66DC3}"/>
              </a:ext>
            </a:extLst>
          </p:cNvPr>
          <p:cNvSpPr>
            <a:spLocks noGrp="1"/>
          </p:cNvSpPr>
          <p:nvPr>
            <p:ph type="title"/>
          </p:nvPr>
        </p:nvSpPr>
        <p:spPr/>
        <p:txBody>
          <a:bodyPr>
            <a:normAutofit fontScale="90000"/>
          </a:bodyPr>
          <a:lstStyle/>
          <a:p>
            <a:r>
              <a:rPr lang="en-US" dirty="0"/>
              <a:t>Integration</a:t>
            </a:r>
          </a:p>
        </p:txBody>
      </p:sp>
      <p:sp>
        <p:nvSpPr>
          <p:cNvPr id="3" name="Content Placeholder 2">
            <a:extLst>
              <a:ext uri="{FF2B5EF4-FFF2-40B4-BE49-F238E27FC236}">
                <a16:creationId xmlns:a16="http://schemas.microsoft.com/office/drawing/2014/main" id="{872352C4-66E6-4544-B786-79E30EA8FAEF}"/>
              </a:ext>
            </a:extLst>
          </p:cNvPr>
          <p:cNvSpPr>
            <a:spLocks noGrp="1"/>
          </p:cNvSpPr>
          <p:nvPr>
            <p:ph idx="1"/>
          </p:nvPr>
        </p:nvSpPr>
        <p:spPr/>
        <p:txBody>
          <a:bodyPr/>
          <a:lstStyle/>
          <a:p>
            <a:r>
              <a:rPr lang="en-US" dirty="0"/>
              <a:t>When you test to see if one module works, this is called unit testing. </a:t>
            </a:r>
          </a:p>
          <a:p>
            <a:endParaRPr lang="en-US" dirty="0"/>
          </a:p>
          <a:p>
            <a:r>
              <a:rPr lang="en-US" dirty="0"/>
              <a:t>After unit testing is done, you know each individual module works on its own. </a:t>
            </a:r>
          </a:p>
          <a:p>
            <a:endParaRPr lang="en-US" dirty="0"/>
          </a:p>
          <a:p>
            <a:r>
              <a:rPr lang="en-US" dirty="0"/>
              <a:t>Then you have to do integration testing </a:t>
            </a:r>
          </a:p>
          <a:p>
            <a:endParaRPr lang="en-US" dirty="0"/>
          </a:p>
          <a:p>
            <a:r>
              <a:rPr lang="en-US" dirty="0"/>
              <a:t>This is when you check to see if two (or more) modules can work together</a:t>
            </a:r>
          </a:p>
        </p:txBody>
      </p:sp>
    </p:spTree>
    <p:extLst>
      <p:ext uri="{BB962C8B-B14F-4D97-AF65-F5344CB8AC3E}">
        <p14:creationId xmlns:p14="http://schemas.microsoft.com/office/powerpoint/2010/main" val="1530960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5D3C-7BB7-F840-9509-980B81FD11DF}"/>
              </a:ext>
            </a:extLst>
          </p:cNvPr>
          <p:cNvSpPr>
            <a:spLocks noGrp="1"/>
          </p:cNvSpPr>
          <p:nvPr>
            <p:ph type="title"/>
          </p:nvPr>
        </p:nvSpPr>
        <p:spPr/>
        <p:txBody>
          <a:bodyPr>
            <a:normAutofit fontScale="90000"/>
          </a:bodyPr>
          <a:lstStyle/>
          <a:p>
            <a:r>
              <a:rPr lang="en-US" dirty="0"/>
              <a:t>Alpha testing</a:t>
            </a:r>
          </a:p>
        </p:txBody>
      </p:sp>
      <p:sp>
        <p:nvSpPr>
          <p:cNvPr id="3" name="Content Placeholder 2">
            <a:extLst>
              <a:ext uri="{FF2B5EF4-FFF2-40B4-BE49-F238E27FC236}">
                <a16:creationId xmlns:a16="http://schemas.microsoft.com/office/drawing/2014/main" id="{F88A9422-25A5-BA41-AB29-E531E0F3D3C7}"/>
              </a:ext>
            </a:extLst>
          </p:cNvPr>
          <p:cNvSpPr>
            <a:spLocks noGrp="1"/>
          </p:cNvSpPr>
          <p:nvPr>
            <p:ph idx="1"/>
          </p:nvPr>
        </p:nvSpPr>
        <p:spPr/>
        <p:txBody>
          <a:bodyPr/>
          <a:lstStyle/>
          <a:p>
            <a:r>
              <a:rPr lang="en-US" dirty="0"/>
              <a:t>When you do white-box testing and then black-box testing, you think its okay. </a:t>
            </a:r>
          </a:p>
          <a:p>
            <a:endParaRPr lang="en-US" dirty="0"/>
          </a:p>
          <a:p>
            <a:r>
              <a:rPr lang="en-US" dirty="0"/>
              <a:t>You then give your program to people within your company and ask them to pretend to be real users and for them to try it. This is alpha testing. </a:t>
            </a:r>
          </a:p>
          <a:p>
            <a:endParaRPr lang="en-US" dirty="0"/>
          </a:p>
          <a:p>
            <a:r>
              <a:rPr lang="en-US" dirty="0"/>
              <a:t>If anything goes wrong then it happens before you release it to the public so you can fix it before you give it to your end user. </a:t>
            </a:r>
          </a:p>
          <a:p>
            <a:endParaRPr lang="en-US" dirty="0"/>
          </a:p>
          <a:p>
            <a:endParaRPr lang="en-US" dirty="0"/>
          </a:p>
        </p:txBody>
      </p:sp>
    </p:spTree>
    <p:extLst>
      <p:ext uri="{BB962C8B-B14F-4D97-AF65-F5344CB8AC3E}">
        <p14:creationId xmlns:p14="http://schemas.microsoft.com/office/powerpoint/2010/main" val="2026607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1F1E0-2667-D245-83BD-F579EE1059C5}"/>
              </a:ext>
            </a:extLst>
          </p:cNvPr>
          <p:cNvSpPr>
            <a:spLocks noGrp="1"/>
          </p:cNvSpPr>
          <p:nvPr>
            <p:ph type="title"/>
          </p:nvPr>
        </p:nvSpPr>
        <p:spPr/>
        <p:txBody>
          <a:bodyPr>
            <a:normAutofit fontScale="90000"/>
          </a:bodyPr>
          <a:lstStyle/>
          <a:p>
            <a:r>
              <a:rPr lang="en-US" dirty="0"/>
              <a:t>Beta testing</a:t>
            </a:r>
          </a:p>
        </p:txBody>
      </p:sp>
      <p:sp>
        <p:nvSpPr>
          <p:cNvPr id="3" name="Content Placeholder 2">
            <a:extLst>
              <a:ext uri="{FF2B5EF4-FFF2-40B4-BE49-F238E27FC236}">
                <a16:creationId xmlns:a16="http://schemas.microsoft.com/office/drawing/2014/main" id="{ED7886A2-3E6C-4F40-AF11-A47B0D265846}"/>
              </a:ext>
            </a:extLst>
          </p:cNvPr>
          <p:cNvSpPr>
            <a:spLocks noGrp="1"/>
          </p:cNvSpPr>
          <p:nvPr>
            <p:ph idx="1"/>
          </p:nvPr>
        </p:nvSpPr>
        <p:spPr/>
        <p:txBody>
          <a:bodyPr/>
          <a:lstStyle/>
          <a:p>
            <a:r>
              <a:rPr lang="en-US" dirty="0"/>
              <a:t>With Alpha testing, people inside your company pretend to be real users. </a:t>
            </a:r>
          </a:p>
          <a:p>
            <a:endParaRPr lang="en-US" dirty="0"/>
          </a:p>
          <a:p>
            <a:r>
              <a:rPr lang="en-US" dirty="0"/>
              <a:t>With Beta testing, real members of the public test your program. Now these real people may be limited in number or you have to explain to them that your software is beta and there may be some errors. </a:t>
            </a:r>
          </a:p>
          <a:p>
            <a:endParaRPr lang="en-US" dirty="0"/>
          </a:p>
          <a:p>
            <a:r>
              <a:rPr lang="en-US" dirty="0"/>
              <a:t>But it’s a good way to get many people to black-box test your software before you give it to the general public</a:t>
            </a:r>
          </a:p>
        </p:txBody>
      </p:sp>
    </p:spTree>
    <p:extLst>
      <p:ext uri="{BB962C8B-B14F-4D97-AF65-F5344CB8AC3E}">
        <p14:creationId xmlns:p14="http://schemas.microsoft.com/office/powerpoint/2010/main" val="2794178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E8C8B-2D83-6749-9F32-E5D00AB18A0B}"/>
              </a:ext>
            </a:extLst>
          </p:cNvPr>
          <p:cNvSpPr>
            <a:spLocks noGrp="1"/>
          </p:cNvSpPr>
          <p:nvPr>
            <p:ph type="title"/>
          </p:nvPr>
        </p:nvSpPr>
        <p:spPr/>
        <p:txBody>
          <a:bodyPr>
            <a:normAutofit fontScale="90000"/>
          </a:bodyPr>
          <a:lstStyle/>
          <a:p>
            <a:r>
              <a:rPr lang="en-US" dirty="0"/>
              <a:t>Acceptance Testing</a:t>
            </a:r>
          </a:p>
        </p:txBody>
      </p:sp>
      <p:sp>
        <p:nvSpPr>
          <p:cNvPr id="3" name="Content Placeholder 2">
            <a:extLst>
              <a:ext uri="{FF2B5EF4-FFF2-40B4-BE49-F238E27FC236}">
                <a16:creationId xmlns:a16="http://schemas.microsoft.com/office/drawing/2014/main" id="{5F96F60F-D393-6249-A686-B7237A24AE4A}"/>
              </a:ext>
            </a:extLst>
          </p:cNvPr>
          <p:cNvSpPr>
            <a:spLocks noGrp="1"/>
          </p:cNvSpPr>
          <p:nvPr>
            <p:ph idx="1"/>
          </p:nvPr>
        </p:nvSpPr>
        <p:spPr/>
        <p:txBody>
          <a:bodyPr/>
          <a:lstStyle/>
          <a:p>
            <a:r>
              <a:rPr lang="en-US" dirty="0"/>
              <a:t>This just checks to see if what you made is what the client wanted. </a:t>
            </a:r>
          </a:p>
          <a:p>
            <a:endParaRPr lang="en-US" dirty="0"/>
          </a:p>
          <a:p>
            <a:r>
              <a:rPr lang="en-US" dirty="0"/>
              <a:t>So if you did everything perfect and you made the world’s best calculator app, and its super perfect and you did all the testing, but the client wanted a Chess game, then you failed. </a:t>
            </a:r>
          </a:p>
          <a:p>
            <a:endParaRPr lang="en-US" dirty="0"/>
          </a:p>
          <a:p>
            <a:endParaRPr lang="en-US" dirty="0"/>
          </a:p>
        </p:txBody>
      </p:sp>
    </p:spTree>
    <p:extLst>
      <p:ext uri="{BB962C8B-B14F-4D97-AF65-F5344CB8AC3E}">
        <p14:creationId xmlns:p14="http://schemas.microsoft.com/office/powerpoint/2010/main" val="2683547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8174-C856-1449-AACF-1E0CD65C66BA}"/>
              </a:ext>
            </a:extLst>
          </p:cNvPr>
          <p:cNvSpPr>
            <a:spLocks noGrp="1"/>
          </p:cNvSpPr>
          <p:nvPr>
            <p:ph type="title"/>
          </p:nvPr>
        </p:nvSpPr>
        <p:spPr/>
        <p:txBody>
          <a:bodyPr>
            <a:normAutofit fontScale="90000"/>
          </a:bodyPr>
          <a:lstStyle/>
          <a:p>
            <a:r>
              <a:rPr lang="en-US" dirty="0"/>
              <a:t>Stub testing</a:t>
            </a:r>
          </a:p>
        </p:txBody>
      </p:sp>
      <p:sp>
        <p:nvSpPr>
          <p:cNvPr id="3" name="Content Placeholder 2">
            <a:extLst>
              <a:ext uri="{FF2B5EF4-FFF2-40B4-BE49-F238E27FC236}">
                <a16:creationId xmlns:a16="http://schemas.microsoft.com/office/drawing/2014/main" id="{3621F38B-E0E0-0541-A7B2-341CBB158128}"/>
              </a:ext>
            </a:extLst>
          </p:cNvPr>
          <p:cNvSpPr>
            <a:spLocks noGrp="1"/>
          </p:cNvSpPr>
          <p:nvPr>
            <p:ph idx="1"/>
          </p:nvPr>
        </p:nvSpPr>
        <p:spPr/>
        <p:txBody>
          <a:bodyPr/>
          <a:lstStyle/>
          <a:p>
            <a:r>
              <a:rPr lang="en-US" dirty="0"/>
              <a:t>Remember when we said integration testing is when you test two (or more) modules together. </a:t>
            </a:r>
          </a:p>
          <a:p>
            <a:endParaRPr lang="en-US" dirty="0"/>
          </a:p>
          <a:p>
            <a:r>
              <a:rPr lang="en-US" dirty="0"/>
              <a:t>Well what if a module is not ready? Or what if your program has to link with another module that is written by a different person. </a:t>
            </a:r>
          </a:p>
          <a:p>
            <a:endParaRPr lang="en-US" dirty="0"/>
          </a:p>
          <a:p>
            <a:r>
              <a:rPr lang="en-US" dirty="0"/>
              <a:t>This is called a stub. </a:t>
            </a:r>
          </a:p>
          <a:p>
            <a:endParaRPr lang="en-US" dirty="0"/>
          </a:p>
          <a:p>
            <a:r>
              <a:rPr lang="en-US" dirty="0"/>
              <a:t>Stub testing is when your program is checked against other modules, but these modules may not be fully ready and/or written by an external person.</a:t>
            </a:r>
          </a:p>
        </p:txBody>
      </p:sp>
    </p:spTree>
    <p:extLst>
      <p:ext uri="{BB962C8B-B14F-4D97-AF65-F5344CB8AC3E}">
        <p14:creationId xmlns:p14="http://schemas.microsoft.com/office/powerpoint/2010/main" val="1546881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0724-2CE1-1140-BA2E-0435CB754F6F}"/>
              </a:ext>
            </a:extLst>
          </p:cNvPr>
          <p:cNvSpPr>
            <a:spLocks noGrp="1"/>
          </p:cNvSpPr>
          <p:nvPr>
            <p:ph type="title"/>
          </p:nvPr>
        </p:nvSpPr>
        <p:spPr/>
        <p:txBody>
          <a:bodyPr>
            <a:normAutofit fontScale="90000"/>
          </a:bodyPr>
          <a:lstStyle/>
          <a:p>
            <a:r>
              <a:rPr lang="en-US" dirty="0"/>
              <a:t>Types of errors</a:t>
            </a:r>
          </a:p>
        </p:txBody>
      </p:sp>
      <p:sp>
        <p:nvSpPr>
          <p:cNvPr id="3" name="Content Placeholder 2">
            <a:extLst>
              <a:ext uri="{FF2B5EF4-FFF2-40B4-BE49-F238E27FC236}">
                <a16:creationId xmlns:a16="http://schemas.microsoft.com/office/drawing/2014/main" id="{3E936F06-606D-744D-BF66-9D5F061BB94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30555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Errors</a:t>
            </a:r>
          </a:p>
        </p:txBody>
      </p:sp>
      <p:sp>
        <p:nvSpPr>
          <p:cNvPr id="3" name="Content Placeholder 2"/>
          <p:cNvSpPr>
            <a:spLocks noGrp="1"/>
          </p:cNvSpPr>
          <p:nvPr>
            <p:ph idx="1"/>
          </p:nvPr>
        </p:nvSpPr>
        <p:spPr/>
        <p:txBody>
          <a:bodyPr>
            <a:normAutofit/>
          </a:bodyPr>
          <a:lstStyle/>
          <a:p>
            <a:r>
              <a:rPr lang="en-GB" dirty="0"/>
              <a:t>What type of errors can you have in your code?</a:t>
            </a:r>
          </a:p>
          <a:p>
            <a:endParaRPr lang="en-GB" dirty="0"/>
          </a:p>
          <a:p>
            <a:r>
              <a:rPr lang="en-GB" dirty="0"/>
              <a:t>Logic errors</a:t>
            </a:r>
          </a:p>
          <a:p>
            <a:r>
              <a:rPr lang="en-GB" dirty="0"/>
              <a:t>Syntax Errors </a:t>
            </a:r>
          </a:p>
          <a:p>
            <a:r>
              <a:rPr lang="en-GB" dirty="0"/>
              <a:t>Run-time errors</a:t>
            </a:r>
          </a:p>
          <a:p>
            <a:endParaRPr lang="en-GB" dirty="0"/>
          </a:p>
          <a:p>
            <a:endParaRPr lang="en-GB" dirty="0"/>
          </a:p>
        </p:txBody>
      </p:sp>
    </p:spTree>
    <p:extLst>
      <p:ext uri="{BB962C8B-B14F-4D97-AF65-F5344CB8AC3E}">
        <p14:creationId xmlns:p14="http://schemas.microsoft.com/office/powerpoint/2010/main" val="170230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CF27-523D-3A4D-B10D-6908C4A3512F}"/>
              </a:ext>
            </a:extLst>
          </p:cNvPr>
          <p:cNvSpPr>
            <a:spLocks noGrp="1"/>
          </p:cNvSpPr>
          <p:nvPr>
            <p:ph type="title"/>
          </p:nvPr>
        </p:nvSpPr>
        <p:spPr/>
        <p:txBody>
          <a:bodyPr>
            <a:normAutofit fontScale="90000"/>
          </a:bodyPr>
          <a:lstStyle/>
          <a:p>
            <a:r>
              <a:rPr lang="en-GB" b="1" dirty="0"/>
              <a:t>Today</a:t>
            </a:r>
            <a:endParaRPr lang="en-US" dirty="0"/>
          </a:p>
        </p:txBody>
      </p:sp>
      <p:sp>
        <p:nvSpPr>
          <p:cNvPr id="3" name="Content Placeholder 2">
            <a:extLst>
              <a:ext uri="{FF2B5EF4-FFF2-40B4-BE49-F238E27FC236}">
                <a16:creationId xmlns:a16="http://schemas.microsoft.com/office/drawing/2014/main" id="{21103415-0C73-AC4C-B317-411EAFDF1E39}"/>
              </a:ext>
            </a:extLst>
          </p:cNvPr>
          <p:cNvSpPr>
            <a:spLocks noGrp="1"/>
          </p:cNvSpPr>
          <p:nvPr>
            <p:ph idx="1"/>
          </p:nvPr>
        </p:nvSpPr>
        <p:spPr>
          <a:solidFill>
            <a:schemeClr val="accent2"/>
          </a:solidFill>
        </p:spPr>
        <p:txBody>
          <a:bodyPr>
            <a:normAutofit fontScale="62500" lnSpcReduction="20000"/>
          </a:bodyPr>
          <a:lstStyle/>
          <a:p>
            <a:pPr marL="514350" indent="-514350">
              <a:buFont typeface="+mj-lt"/>
              <a:buAutoNum type="arabicPeriod"/>
            </a:pPr>
            <a:r>
              <a:rPr lang="en-GB" dirty="0"/>
              <a:t>Show understanding of ways of exposing and avoiding faults in programs </a:t>
            </a:r>
          </a:p>
          <a:p>
            <a:pPr marL="514350" indent="-514350">
              <a:buFont typeface="+mj-lt"/>
              <a:buAutoNum type="arabicPeriod"/>
            </a:pPr>
            <a:r>
              <a:rPr lang="en-GB" dirty="0"/>
              <a:t>Locate and identify the different types of errors </a:t>
            </a:r>
          </a:p>
          <a:p>
            <a:pPr marL="514350" indent="-514350">
              <a:buFont typeface="+mj-lt"/>
              <a:buAutoNum type="arabicPeriod"/>
            </a:pPr>
            <a:r>
              <a:rPr lang="en-GB" dirty="0"/>
              <a:t>Correct identified errors </a:t>
            </a:r>
          </a:p>
          <a:p>
            <a:pPr marL="514350" indent="-514350">
              <a:buFont typeface="+mj-lt"/>
              <a:buAutoNum type="arabicPeriod"/>
            </a:pPr>
            <a:r>
              <a:rPr lang="en-GB" dirty="0"/>
              <a:t>Show understanding of the methods of testing available and select appropriate data for a given method </a:t>
            </a:r>
          </a:p>
          <a:p>
            <a:pPr marL="514350" indent="-514350">
              <a:buFont typeface="+mj-lt"/>
              <a:buAutoNum type="arabicPeriod"/>
            </a:pPr>
            <a:r>
              <a:rPr lang="en-GB" dirty="0"/>
              <a:t>Show understanding of the need for a test strategy and test plan and their likely contents </a:t>
            </a:r>
          </a:p>
          <a:p>
            <a:pPr marL="514350" indent="-514350">
              <a:buFont typeface="+mj-lt"/>
              <a:buAutoNum type="arabicPeriod"/>
            </a:pPr>
            <a:r>
              <a:rPr lang="en-GB" dirty="0"/>
              <a:t>Choose appropriate test data for a test plan </a:t>
            </a:r>
          </a:p>
          <a:p>
            <a:pPr marL="514350" indent="-514350">
              <a:buFont typeface="+mj-lt"/>
              <a:buAutoNum type="arabicPeriod"/>
            </a:pPr>
            <a:r>
              <a:rPr lang="en-GB" dirty="0"/>
              <a:t>Show understanding of the need for continuing maintenance of a system and the differences between each type of maintenance </a:t>
            </a:r>
          </a:p>
          <a:p>
            <a:pPr marL="514350" indent="-514350">
              <a:buFont typeface="+mj-lt"/>
              <a:buAutoNum type="arabicPeriod"/>
            </a:pPr>
            <a:r>
              <a:rPr lang="en-GB" dirty="0"/>
              <a:t>Analyse an existing program and make amendments to enhance functionality </a:t>
            </a:r>
          </a:p>
          <a:p>
            <a:pPr marL="514350" indent="-514350">
              <a:buFont typeface="+mj-lt"/>
              <a:buAutoNum type="arabicPeriod"/>
            </a:pPr>
            <a:r>
              <a:rPr lang="en-GB" dirty="0"/>
              <a:t>• syntax errors</a:t>
            </a:r>
            <a:br>
              <a:rPr lang="en-GB" dirty="0"/>
            </a:br>
            <a:r>
              <a:rPr lang="en-GB" dirty="0"/>
              <a:t>• logic errors</a:t>
            </a:r>
            <a:br>
              <a:rPr lang="en-GB" dirty="0"/>
            </a:br>
            <a:r>
              <a:rPr lang="en-GB" dirty="0"/>
              <a:t>• run-time errors </a:t>
            </a:r>
          </a:p>
          <a:p>
            <a:pPr marL="514350" indent="-514350">
              <a:buFont typeface="+mj-lt"/>
              <a:buAutoNum type="arabicPeriod"/>
            </a:pPr>
            <a:r>
              <a:rPr lang="en-GB" dirty="0"/>
              <a:t>Including dry run, walkthrough, white-box, black-box, integration, alpha, beta, acceptance, stub </a:t>
            </a:r>
          </a:p>
          <a:p>
            <a:pPr marL="514350" indent="-514350">
              <a:buFont typeface="+mj-lt"/>
              <a:buAutoNum type="arabicPeriod"/>
            </a:pPr>
            <a:r>
              <a:rPr lang="en-GB" dirty="0"/>
              <a:t>Including normal, abnormal and extreme/boundary Including perfective, adaptive, corrective</a:t>
            </a:r>
          </a:p>
          <a:p>
            <a:pPr marL="514350" indent="-514350">
              <a:buFont typeface="+mj-lt"/>
              <a:buAutoNum type="arabicPeriod"/>
            </a:pPr>
            <a:endParaRPr lang="en-GB" dirty="0"/>
          </a:p>
          <a:p>
            <a:pPr marL="514350" indent="-514350">
              <a:buFont typeface="+mj-lt"/>
              <a:buAutoNum type="arabicPeriod"/>
            </a:pPr>
            <a:endParaRPr lang="en-GB" dirty="0"/>
          </a:p>
          <a:p>
            <a:r>
              <a:rPr lang="en-GB" dirty="0"/>
              <a:t>Understand: What are the different types of testing </a:t>
            </a:r>
          </a:p>
          <a:p>
            <a:endParaRPr lang="en-GB" dirty="0"/>
          </a:p>
          <a:p>
            <a:r>
              <a:rPr lang="en-GB" dirty="0"/>
              <a:t>Able: Write a test plan </a:t>
            </a:r>
          </a:p>
          <a:p>
            <a:endParaRPr lang="en-GB" dirty="0"/>
          </a:p>
          <a:p>
            <a:r>
              <a:rPr lang="en-GB" dirty="0"/>
              <a:t>Answer: What are the ranges for testing  </a:t>
            </a:r>
          </a:p>
          <a:p>
            <a:pPr marL="514350" indent="-514350">
              <a:buFont typeface="+mj-lt"/>
              <a:buAutoNum type="arabicPeriod"/>
            </a:pPr>
            <a:endParaRPr lang="en-US" dirty="0"/>
          </a:p>
        </p:txBody>
      </p:sp>
    </p:spTree>
    <p:extLst>
      <p:ext uri="{BB962C8B-B14F-4D97-AF65-F5344CB8AC3E}">
        <p14:creationId xmlns:p14="http://schemas.microsoft.com/office/powerpoint/2010/main" val="1952984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Logic Errors</a:t>
            </a:r>
          </a:p>
        </p:txBody>
      </p:sp>
      <p:sp>
        <p:nvSpPr>
          <p:cNvPr id="3" name="Content Placeholder 2"/>
          <p:cNvSpPr>
            <a:spLocks noGrp="1"/>
          </p:cNvSpPr>
          <p:nvPr>
            <p:ph idx="1"/>
          </p:nvPr>
        </p:nvSpPr>
        <p:spPr/>
        <p:txBody>
          <a:bodyPr/>
          <a:lstStyle/>
          <a:p>
            <a:r>
              <a:rPr lang="en-GB" dirty="0"/>
              <a:t>Usually when a human makes a mistake </a:t>
            </a:r>
          </a:p>
          <a:p>
            <a:r>
              <a:rPr lang="en-GB" dirty="0"/>
              <a:t>Its when the code works but the result is not what you wanted. </a:t>
            </a:r>
          </a:p>
          <a:p>
            <a:r>
              <a:rPr lang="en-GB" dirty="0"/>
              <a:t>Example: You want to multiply a number by 5</a:t>
            </a:r>
          </a:p>
          <a:p>
            <a:endParaRPr lang="en-GB" dirty="0"/>
          </a:p>
          <a:p>
            <a:r>
              <a:rPr lang="en-GB" dirty="0"/>
              <a:t>Your code is:</a:t>
            </a:r>
          </a:p>
          <a:p>
            <a:r>
              <a:rPr lang="en-GB" dirty="0"/>
              <a:t>A = A * 55 </a:t>
            </a:r>
          </a:p>
          <a:p>
            <a:r>
              <a:rPr lang="en-GB" dirty="0"/>
              <a:t>Console.WriteLine(A)</a:t>
            </a:r>
          </a:p>
          <a:p>
            <a:endParaRPr lang="en-GB" dirty="0"/>
          </a:p>
          <a:p>
            <a:r>
              <a:rPr lang="en-GB" dirty="0"/>
              <a:t>This code works, but you will not get the result you want because you have a logic error of trying 55 instead of 5</a:t>
            </a:r>
          </a:p>
          <a:p>
            <a:endParaRPr lang="en-GB" dirty="0"/>
          </a:p>
        </p:txBody>
      </p:sp>
    </p:spTree>
    <p:extLst>
      <p:ext uri="{BB962C8B-B14F-4D97-AF65-F5344CB8AC3E}">
        <p14:creationId xmlns:p14="http://schemas.microsoft.com/office/powerpoint/2010/main" val="2709525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Syntax Error</a:t>
            </a:r>
          </a:p>
        </p:txBody>
      </p:sp>
      <p:sp>
        <p:nvSpPr>
          <p:cNvPr id="3" name="Content Placeholder 2"/>
          <p:cNvSpPr>
            <a:spLocks noGrp="1"/>
          </p:cNvSpPr>
          <p:nvPr>
            <p:ph idx="1"/>
          </p:nvPr>
        </p:nvSpPr>
        <p:spPr/>
        <p:txBody>
          <a:bodyPr>
            <a:normAutofit fontScale="92500" lnSpcReduction="20000"/>
          </a:bodyPr>
          <a:lstStyle/>
          <a:p>
            <a:r>
              <a:rPr lang="en-GB" dirty="0"/>
              <a:t>This is when you do not follow the rules of the programming language you are using. </a:t>
            </a:r>
          </a:p>
          <a:p>
            <a:endParaRPr lang="en-GB" dirty="0"/>
          </a:p>
          <a:p>
            <a:r>
              <a:rPr lang="en-GB" dirty="0"/>
              <a:t>Example:</a:t>
            </a:r>
          </a:p>
          <a:p>
            <a:r>
              <a:rPr lang="en-GB" dirty="0"/>
              <a:t>To make a new variable you should write:</a:t>
            </a:r>
          </a:p>
          <a:p>
            <a:endParaRPr lang="en-GB" dirty="0"/>
          </a:p>
          <a:p>
            <a:r>
              <a:rPr lang="en-GB" dirty="0"/>
              <a:t>Batman As Int</a:t>
            </a:r>
          </a:p>
          <a:p>
            <a:r>
              <a:rPr lang="en-GB" dirty="0"/>
              <a:t>This is correct</a:t>
            </a:r>
          </a:p>
          <a:p>
            <a:endParaRPr lang="en-GB" dirty="0"/>
          </a:p>
          <a:p>
            <a:r>
              <a:rPr lang="en-GB" dirty="0"/>
              <a:t>But if you type:</a:t>
            </a:r>
          </a:p>
          <a:p>
            <a:r>
              <a:rPr lang="en-GB" dirty="0"/>
              <a:t>Int As Batman</a:t>
            </a:r>
          </a:p>
          <a:p>
            <a:r>
              <a:rPr lang="en-GB" dirty="0"/>
              <a:t>This will be a syntax error</a:t>
            </a:r>
          </a:p>
          <a:p>
            <a:r>
              <a:rPr lang="en-GB" dirty="0"/>
              <a:t>You could also have:</a:t>
            </a:r>
          </a:p>
          <a:p>
            <a:endParaRPr lang="en-GB" dirty="0"/>
          </a:p>
          <a:p>
            <a:r>
              <a:rPr lang="en-GB" dirty="0"/>
              <a:t>Batman As Itn (This is a spelling syntax error </a:t>
            </a:r>
            <a:r>
              <a:rPr lang="mr-IN" dirty="0"/>
              <a:t>–</a:t>
            </a:r>
            <a:r>
              <a:rPr lang="en-GB" dirty="0"/>
              <a:t> Int not Itn)</a:t>
            </a:r>
          </a:p>
          <a:p>
            <a:r>
              <a:rPr lang="en-GB" dirty="0"/>
              <a:t>Batman As		(This line is incomplete because you did not say any data type) </a:t>
            </a:r>
          </a:p>
        </p:txBody>
      </p:sp>
    </p:spTree>
    <p:extLst>
      <p:ext uri="{BB962C8B-B14F-4D97-AF65-F5344CB8AC3E}">
        <p14:creationId xmlns:p14="http://schemas.microsoft.com/office/powerpoint/2010/main" val="2546932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43AE9-74D5-164B-AF4D-5F8667D89254}"/>
              </a:ext>
            </a:extLst>
          </p:cNvPr>
          <p:cNvSpPr>
            <a:spLocks noGrp="1"/>
          </p:cNvSpPr>
          <p:nvPr>
            <p:ph type="title"/>
          </p:nvPr>
        </p:nvSpPr>
        <p:spPr/>
        <p:txBody>
          <a:bodyPr>
            <a:normAutofit fontScale="90000"/>
          </a:bodyPr>
          <a:lstStyle/>
          <a:p>
            <a:r>
              <a:rPr lang="en-US" dirty="0"/>
              <a:t>Run Time Error</a:t>
            </a:r>
          </a:p>
        </p:txBody>
      </p:sp>
      <p:sp>
        <p:nvSpPr>
          <p:cNvPr id="3" name="Content Placeholder 2">
            <a:extLst>
              <a:ext uri="{FF2B5EF4-FFF2-40B4-BE49-F238E27FC236}">
                <a16:creationId xmlns:a16="http://schemas.microsoft.com/office/drawing/2014/main" id="{0AC1E843-2E4A-764C-BFD6-B145893926DC}"/>
              </a:ext>
            </a:extLst>
          </p:cNvPr>
          <p:cNvSpPr>
            <a:spLocks noGrp="1"/>
          </p:cNvSpPr>
          <p:nvPr>
            <p:ph idx="1"/>
          </p:nvPr>
        </p:nvSpPr>
        <p:spPr/>
        <p:txBody>
          <a:bodyPr/>
          <a:lstStyle/>
          <a:p>
            <a:r>
              <a:rPr lang="en-US" dirty="0"/>
              <a:t>This is when you get an error when trying to compile the program. </a:t>
            </a:r>
          </a:p>
          <a:p>
            <a:endParaRPr lang="en-US" dirty="0"/>
          </a:p>
          <a:p>
            <a:r>
              <a:rPr lang="en-US" dirty="0"/>
              <a:t>Run time errors usually bring up syntax errors or errors where you wrote / forgot to write something </a:t>
            </a:r>
          </a:p>
          <a:p>
            <a:r>
              <a:rPr lang="en-US" dirty="0"/>
              <a:t>Like if you missed a ‘:’ or forgot to indent a loop </a:t>
            </a:r>
          </a:p>
        </p:txBody>
      </p:sp>
    </p:spTree>
    <p:extLst>
      <p:ext uri="{BB962C8B-B14F-4D97-AF65-F5344CB8AC3E}">
        <p14:creationId xmlns:p14="http://schemas.microsoft.com/office/powerpoint/2010/main" val="2027640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6979-3E1D-7B44-BEA1-5FC60E968114}"/>
              </a:ext>
            </a:extLst>
          </p:cNvPr>
          <p:cNvSpPr>
            <a:spLocks noGrp="1"/>
          </p:cNvSpPr>
          <p:nvPr>
            <p:ph type="title"/>
          </p:nvPr>
        </p:nvSpPr>
        <p:spPr/>
        <p:txBody>
          <a:bodyPr>
            <a:normAutofit fontScale="90000"/>
          </a:bodyPr>
          <a:lstStyle/>
          <a:p>
            <a:r>
              <a:rPr lang="en-US" dirty="0"/>
              <a:t>Maintenance </a:t>
            </a:r>
          </a:p>
        </p:txBody>
      </p:sp>
      <p:sp>
        <p:nvSpPr>
          <p:cNvPr id="3" name="Content Placeholder 2">
            <a:extLst>
              <a:ext uri="{FF2B5EF4-FFF2-40B4-BE49-F238E27FC236}">
                <a16:creationId xmlns:a16="http://schemas.microsoft.com/office/drawing/2014/main" id="{3EFE8725-EE96-4347-818B-F1C39ECE4437}"/>
              </a:ext>
            </a:extLst>
          </p:cNvPr>
          <p:cNvSpPr>
            <a:spLocks noGrp="1"/>
          </p:cNvSpPr>
          <p:nvPr>
            <p:ph idx="1"/>
          </p:nvPr>
        </p:nvSpPr>
        <p:spPr/>
        <p:txBody>
          <a:bodyPr/>
          <a:lstStyle/>
          <a:p>
            <a:r>
              <a:rPr lang="en-US" dirty="0"/>
              <a:t>Okay you made your program..</a:t>
            </a:r>
          </a:p>
          <a:p>
            <a:r>
              <a:rPr lang="en-US" dirty="0"/>
              <a:t>You tested the hell out of it</a:t>
            </a:r>
          </a:p>
          <a:p>
            <a:r>
              <a:rPr lang="en-US" dirty="0"/>
              <a:t>Its super perfect. </a:t>
            </a:r>
          </a:p>
          <a:p>
            <a:r>
              <a:rPr lang="en-US" dirty="0"/>
              <a:t>You have finished, right………….. ??????  </a:t>
            </a:r>
          </a:p>
          <a:p>
            <a:r>
              <a:rPr lang="en-US" dirty="0"/>
              <a:t>Nope, now we have to do maintained</a:t>
            </a:r>
          </a:p>
          <a:p>
            <a:endParaRPr lang="en-US" dirty="0"/>
          </a:p>
          <a:p>
            <a:r>
              <a:rPr lang="en-US" dirty="0"/>
              <a:t>Maintenance = Making sure your program keeps working </a:t>
            </a:r>
          </a:p>
          <a:p>
            <a:endParaRPr lang="en-US" dirty="0"/>
          </a:p>
          <a:p>
            <a:r>
              <a:rPr lang="en-US" dirty="0"/>
              <a:t>Three types</a:t>
            </a:r>
          </a:p>
          <a:p>
            <a:pPr marL="514350" indent="-514350">
              <a:buAutoNum type="arabicPeriod"/>
            </a:pPr>
            <a:r>
              <a:rPr lang="en-US" dirty="0"/>
              <a:t>Perfective </a:t>
            </a:r>
          </a:p>
          <a:p>
            <a:pPr marL="514350" indent="-514350">
              <a:buAutoNum type="arabicPeriod"/>
            </a:pPr>
            <a:r>
              <a:rPr lang="en-US" dirty="0"/>
              <a:t>Adaptive</a:t>
            </a:r>
          </a:p>
          <a:p>
            <a:pPr marL="514350" indent="-514350">
              <a:buAutoNum type="arabicPeriod"/>
            </a:pPr>
            <a:r>
              <a:rPr lang="en-US" dirty="0"/>
              <a:t>Corrective</a:t>
            </a:r>
          </a:p>
        </p:txBody>
      </p:sp>
    </p:spTree>
    <p:extLst>
      <p:ext uri="{BB962C8B-B14F-4D97-AF65-F5344CB8AC3E}">
        <p14:creationId xmlns:p14="http://schemas.microsoft.com/office/powerpoint/2010/main" val="18752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198A-54B6-9944-AFF5-994E29E03227}"/>
              </a:ext>
            </a:extLst>
          </p:cNvPr>
          <p:cNvSpPr>
            <a:spLocks noGrp="1"/>
          </p:cNvSpPr>
          <p:nvPr>
            <p:ph type="title"/>
          </p:nvPr>
        </p:nvSpPr>
        <p:spPr/>
        <p:txBody>
          <a:bodyPr>
            <a:normAutofit fontScale="90000"/>
          </a:bodyPr>
          <a:lstStyle/>
          <a:p>
            <a:r>
              <a:rPr lang="en-US" dirty="0"/>
              <a:t>Perfective Maintenance </a:t>
            </a:r>
          </a:p>
        </p:txBody>
      </p:sp>
      <p:sp>
        <p:nvSpPr>
          <p:cNvPr id="3" name="Content Placeholder 2">
            <a:extLst>
              <a:ext uri="{FF2B5EF4-FFF2-40B4-BE49-F238E27FC236}">
                <a16:creationId xmlns:a16="http://schemas.microsoft.com/office/drawing/2014/main" id="{C8B41BFB-7712-114A-83D6-4E2329CE26FB}"/>
              </a:ext>
            </a:extLst>
          </p:cNvPr>
          <p:cNvSpPr>
            <a:spLocks noGrp="1"/>
          </p:cNvSpPr>
          <p:nvPr>
            <p:ph idx="1"/>
          </p:nvPr>
        </p:nvSpPr>
        <p:spPr/>
        <p:txBody>
          <a:bodyPr/>
          <a:lstStyle/>
          <a:p>
            <a:r>
              <a:rPr lang="en-US" dirty="0"/>
              <a:t>You made your program. </a:t>
            </a:r>
          </a:p>
          <a:p>
            <a:r>
              <a:rPr lang="en-US" dirty="0"/>
              <a:t>You gave it to the user</a:t>
            </a:r>
          </a:p>
          <a:p>
            <a:endParaRPr lang="en-US" dirty="0"/>
          </a:p>
          <a:p>
            <a:r>
              <a:rPr lang="en-US" dirty="0"/>
              <a:t>They like it but they want some small changes.</a:t>
            </a:r>
          </a:p>
          <a:p>
            <a:r>
              <a:rPr lang="en-US" dirty="0"/>
              <a:t>Like changing the layout of the log in screen</a:t>
            </a:r>
          </a:p>
          <a:p>
            <a:r>
              <a:rPr lang="en-US" dirty="0"/>
              <a:t>Or moving a button to a different location </a:t>
            </a:r>
          </a:p>
          <a:p>
            <a:endParaRPr lang="en-US" dirty="0"/>
          </a:p>
          <a:p>
            <a:r>
              <a:rPr lang="en-US" dirty="0"/>
              <a:t>It doesn’t mean you start from the beginning and re-write your whole program, you just make the small change needed. </a:t>
            </a:r>
          </a:p>
          <a:p>
            <a:endParaRPr lang="en-US" dirty="0"/>
          </a:p>
          <a:p>
            <a:r>
              <a:rPr lang="en-US" dirty="0"/>
              <a:t>Usually these changes are cosmetic / about the way it looks</a:t>
            </a:r>
          </a:p>
          <a:p>
            <a:r>
              <a:rPr lang="en-US" dirty="0"/>
              <a:t>This is perfective maintenance </a:t>
            </a:r>
          </a:p>
        </p:txBody>
      </p:sp>
    </p:spTree>
    <p:extLst>
      <p:ext uri="{BB962C8B-B14F-4D97-AF65-F5344CB8AC3E}">
        <p14:creationId xmlns:p14="http://schemas.microsoft.com/office/powerpoint/2010/main" val="556460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BB6C1-9999-0747-8909-456350B1AE5E}"/>
              </a:ext>
            </a:extLst>
          </p:cNvPr>
          <p:cNvSpPr>
            <a:spLocks noGrp="1"/>
          </p:cNvSpPr>
          <p:nvPr>
            <p:ph type="title"/>
          </p:nvPr>
        </p:nvSpPr>
        <p:spPr/>
        <p:txBody>
          <a:bodyPr>
            <a:normAutofit fontScale="90000"/>
          </a:bodyPr>
          <a:lstStyle/>
          <a:p>
            <a:r>
              <a:rPr lang="en-US" dirty="0"/>
              <a:t>Adaptive Maintenance</a:t>
            </a:r>
          </a:p>
        </p:txBody>
      </p:sp>
      <p:sp>
        <p:nvSpPr>
          <p:cNvPr id="3" name="Content Placeholder 2">
            <a:extLst>
              <a:ext uri="{FF2B5EF4-FFF2-40B4-BE49-F238E27FC236}">
                <a16:creationId xmlns:a16="http://schemas.microsoft.com/office/drawing/2014/main" id="{25D94A6A-AA06-9744-B90E-5F400325B241}"/>
              </a:ext>
            </a:extLst>
          </p:cNvPr>
          <p:cNvSpPr>
            <a:spLocks noGrp="1"/>
          </p:cNvSpPr>
          <p:nvPr>
            <p:ph idx="1"/>
          </p:nvPr>
        </p:nvSpPr>
        <p:spPr/>
        <p:txBody>
          <a:bodyPr/>
          <a:lstStyle/>
          <a:p>
            <a:r>
              <a:rPr lang="en-US" dirty="0"/>
              <a:t>This is when you have to change your program to adapt to a new situation. </a:t>
            </a:r>
          </a:p>
          <a:p>
            <a:endParaRPr lang="en-US" dirty="0"/>
          </a:p>
          <a:p>
            <a:r>
              <a:rPr lang="en-US" dirty="0"/>
              <a:t>The new situation may be outside your control </a:t>
            </a:r>
          </a:p>
          <a:p>
            <a:endParaRPr lang="en-US" dirty="0"/>
          </a:p>
          <a:p>
            <a:r>
              <a:rPr lang="en-US" dirty="0"/>
              <a:t>Example. You make a Chess game, and in chess the King can only move one square. But now the World Chess Organisation said “we change the rules, a king can move 2 squares” </a:t>
            </a:r>
          </a:p>
          <a:p>
            <a:endParaRPr lang="en-US" dirty="0"/>
          </a:p>
          <a:p>
            <a:r>
              <a:rPr lang="en-US" dirty="0"/>
              <a:t>You have to perform adaptive maintenance to your program </a:t>
            </a:r>
          </a:p>
          <a:p>
            <a:endParaRPr lang="en-US" dirty="0"/>
          </a:p>
          <a:p>
            <a:r>
              <a:rPr lang="en-US" dirty="0"/>
              <a:t>Or if your calculator says the tax value is 17% but now the government say its 20%. You have to change your program to adapt.</a:t>
            </a:r>
          </a:p>
        </p:txBody>
      </p:sp>
    </p:spTree>
    <p:extLst>
      <p:ext uri="{BB962C8B-B14F-4D97-AF65-F5344CB8AC3E}">
        <p14:creationId xmlns:p14="http://schemas.microsoft.com/office/powerpoint/2010/main" val="174153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0461-A2E7-EF41-B4B8-FBFE97109219}"/>
              </a:ext>
            </a:extLst>
          </p:cNvPr>
          <p:cNvSpPr>
            <a:spLocks noGrp="1"/>
          </p:cNvSpPr>
          <p:nvPr>
            <p:ph type="title"/>
          </p:nvPr>
        </p:nvSpPr>
        <p:spPr/>
        <p:txBody>
          <a:bodyPr>
            <a:normAutofit fontScale="90000"/>
          </a:bodyPr>
          <a:lstStyle/>
          <a:p>
            <a:r>
              <a:rPr lang="en-US" dirty="0"/>
              <a:t>Corrective Maintenance</a:t>
            </a:r>
          </a:p>
        </p:txBody>
      </p:sp>
      <p:sp>
        <p:nvSpPr>
          <p:cNvPr id="3" name="Content Placeholder 2">
            <a:extLst>
              <a:ext uri="{FF2B5EF4-FFF2-40B4-BE49-F238E27FC236}">
                <a16:creationId xmlns:a16="http://schemas.microsoft.com/office/drawing/2014/main" id="{94590C0C-945E-6445-91A6-800462AAA070}"/>
              </a:ext>
            </a:extLst>
          </p:cNvPr>
          <p:cNvSpPr>
            <a:spLocks noGrp="1"/>
          </p:cNvSpPr>
          <p:nvPr>
            <p:ph idx="1"/>
          </p:nvPr>
        </p:nvSpPr>
        <p:spPr/>
        <p:txBody>
          <a:bodyPr/>
          <a:lstStyle/>
          <a:p>
            <a:r>
              <a:rPr lang="en-US" dirty="0"/>
              <a:t>This is where your program is being used and even after you tested it, there are some errors. </a:t>
            </a:r>
          </a:p>
          <a:p>
            <a:endParaRPr lang="en-US" dirty="0"/>
          </a:p>
          <a:p>
            <a:r>
              <a:rPr lang="en-US" dirty="0"/>
              <a:t>You don’ want to / need to re-write the whole program again, you just let people download a patch or an update that fixes these errors. </a:t>
            </a:r>
          </a:p>
          <a:p>
            <a:endParaRPr lang="en-US" dirty="0"/>
          </a:p>
          <a:p>
            <a:r>
              <a:rPr lang="en-US" dirty="0"/>
              <a:t>This is corrective maintenance </a:t>
            </a:r>
          </a:p>
        </p:txBody>
      </p:sp>
    </p:spTree>
    <p:extLst>
      <p:ext uri="{BB962C8B-B14F-4D97-AF65-F5344CB8AC3E}">
        <p14:creationId xmlns:p14="http://schemas.microsoft.com/office/powerpoint/2010/main" val="4107346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24A61-A81C-7C46-8920-DAAF131A1506}"/>
              </a:ext>
            </a:extLst>
          </p:cNvPr>
          <p:cNvSpPr>
            <a:spLocks noGrp="1"/>
          </p:cNvSpPr>
          <p:nvPr>
            <p:ph type="title"/>
          </p:nvPr>
        </p:nvSpPr>
        <p:spPr/>
        <p:txBody>
          <a:bodyPr>
            <a:normAutofit fontScale="90000"/>
          </a:bodyPr>
          <a:lstStyle/>
          <a:p>
            <a:r>
              <a:rPr lang="en-US" dirty="0"/>
              <a:t>Once you’ve made your program</a:t>
            </a:r>
          </a:p>
        </p:txBody>
      </p:sp>
      <p:sp>
        <p:nvSpPr>
          <p:cNvPr id="3" name="Content Placeholder 2">
            <a:extLst>
              <a:ext uri="{FF2B5EF4-FFF2-40B4-BE49-F238E27FC236}">
                <a16:creationId xmlns:a16="http://schemas.microsoft.com/office/drawing/2014/main" id="{06C423E5-6476-924B-91DC-971811436D1D}"/>
              </a:ext>
            </a:extLst>
          </p:cNvPr>
          <p:cNvSpPr>
            <a:spLocks noGrp="1"/>
          </p:cNvSpPr>
          <p:nvPr>
            <p:ph idx="1"/>
          </p:nvPr>
        </p:nvSpPr>
        <p:spPr/>
        <p:txBody>
          <a:bodyPr/>
          <a:lstStyle/>
          <a:p>
            <a:r>
              <a:rPr lang="en-US" dirty="0"/>
              <a:t>So you followed a PDLC to help you make your program. </a:t>
            </a:r>
          </a:p>
          <a:p>
            <a:r>
              <a:rPr lang="en-US" dirty="0"/>
              <a:t>You used a structure chart to make sure you know all the data that passes though all the modules</a:t>
            </a:r>
          </a:p>
          <a:p>
            <a:r>
              <a:rPr lang="en-US" dirty="0"/>
              <a:t>You used a state transition diagram to make sure that all the states are valid. </a:t>
            </a:r>
          </a:p>
          <a:p>
            <a:endParaRPr lang="en-US" dirty="0"/>
          </a:p>
          <a:p>
            <a:r>
              <a:rPr lang="en-US" dirty="0"/>
              <a:t>But now, you have to test it</a:t>
            </a:r>
          </a:p>
          <a:p>
            <a:endParaRPr lang="en-US" dirty="0"/>
          </a:p>
        </p:txBody>
      </p:sp>
    </p:spTree>
    <p:extLst>
      <p:ext uri="{BB962C8B-B14F-4D97-AF65-F5344CB8AC3E}">
        <p14:creationId xmlns:p14="http://schemas.microsoft.com/office/powerpoint/2010/main" val="169537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Test Data </a:t>
            </a:r>
          </a:p>
        </p:txBody>
      </p:sp>
      <p:sp>
        <p:nvSpPr>
          <p:cNvPr id="3" name="Content Placeholder 2"/>
          <p:cNvSpPr>
            <a:spLocks noGrp="1"/>
          </p:cNvSpPr>
          <p:nvPr>
            <p:ph idx="1"/>
          </p:nvPr>
        </p:nvSpPr>
        <p:spPr/>
        <p:txBody>
          <a:bodyPr/>
          <a:lstStyle/>
          <a:p>
            <a:r>
              <a:rPr lang="en-GB" dirty="0"/>
              <a:t>Okay, you made your program. Now you have to check to see if it works. </a:t>
            </a:r>
          </a:p>
          <a:p>
            <a:endParaRPr lang="en-GB" dirty="0"/>
          </a:p>
          <a:p>
            <a:r>
              <a:rPr lang="en-GB" dirty="0"/>
              <a:t>You have to test it</a:t>
            </a:r>
          </a:p>
          <a:p>
            <a:endParaRPr lang="en-GB" dirty="0"/>
          </a:p>
          <a:p>
            <a:r>
              <a:rPr lang="en-GB" dirty="0"/>
              <a:t>You test it by using test data</a:t>
            </a:r>
          </a:p>
        </p:txBody>
      </p:sp>
    </p:spTree>
    <p:extLst>
      <p:ext uri="{BB962C8B-B14F-4D97-AF65-F5344CB8AC3E}">
        <p14:creationId xmlns:p14="http://schemas.microsoft.com/office/powerpoint/2010/main" val="245814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Test Data</a:t>
            </a:r>
          </a:p>
        </p:txBody>
      </p:sp>
      <p:sp>
        <p:nvSpPr>
          <p:cNvPr id="3" name="Content Placeholder 2"/>
          <p:cNvSpPr>
            <a:spLocks noGrp="1"/>
          </p:cNvSpPr>
          <p:nvPr>
            <p:ph idx="1"/>
          </p:nvPr>
        </p:nvSpPr>
        <p:spPr/>
        <p:txBody>
          <a:bodyPr>
            <a:normAutofit lnSpcReduction="10000"/>
          </a:bodyPr>
          <a:lstStyle/>
          <a:p>
            <a:r>
              <a:rPr lang="en-GB" dirty="0"/>
              <a:t>What should this program do?</a:t>
            </a:r>
          </a:p>
          <a:p>
            <a:endParaRPr lang="en-GB" dirty="0"/>
          </a:p>
          <a:p>
            <a:r>
              <a:rPr lang="en-GB" dirty="0"/>
              <a:t>a As Integer </a:t>
            </a:r>
          </a:p>
          <a:p>
            <a:endParaRPr lang="en-GB" dirty="0"/>
          </a:p>
          <a:p>
            <a:r>
              <a:rPr lang="en-GB" dirty="0"/>
              <a:t>a = Input("Type in a value for a")		</a:t>
            </a:r>
          </a:p>
          <a:p>
            <a:endParaRPr lang="en-GB" dirty="0"/>
          </a:p>
          <a:p>
            <a:r>
              <a:rPr lang="en-GB" dirty="0"/>
              <a:t>	If a &gt;=5 and a &lt;=100  Then 			</a:t>
            </a:r>
          </a:p>
          <a:p>
            <a:r>
              <a:rPr lang="en-GB" dirty="0"/>
              <a:t>		Console.WriteLine ("Batman")		</a:t>
            </a:r>
          </a:p>
          <a:p>
            <a:r>
              <a:rPr lang="en-GB" dirty="0"/>
              <a:t>	Else 			</a:t>
            </a:r>
          </a:p>
          <a:p>
            <a:r>
              <a:rPr lang="en-GB" dirty="0"/>
              <a:t>		Console.WriteLine("Fail")		</a:t>
            </a:r>
          </a:p>
          <a:p>
            <a:r>
              <a:rPr lang="en-GB" dirty="0"/>
              <a:t>End IF 			</a:t>
            </a:r>
          </a:p>
          <a:p>
            <a:endParaRPr lang="en-GB" dirty="0"/>
          </a:p>
          <a:p>
            <a:r>
              <a:rPr lang="en-GB" dirty="0"/>
              <a:t>#It should write Batman as long as the a is between 5 and 100 </a:t>
            </a:r>
          </a:p>
        </p:txBody>
      </p:sp>
    </p:spTree>
    <p:extLst>
      <p:ext uri="{BB962C8B-B14F-4D97-AF65-F5344CB8AC3E}">
        <p14:creationId xmlns:p14="http://schemas.microsoft.com/office/powerpoint/2010/main" val="1091767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Test Data</a:t>
            </a:r>
          </a:p>
        </p:txBody>
      </p:sp>
      <p:sp>
        <p:nvSpPr>
          <p:cNvPr id="3" name="Content Placeholder 2"/>
          <p:cNvSpPr>
            <a:spLocks noGrp="1"/>
          </p:cNvSpPr>
          <p:nvPr>
            <p:ph idx="1"/>
          </p:nvPr>
        </p:nvSpPr>
        <p:spPr/>
        <p:txBody>
          <a:bodyPr/>
          <a:lstStyle/>
          <a:p>
            <a:r>
              <a:rPr lang="en-GB" dirty="0"/>
              <a:t>Lets say you wanted to check if the program works. </a:t>
            </a:r>
          </a:p>
          <a:p>
            <a:r>
              <a:rPr lang="en-GB" dirty="0"/>
              <a:t>You need to type in some values and see if they work. </a:t>
            </a:r>
          </a:p>
          <a:p>
            <a:r>
              <a:rPr lang="en-GB" dirty="0"/>
              <a:t>There are three types of data you can type</a:t>
            </a:r>
          </a:p>
          <a:p>
            <a:endParaRPr lang="en-GB" dirty="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616398165"/>
              </p:ext>
            </p:extLst>
          </p:nvPr>
        </p:nvGraphicFramePr>
        <p:xfrm>
          <a:off x="1082674" y="2015066"/>
          <a:ext cx="10026651" cy="4632960"/>
        </p:xfrm>
        <a:graphic>
          <a:graphicData uri="http://schemas.openxmlformats.org/drawingml/2006/table">
            <a:tbl>
              <a:tblPr firstRow="1" bandRow="1">
                <a:tableStyleId>{5C22544A-7EE6-4342-B048-85BDC9FD1C3A}</a:tableStyleId>
              </a:tblPr>
              <a:tblGrid>
                <a:gridCol w="2444750">
                  <a:extLst>
                    <a:ext uri="{9D8B030D-6E8A-4147-A177-3AD203B41FA5}">
                      <a16:colId xmlns:a16="http://schemas.microsoft.com/office/drawing/2014/main" val="20000"/>
                    </a:ext>
                  </a:extLst>
                </a:gridCol>
                <a:gridCol w="4239684">
                  <a:extLst>
                    <a:ext uri="{9D8B030D-6E8A-4147-A177-3AD203B41FA5}">
                      <a16:colId xmlns:a16="http://schemas.microsoft.com/office/drawing/2014/main" val="20001"/>
                    </a:ext>
                  </a:extLst>
                </a:gridCol>
                <a:gridCol w="3342217">
                  <a:extLst>
                    <a:ext uri="{9D8B030D-6E8A-4147-A177-3AD203B41FA5}">
                      <a16:colId xmlns:a16="http://schemas.microsoft.com/office/drawing/2014/main" val="20002"/>
                    </a:ext>
                  </a:extLst>
                </a:gridCol>
              </a:tblGrid>
              <a:tr h="370840">
                <a:tc>
                  <a:txBody>
                    <a:bodyPr/>
                    <a:lstStyle/>
                    <a:p>
                      <a:r>
                        <a:rPr lang="en-GB" sz="2800" dirty="0"/>
                        <a:t>Type</a:t>
                      </a:r>
                    </a:p>
                  </a:txBody>
                  <a:tcPr/>
                </a:tc>
                <a:tc>
                  <a:txBody>
                    <a:bodyPr/>
                    <a:lstStyle/>
                    <a:p>
                      <a:r>
                        <a:rPr lang="en-GB" sz="2800" dirty="0"/>
                        <a:t>Description </a:t>
                      </a:r>
                    </a:p>
                  </a:txBody>
                  <a:tcPr/>
                </a:tc>
                <a:tc>
                  <a:txBody>
                    <a:bodyPr/>
                    <a:lstStyle/>
                    <a:p>
                      <a:r>
                        <a:rPr lang="en-GB" sz="2800" dirty="0"/>
                        <a:t>Example</a:t>
                      </a:r>
                    </a:p>
                  </a:txBody>
                  <a:tcPr/>
                </a:tc>
                <a:extLst>
                  <a:ext uri="{0D108BD9-81ED-4DB2-BD59-A6C34878D82A}">
                    <a16:rowId xmlns:a16="http://schemas.microsoft.com/office/drawing/2014/main" val="10000"/>
                  </a:ext>
                </a:extLst>
              </a:tr>
              <a:tr h="370840">
                <a:tc>
                  <a:txBody>
                    <a:bodyPr/>
                    <a:lstStyle/>
                    <a:p>
                      <a:r>
                        <a:rPr lang="en-GB" sz="2800" dirty="0"/>
                        <a:t>Normal / Typical</a:t>
                      </a:r>
                    </a:p>
                  </a:txBody>
                  <a:tcPr/>
                </a:tc>
                <a:tc>
                  <a:txBody>
                    <a:bodyPr/>
                    <a:lstStyle/>
                    <a:p>
                      <a:r>
                        <a:rPr lang="en-GB" sz="2800" dirty="0"/>
                        <a:t>Data that should be allowed</a:t>
                      </a:r>
                    </a:p>
                  </a:txBody>
                  <a:tcPr/>
                </a:tc>
                <a:tc>
                  <a:txBody>
                    <a:bodyPr/>
                    <a:lstStyle/>
                    <a:p>
                      <a:r>
                        <a:rPr lang="en-GB" sz="2800" dirty="0"/>
                        <a:t>12</a:t>
                      </a:r>
                    </a:p>
                    <a:p>
                      <a:r>
                        <a:rPr lang="en-GB" sz="2800" dirty="0"/>
                        <a:t>74</a:t>
                      </a:r>
                    </a:p>
                    <a:p>
                      <a:r>
                        <a:rPr lang="en-GB" sz="2800" dirty="0"/>
                        <a:t>92</a:t>
                      </a:r>
                    </a:p>
                  </a:txBody>
                  <a:tcPr/>
                </a:tc>
                <a:extLst>
                  <a:ext uri="{0D108BD9-81ED-4DB2-BD59-A6C34878D82A}">
                    <a16:rowId xmlns:a16="http://schemas.microsoft.com/office/drawing/2014/main" val="10001"/>
                  </a:ext>
                </a:extLst>
              </a:tr>
              <a:tr h="370840">
                <a:tc>
                  <a:txBody>
                    <a:bodyPr/>
                    <a:lstStyle/>
                    <a:p>
                      <a:r>
                        <a:rPr lang="en-GB" sz="2800" dirty="0"/>
                        <a:t>Extreme Data / Boundary Data</a:t>
                      </a:r>
                    </a:p>
                  </a:txBody>
                  <a:tcPr/>
                </a:tc>
                <a:tc>
                  <a:txBody>
                    <a:bodyPr/>
                    <a:lstStyle/>
                    <a:p>
                      <a:r>
                        <a:rPr lang="en-GB" sz="2800" dirty="0"/>
                        <a:t>Should be allowed but is</a:t>
                      </a:r>
                      <a:r>
                        <a:rPr lang="en-GB" sz="2800" baseline="0" dirty="0"/>
                        <a:t> at the start and end of the range allowed</a:t>
                      </a:r>
                      <a:endParaRPr lang="en-GB" sz="2800" dirty="0"/>
                    </a:p>
                  </a:txBody>
                  <a:tcPr/>
                </a:tc>
                <a:tc>
                  <a:txBody>
                    <a:bodyPr/>
                    <a:lstStyle/>
                    <a:p>
                      <a:r>
                        <a:rPr lang="en-GB" sz="2800" dirty="0"/>
                        <a:t>5</a:t>
                      </a:r>
                    </a:p>
                    <a:p>
                      <a:r>
                        <a:rPr lang="en-GB" sz="2800" dirty="0"/>
                        <a:t>100</a:t>
                      </a:r>
                    </a:p>
                  </a:txBody>
                  <a:tcPr/>
                </a:tc>
                <a:extLst>
                  <a:ext uri="{0D108BD9-81ED-4DB2-BD59-A6C34878D82A}">
                    <a16:rowId xmlns:a16="http://schemas.microsoft.com/office/drawing/2014/main" val="10002"/>
                  </a:ext>
                </a:extLst>
              </a:tr>
              <a:tr h="370840">
                <a:tc>
                  <a:txBody>
                    <a:bodyPr/>
                    <a:lstStyle/>
                    <a:p>
                      <a:r>
                        <a:rPr lang="en-GB" sz="2800" dirty="0"/>
                        <a:t>Erroneous / Invalid / Abnormal </a:t>
                      </a:r>
                    </a:p>
                  </a:txBody>
                  <a:tcPr/>
                </a:tc>
                <a:tc>
                  <a:txBody>
                    <a:bodyPr/>
                    <a:lstStyle/>
                    <a:p>
                      <a:r>
                        <a:rPr lang="en-GB" sz="2800" dirty="0"/>
                        <a:t>Should not be allowed</a:t>
                      </a:r>
                    </a:p>
                  </a:txBody>
                  <a:tcPr/>
                </a:tc>
                <a:tc>
                  <a:txBody>
                    <a:bodyPr/>
                    <a:lstStyle/>
                    <a:p>
                      <a:r>
                        <a:rPr lang="en-GB" sz="2800" dirty="0"/>
                        <a:t>4</a:t>
                      </a:r>
                    </a:p>
                    <a:p>
                      <a:r>
                        <a:rPr lang="en-GB" sz="2800" dirty="0"/>
                        <a:t>102</a:t>
                      </a:r>
                    </a:p>
                    <a:p>
                      <a:r>
                        <a:rPr lang="en-GB" sz="2800" dirty="0"/>
                        <a:t>Six </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8156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Testing Table</a:t>
            </a:r>
          </a:p>
        </p:txBody>
      </p:sp>
      <p:sp>
        <p:nvSpPr>
          <p:cNvPr id="3" name="Content Placeholder 2"/>
          <p:cNvSpPr>
            <a:spLocks noGrp="1"/>
          </p:cNvSpPr>
          <p:nvPr>
            <p:ph idx="1"/>
          </p:nvPr>
        </p:nvSpPr>
        <p:spPr/>
        <p:txBody>
          <a:bodyPr/>
          <a:lstStyle/>
          <a:p>
            <a:r>
              <a:rPr lang="en-GB" dirty="0"/>
              <a:t>Before you actually test the data, you need to make a test table. </a:t>
            </a:r>
          </a:p>
          <a:p>
            <a:r>
              <a:rPr lang="en-GB" dirty="0"/>
              <a:t>This just says what test data you will use, the type of data, what should happen and what did happen.</a:t>
            </a:r>
          </a:p>
          <a:p>
            <a:endParaRPr lang="en-GB" dirty="0"/>
          </a:p>
          <a:p>
            <a:endParaRPr lang="en-GB" dirty="0"/>
          </a:p>
        </p:txBody>
      </p:sp>
      <p:graphicFrame>
        <p:nvGraphicFramePr>
          <p:cNvPr id="4" name="Table 3"/>
          <p:cNvGraphicFramePr>
            <a:graphicFrameLocks noGrp="1"/>
          </p:cNvGraphicFramePr>
          <p:nvPr>
            <p:extLst/>
          </p:nvPr>
        </p:nvGraphicFramePr>
        <p:xfrm>
          <a:off x="190500" y="2664574"/>
          <a:ext cx="11791950" cy="2895600"/>
        </p:xfrm>
        <a:graphic>
          <a:graphicData uri="http://schemas.openxmlformats.org/drawingml/2006/table">
            <a:tbl>
              <a:tblPr firstRow="1" bandRow="1">
                <a:tableStyleId>{5C22544A-7EE6-4342-B048-85BDC9FD1C3A}</a:tableStyleId>
              </a:tblPr>
              <a:tblGrid>
                <a:gridCol w="2258309">
                  <a:extLst>
                    <a:ext uri="{9D8B030D-6E8A-4147-A177-3AD203B41FA5}">
                      <a16:colId xmlns:a16="http://schemas.microsoft.com/office/drawing/2014/main" val="20000"/>
                    </a:ext>
                  </a:extLst>
                </a:gridCol>
                <a:gridCol w="1300337">
                  <a:extLst>
                    <a:ext uri="{9D8B030D-6E8A-4147-A177-3AD203B41FA5}">
                      <a16:colId xmlns:a16="http://schemas.microsoft.com/office/drawing/2014/main" val="20001"/>
                    </a:ext>
                  </a:extLst>
                </a:gridCol>
                <a:gridCol w="1254057">
                  <a:extLst>
                    <a:ext uri="{9D8B030D-6E8A-4147-A177-3AD203B41FA5}">
                      <a16:colId xmlns:a16="http://schemas.microsoft.com/office/drawing/2014/main" val="20002"/>
                    </a:ext>
                  </a:extLst>
                </a:gridCol>
                <a:gridCol w="4474158">
                  <a:extLst>
                    <a:ext uri="{9D8B030D-6E8A-4147-A177-3AD203B41FA5}">
                      <a16:colId xmlns:a16="http://schemas.microsoft.com/office/drawing/2014/main" val="20003"/>
                    </a:ext>
                  </a:extLst>
                </a:gridCol>
                <a:gridCol w="2505089">
                  <a:extLst>
                    <a:ext uri="{9D8B030D-6E8A-4147-A177-3AD203B41FA5}">
                      <a16:colId xmlns:a16="http://schemas.microsoft.com/office/drawing/2014/main" val="20004"/>
                    </a:ext>
                  </a:extLst>
                </a:gridCol>
              </a:tblGrid>
              <a:tr h="370840">
                <a:tc>
                  <a:txBody>
                    <a:bodyPr/>
                    <a:lstStyle/>
                    <a:p>
                      <a:r>
                        <a:rPr lang="en-GB" sz="2000" dirty="0"/>
                        <a:t>Test</a:t>
                      </a:r>
                      <a:r>
                        <a:rPr lang="en-GB" sz="2000" baseline="0" dirty="0"/>
                        <a:t> Description</a:t>
                      </a:r>
                      <a:endParaRPr lang="en-GB" sz="2000" dirty="0"/>
                    </a:p>
                  </a:txBody>
                  <a:tcPr/>
                </a:tc>
                <a:tc>
                  <a:txBody>
                    <a:bodyPr/>
                    <a:lstStyle/>
                    <a:p>
                      <a:r>
                        <a:rPr lang="en-GB" sz="2000" dirty="0"/>
                        <a:t>Test Data</a:t>
                      </a:r>
                    </a:p>
                  </a:txBody>
                  <a:tcPr/>
                </a:tc>
                <a:tc>
                  <a:txBody>
                    <a:bodyPr/>
                    <a:lstStyle/>
                    <a:p>
                      <a:r>
                        <a:rPr lang="en-GB" sz="2000" dirty="0"/>
                        <a:t>Test Type</a:t>
                      </a:r>
                    </a:p>
                  </a:txBody>
                  <a:tcPr/>
                </a:tc>
                <a:tc>
                  <a:txBody>
                    <a:bodyPr/>
                    <a:lstStyle/>
                    <a:p>
                      <a:r>
                        <a:rPr lang="en-GB" sz="2000" dirty="0"/>
                        <a:t>Expected Outcome</a:t>
                      </a:r>
                    </a:p>
                  </a:txBody>
                  <a:tcPr/>
                </a:tc>
                <a:tc>
                  <a:txBody>
                    <a:bodyPr/>
                    <a:lstStyle/>
                    <a:p>
                      <a:r>
                        <a:rPr lang="en-GB" sz="2000" dirty="0"/>
                        <a:t>Actual Outcome</a:t>
                      </a:r>
                    </a:p>
                  </a:txBody>
                  <a:tcPr/>
                </a:tc>
                <a:extLst>
                  <a:ext uri="{0D108BD9-81ED-4DB2-BD59-A6C34878D82A}">
                    <a16:rowId xmlns:a16="http://schemas.microsoft.com/office/drawing/2014/main" val="10000"/>
                  </a:ext>
                </a:extLst>
              </a:tr>
              <a:tr h="370840">
                <a:tc>
                  <a:txBody>
                    <a:bodyPr/>
                    <a:lstStyle/>
                    <a:p>
                      <a:r>
                        <a:rPr lang="en-GB" sz="2000" dirty="0"/>
                        <a:t>Enter a value for a</a:t>
                      </a:r>
                    </a:p>
                  </a:txBody>
                  <a:tcPr/>
                </a:tc>
                <a:tc>
                  <a:txBody>
                    <a:bodyPr/>
                    <a:lstStyle/>
                    <a:p>
                      <a:r>
                        <a:rPr lang="en-GB" sz="2000" dirty="0"/>
                        <a:t>7</a:t>
                      </a:r>
                    </a:p>
                  </a:txBody>
                  <a:tcPr/>
                </a:tc>
                <a:tc>
                  <a:txBody>
                    <a:bodyPr/>
                    <a:lstStyle/>
                    <a:p>
                      <a:r>
                        <a:rPr lang="en-GB" sz="2000" dirty="0"/>
                        <a:t>Normal</a:t>
                      </a:r>
                    </a:p>
                  </a:txBody>
                  <a:tcPr/>
                </a:tc>
                <a:tc>
                  <a:txBody>
                    <a:bodyPr/>
                    <a:lstStyle/>
                    <a:p>
                      <a:r>
                        <a:rPr lang="en-GB" sz="2000" dirty="0"/>
                        <a:t>Should be okay and “Batman” should be displayed</a:t>
                      </a:r>
                    </a:p>
                  </a:txBody>
                  <a:tcPr/>
                </a:tc>
                <a:tc>
                  <a:txBody>
                    <a:bodyPr/>
                    <a:lstStyle/>
                    <a:p>
                      <a:r>
                        <a:rPr lang="en-GB" sz="2000" dirty="0"/>
                        <a:t>Successful</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a:t>Enter a value for a</a:t>
                      </a:r>
                    </a:p>
                  </a:txBody>
                  <a:tcPr/>
                </a:tc>
                <a:tc>
                  <a:txBody>
                    <a:bodyPr/>
                    <a:lstStyle/>
                    <a:p>
                      <a:r>
                        <a:rPr lang="en-GB" sz="2000" dirty="0"/>
                        <a:t>100</a:t>
                      </a:r>
                    </a:p>
                  </a:txBody>
                  <a:tcPr/>
                </a:tc>
                <a:tc>
                  <a:txBody>
                    <a:bodyPr/>
                    <a:lstStyle/>
                    <a:p>
                      <a:r>
                        <a:rPr lang="en-GB" sz="2000" dirty="0"/>
                        <a:t>Extreme</a:t>
                      </a:r>
                    </a:p>
                  </a:txBody>
                  <a:tcPr/>
                </a:tc>
                <a:tc>
                  <a:txBody>
                    <a:bodyPr/>
                    <a:lstStyle/>
                    <a:p>
                      <a:r>
                        <a:rPr lang="en-GB" sz="2000" dirty="0"/>
                        <a:t>Should be okay and “Batman” should be displayed</a:t>
                      </a:r>
                    </a:p>
                  </a:txBody>
                  <a:tcPr/>
                </a:tc>
                <a:tc>
                  <a:txBody>
                    <a:bodyPr/>
                    <a:lstStyle/>
                    <a:p>
                      <a:r>
                        <a:rPr lang="en-GB" sz="2000" dirty="0"/>
                        <a:t>Successful</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a:t>Enter a value for a</a:t>
                      </a:r>
                    </a:p>
                  </a:txBody>
                  <a:tcPr/>
                </a:tc>
                <a:tc>
                  <a:txBody>
                    <a:bodyPr/>
                    <a:lstStyle/>
                    <a:p>
                      <a:r>
                        <a:rPr lang="en-GB" sz="2000" dirty="0"/>
                        <a:t>250</a:t>
                      </a:r>
                    </a:p>
                  </a:txBody>
                  <a:tcPr/>
                </a:tc>
                <a:tc>
                  <a:txBody>
                    <a:bodyPr/>
                    <a:lstStyle/>
                    <a:p>
                      <a:r>
                        <a:rPr lang="en-GB" sz="2000" dirty="0"/>
                        <a:t>Invalid</a:t>
                      </a:r>
                    </a:p>
                  </a:txBody>
                  <a:tcPr/>
                </a:tc>
                <a:tc>
                  <a:txBody>
                    <a:bodyPr/>
                    <a:lstStyle/>
                    <a:p>
                      <a:r>
                        <a:rPr lang="en-GB" sz="2000" dirty="0"/>
                        <a:t>Should say “Fail”</a:t>
                      </a:r>
                    </a:p>
                  </a:txBody>
                  <a:tcPr/>
                </a:tc>
                <a:tc>
                  <a:txBody>
                    <a:bodyPr/>
                    <a:lstStyle/>
                    <a:p>
                      <a:r>
                        <a:rPr lang="en-GB" sz="2000" dirty="0"/>
                        <a:t>Successful</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a:t>Enter a value for a</a:t>
                      </a:r>
                    </a:p>
                  </a:txBody>
                  <a:tcPr/>
                </a:tc>
                <a:tc>
                  <a:txBody>
                    <a:bodyPr/>
                    <a:lstStyle/>
                    <a:p>
                      <a:r>
                        <a:rPr lang="en-GB" sz="2000" dirty="0"/>
                        <a:t>Six</a:t>
                      </a:r>
                    </a:p>
                  </a:txBody>
                  <a:tcPr/>
                </a:tc>
                <a:tc>
                  <a:txBody>
                    <a:bodyPr/>
                    <a:lstStyle/>
                    <a:p>
                      <a:r>
                        <a:rPr lang="en-GB" sz="2000" dirty="0"/>
                        <a:t>Invalid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a:t>Should say “Fail”</a:t>
                      </a:r>
                    </a:p>
                  </a:txBody>
                  <a:tcPr/>
                </a:tc>
                <a:tc>
                  <a:txBody>
                    <a:bodyPr/>
                    <a:lstStyle/>
                    <a:p>
                      <a:r>
                        <a:rPr lang="en-GB" sz="2000" dirty="0"/>
                        <a:t>Came with a runtime error</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49794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83376-CFD6-8841-8F91-FF9E9384C6CA}"/>
              </a:ext>
            </a:extLst>
          </p:cNvPr>
          <p:cNvSpPr>
            <a:spLocks noGrp="1"/>
          </p:cNvSpPr>
          <p:nvPr>
            <p:ph type="title"/>
          </p:nvPr>
        </p:nvSpPr>
        <p:spPr/>
        <p:txBody>
          <a:bodyPr>
            <a:normAutofit fontScale="90000"/>
          </a:bodyPr>
          <a:lstStyle/>
          <a:p>
            <a:r>
              <a:rPr lang="en-US" dirty="0"/>
              <a:t>Test strategy </a:t>
            </a:r>
          </a:p>
        </p:txBody>
      </p:sp>
      <p:sp>
        <p:nvSpPr>
          <p:cNvPr id="3" name="Content Placeholder 2">
            <a:extLst>
              <a:ext uri="{FF2B5EF4-FFF2-40B4-BE49-F238E27FC236}">
                <a16:creationId xmlns:a16="http://schemas.microsoft.com/office/drawing/2014/main" id="{757A6719-46CF-A34A-9458-DDF1C6F17665}"/>
              </a:ext>
            </a:extLst>
          </p:cNvPr>
          <p:cNvSpPr>
            <a:spLocks noGrp="1"/>
          </p:cNvSpPr>
          <p:nvPr>
            <p:ph idx="1"/>
          </p:nvPr>
        </p:nvSpPr>
        <p:spPr/>
        <p:txBody>
          <a:bodyPr/>
          <a:lstStyle/>
          <a:p>
            <a:r>
              <a:rPr lang="en-US" dirty="0"/>
              <a:t>So there are different ways to test data </a:t>
            </a:r>
          </a:p>
          <a:p>
            <a:endParaRPr lang="en-US" dirty="0"/>
          </a:p>
          <a:p>
            <a:pPr marL="514350" indent="-514350">
              <a:buFont typeface="+mj-lt"/>
              <a:buAutoNum type="arabicPeriod"/>
            </a:pPr>
            <a:r>
              <a:rPr lang="en-US" dirty="0"/>
              <a:t>Dry Run</a:t>
            </a:r>
          </a:p>
          <a:p>
            <a:pPr marL="514350" indent="-514350">
              <a:buFont typeface="+mj-lt"/>
              <a:buAutoNum type="arabicPeriod"/>
            </a:pPr>
            <a:r>
              <a:rPr lang="en-US" dirty="0"/>
              <a:t>Walkthrough</a:t>
            </a:r>
          </a:p>
          <a:p>
            <a:pPr marL="514350" indent="-514350">
              <a:buFont typeface="+mj-lt"/>
              <a:buAutoNum type="arabicPeriod"/>
            </a:pPr>
            <a:r>
              <a:rPr lang="en-US" dirty="0"/>
              <a:t>White-Box</a:t>
            </a:r>
          </a:p>
          <a:p>
            <a:pPr marL="514350" indent="-514350">
              <a:buFont typeface="+mj-lt"/>
              <a:buAutoNum type="arabicPeriod"/>
            </a:pPr>
            <a:r>
              <a:rPr lang="en-US" dirty="0"/>
              <a:t>Black-Box</a:t>
            </a:r>
          </a:p>
          <a:p>
            <a:pPr marL="514350" indent="-514350">
              <a:buFont typeface="+mj-lt"/>
              <a:buAutoNum type="arabicPeriod"/>
            </a:pPr>
            <a:r>
              <a:rPr lang="en-US" dirty="0"/>
              <a:t>Integration </a:t>
            </a:r>
          </a:p>
          <a:p>
            <a:pPr marL="514350" indent="-514350">
              <a:buFont typeface="+mj-lt"/>
              <a:buAutoNum type="arabicPeriod"/>
            </a:pPr>
            <a:r>
              <a:rPr lang="en-US" dirty="0"/>
              <a:t>Alpha</a:t>
            </a:r>
          </a:p>
          <a:p>
            <a:pPr marL="514350" indent="-514350">
              <a:buFont typeface="+mj-lt"/>
              <a:buAutoNum type="arabicPeriod"/>
            </a:pPr>
            <a:r>
              <a:rPr lang="en-US" dirty="0"/>
              <a:t>Beta</a:t>
            </a:r>
          </a:p>
          <a:p>
            <a:pPr marL="514350" indent="-514350">
              <a:buFont typeface="+mj-lt"/>
              <a:buAutoNum type="arabicPeriod"/>
            </a:pPr>
            <a:r>
              <a:rPr lang="en-US" dirty="0"/>
              <a:t>Acceptance</a:t>
            </a:r>
          </a:p>
          <a:p>
            <a:pPr marL="514350" indent="-514350">
              <a:buFont typeface="+mj-lt"/>
              <a:buAutoNum type="arabicPeriod"/>
            </a:pPr>
            <a:r>
              <a:rPr lang="en-US" dirty="0"/>
              <a:t>Stub</a:t>
            </a:r>
          </a:p>
        </p:txBody>
      </p:sp>
    </p:spTree>
    <p:extLst>
      <p:ext uri="{BB962C8B-B14F-4D97-AF65-F5344CB8AC3E}">
        <p14:creationId xmlns:p14="http://schemas.microsoft.com/office/powerpoint/2010/main" val="291802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F991-C1C6-9D47-8543-CB28036B5256}"/>
              </a:ext>
            </a:extLst>
          </p:cNvPr>
          <p:cNvSpPr>
            <a:spLocks noGrp="1"/>
          </p:cNvSpPr>
          <p:nvPr>
            <p:ph type="title"/>
          </p:nvPr>
        </p:nvSpPr>
        <p:spPr/>
        <p:txBody>
          <a:bodyPr>
            <a:normAutofit fontScale="90000"/>
          </a:bodyPr>
          <a:lstStyle/>
          <a:p>
            <a:r>
              <a:rPr lang="en-US" dirty="0"/>
              <a:t>Dry Run</a:t>
            </a:r>
          </a:p>
        </p:txBody>
      </p:sp>
      <p:sp>
        <p:nvSpPr>
          <p:cNvPr id="3" name="Content Placeholder 2">
            <a:extLst>
              <a:ext uri="{FF2B5EF4-FFF2-40B4-BE49-F238E27FC236}">
                <a16:creationId xmlns:a16="http://schemas.microsoft.com/office/drawing/2014/main" id="{6CFF754A-0D89-114F-8336-45B3C8CA3457}"/>
              </a:ext>
            </a:extLst>
          </p:cNvPr>
          <p:cNvSpPr>
            <a:spLocks noGrp="1"/>
          </p:cNvSpPr>
          <p:nvPr>
            <p:ph idx="1"/>
          </p:nvPr>
        </p:nvSpPr>
        <p:spPr/>
        <p:txBody>
          <a:bodyPr/>
          <a:lstStyle/>
          <a:p>
            <a:r>
              <a:rPr lang="en-US" dirty="0"/>
              <a:t>When the programmer runs the program and checks line by line to make sure it works as required.</a:t>
            </a:r>
          </a:p>
          <a:p>
            <a:endParaRPr lang="en-US" dirty="0"/>
          </a:p>
          <a:p>
            <a:r>
              <a:rPr lang="en-US" dirty="0"/>
              <a:t>Usually uses a trace table </a:t>
            </a:r>
          </a:p>
          <a:p>
            <a:endParaRPr lang="en-US" dirty="0"/>
          </a:p>
          <a:p>
            <a:r>
              <a:rPr lang="en-US" dirty="0"/>
              <a:t>Trace table: When you are running your program, you write all the variables you come across, write what you type in, write the desired response and write down what actually happened.  </a:t>
            </a:r>
          </a:p>
        </p:txBody>
      </p:sp>
    </p:spTree>
    <p:extLst>
      <p:ext uri="{BB962C8B-B14F-4D97-AF65-F5344CB8AC3E}">
        <p14:creationId xmlns:p14="http://schemas.microsoft.com/office/powerpoint/2010/main" val="4148207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1620</Words>
  <Application>Microsoft Macintosh PowerPoint</Application>
  <PresentationFormat>Widescreen</PresentationFormat>
  <Paragraphs>258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Mangal</vt:lpstr>
      <vt:lpstr>Office Theme</vt:lpstr>
      <vt:lpstr>12.3 Program Testing and maintenance </vt:lpstr>
      <vt:lpstr>Today</vt:lpstr>
      <vt:lpstr>Once you’ve made your program</vt:lpstr>
      <vt:lpstr>Test Data </vt:lpstr>
      <vt:lpstr>Test Data</vt:lpstr>
      <vt:lpstr>Test Data</vt:lpstr>
      <vt:lpstr>Testing Table</vt:lpstr>
      <vt:lpstr>Test strategy </vt:lpstr>
      <vt:lpstr>Dry Run</vt:lpstr>
      <vt:lpstr>Walkthrough</vt:lpstr>
      <vt:lpstr>White Box</vt:lpstr>
      <vt:lpstr>Black Box testing</vt:lpstr>
      <vt:lpstr>Integration</vt:lpstr>
      <vt:lpstr>Alpha testing</vt:lpstr>
      <vt:lpstr>Beta testing</vt:lpstr>
      <vt:lpstr>Acceptance Testing</vt:lpstr>
      <vt:lpstr>Stub testing</vt:lpstr>
      <vt:lpstr>Types of errors</vt:lpstr>
      <vt:lpstr>Errors</vt:lpstr>
      <vt:lpstr>Logic Errors</vt:lpstr>
      <vt:lpstr>Syntax Error</vt:lpstr>
      <vt:lpstr>Run Time Error</vt:lpstr>
      <vt:lpstr>Maintenance </vt:lpstr>
      <vt:lpstr>Perfective Maintenance </vt:lpstr>
      <vt:lpstr>Adaptive Maintenance</vt:lpstr>
      <vt:lpstr>Corrective Maintenance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 anwar</dc:creator>
  <cp:lastModifiedBy>amar anwar</cp:lastModifiedBy>
  <cp:revision>11</cp:revision>
  <dcterms:created xsi:type="dcterms:W3CDTF">2020-07-10T03:45:50Z</dcterms:created>
  <dcterms:modified xsi:type="dcterms:W3CDTF">2020-07-10T05:17:00Z</dcterms:modified>
</cp:coreProperties>
</file>