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27"/>
  </p:normalViewPr>
  <p:slideViewPr>
    <p:cSldViewPr snapToGrid="0" snapToObjects="1">
      <p:cViewPr varScale="1">
        <p:scale>
          <a:sx n="76" d="100"/>
          <a:sy n="76" d="100"/>
        </p:scale>
        <p:origin x="248"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28B5A-67AB-E84B-9DDD-0D1387CC6C5E}" type="datetimeFigureOut">
              <a:rPr lang="en-CN" smtClean="0"/>
              <a:t>2020/7/19</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DB69F-CD7B-0A42-A110-3C9CF55577E1}" type="slidenum">
              <a:rPr lang="en-CN" smtClean="0"/>
              <a:t>‹#›</a:t>
            </a:fld>
            <a:endParaRPr lang="en-CN"/>
          </a:p>
        </p:txBody>
      </p:sp>
    </p:spTree>
    <p:extLst>
      <p:ext uri="{BB962C8B-B14F-4D97-AF65-F5344CB8AC3E}">
        <p14:creationId xmlns:p14="http://schemas.microsoft.com/office/powerpoint/2010/main" val="33360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BBF3-3951-FB49-98E6-E73E9381A3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9169A630-8711-8648-9463-C24B7AC7A6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6C3AB17A-2E2D-164F-B045-5248BDB18335}"/>
              </a:ext>
            </a:extLst>
          </p:cNvPr>
          <p:cNvSpPr>
            <a:spLocks noGrp="1"/>
          </p:cNvSpPr>
          <p:nvPr>
            <p:ph type="dt" sz="half" idx="10"/>
          </p:nvPr>
        </p:nvSpPr>
        <p:spPr/>
        <p:txBody>
          <a:bodyPr/>
          <a:lstStyle/>
          <a:p>
            <a:fld id="{DE753E57-EDD9-1046-AE4C-00ADB1BB0E7A}" type="datetimeFigureOut">
              <a:rPr lang="en-CN" smtClean="0"/>
              <a:t>2020/7/19</a:t>
            </a:fld>
            <a:endParaRPr lang="en-CN"/>
          </a:p>
        </p:txBody>
      </p:sp>
      <p:sp>
        <p:nvSpPr>
          <p:cNvPr id="5" name="Footer Placeholder 4">
            <a:extLst>
              <a:ext uri="{FF2B5EF4-FFF2-40B4-BE49-F238E27FC236}">
                <a16:creationId xmlns:a16="http://schemas.microsoft.com/office/drawing/2014/main" id="{8F135649-E2B3-334B-97F2-11CF695EB5A2}"/>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E012C72-2CAD-E745-9901-5F2A431A4736}"/>
              </a:ext>
            </a:extLst>
          </p:cNvPr>
          <p:cNvSpPr>
            <a:spLocks noGrp="1"/>
          </p:cNvSpPr>
          <p:nvPr>
            <p:ph type="sldNum" sz="quarter" idx="12"/>
          </p:nvPr>
        </p:nvSpPr>
        <p:spPr/>
        <p:txBody>
          <a:bodyPr/>
          <a:lstStyle/>
          <a:p>
            <a:fld id="{62FB54A3-AAB1-E040-BD04-CAFF2334A2D1}" type="slidenum">
              <a:rPr lang="en-CN" smtClean="0"/>
              <a:t>‹#›</a:t>
            </a:fld>
            <a:endParaRPr lang="en-CN"/>
          </a:p>
        </p:txBody>
      </p:sp>
    </p:spTree>
    <p:extLst>
      <p:ext uri="{BB962C8B-B14F-4D97-AF65-F5344CB8AC3E}">
        <p14:creationId xmlns:p14="http://schemas.microsoft.com/office/powerpoint/2010/main" val="2283240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12B1-DA3B-134C-867C-82BEC9DB94FA}"/>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FDA84E6F-8F72-884B-A31E-505A515116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6A274D4-4951-DD4B-9B89-34B49DFB304B}"/>
              </a:ext>
            </a:extLst>
          </p:cNvPr>
          <p:cNvSpPr>
            <a:spLocks noGrp="1"/>
          </p:cNvSpPr>
          <p:nvPr>
            <p:ph type="dt" sz="half" idx="10"/>
          </p:nvPr>
        </p:nvSpPr>
        <p:spPr/>
        <p:txBody>
          <a:bodyPr/>
          <a:lstStyle/>
          <a:p>
            <a:fld id="{DE753E57-EDD9-1046-AE4C-00ADB1BB0E7A}" type="datetimeFigureOut">
              <a:rPr lang="en-CN" smtClean="0"/>
              <a:t>2020/7/19</a:t>
            </a:fld>
            <a:endParaRPr lang="en-CN"/>
          </a:p>
        </p:txBody>
      </p:sp>
      <p:sp>
        <p:nvSpPr>
          <p:cNvPr id="5" name="Footer Placeholder 4">
            <a:extLst>
              <a:ext uri="{FF2B5EF4-FFF2-40B4-BE49-F238E27FC236}">
                <a16:creationId xmlns:a16="http://schemas.microsoft.com/office/drawing/2014/main" id="{38911B16-636A-FF45-BB32-5C3303AEF0BE}"/>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D6A4936-BC74-F343-AE7C-A0A9A92E3973}"/>
              </a:ext>
            </a:extLst>
          </p:cNvPr>
          <p:cNvSpPr>
            <a:spLocks noGrp="1"/>
          </p:cNvSpPr>
          <p:nvPr>
            <p:ph type="sldNum" sz="quarter" idx="12"/>
          </p:nvPr>
        </p:nvSpPr>
        <p:spPr/>
        <p:txBody>
          <a:bodyPr/>
          <a:lstStyle/>
          <a:p>
            <a:fld id="{62FB54A3-AAB1-E040-BD04-CAFF2334A2D1}" type="slidenum">
              <a:rPr lang="en-CN" smtClean="0"/>
              <a:t>‹#›</a:t>
            </a:fld>
            <a:endParaRPr lang="en-CN"/>
          </a:p>
        </p:txBody>
      </p:sp>
    </p:spTree>
    <p:extLst>
      <p:ext uri="{BB962C8B-B14F-4D97-AF65-F5344CB8AC3E}">
        <p14:creationId xmlns:p14="http://schemas.microsoft.com/office/powerpoint/2010/main" val="196546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3C36A7-8A59-7E4A-B477-C9C70BB715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0117B337-5E37-EE44-A2EF-163B7784BA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CFD9AEF-EAA8-1949-B502-7C67D8D08A4A}"/>
              </a:ext>
            </a:extLst>
          </p:cNvPr>
          <p:cNvSpPr>
            <a:spLocks noGrp="1"/>
          </p:cNvSpPr>
          <p:nvPr>
            <p:ph type="dt" sz="half" idx="10"/>
          </p:nvPr>
        </p:nvSpPr>
        <p:spPr/>
        <p:txBody>
          <a:bodyPr/>
          <a:lstStyle/>
          <a:p>
            <a:fld id="{DE753E57-EDD9-1046-AE4C-00ADB1BB0E7A}" type="datetimeFigureOut">
              <a:rPr lang="en-CN" smtClean="0"/>
              <a:t>2020/7/19</a:t>
            </a:fld>
            <a:endParaRPr lang="en-CN"/>
          </a:p>
        </p:txBody>
      </p:sp>
      <p:sp>
        <p:nvSpPr>
          <p:cNvPr id="5" name="Footer Placeholder 4">
            <a:extLst>
              <a:ext uri="{FF2B5EF4-FFF2-40B4-BE49-F238E27FC236}">
                <a16:creationId xmlns:a16="http://schemas.microsoft.com/office/drawing/2014/main" id="{FC1FDE05-7BB1-6B4C-B3F1-4A5A525711F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A3130B0-7351-F64E-B0B7-24B862945A2D}"/>
              </a:ext>
            </a:extLst>
          </p:cNvPr>
          <p:cNvSpPr>
            <a:spLocks noGrp="1"/>
          </p:cNvSpPr>
          <p:nvPr>
            <p:ph type="sldNum" sz="quarter" idx="12"/>
          </p:nvPr>
        </p:nvSpPr>
        <p:spPr/>
        <p:txBody>
          <a:bodyPr/>
          <a:lstStyle/>
          <a:p>
            <a:fld id="{62FB54A3-AAB1-E040-BD04-CAFF2334A2D1}" type="slidenum">
              <a:rPr lang="en-CN" smtClean="0"/>
              <a:t>‹#›</a:t>
            </a:fld>
            <a:endParaRPr lang="en-CN"/>
          </a:p>
        </p:txBody>
      </p:sp>
    </p:spTree>
    <p:extLst>
      <p:ext uri="{BB962C8B-B14F-4D97-AF65-F5344CB8AC3E}">
        <p14:creationId xmlns:p14="http://schemas.microsoft.com/office/powerpoint/2010/main" val="228927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805309-A626-C845-B070-873349DB15E9}"/>
              </a:ext>
            </a:extLst>
          </p:cNvPr>
          <p:cNvSpPr/>
          <p:nvPr userDrawn="1"/>
        </p:nvSpPr>
        <p:spPr>
          <a:xfrm>
            <a:off x="0" y="0"/>
            <a:ext cx="12192000" cy="68579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 name="Title 1">
            <a:extLst>
              <a:ext uri="{FF2B5EF4-FFF2-40B4-BE49-F238E27FC236}">
                <a16:creationId xmlns:a16="http://schemas.microsoft.com/office/drawing/2014/main" id="{95DAE3A3-4477-A341-A76B-27B703275BFB}"/>
              </a:ext>
            </a:extLst>
          </p:cNvPr>
          <p:cNvSpPr>
            <a:spLocks noGrp="1"/>
          </p:cNvSpPr>
          <p:nvPr>
            <p:ph type="title"/>
          </p:nvPr>
        </p:nvSpPr>
        <p:spPr>
          <a:xfrm>
            <a:off x="0" y="1"/>
            <a:ext cx="12192000" cy="558800"/>
          </a:xfrm>
        </p:spPr>
        <p:txBody>
          <a:bodyPr/>
          <a:lstStyle>
            <a:lvl1pPr>
              <a:defRPr>
                <a:solidFill>
                  <a:schemeClr val="bg1"/>
                </a:solidFill>
              </a:defRPr>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79C18542-A403-EF41-91E2-8873CE41D233}"/>
              </a:ext>
            </a:extLst>
          </p:cNvPr>
          <p:cNvSpPr>
            <a:spLocks noGrp="1"/>
          </p:cNvSpPr>
          <p:nvPr>
            <p:ph idx="1"/>
          </p:nvPr>
        </p:nvSpPr>
        <p:spPr>
          <a:xfrm>
            <a:off x="0" y="647701"/>
            <a:ext cx="12192000" cy="6210298"/>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267465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B029-1758-0C46-9484-288CB6FA95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536EC751-4599-2447-A9F0-4201DC8C67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1F91C-84E3-5443-A2A3-FB1EF4D28332}"/>
              </a:ext>
            </a:extLst>
          </p:cNvPr>
          <p:cNvSpPr>
            <a:spLocks noGrp="1"/>
          </p:cNvSpPr>
          <p:nvPr>
            <p:ph type="dt" sz="half" idx="10"/>
          </p:nvPr>
        </p:nvSpPr>
        <p:spPr/>
        <p:txBody>
          <a:bodyPr/>
          <a:lstStyle/>
          <a:p>
            <a:fld id="{DE753E57-EDD9-1046-AE4C-00ADB1BB0E7A}" type="datetimeFigureOut">
              <a:rPr lang="en-CN" smtClean="0"/>
              <a:t>2020/7/19</a:t>
            </a:fld>
            <a:endParaRPr lang="en-CN"/>
          </a:p>
        </p:txBody>
      </p:sp>
      <p:sp>
        <p:nvSpPr>
          <p:cNvPr id="5" name="Footer Placeholder 4">
            <a:extLst>
              <a:ext uri="{FF2B5EF4-FFF2-40B4-BE49-F238E27FC236}">
                <a16:creationId xmlns:a16="http://schemas.microsoft.com/office/drawing/2014/main" id="{F9D11CA5-9517-6E44-BE8F-38157130685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BB23BC2-AAB1-D74A-8C3C-010D423E09F5}"/>
              </a:ext>
            </a:extLst>
          </p:cNvPr>
          <p:cNvSpPr>
            <a:spLocks noGrp="1"/>
          </p:cNvSpPr>
          <p:nvPr>
            <p:ph type="sldNum" sz="quarter" idx="12"/>
          </p:nvPr>
        </p:nvSpPr>
        <p:spPr/>
        <p:txBody>
          <a:bodyPr/>
          <a:lstStyle/>
          <a:p>
            <a:fld id="{62FB54A3-AAB1-E040-BD04-CAFF2334A2D1}" type="slidenum">
              <a:rPr lang="en-CN" smtClean="0"/>
              <a:t>‹#›</a:t>
            </a:fld>
            <a:endParaRPr lang="en-CN"/>
          </a:p>
        </p:txBody>
      </p:sp>
    </p:spTree>
    <p:extLst>
      <p:ext uri="{BB962C8B-B14F-4D97-AF65-F5344CB8AC3E}">
        <p14:creationId xmlns:p14="http://schemas.microsoft.com/office/powerpoint/2010/main" val="151131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52E8-2A0A-7144-9FFC-648167E63F20}"/>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C094C6B-32D9-1E43-A4B3-3DA492A91B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B27FCC1F-A7BE-E649-80F6-EF0DC724BE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CCB40C21-8BA9-9449-8A63-37DD3093F6CB}"/>
              </a:ext>
            </a:extLst>
          </p:cNvPr>
          <p:cNvSpPr>
            <a:spLocks noGrp="1"/>
          </p:cNvSpPr>
          <p:nvPr>
            <p:ph type="dt" sz="half" idx="10"/>
          </p:nvPr>
        </p:nvSpPr>
        <p:spPr/>
        <p:txBody>
          <a:bodyPr/>
          <a:lstStyle/>
          <a:p>
            <a:fld id="{DE753E57-EDD9-1046-AE4C-00ADB1BB0E7A}" type="datetimeFigureOut">
              <a:rPr lang="en-CN" smtClean="0"/>
              <a:t>2020/7/19</a:t>
            </a:fld>
            <a:endParaRPr lang="en-CN"/>
          </a:p>
        </p:txBody>
      </p:sp>
      <p:sp>
        <p:nvSpPr>
          <p:cNvPr id="6" name="Footer Placeholder 5">
            <a:extLst>
              <a:ext uri="{FF2B5EF4-FFF2-40B4-BE49-F238E27FC236}">
                <a16:creationId xmlns:a16="http://schemas.microsoft.com/office/drawing/2014/main" id="{AFE3124F-C9AA-EB45-9D4F-3DDC8D87780B}"/>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C85BCC09-9D15-4A4F-854D-254C0C03B8FA}"/>
              </a:ext>
            </a:extLst>
          </p:cNvPr>
          <p:cNvSpPr>
            <a:spLocks noGrp="1"/>
          </p:cNvSpPr>
          <p:nvPr>
            <p:ph type="sldNum" sz="quarter" idx="12"/>
          </p:nvPr>
        </p:nvSpPr>
        <p:spPr/>
        <p:txBody>
          <a:bodyPr/>
          <a:lstStyle/>
          <a:p>
            <a:fld id="{62FB54A3-AAB1-E040-BD04-CAFF2334A2D1}" type="slidenum">
              <a:rPr lang="en-CN" smtClean="0"/>
              <a:t>‹#›</a:t>
            </a:fld>
            <a:endParaRPr lang="en-CN"/>
          </a:p>
        </p:txBody>
      </p:sp>
    </p:spTree>
    <p:extLst>
      <p:ext uri="{BB962C8B-B14F-4D97-AF65-F5344CB8AC3E}">
        <p14:creationId xmlns:p14="http://schemas.microsoft.com/office/powerpoint/2010/main" val="1328496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BCC6-E30D-4A46-B7DB-EDB503DD166A}"/>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5E734A3F-D803-014B-9193-6B58141BE9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D5EBD9-5F06-1643-9A41-9122F6394B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C8F362BE-1665-B748-8270-B2186A222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4B307C-A120-3642-BB39-CCB313B9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9A52E349-7320-9D48-A915-04EB8DD76804}"/>
              </a:ext>
            </a:extLst>
          </p:cNvPr>
          <p:cNvSpPr>
            <a:spLocks noGrp="1"/>
          </p:cNvSpPr>
          <p:nvPr>
            <p:ph type="dt" sz="half" idx="10"/>
          </p:nvPr>
        </p:nvSpPr>
        <p:spPr/>
        <p:txBody>
          <a:bodyPr/>
          <a:lstStyle/>
          <a:p>
            <a:fld id="{DE753E57-EDD9-1046-AE4C-00ADB1BB0E7A}" type="datetimeFigureOut">
              <a:rPr lang="en-CN" smtClean="0"/>
              <a:t>2020/7/19</a:t>
            </a:fld>
            <a:endParaRPr lang="en-CN"/>
          </a:p>
        </p:txBody>
      </p:sp>
      <p:sp>
        <p:nvSpPr>
          <p:cNvPr id="8" name="Footer Placeholder 7">
            <a:extLst>
              <a:ext uri="{FF2B5EF4-FFF2-40B4-BE49-F238E27FC236}">
                <a16:creationId xmlns:a16="http://schemas.microsoft.com/office/drawing/2014/main" id="{2E7A2623-F257-5E4D-BD21-7590C83DC731}"/>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B82FBBA0-63D4-5E43-8947-A870FD0C3B41}"/>
              </a:ext>
            </a:extLst>
          </p:cNvPr>
          <p:cNvSpPr>
            <a:spLocks noGrp="1"/>
          </p:cNvSpPr>
          <p:nvPr>
            <p:ph type="sldNum" sz="quarter" idx="12"/>
          </p:nvPr>
        </p:nvSpPr>
        <p:spPr/>
        <p:txBody>
          <a:bodyPr/>
          <a:lstStyle/>
          <a:p>
            <a:fld id="{62FB54A3-AAB1-E040-BD04-CAFF2334A2D1}" type="slidenum">
              <a:rPr lang="en-CN" smtClean="0"/>
              <a:t>‹#›</a:t>
            </a:fld>
            <a:endParaRPr lang="en-CN"/>
          </a:p>
        </p:txBody>
      </p:sp>
    </p:spTree>
    <p:extLst>
      <p:ext uri="{BB962C8B-B14F-4D97-AF65-F5344CB8AC3E}">
        <p14:creationId xmlns:p14="http://schemas.microsoft.com/office/powerpoint/2010/main" val="347022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746B-4096-3240-A2E3-01771D7A549C}"/>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5D5002E4-BE7B-5B48-96FD-DEE29FE6108D}"/>
              </a:ext>
            </a:extLst>
          </p:cNvPr>
          <p:cNvSpPr>
            <a:spLocks noGrp="1"/>
          </p:cNvSpPr>
          <p:nvPr>
            <p:ph type="dt" sz="half" idx="10"/>
          </p:nvPr>
        </p:nvSpPr>
        <p:spPr/>
        <p:txBody>
          <a:bodyPr/>
          <a:lstStyle/>
          <a:p>
            <a:fld id="{DE753E57-EDD9-1046-AE4C-00ADB1BB0E7A}" type="datetimeFigureOut">
              <a:rPr lang="en-CN" smtClean="0"/>
              <a:t>2020/7/19</a:t>
            </a:fld>
            <a:endParaRPr lang="en-CN"/>
          </a:p>
        </p:txBody>
      </p:sp>
      <p:sp>
        <p:nvSpPr>
          <p:cNvPr id="4" name="Footer Placeholder 3">
            <a:extLst>
              <a:ext uri="{FF2B5EF4-FFF2-40B4-BE49-F238E27FC236}">
                <a16:creationId xmlns:a16="http://schemas.microsoft.com/office/drawing/2014/main" id="{ECA86933-B3C1-6148-8348-6A9BD2272B8C}"/>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B4B5D4DC-4B57-5547-9AF8-274B634109B8}"/>
              </a:ext>
            </a:extLst>
          </p:cNvPr>
          <p:cNvSpPr>
            <a:spLocks noGrp="1"/>
          </p:cNvSpPr>
          <p:nvPr>
            <p:ph type="sldNum" sz="quarter" idx="12"/>
          </p:nvPr>
        </p:nvSpPr>
        <p:spPr/>
        <p:txBody>
          <a:bodyPr/>
          <a:lstStyle/>
          <a:p>
            <a:fld id="{62FB54A3-AAB1-E040-BD04-CAFF2334A2D1}" type="slidenum">
              <a:rPr lang="en-CN" smtClean="0"/>
              <a:t>‹#›</a:t>
            </a:fld>
            <a:endParaRPr lang="en-CN"/>
          </a:p>
        </p:txBody>
      </p:sp>
    </p:spTree>
    <p:extLst>
      <p:ext uri="{BB962C8B-B14F-4D97-AF65-F5344CB8AC3E}">
        <p14:creationId xmlns:p14="http://schemas.microsoft.com/office/powerpoint/2010/main" val="128511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45F4F1-2C19-324D-9AB5-28496FDA0510}"/>
              </a:ext>
            </a:extLst>
          </p:cNvPr>
          <p:cNvSpPr>
            <a:spLocks noGrp="1"/>
          </p:cNvSpPr>
          <p:nvPr>
            <p:ph type="dt" sz="half" idx="10"/>
          </p:nvPr>
        </p:nvSpPr>
        <p:spPr/>
        <p:txBody>
          <a:bodyPr/>
          <a:lstStyle/>
          <a:p>
            <a:fld id="{DE753E57-EDD9-1046-AE4C-00ADB1BB0E7A}" type="datetimeFigureOut">
              <a:rPr lang="en-CN" smtClean="0"/>
              <a:t>2020/7/19</a:t>
            </a:fld>
            <a:endParaRPr lang="en-CN"/>
          </a:p>
        </p:txBody>
      </p:sp>
      <p:sp>
        <p:nvSpPr>
          <p:cNvPr id="3" name="Footer Placeholder 2">
            <a:extLst>
              <a:ext uri="{FF2B5EF4-FFF2-40B4-BE49-F238E27FC236}">
                <a16:creationId xmlns:a16="http://schemas.microsoft.com/office/drawing/2014/main" id="{18EBEB72-90E1-EC4B-B031-32E0C1DFE86E}"/>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A42B5F3A-FC74-0D44-AD99-A1C861B8D441}"/>
              </a:ext>
            </a:extLst>
          </p:cNvPr>
          <p:cNvSpPr>
            <a:spLocks noGrp="1"/>
          </p:cNvSpPr>
          <p:nvPr>
            <p:ph type="sldNum" sz="quarter" idx="12"/>
          </p:nvPr>
        </p:nvSpPr>
        <p:spPr/>
        <p:txBody>
          <a:bodyPr/>
          <a:lstStyle/>
          <a:p>
            <a:fld id="{62FB54A3-AAB1-E040-BD04-CAFF2334A2D1}" type="slidenum">
              <a:rPr lang="en-CN" smtClean="0"/>
              <a:t>‹#›</a:t>
            </a:fld>
            <a:endParaRPr lang="en-CN"/>
          </a:p>
        </p:txBody>
      </p:sp>
    </p:spTree>
    <p:extLst>
      <p:ext uri="{BB962C8B-B14F-4D97-AF65-F5344CB8AC3E}">
        <p14:creationId xmlns:p14="http://schemas.microsoft.com/office/powerpoint/2010/main" val="371502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7F62-5A34-6248-85B7-5DD995ACA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EA2C8C8A-EDBB-D14A-9952-59AF57D28E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CCF98C8E-2338-B842-A2B3-51B227020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57FFA-E99A-5E43-B580-701C7F36AEDA}"/>
              </a:ext>
            </a:extLst>
          </p:cNvPr>
          <p:cNvSpPr>
            <a:spLocks noGrp="1"/>
          </p:cNvSpPr>
          <p:nvPr>
            <p:ph type="dt" sz="half" idx="10"/>
          </p:nvPr>
        </p:nvSpPr>
        <p:spPr/>
        <p:txBody>
          <a:bodyPr/>
          <a:lstStyle/>
          <a:p>
            <a:fld id="{DE753E57-EDD9-1046-AE4C-00ADB1BB0E7A}" type="datetimeFigureOut">
              <a:rPr lang="en-CN" smtClean="0"/>
              <a:t>2020/7/19</a:t>
            </a:fld>
            <a:endParaRPr lang="en-CN"/>
          </a:p>
        </p:txBody>
      </p:sp>
      <p:sp>
        <p:nvSpPr>
          <p:cNvPr id="6" name="Footer Placeholder 5">
            <a:extLst>
              <a:ext uri="{FF2B5EF4-FFF2-40B4-BE49-F238E27FC236}">
                <a16:creationId xmlns:a16="http://schemas.microsoft.com/office/drawing/2014/main" id="{F1E35E2A-D6E1-CA4A-861E-DA27DE10F99E}"/>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8C2777F9-63AA-9149-BC8D-3C887663ECE1}"/>
              </a:ext>
            </a:extLst>
          </p:cNvPr>
          <p:cNvSpPr>
            <a:spLocks noGrp="1"/>
          </p:cNvSpPr>
          <p:nvPr>
            <p:ph type="sldNum" sz="quarter" idx="12"/>
          </p:nvPr>
        </p:nvSpPr>
        <p:spPr/>
        <p:txBody>
          <a:bodyPr/>
          <a:lstStyle/>
          <a:p>
            <a:fld id="{62FB54A3-AAB1-E040-BD04-CAFF2334A2D1}" type="slidenum">
              <a:rPr lang="en-CN" smtClean="0"/>
              <a:t>‹#›</a:t>
            </a:fld>
            <a:endParaRPr lang="en-CN"/>
          </a:p>
        </p:txBody>
      </p:sp>
    </p:spTree>
    <p:extLst>
      <p:ext uri="{BB962C8B-B14F-4D97-AF65-F5344CB8AC3E}">
        <p14:creationId xmlns:p14="http://schemas.microsoft.com/office/powerpoint/2010/main" val="183845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AEB5-D413-4D4D-A382-2F72756F0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63502333-F315-C740-8CD1-53B9CFDB1D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9F314925-2B4E-D14B-AC4F-3454F1E879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57BD9-3460-404A-9490-8B5216FEAA56}"/>
              </a:ext>
            </a:extLst>
          </p:cNvPr>
          <p:cNvSpPr>
            <a:spLocks noGrp="1"/>
          </p:cNvSpPr>
          <p:nvPr>
            <p:ph type="dt" sz="half" idx="10"/>
          </p:nvPr>
        </p:nvSpPr>
        <p:spPr/>
        <p:txBody>
          <a:bodyPr/>
          <a:lstStyle/>
          <a:p>
            <a:fld id="{DE753E57-EDD9-1046-AE4C-00ADB1BB0E7A}" type="datetimeFigureOut">
              <a:rPr lang="en-CN" smtClean="0"/>
              <a:t>2020/7/19</a:t>
            </a:fld>
            <a:endParaRPr lang="en-CN"/>
          </a:p>
        </p:txBody>
      </p:sp>
      <p:sp>
        <p:nvSpPr>
          <p:cNvPr id="6" name="Footer Placeholder 5">
            <a:extLst>
              <a:ext uri="{FF2B5EF4-FFF2-40B4-BE49-F238E27FC236}">
                <a16:creationId xmlns:a16="http://schemas.microsoft.com/office/drawing/2014/main" id="{2546A100-AA28-BA4B-B88A-C5EF216B1CCB}"/>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F5E53F3E-6766-6C46-B939-4BA32BDBD5E5}"/>
              </a:ext>
            </a:extLst>
          </p:cNvPr>
          <p:cNvSpPr>
            <a:spLocks noGrp="1"/>
          </p:cNvSpPr>
          <p:nvPr>
            <p:ph type="sldNum" sz="quarter" idx="12"/>
          </p:nvPr>
        </p:nvSpPr>
        <p:spPr/>
        <p:txBody>
          <a:bodyPr/>
          <a:lstStyle/>
          <a:p>
            <a:fld id="{62FB54A3-AAB1-E040-BD04-CAFF2334A2D1}" type="slidenum">
              <a:rPr lang="en-CN" smtClean="0"/>
              <a:t>‹#›</a:t>
            </a:fld>
            <a:endParaRPr lang="en-CN"/>
          </a:p>
        </p:txBody>
      </p:sp>
    </p:spTree>
    <p:extLst>
      <p:ext uri="{BB962C8B-B14F-4D97-AF65-F5344CB8AC3E}">
        <p14:creationId xmlns:p14="http://schemas.microsoft.com/office/powerpoint/2010/main" val="350738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45C382-A8E5-CC43-9164-0E88AF78F0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B46A578-6E11-7D43-B3A7-6276515174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204994B-462E-C346-80F3-75EC42EC11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53E57-EDD9-1046-AE4C-00ADB1BB0E7A}" type="datetimeFigureOut">
              <a:rPr lang="en-CN" smtClean="0"/>
              <a:t>2020/7/19</a:t>
            </a:fld>
            <a:endParaRPr lang="en-CN"/>
          </a:p>
        </p:txBody>
      </p:sp>
      <p:sp>
        <p:nvSpPr>
          <p:cNvPr id="5" name="Footer Placeholder 4">
            <a:extLst>
              <a:ext uri="{FF2B5EF4-FFF2-40B4-BE49-F238E27FC236}">
                <a16:creationId xmlns:a16="http://schemas.microsoft.com/office/drawing/2014/main" id="{1FAC891E-E8A6-2B47-99E0-820AFB951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F427BBD6-6FEA-3C4C-AB90-8FE977996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B54A3-AAB1-E040-BD04-CAFF2334A2D1}" type="slidenum">
              <a:rPr lang="en-CN" smtClean="0"/>
              <a:t>‹#›</a:t>
            </a:fld>
            <a:endParaRPr lang="en-CN"/>
          </a:p>
        </p:txBody>
      </p:sp>
    </p:spTree>
    <p:extLst>
      <p:ext uri="{BB962C8B-B14F-4D97-AF65-F5344CB8AC3E}">
        <p14:creationId xmlns:p14="http://schemas.microsoft.com/office/powerpoint/2010/main" val="2046551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18DA-4DC6-CF49-B0F8-F6EE220FFC37}"/>
              </a:ext>
            </a:extLst>
          </p:cNvPr>
          <p:cNvSpPr>
            <a:spLocks noGrp="1"/>
          </p:cNvSpPr>
          <p:nvPr>
            <p:ph type="title"/>
          </p:nvPr>
        </p:nvSpPr>
        <p:spPr/>
        <p:txBody>
          <a:bodyPr>
            <a:normAutofit fontScale="90000"/>
          </a:bodyPr>
          <a:lstStyle/>
          <a:p>
            <a:r>
              <a:rPr lang="en-US" b="1" dirty="0"/>
              <a:t>13.2 File </a:t>
            </a:r>
            <a:r>
              <a:rPr lang="en-GB" b="1" dirty="0"/>
              <a:t>organisation</a:t>
            </a:r>
            <a:r>
              <a:rPr lang="en-US" b="1" dirty="0"/>
              <a:t> and access </a:t>
            </a:r>
            <a:endParaRPr lang="en-US" dirty="0"/>
          </a:p>
        </p:txBody>
      </p:sp>
      <p:sp>
        <p:nvSpPr>
          <p:cNvPr id="3" name="Content Placeholder 2">
            <a:extLst>
              <a:ext uri="{FF2B5EF4-FFF2-40B4-BE49-F238E27FC236}">
                <a16:creationId xmlns:a16="http://schemas.microsoft.com/office/drawing/2014/main" id="{2B02F08A-D1F2-EA47-9240-CB13A13CCDC5}"/>
              </a:ext>
            </a:extLst>
          </p:cNvPr>
          <p:cNvSpPr>
            <a:spLocks noGrp="1"/>
          </p:cNvSpPr>
          <p:nvPr>
            <p:ph idx="1"/>
          </p:nvPr>
        </p:nvSpPr>
        <p:spPr>
          <a:solidFill>
            <a:schemeClr val="accent2"/>
          </a:solidFill>
        </p:spPr>
        <p:txBody>
          <a:bodyPr>
            <a:normAutofit/>
          </a:bodyPr>
          <a:lstStyle/>
          <a:p>
            <a:pPr marL="514350" indent="-514350">
              <a:buFont typeface="+mj-lt"/>
              <a:buAutoNum type="arabicPeriod"/>
            </a:pPr>
            <a:r>
              <a:rPr lang="en-US" dirty="0"/>
              <a:t>Show understanding of the methods of file organisation and select an appropriate method of file organisation and file access for a given problem </a:t>
            </a:r>
          </a:p>
          <a:p>
            <a:pPr marL="514350" indent="-514350">
              <a:buFont typeface="+mj-lt"/>
              <a:buAutoNum type="arabicPeriod"/>
            </a:pPr>
            <a:r>
              <a:rPr lang="en-US" dirty="0"/>
              <a:t>Show understanding of methods of file access</a:t>
            </a:r>
            <a:br>
              <a:rPr lang="en-US" dirty="0"/>
            </a:br>
            <a:r>
              <a:rPr lang="en-US" dirty="0"/>
              <a:t>Show understanding of hashing algorithms</a:t>
            </a:r>
          </a:p>
          <a:p>
            <a:pPr marL="514350" indent="-514350">
              <a:buFont typeface="+mj-lt"/>
              <a:buAutoNum type="arabicPeriod"/>
            </a:pPr>
            <a:r>
              <a:rPr lang="en-US" dirty="0"/>
              <a:t>Including serial, sequential (using a key field), random (using a record key) </a:t>
            </a:r>
          </a:p>
          <a:p>
            <a:pPr marL="514350" indent="-514350">
              <a:buFont typeface="+mj-lt"/>
              <a:buAutoNum type="arabicPeriod"/>
            </a:pPr>
            <a:r>
              <a:rPr lang="en-US" dirty="0"/>
              <a:t>Including </a:t>
            </a:r>
          </a:p>
          <a:p>
            <a:pPr marL="514350" indent="-514350">
              <a:buFont typeface="+mj-lt"/>
              <a:buAutoNum type="arabicPeriod"/>
            </a:pPr>
            <a:r>
              <a:rPr lang="en-US" dirty="0"/>
              <a:t>Sequential access for serial and sequential files </a:t>
            </a:r>
          </a:p>
          <a:p>
            <a:pPr marL="514350" indent="-514350">
              <a:buFont typeface="+mj-lt"/>
              <a:buAutoNum type="arabicPeriod"/>
            </a:pPr>
            <a:r>
              <a:rPr lang="en-US" dirty="0"/>
              <a:t>Direct access for sequential and random files </a:t>
            </a:r>
          </a:p>
          <a:p>
            <a:br>
              <a:rPr lang="en-US" dirty="0"/>
            </a:br>
            <a:endParaRPr lang="en-US" dirty="0"/>
          </a:p>
          <a:p>
            <a:pPr marL="514350" indent="-514350">
              <a:buFont typeface="+mj-lt"/>
              <a:buAutoNum type="arabicPeriod"/>
            </a:pPr>
            <a:endParaRPr lang="en-CN" dirty="0"/>
          </a:p>
        </p:txBody>
      </p:sp>
    </p:spTree>
    <p:extLst>
      <p:ext uri="{BB962C8B-B14F-4D97-AF65-F5344CB8AC3E}">
        <p14:creationId xmlns:p14="http://schemas.microsoft.com/office/powerpoint/2010/main" val="393170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Sequential Files </a:t>
            </a:r>
          </a:p>
        </p:txBody>
      </p:sp>
      <p:sp>
        <p:nvSpPr>
          <p:cNvPr id="3" name="Content Placeholder 2"/>
          <p:cNvSpPr>
            <a:spLocks noGrp="1"/>
          </p:cNvSpPr>
          <p:nvPr>
            <p:ph idx="1"/>
          </p:nvPr>
        </p:nvSpPr>
        <p:spPr/>
        <p:txBody>
          <a:bodyPr/>
          <a:lstStyle/>
          <a:p>
            <a:r>
              <a:rPr lang="en-GB" dirty="0"/>
              <a:t>Records are in order</a:t>
            </a:r>
          </a:p>
          <a:p>
            <a:r>
              <a:rPr lang="en-GB" dirty="0"/>
              <a:t>Uses a key field to put things in order </a:t>
            </a:r>
          </a:p>
          <a:p>
            <a:endParaRPr lang="en-GB" dirty="0"/>
          </a:p>
          <a:p>
            <a:r>
              <a:rPr lang="en-GB" dirty="0"/>
              <a:t>Is a key field for a binary sequential file the same as a primary key in a database?</a:t>
            </a:r>
          </a:p>
          <a:p>
            <a:endParaRPr lang="en-GB" dirty="0"/>
          </a:p>
          <a:p>
            <a:r>
              <a:rPr lang="en-GB" dirty="0"/>
              <a:t>					Look at the database. It has a primary key.</a:t>
            </a:r>
          </a:p>
          <a:p>
            <a:r>
              <a:rPr lang="en-GB" dirty="0"/>
              <a:t>					Is the primary key valid?</a:t>
            </a:r>
          </a:p>
          <a:p>
            <a:r>
              <a:rPr lang="en-GB" dirty="0"/>
              <a:t>					Is the primary key in order?</a:t>
            </a:r>
          </a:p>
          <a:p>
            <a:endParaRPr lang="en-GB" dirty="0"/>
          </a:p>
          <a:p>
            <a:r>
              <a:rPr lang="en-GB" dirty="0"/>
              <a:t>					And that</a:t>
            </a:r>
            <a:r>
              <a:rPr lang="mr-IN" dirty="0"/>
              <a:t>’</a:t>
            </a:r>
            <a:r>
              <a:rPr lang="en-GB" dirty="0"/>
              <a:t>s the difference between a key field and primary key. A key field for sequential files must be unique AND in correct order. </a:t>
            </a:r>
          </a:p>
          <a:p>
            <a:endParaRPr lang="en-GB" dirty="0"/>
          </a:p>
          <a:p>
            <a:endParaRPr lang="en-GB" dirty="0"/>
          </a:p>
        </p:txBody>
      </p:sp>
      <p:graphicFrame>
        <p:nvGraphicFramePr>
          <p:cNvPr id="4" name="Table 3"/>
          <p:cNvGraphicFramePr>
            <a:graphicFrameLocks noGrp="1"/>
          </p:cNvGraphicFramePr>
          <p:nvPr/>
        </p:nvGraphicFramePr>
        <p:xfrm>
          <a:off x="301171" y="2520588"/>
          <a:ext cx="3503386" cy="2743200"/>
        </p:xfrm>
        <a:graphic>
          <a:graphicData uri="http://schemas.openxmlformats.org/drawingml/2006/table">
            <a:tbl>
              <a:tblPr firstRow="1" bandRow="1">
                <a:tableStyleId>{5C22544A-7EE6-4342-B048-85BDC9FD1C3A}</a:tableStyleId>
              </a:tblPr>
              <a:tblGrid>
                <a:gridCol w="484691">
                  <a:extLst>
                    <a:ext uri="{9D8B030D-6E8A-4147-A177-3AD203B41FA5}">
                      <a16:colId xmlns:a16="http://schemas.microsoft.com/office/drawing/2014/main" val="20000"/>
                    </a:ext>
                  </a:extLst>
                </a:gridCol>
                <a:gridCol w="3018695">
                  <a:extLst>
                    <a:ext uri="{9D8B030D-6E8A-4147-A177-3AD203B41FA5}">
                      <a16:colId xmlns:a16="http://schemas.microsoft.com/office/drawing/2014/main" val="20001"/>
                    </a:ext>
                  </a:extLst>
                </a:gridCol>
              </a:tblGrid>
              <a:tr h="370840">
                <a:tc>
                  <a:txBody>
                    <a:bodyPr/>
                    <a:lstStyle/>
                    <a:p>
                      <a:r>
                        <a:rPr lang="en-GB" sz="2400" dirty="0"/>
                        <a:t>ID</a:t>
                      </a:r>
                    </a:p>
                  </a:txBody>
                  <a:tcPr/>
                </a:tc>
                <a:tc>
                  <a:txBody>
                    <a:bodyPr/>
                    <a:lstStyle/>
                    <a:p>
                      <a:r>
                        <a:rPr lang="en-GB" sz="2400" dirty="0"/>
                        <a:t>NAME</a:t>
                      </a:r>
                    </a:p>
                  </a:txBody>
                  <a:tcPr/>
                </a:tc>
                <a:extLst>
                  <a:ext uri="{0D108BD9-81ED-4DB2-BD59-A6C34878D82A}">
                    <a16:rowId xmlns:a16="http://schemas.microsoft.com/office/drawing/2014/main" val="10000"/>
                  </a:ext>
                </a:extLst>
              </a:tr>
              <a:tr h="370840">
                <a:tc>
                  <a:txBody>
                    <a:bodyPr/>
                    <a:lstStyle/>
                    <a:p>
                      <a:r>
                        <a:rPr lang="en-GB" sz="2400" dirty="0"/>
                        <a:t>1</a:t>
                      </a:r>
                    </a:p>
                  </a:txBody>
                  <a:tcPr/>
                </a:tc>
                <a:tc>
                  <a:txBody>
                    <a:bodyPr/>
                    <a:lstStyle/>
                    <a:p>
                      <a:r>
                        <a:rPr lang="en-GB" sz="2400" dirty="0"/>
                        <a:t>BATMAN</a:t>
                      </a:r>
                    </a:p>
                  </a:txBody>
                  <a:tcPr/>
                </a:tc>
                <a:extLst>
                  <a:ext uri="{0D108BD9-81ED-4DB2-BD59-A6C34878D82A}">
                    <a16:rowId xmlns:a16="http://schemas.microsoft.com/office/drawing/2014/main" val="10001"/>
                  </a:ext>
                </a:extLst>
              </a:tr>
              <a:tr h="370840">
                <a:tc>
                  <a:txBody>
                    <a:bodyPr/>
                    <a:lstStyle/>
                    <a:p>
                      <a:r>
                        <a:rPr lang="en-GB" sz="2400" dirty="0"/>
                        <a:t>3</a:t>
                      </a:r>
                    </a:p>
                  </a:txBody>
                  <a:tcPr/>
                </a:tc>
                <a:tc>
                  <a:txBody>
                    <a:bodyPr/>
                    <a:lstStyle/>
                    <a:p>
                      <a:r>
                        <a:rPr lang="en-GB" sz="2400" dirty="0"/>
                        <a:t>SPIDERMAN</a:t>
                      </a:r>
                    </a:p>
                  </a:txBody>
                  <a:tcPr/>
                </a:tc>
                <a:extLst>
                  <a:ext uri="{0D108BD9-81ED-4DB2-BD59-A6C34878D82A}">
                    <a16:rowId xmlns:a16="http://schemas.microsoft.com/office/drawing/2014/main" val="10002"/>
                  </a:ext>
                </a:extLst>
              </a:tr>
              <a:tr h="370840">
                <a:tc>
                  <a:txBody>
                    <a:bodyPr/>
                    <a:lstStyle/>
                    <a:p>
                      <a:r>
                        <a:rPr lang="en-GB" sz="2400" dirty="0"/>
                        <a:t>2</a:t>
                      </a:r>
                    </a:p>
                  </a:txBody>
                  <a:tcPr/>
                </a:tc>
                <a:tc>
                  <a:txBody>
                    <a:bodyPr/>
                    <a:lstStyle/>
                    <a:p>
                      <a:r>
                        <a:rPr lang="en-GB" sz="2400" dirty="0"/>
                        <a:t>WONDER WOMAN</a:t>
                      </a:r>
                    </a:p>
                  </a:txBody>
                  <a:tcPr/>
                </a:tc>
                <a:extLst>
                  <a:ext uri="{0D108BD9-81ED-4DB2-BD59-A6C34878D82A}">
                    <a16:rowId xmlns:a16="http://schemas.microsoft.com/office/drawing/2014/main" val="10003"/>
                  </a:ext>
                </a:extLst>
              </a:tr>
              <a:tr h="370840">
                <a:tc>
                  <a:txBody>
                    <a:bodyPr/>
                    <a:lstStyle/>
                    <a:p>
                      <a:r>
                        <a:rPr lang="en-GB" sz="2400" dirty="0"/>
                        <a:t>4</a:t>
                      </a:r>
                    </a:p>
                  </a:txBody>
                  <a:tcPr/>
                </a:tc>
                <a:tc>
                  <a:txBody>
                    <a:bodyPr/>
                    <a:lstStyle/>
                    <a:p>
                      <a:r>
                        <a:rPr lang="en-GB" sz="2400" dirty="0"/>
                        <a:t>HULK</a:t>
                      </a:r>
                    </a:p>
                  </a:txBody>
                  <a:tcPr/>
                </a:tc>
                <a:extLst>
                  <a:ext uri="{0D108BD9-81ED-4DB2-BD59-A6C34878D82A}">
                    <a16:rowId xmlns:a16="http://schemas.microsoft.com/office/drawing/2014/main" val="10004"/>
                  </a:ext>
                </a:extLst>
              </a:tr>
              <a:tr h="370840">
                <a:tc>
                  <a:txBody>
                    <a:bodyPr/>
                    <a:lstStyle/>
                    <a:p>
                      <a:r>
                        <a:rPr lang="en-GB" sz="2400" dirty="0"/>
                        <a:t>5</a:t>
                      </a:r>
                    </a:p>
                  </a:txBody>
                  <a:tcPr/>
                </a:tc>
                <a:tc>
                  <a:txBody>
                    <a:bodyPr/>
                    <a:lstStyle/>
                    <a:p>
                      <a:r>
                        <a:rPr lang="en-GB" sz="2400" dirty="0"/>
                        <a:t>THOR</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07108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Sequential Files</a:t>
            </a:r>
          </a:p>
        </p:txBody>
      </p:sp>
      <p:sp>
        <p:nvSpPr>
          <p:cNvPr id="3" name="Content Placeholder 2"/>
          <p:cNvSpPr>
            <a:spLocks noGrp="1"/>
          </p:cNvSpPr>
          <p:nvPr>
            <p:ph idx="1"/>
          </p:nvPr>
        </p:nvSpPr>
        <p:spPr/>
        <p:txBody>
          <a:bodyPr/>
          <a:lstStyle/>
          <a:p>
            <a:r>
              <a:rPr lang="en-GB" dirty="0"/>
              <a:t>Is this a valid key field?</a:t>
            </a:r>
          </a:p>
          <a:p>
            <a:endParaRPr lang="en-GB" dirty="0"/>
          </a:p>
          <a:p>
            <a:r>
              <a:rPr lang="en-GB" dirty="0"/>
              <a:t>					Are they unique?</a:t>
            </a:r>
          </a:p>
          <a:p>
            <a:r>
              <a:rPr lang="en-GB" dirty="0"/>
              <a:t>					Are they in order?</a:t>
            </a:r>
          </a:p>
          <a:p>
            <a:r>
              <a:rPr lang="en-GB" dirty="0"/>
              <a:t>					Then its okay. That</a:t>
            </a:r>
            <a:r>
              <a:rPr lang="mr-IN" dirty="0"/>
              <a:t>’</a:t>
            </a:r>
            <a:r>
              <a:rPr lang="en-GB" dirty="0"/>
              <a:t>s all we care about, unique and 					order. It doesn’t matter if they are consecutive as 						long as they are in order</a:t>
            </a:r>
          </a:p>
          <a:p>
            <a:endParaRPr lang="en-GB" dirty="0"/>
          </a:p>
        </p:txBody>
      </p:sp>
      <p:graphicFrame>
        <p:nvGraphicFramePr>
          <p:cNvPr id="4" name="Table 3"/>
          <p:cNvGraphicFramePr>
            <a:graphicFrameLocks noGrp="1"/>
          </p:cNvGraphicFramePr>
          <p:nvPr/>
        </p:nvGraphicFramePr>
        <p:xfrm>
          <a:off x="415471" y="1034688"/>
          <a:ext cx="3503386" cy="2743200"/>
        </p:xfrm>
        <a:graphic>
          <a:graphicData uri="http://schemas.openxmlformats.org/drawingml/2006/table">
            <a:tbl>
              <a:tblPr firstRow="1" bandRow="1">
                <a:tableStyleId>{5C22544A-7EE6-4342-B048-85BDC9FD1C3A}</a:tableStyleId>
              </a:tblPr>
              <a:tblGrid>
                <a:gridCol w="484691">
                  <a:extLst>
                    <a:ext uri="{9D8B030D-6E8A-4147-A177-3AD203B41FA5}">
                      <a16:colId xmlns:a16="http://schemas.microsoft.com/office/drawing/2014/main" val="20000"/>
                    </a:ext>
                  </a:extLst>
                </a:gridCol>
                <a:gridCol w="3018695">
                  <a:extLst>
                    <a:ext uri="{9D8B030D-6E8A-4147-A177-3AD203B41FA5}">
                      <a16:colId xmlns:a16="http://schemas.microsoft.com/office/drawing/2014/main" val="20001"/>
                    </a:ext>
                  </a:extLst>
                </a:gridCol>
              </a:tblGrid>
              <a:tr h="370840">
                <a:tc>
                  <a:txBody>
                    <a:bodyPr/>
                    <a:lstStyle/>
                    <a:p>
                      <a:r>
                        <a:rPr lang="en-GB" sz="2400" dirty="0"/>
                        <a:t>ID</a:t>
                      </a:r>
                    </a:p>
                  </a:txBody>
                  <a:tcPr/>
                </a:tc>
                <a:tc>
                  <a:txBody>
                    <a:bodyPr/>
                    <a:lstStyle/>
                    <a:p>
                      <a:r>
                        <a:rPr lang="en-GB" sz="2400" dirty="0"/>
                        <a:t>NAME</a:t>
                      </a:r>
                    </a:p>
                  </a:txBody>
                  <a:tcPr/>
                </a:tc>
                <a:extLst>
                  <a:ext uri="{0D108BD9-81ED-4DB2-BD59-A6C34878D82A}">
                    <a16:rowId xmlns:a16="http://schemas.microsoft.com/office/drawing/2014/main" val="10000"/>
                  </a:ext>
                </a:extLst>
              </a:tr>
              <a:tr h="370840">
                <a:tc>
                  <a:txBody>
                    <a:bodyPr/>
                    <a:lstStyle/>
                    <a:p>
                      <a:r>
                        <a:rPr lang="en-GB" sz="2400" dirty="0"/>
                        <a:t>1</a:t>
                      </a:r>
                    </a:p>
                  </a:txBody>
                  <a:tcPr/>
                </a:tc>
                <a:tc>
                  <a:txBody>
                    <a:bodyPr/>
                    <a:lstStyle/>
                    <a:p>
                      <a:r>
                        <a:rPr lang="en-GB" sz="2400" dirty="0"/>
                        <a:t>BATMAN</a:t>
                      </a:r>
                    </a:p>
                  </a:txBody>
                  <a:tcPr/>
                </a:tc>
                <a:extLst>
                  <a:ext uri="{0D108BD9-81ED-4DB2-BD59-A6C34878D82A}">
                    <a16:rowId xmlns:a16="http://schemas.microsoft.com/office/drawing/2014/main" val="10001"/>
                  </a:ext>
                </a:extLst>
              </a:tr>
              <a:tr h="370840">
                <a:tc>
                  <a:txBody>
                    <a:bodyPr/>
                    <a:lstStyle/>
                    <a:p>
                      <a:r>
                        <a:rPr lang="en-GB" sz="2400" dirty="0"/>
                        <a:t>3</a:t>
                      </a:r>
                    </a:p>
                  </a:txBody>
                  <a:tcPr/>
                </a:tc>
                <a:tc>
                  <a:txBody>
                    <a:bodyPr/>
                    <a:lstStyle/>
                    <a:p>
                      <a:r>
                        <a:rPr lang="en-GB" sz="2400" dirty="0"/>
                        <a:t>SPIDERMAN</a:t>
                      </a:r>
                    </a:p>
                  </a:txBody>
                  <a:tcPr/>
                </a:tc>
                <a:extLst>
                  <a:ext uri="{0D108BD9-81ED-4DB2-BD59-A6C34878D82A}">
                    <a16:rowId xmlns:a16="http://schemas.microsoft.com/office/drawing/2014/main" val="10002"/>
                  </a:ext>
                </a:extLst>
              </a:tr>
              <a:tr h="370840">
                <a:tc>
                  <a:txBody>
                    <a:bodyPr/>
                    <a:lstStyle/>
                    <a:p>
                      <a:r>
                        <a:rPr lang="en-GB" sz="2400" dirty="0"/>
                        <a:t>5</a:t>
                      </a:r>
                    </a:p>
                  </a:txBody>
                  <a:tcPr/>
                </a:tc>
                <a:tc>
                  <a:txBody>
                    <a:bodyPr/>
                    <a:lstStyle/>
                    <a:p>
                      <a:r>
                        <a:rPr lang="en-GB" sz="2400" dirty="0"/>
                        <a:t>WONDER WOMAN</a:t>
                      </a:r>
                    </a:p>
                  </a:txBody>
                  <a:tcPr/>
                </a:tc>
                <a:extLst>
                  <a:ext uri="{0D108BD9-81ED-4DB2-BD59-A6C34878D82A}">
                    <a16:rowId xmlns:a16="http://schemas.microsoft.com/office/drawing/2014/main" val="10003"/>
                  </a:ext>
                </a:extLst>
              </a:tr>
              <a:tr h="370840">
                <a:tc>
                  <a:txBody>
                    <a:bodyPr/>
                    <a:lstStyle/>
                    <a:p>
                      <a:r>
                        <a:rPr lang="en-GB" sz="2400" dirty="0"/>
                        <a:t>7</a:t>
                      </a:r>
                    </a:p>
                  </a:txBody>
                  <a:tcPr/>
                </a:tc>
                <a:tc>
                  <a:txBody>
                    <a:bodyPr/>
                    <a:lstStyle/>
                    <a:p>
                      <a:r>
                        <a:rPr lang="en-GB" sz="2400" dirty="0"/>
                        <a:t>HULK</a:t>
                      </a:r>
                    </a:p>
                  </a:txBody>
                  <a:tcPr/>
                </a:tc>
                <a:extLst>
                  <a:ext uri="{0D108BD9-81ED-4DB2-BD59-A6C34878D82A}">
                    <a16:rowId xmlns:a16="http://schemas.microsoft.com/office/drawing/2014/main" val="10004"/>
                  </a:ext>
                </a:extLst>
              </a:tr>
              <a:tr h="370840">
                <a:tc>
                  <a:txBody>
                    <a:bodyPr/>
                    <a:lstStyle/>
                    <a:p>
                      <a:r>
                        <a:rPr lang="en-GB" sz="2400" dirty="0"/>
                        <a:t>8</a:t>
                      </a:r>
                    </a:p>
                  </a:txBody>
                  <a:tcPr/>
                </a:tc>
                <a:tc>
                  <a:txBody>
                    <a:bodyPr/>
                    <a:lstStyle/>
                    <a:p>
                      <a:r>
                        <a:rPr lang="en-GB" sz="2400" dirty="0"/>
                        <a:t>THOR</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746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How does it work </a:t>
            </a:r>
          </a:p>
        </p:txBody>
      </p:sp>
      <p:sp>
        <p:nvSpPr>
          <p:cNvPr id="3" name="Content Placeholder 2"/>
          <p:cNvSpPr>
            <a:spLocks noGrp="1"/>
          </p:cNvSpPr>
          <p:nvPr>
            <p:ph idx="1"/>
          </p:nvPr>
        </p:nvSpPr>
        <p:spPr/>
        <p:txBody>
          <a:bodyPr/>
          <a:lstStyle/>
          <a:p>
            <a:r>
              <a:rPr lang="en-GB" dirty="0"/>
              <a:t>Lets say you want to add Superman and he has a key of 6. </a:t>
            </a:r>
          </a:p>
          <a:p>
            <a:r>
              <a:rPr lang="en-GB" dirty="0"/>
              <a:t>1: You current data is copied to a temp file one by one </a:t>
            </a:r>
          </a:p>
          <a:p>
            <a:r>
              <a:rPr lang="en-GB" dirty="0"/>
              <a:t>2: When it reaches the correct position your data is inserted </a:t>
            </a:r>
          </a:p>
          <a:p>
            <a:r>
              <a:rPr lang="en-GB" dirty="0"/>
              <a:t>3: The remaining data is filled in </a:t>
            </a:r>
          </a:p>
          <a:p>
            <a:r>
              <a:rPr lang="en-GB" dirty="0"/>
              <a:t>4: The temp file is renamed </a:t>
            </a:r>
          </a:p>
        </p:txBody>
      </p:sp>
      <p:graphicFrame>
        <p:nvGraphicFramePr>
          <p:cNvPr id="4" name="Table 3"/>
          <p:cNvGraphicFramePr>
            <a:graphicFrameLocks noGrp="1"/>
          </p:cNvGraphicFramePr>
          <p:nvPr/>
        </p:nvGraphicFramePr>
        <p:xfrm>
          <a:off x="268514" y="3633108"/>
          <a:ext cx="3503386" cy="2743200"/>
        </p:xfrm>
        <a:graphic>
          <a:graphicData uri="http://schemas.openxmlformats.org/drawingml/2006/table">
            <a:tbl>
              <a:tblPr firstRow="1" bandRow="1">
                <a:tableStyleId>{5C22544A-7EE6-4342-B048-85BDC9FD1C3A}</a:tableStyleId>
              </a:tblPr>
              <a:tblGrid>
                <a:gridCol w="484691">
                  <a:extLst>
                    <a:ext uri="{9D8B030D-6E8A-4147-A177-3AD203B41FA5}">
                      <a16:colId xmlns:a16="http://schemas.microsoft.com/office/drawing/2014/main" val="20000"/>
                    </a:ext>
                  </a:extLst>
                </a:gridCol>
                <a:gridCol w="3018695">
                  <a:extLst>
                    <a:ext uri="{9D8B030D-6E8A-4147-A177-3AD203B41FA5}">
                      <a16:colId xmlns:a16="http://schemas.microsoft.com/office/drawing/2014/main" val="20001"/>
                    </a:ext>
                  </a:extLst>
                </a:gridCol>
              </a:tblGrid>
              <a:tr h="370840">
                <a:tc>
                  <a:txBody>
                    <a:bodyPr/>
                    <a:lstStyle/>
                    <a:p>
                      <a:r>
                        <a:rPr lang="en-GB" sz="2400" dirty="0"/>
                        <a:t>ID</a:t>
                      </a:r>
                    </a:p>
                  </a:txBody>
                  <a:tcPr/>
                </a:tc>
                <a:tc>
                  <a:txBody>
                    <a:bodyPr/>
                    <a:lstStyle/>
                    <a:p>
                      <a:r>
                        <a:rPr lang="en-GB" sz="2400" dirty="0"/>
                        <a:t>NAME</a:t>
                      </a:r>
                    </a:p>
                  </a:txBody>
                  <a:tcPr/>
                </a:tc>
                <a:extLst>
                  <a:ext uri="{0D108BD9-81ED-4DB2-BD59-A6C34878D82A}">
                    <a16:rowId xmlns:a16="http://schemas.microsoft.com/office/drawing/2014/main" val="10000"/>
                  </a:ext>
                </a:extLst>
              </a:tr>
              <a:tr h="370840">
                <a:tc>
                  <a:txBody>
                    <a:bodyPr/>
                    <a:lstStyle/>
                    <a:p>
                      <a:r>
                        <a:rPr lang="en-GB" sz="2400" dirty="0"/>
                        <a:t>1</a:t>
                      </a:r>
                    </a:p>
                  </a:txBody>
                  <a:tcPr/>
                </a:tc>
                <a:tc>
                  <a:txBody>
                    <a:bodyPr/>
                    <a:lstStyle/>
                    <a:p>
                      <a:r>
                        <a:rPr lang="en-GB" sz="2400" dirty="0"/>
                        <a:t>BATMAN</a:t>
                      </a:r>
                    </a:p>
                  </a:txBody>
                  <a:tcPr/>
                </a:tc>
                <a:extLst>
                  <a:ext uri="{0D108BD9-81ED-4DB2-BD59-A6C34878D82A}">
                    <a16:rowId xmlns:a16="http://schemas.microsoft.com/office/drawing/2014/main" val="10001"/>
                  </a:ext>
                </a:extLst>
              </a:tr>
              <a:tr h="370840">
                <a:tc>
                  <a:txBody>
                    <a:bodyPr/>
                    <a:lstStyle/>
                    <a:p>
                      <a:r>
                        <a:rPr lang="en-GB" sz="2400" dirty="0"/>
                        <a:t>3</a:t>
                      </a:r>
                    </a:p>
                  </a:txBody>
                  <a:tcPr/>
                </a:tc>
                <a:tc>
                  <a:txBody>
                    <a:bodyPr/>
                    <a:lstStyle/>
                    <a:p>
                      <a:r>
                        <a:rPr lang="en-GB" sz="2400" dirty="0"/>
                        <a:t>SPIDERMAN</a:t>
                      </a:r>
                    </a:p>
                  </a:txBody>
                  <a:tcPr/>
                </a:tc>
                <a:extLst>
                  <a:ext uri="{0D108BD9-81ED-4DB2-BD59-A6C34878D82A}">
                    <a16:rowId xmlns:a16="http://schemas.microsoft.com/office/drawing/2014/main" val="10002"/>
                  </a:ext>
                </a:extLst>
              </a:tr>
              <a:tr h="370840">
                <a:tc>
                  <a:txBody>
                    <a:bodyPr/>
                    <a:lstStyle/>
                    <a:p>
                      <a:r>
                        <a:rPr lang="en-GB" sz="2400" dirty="0"/>
                        <a:t>5</a:t>
                      </a:r>
                    </a:p>
                  </a:txBody>
                  <a:tcPr/>
                </a:tc>
                <a:tc>
                  <a:txBody>
                    <a:bodyPr/>
                    <a:lstStyle/>
                    <a:p>
                      <a:r>
                        <a:rPr lang="en-GB" sz="2400" dirty="0"/>
                        <a:t>WONDER WOMAN</a:t>
                      </a:r>
                    </a:p>
                  </a:txBody>
                  <a:tcPr/>
                </a:tc>
                <a:extLst>
                  <a:ext uri="{0D108BD9-81ED-4DB2-BD59-A6C34878D82A}">
                    <a16:rowId xmlns:a16="http://schemas.microsoft.com/office/drawing/2014/main" val="10003"/>
                  </a:ext>
                </a:extLst>
              </a:tr>
              <a:tr h="370840">
                <a:tc>
                  <a:txBody>
                    <a:bodyPr/>
                    <a:lstStyle/>
                    <a:p>
                      <a:r>
                        <a:rPr lang="en-GB" sz="2400" dirty="0"/>
                        <a:t>7</a:t>
                      </a:r>
                    </a:p>
                  </a:txBody>
                  <a:tcPr/>
                </a:tc>
                <a:tc>
                  <a:txBody>
                    <a:bodyPr/>
                    <a:lstStyle/>
                    <a:p>
                      <a:r>
                        <a:rPr lang="en-GB" sz="2400" dirty="0"/>
                        <a:t>HULK</a:t>
                      </a:r>
                    </a:p>
                  </a:txBody>
                  <a:tcPr/>
                </a:tc>
                <a:extLst>
                  <a:ext uri="{0D108BD9-81ED-4DB2-BD59-A6C34878D82A}">
                    <a16:rowId xmlns:a16="http://schemas.microsoft.com/office/drawing/2014/main" val="10004"/>
                  </a:ext>
                </a:extLst>
              </a:tr>
              <a:tr h="370840">
                <a:tc>
                  <a:txBody>
                    <a:bodyPr/>
                    <a:lstStyle/>
                    <a:p>
                      <a:r>
                        <a:rPr lang="en-GB" sz="2400" dirty="0"/>
                        <a:t>8</a:t>
                      </a:r>
                    </a:p>
                  </a:txBody>
                  <a:tcPr/>
                </a:tc>
                <a:tc>
                  <a:txBody>
                    <a:bodyPr/>
                    <a:lstStyle/>
                    <a:p>
                      <a:r>
                        <a:rPr lang="en-GB" sz="2400" dirty="0"/>
                        <a:t>THOR</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4040414" y="3633108"/>
          <a:ext cx="3503386" cy="3200400"/>
        </p:xfrm>
        <a:graphic>
          <a:graphicData uri="http://schemas.openxmlformats.org/drawingml/2006/table">
            <a:tbl>
              <a:tblPr firstRow="1" bandRow="1">
                <a:tableStyleId>{5C22544A-7EE6-4342-B048-85BDC9FD1C3A}</a:tableStyleId>
              </a:tblPr>
              <a:tblGrid>
                <a:gridCol w="484691">
                  <a:extLst>
                    <a:ext uri="{9D8B030D-6E8A-4147-A177-3AD203B41FA5}">
                      <a16:colId xmlns:a16="http://schemas.microsoft.com/office/drawing/2014/main" val="20000"/>
                    </a:ext>
                  </a:extLst>
                </a:gridCol>
                <a:gridCol w="3018695">
                  <a:extLst>
                    <a:ext uri="{9D8B030D-6E8A-4147-A177-3AD203B41FA5}">
                      <a16:colId xmlns:a16="http://schemas.microsoft.com/office/drawing/2014/main" val="20001"/>
                    </a:ext>
                  </a:extLst>
                </a:gridCol>
              </a:tblGrid>
              <a:tr h="370840">
                <a:tc>
                  <a:txBody>
                    <a:bodyPr/>
                    <a:lstStyle/>
                    <a:p>
                      <a:r>
                        <a:rPr lang="en-GB" sz="2400" dirty="0"/>
                        <a:t>ID</a:t>
                      </a:r>
                    </a:p>
                  </a:txBody>
                  <a:tcPr/>
                </a:tc>
                <a:tc>
                  <a:txBody>
                    <a:bodyPr/>
                    <a:lstStyle/>
                    <a:p>
                      <a:r>
                        <a:rPr lang="en-GB" sz="2400" dirty="0"/>
                        <a:t>NAME</a:t>
                      </a:r>
                    </a:p>
                  </a:txBody>
                  <a:tcPr/>
                </a:tc>
                <a:extLst>
                  <a:ext uri="{0D108BD9-81ED-4DB2-BD59-A6C34878D82A}">
                    <a16:rowId xmlns:a16="http://schemas.microsoft.com/office/drawing/2014/main" val="10000"/>
                  </a:ext>
                </a:extLst>
              </a:tr>
              <a:tr h="370840">
                <a:tc>
                  <a:txBody>
                    <a:bodyPr/>
                    <a:lstStyle/>
                    <a:p>
                      <a:r>
                        <a:rPr lang="en-GB" sz="2400" dirty="0"/>
                        <a:t>1</a:t>
                      </a:r>
                    </a:p>
                  </a:txBody>
                  <a:tcPr/>
                </a:tc>
                <a:tc>
                  <a:txBody>
                    <a:bodyPr/>
                    <a:lstStyle/>
                    <a:p>
                      <a:r>
                        <a:rPr lang="en-GB" sz="2400" dirty="0"/>
                        <a:t>BATMAN</a:t>
                      </a:r>
                    </a:p>
                  </a:txBody>
                  <a:tcPr/>
                </a:tc>
                <a:extLst>
                  <a:ext uri="{0D108BD9-81ED-4DB2-BD59-A6C34878D82A}">
                    <a16:rowId xmlns:a16="http://schemas.microsoft.com/office/drawing/2014/main" val="10001"/>
                  </a:ext>
                </a:extLst>
              </a:tr>
              <a:tr h="370840">
                <a:tc>
                  <a:txBody>
                    <a:bodyPr/>
                    <a:lstStyle/>
                    <a:p>
                      <a:r>
                        <a:rPr lang="en-GB" sz="2400" dirty="0"/>
                        <a:t>3</a:t>
                      </a:r>
                    </a:p>
                  </a:txBody>
                  <a:tcPr/>
                </a:tc>
                <a:tc>
                  <a:txBody>
                    <a:bodyPr/>
                    <a:lstStyle/>
                    <a:p>
                      <a:r>
                        <a:rPr lang="en-GB" sz="2400" dirty="0"/>
                        <a:t>SPIDERMAN</a:t>
                      </a:r>
                    </a:p>
                  </a:txBody>
                  <a:tcPr/>
                </a:tc>
                <a:extLst>
                  <a:ext uri="{0D108BD9-81ED-4DB2-BD59-A6C34878D82A}">
                    <a16:rowId xmlns:a16="http://schemas.microsoft.com/office/drawing/2014/main" val="10002"/>
                  </a:ext>
                </a:extLst>
              </a:tr>
              <a:tr h="370840">
                <a:tc>
                  <a:txBody>
                    <a:bodyPr/>
                    <a:lstStyle/>
                    <a:p>
                      <a:r>
                        <a:rPr lang="en-GB" sz="2400" dirty="0"/>
                        <a:t>5</a:t>
                      </a:r>
                    </a:p>
                  </a:txBody>
                  <a:tcPr/>
                </a:tc>
                <a:tc>
                  <a:txBody>
                    <a:bodyPr/>
                    <a:lstStyle/>
                    <a:p>
                      <a:r>
                        <a:rPr lang="en-GB" sz="2400" dirty="0"/>
                        <a:t>WONDER WOMAN</a:t>
                      </a:r>
                    </a:p>
                  </a:txBody>
                  <a:tcPr/>
                </a:tc>
                <a:extLst>
                  <a:ext uri="{0D108BD9-81ED-4DB2-BD59-A6C34878D82A}">
                    <a16:rowId xmlns:a16="http://schemas.microsoft.com/office/drawing/2014/main" val="10003"/>
                  </a:ext>
                </a:extLst>
              </a:tr>
              <a:tr h="370840">
                <a:tc>
                  <a:txBody>
                    <a:bodyPr/>
                    <a:lstStyle/>
                    <a:p>
                      <a:r>
                        <a:rPr lang="en-GB" sz="2400" dirty="0"/>
                        <a:t>6</a:t>
                      </a:r>
                    </a:p>
                  </a:txBody>
                  <a:tcPr/>
                </a:tc>
                <a:tc>
                  <a:txBody>
                    <a:bodyPr/>
                    <a:lstStyle/>
                    <a:p>
                      <a:r>
                        <a:rPr lang="en-GB" sz="2400" dirty="0"/>
                        <a:t>SUPERMAN</a:t>
                      </a:r>
                    </a:p>
                  </a:txBody>
                  <a:tcPr/>
                </a:tc>
                <a:extLst>
                  <a:ext uri="{0D108BD9-81ED-4DB2-BD59-A6C34878D82A}">
                    <a16:rowId xmlns:a16="http://schemas.microsoft.com/office/drawing/2014/main" val="10004"/>
                  </a:ext>
                </a:extLst>
              </a:tr>
              <a:tr h="370840">
                <a:tc>
                  <a:txBody>
                    <a:bodyPr/>
                    <a:lstStyle/>
                    <a:p>
                      <a:r>
                        <a:rPr lang="en-GB" sz="2400" dirty="0"/>
                        <a:t>7</a:t>
                      </a:r>
                    </a:p>
                  </a:txBody>
                  <a:tcPr/>
                </a:tc>
                <a:tc>
                  <a:txBody>
                    <a:bodyPr/>
                    <a:lstStyle/>
                    <a:p>
                      <a:r>
                        <a:rPr lang="en-GB" sz="2400" dirty="0"/>
                        <a:t>HULK</a:t>
                      </a:r>
                    </a:p>
                  </a:txBody>
                  <a:tcPr/>
                </a:tc>
                <a:extLst>
                  <a:ext uri="{0D108BD9-81ED-4DB2-BD59-A6C34878D82A}">
                    <a16:rowId xmlns:a16="http://schemas.microsoft.com/office/drawing/2014/main" val="10005"/>
                  </a:ext>
                </a:extLst>
              </a:tr>
              <a:tr h="370840">
                <a:tc>
                  <a:txBody>
                    <a:bodyPr/>
                    <a:lstStyle/>
                    <a:p>
                      <a:r>
                        <a:rPr lang="en-GB" sz="2400" dirty="0"/>
                        <a:t>8</a:t>
                      </a:r>
                    </a:p>
                  </a:txBody>
                  <a:tcPr/>
                </a:tc>
                <a:tc>
                  <a:txBody>
                    <a:bodyPr/>
                    <a:lstStyle/>
                    <a:p>
                      <a:r>
                        <a:rPr lang="en-GB" sz="2400" dirty="0"/>
                        <a:t>THOR</a:t>
                      </a:r>
                    </a:p>
                  </a:txBody>
                  <a:tcPr/>
                </a:tc>
                <a:extLst>
                  <a:ext uri="{0D108BD9-81ED-4DB2-BD59-A6C34878D82A}">
                    <a16:rowId xmlns:a16="http://schemas.microsoft.com/office/drawing/2014/main" val="10006"/>
                  </a:ext>
                </a:extLst>
              </a:tr>
            </a:tbl>
          </a:graphicData>
        </a:graphic>
      </p:graphicFrame>
      <p:sp>
        <p:nvSpPr>
          <p:cNvPr id="9" name="Rectangle 8"/>
          <p:cNvSpPr/>
          <p:nvPr/>
        </p:nvSpPr>
        <p:spPr>
          <a:xfrm>
            <a:off x="4040414" y="4082143"/>
            <a:ext cx="348705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p:cNvSpPr/>
          <p:nvPr/>
        </p:nvSpPr>
        <p:spPr>
          <a:xfrm>
            <a:off x="4040413" y="4506686"/>
            <a:ext cx="348705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4040412" y="4931229"/>
            <a:ext cx="348705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4040411" y="5355772"/>
            <a:ext cx="348705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p:nvSpPr>
        <p:spPr>
          <a:xfrm>
            <a:off x="4040410" y="5804807"/>
            <a:ext cx="3487057" cy="571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p:cNvSpPr/>
          <p:nvPr/>
        </p:nvSpPr>
        <p:spPr>
          <a:xfrm>
            <a:off x="4024077" y="6368142"/>
            <a:ext cx="3519723" cy="571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15" name="Table 14"/>
          <p:cNvGraphicFramePr>
            <a:graphicFrameLocks noGrp="1"/>
          </p:cNvGraphicFramePr>
          <p:nvPr/>
        </p:nvGraphicFramePr>
        <p:xfrm>
          <a:off x="8064491" y="3539323"/>
          <a:ext cx="3503386" cy="3200400"/>
        </p:xfrm>
        <a:graphic>
          <a:graphicData uri="http://schemas.openxmlformats.org/drawingml/2006/table">
            <a:tbl>
              <a:tblPr firstRow="1" bandRow="1">
                <a:tableStyleId>{5C22544A-7EE6-4342-B048-85BDC9FD1C3A}</a:tableStyleId>
              </a:tblPr>
              <a:tblGrid>
                <a:gridCol w="484691">
                  <a:extLst>
                    <a:ext uri="{9D8B030D-6E8A-4147-A177-3AD203B41FA5}">
                      <a16:colId xmlns:a16="http://schemas.microsoft.com/office/drawing/2014/main" val="20000"/>
                    </a:ext>
                  </a:extLst>
                </a:gridCol>
                <a:gridCol w="3018695">
                  <a:extLst>
                    <a:ext uri="{9D8B030D-6E8A-4147-A177-3AD203B41FA5}">
                      <a16:colId xmlns:a16="http://schemas.microsoft.com/office/drawing/2014/main" val="20001"/>
                    </a:ext>
                  </a:extLst>
                </a:gridCol>
              </a:tblGrid>
              <a:tr h="370840">
                <a:tc>
                  <a:txBody>
                    <a:bodyPr/>
                    <a:lstStyle/>
                    <a:p>
                      <a:r>
                        <a:rPr lang="en-GB" sz="2400" dirty="0"/>
                        <a:t>ID</a:t>
                      </a:r>
                    </a:p>
                  </a:txBody>
                  <a:tcPr/>
                </a:tc>
                <a:tc>
                  <a:txBody>
                    <a:bodyPr/>
                    <a:lstStyle/>
                    <a:p>
                      <a:r>
                        <a:rPr lang="en-GB" sz="2400" dirty="0"/>
                        <a:t>NAME</a:t>
                      </a:r>
                    </a:p>
                  </a:txBody>
                  <a:tcPr/>
                </a:tc>
                <a:extLst>
                  <a:ext uri="{0D108BD9-81ED-4DB2-BD59-A6C34878D82A}">
                    <a16:rowId xmlns:a16="http://schemas.microsoft.com/office/drawing/2014/main" val="10000"/>
                  </a:ext>
                </a:extLst>
              </a:tr>
              <a:tr h="370840">
                <a:tc>
                  <a:txBody>
                    <a:bodyPr/>
                    <a:lstStyle/>
                    <a:p>
                      <a:r>
                        <a:rPr lang="en-GB" sz="2400" dirty="0"/>
                        <a:t>1</a:t>
                      </a:r>
                    </a:p>
                  </a:txBody>
                  <a:tcPr/>
                </a:tc>
                <a:tc>
                  <a:txBody>
                    <a:bodyPr/>
                    <a:lstStyle/>
                    <a:p>
                      <a:r>
                        <a:rPr lang="en-GB" sz="2400" dirty="0"/>
                        <a:t>BATMAN</a:t>
                      </a:r>
                    </a:p>
                  </a:txBody>
                  <a:tcPr/>
                </a:tc>
                <a:extLst>
                  <a:ext uri="{0D108BD9-81ED-4DB2-BD59-A6C34878D82A}">
                    <a16:rowId xmlns:a16="http://schemas.microsoft.com/office/drawing/2014/main" val="10001"/>
                  </a:ext>
                </a:extLst>
              </a:tr>
              <a:tr h="370840">
                <a:tc>
                  <a:txBody>
                    <a:bodyPr/>
                    <a:lstStyle/>
                    <a:p>
                      <a:r>
                        <a:rPr lang="en-GB" sz="2400" dirty="0"/>
                        <a:t>3</a:t>
                      </a:r>
                    </a:p>
                  </a:txBody>
                  <a:tcPr/>
                </a:tc>
                <a:tc>
                  <a:txBody>
                    <a:bodyPr/>
                    <a:lstStyle/>
                    <a:p>
                      <a:r>
                        <a:rPr lang="en-GB" sz="2400" dirty="0"/>
                        <a:t>SPIDERMAN</a:t>
                      </a:r>
                    </a:p>
                  </a:txBody>
                  <a:tcPr/>
                </a:tc>
                <a:extLst>
                  <a:ext uri="{0D108BD9-81ED-4DB2-BD59-A6C34878D82A}">
                    <a16:rowId xmlns:a16="http://schemas.microsoft.com/office/drawing/2014/main" val="10002"/>
                  </a:ext>
                </a:extLst>
              </a:tr>
              <a:tr h="370840">
                <a:tc>
                  <a:txBody>
                    <a:bodyPr/>
                    <a:lstStyle/>
                    <a:p>
                      <a:r>
                        <a:rPr lang="en-GB" sz="2400" dirty="0"/>
                        <a:t>5</a:t>
                      </a:r>
                    </a:p>
                  </a:txBody>
                  <a:tcPr/>
                </a:tc>
                <a:tc>
                  <a:txBody>
                    <a:bodyPr/>
                    <a:lstStyle/>
                    <a:p>
                      <a:r>
                        <a:rPr lang="en-GB" sz="2400" dirty="0"/>
                        <a:t>WONDER WOMAN</a:t>
                      </a:r>
                    </a:p>
                  </a:txBody>
                  <a:tcPr/>
                </a:tc>
                <a:extLst>
                  <a:ext uri="{0D108BD9-81ED-4DB2-BD59-A6C34878D82A}">
                    <a16:rowId xmlns:a16="http://schemas.microsoft.com/office/drawing/2014/main" val="10003"/>
                  </a:ext>
                </a:extLst>
              </a:tr>
              <a:tr h="370840">
                <a:tc>
                  <a:txBody>
                    <a:bodyPr/>
                    <a:lstStyle/>
                    <a:p>
                      <a:r>
                        <a:rPr lang="en-GB" sz="2400" dirty="0"/>
                        <a:t>6</a:t>
                      </a:r>
                    </a:p>
                  </a:txBody>
                  <a:tcPr/>
                </a:tc>
                <a:tc>
                  <a:txBody>
                    <a:bodyPr/>
                    <a:lstStyle/>
                    <a:p>
                      <a:r>
                        <a:rPr lang="en-GB" sz="2400" dirty="0"/>
                        <a:t>SUPERMAN</a:t>
                      </a:r>
                    </a:p>
                  </a:txBody>
                  <a:tcPr/>
                </a:tc>
                <a:extLst>
                  <a:ext uri="{0D108BD9-81ED-4DB2-BD59-A6C34878D82A}">
                    <a16:rowId xmlns:a16="http://schemas.microsoft.com/office/drawing/2014/main" val="10004"/>
                  </a:ext>
                </a:extLst>
              </a:tr>
              <a:tr h="370840">
                <a:tc>
                  <a:txBody>
                    <a:bodyPr/>
                    <a:lstStyle/>
                    <a:p>
                      <a:r>
                        <a:rPr lang="en-GB" sz="2400" dirty="0"/>
                        <a:t>7</a:t>
                      </a:r>
                    </a:p>
                  </a:txBody>
                  <a:tcPr/>
                </a:tc>
                <a:tc>
                  <a:txBody>
                    <a:bodyPr/>
                    <a:lstStyle/>
                    <a:p>
                      <a:r>
                        <a:rPr lang="en-GB" sz="2400" dirty="0"/>
                        <a:t>HULK</a:t>
                      </a:r>
                    </a:p>
                  </a:txBody>
                  <a:tcPr/>
                </a:tc>
                <a:extLst>
                  <a:ext uri="{0D108BD9-81ED-4DB2-BD59-A6C34878D82A}">
                    <a16:rowId xmlns:a16="http://schemas.microsoft.com/office/drawing/2014/main" val="10005"/>
                  </a:ext>
                </a:extLst>
              </a:tr>
              <a:tr h="370840">
                <a:tc>
                  <a:txBody>
                    <a:bodyPr/>
                    <a:lstStyle/>
                    <a:p>
                      <a:r>
                        <a:rPr lang="en-GB" sz="2400" dirty="0"/>
                        <a:t>8</a:t>
                      </a:r>
                    </a:p>
                  </a:txBody>
                  <a:tcPr/>
                </a:tc>
                <a:tc>
                  <a:txBody>
                    <a:bodyPr/>
                    <a:lstStyle/>
                    <a:p>
                      <a:r>
                        <a:rPr lang="en-GB" sz="2400" dirty="0"/>
                        <a:t>THOR</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362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xit" presetSubtype="0" fill="hold" nodeType="withEffect">
                                  <p:stCondLst>
                                    <p:cond delay="0"/>
                                  </p:stCondLst>
                                  <p:childTnLst>
                                    <p:animEffect transition="out" filter="dissolve">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Searching </a:t>
            </a:r>
          </a:p>
        </p:txBody>
      </p:sp>
      <p:sp>
        <p:nvSpPr>
          <p:cNvPr id="3" name="Content Placeholder 2"/>
          <p:cNvSpPr>
            <a:spLocks noGrp="1"/>
          </p:cNvSpPr>
          <p:nvPr>
            <p:ph idx="1"/>
          </p:nvPr>
        </p:nvSpPr>
        <p:spPr/>
        <p:txBody>
          <a:bodyPr>
            <a:normAutofit fontScale="92500" lnSpcReduction="10000"/>
          </a:bodyPr>
          <a:lstStyle/>
          <a:p>
            <a:r>
              <a:rPr lang="en-GB" dirty="0"/>
              <a:t>Because the data is in order, it is easier to stop searching. </a:t>
            </a:r>
          </a:p>
          <a:p>
            <a:endParaRPr lang="en-GB" dirty="0"/>
          </a:p>
          <a:p>
            <a:r>
              <a:rPr lang="en-GB" dirty="0"/>
              <a:t>With serial, you start at the start of your data and go all the way until the end, one-by-one and you hope the thing you want is there. (The thing you want is called the key</a:t>
            </a:r>
            <a:r>
              <a:rPr lang="mr-IN" dirty="0"/>
              <a:t>…</a:t>
            </a:r>
            <a:r>
              <a:rPr lang="en-GB" dirty="0"/>
              <a:t>.not to be confused with sequential key field) </a:t>
            </a:r>
          </a:p>
          <a:p>
            <a:endParaRPr lang="en-GB" dirty="0"/>
          </a:p>
          <a:p>
            <a:r>
              <a:rPr lang="en-GB" dirty="0"/>
              <a:t>With sequential, you start at the start of your data and go though one-by-one. But if you are searching for ”4: Captain America”. </a:t>
            </a:r>
          </a:p>
          <a:p>
            <a:r>
              <a:rPr lang="en-GB" dirty="0"/>
              <a:t>You start at 1: Batman, then 3: Spiderman, you know</a:t>
            </a:r>
            <a:br>
              <a:rPr lang="en-GB" dirty="0"/>
            </a:br>
            <a:r>
              <a:rPr lang="en-GB" dirty="0"/>
              <a:t>that if 4: Captain America should be next but you </a:t>
            </a:r>
          </a:p>
          <a:p>
            <a:r>
              <a:rPr lang="en-GB" dirty="0"/>
              <a:t>find 5: Wonder Woman</a:t>
            </a:r>
            <a:r>
              <a:rPr lang="mr-IN" dirty="0"/>
              <a:t>…</a:t>
            </a:r>
            <a:r>
              <a:rPr lang="en-GB" dirty="0"/>
              <a:t>you know your data is not </a:t>
            </a:r>
            <a:br>
              <a:rPr lang="en-GB" dirty="0"/>
            </a:br>
            <a:r>
              <a:rPr lang="en-GB" dirty="0"/>
              <a:t>there, so you just stop searching</a:t>
            </a:r>
          </a:p>
          <a:p>
            <a:endParaRPr lang="en-GB" dirty="0"/>
          </a:p>
          <a:p>
            <a:r>
              <a:rPr lang="en-GB" dirty="0"/>
              <a:t>This is much quicker than serial  and you are </a:t>
            </a:r>
            <a:br>
              <a:rPr lang="en-GB" dirty="0"/>
            </a:br>
            <a:r>
              <a:rPr lang="en-GB" dirty="0"/>
              <a:t>ONLY searching for the Key, in this example we only are</a:t>
            </a:r>
            <a:br>
              <a:rPr lang="en-GB" dirty="0"/>
            </a:br>
            <a:r>
              <a:rPr lang="en-GB" dirty="0"/>
              <a:t>looking for 4 not 4 Captain America</a:t>
            </a:r>
          </a:p>
        </p:txBody>
      </p:sp>
      <p:graphicFrame>
        <p:nvGraphicFramePr>
          <p:cNvPr id="4" name="Table 3"/>
          <p:cNvGraphicFramePr>
            <a:graphicFrameLocks noGrp="1"/>
          </p:cNvGraphicFramePr>
          <p:nvPr/>
        </p:nvGraphicFramePr>
        <p:xfrm>
          <a:off x="8181721" y="3914461"/>
          <a:ext cx="3503386" cy="2773680"/>
        </p:xfrm>
        <a:graphic>
          <a:graphicData uri="http://schemas.openxmlformats.org/drawingml/2006/table">
            <a:tbl>
              <a:tblPr firstRow="1" bandRow="1">
                <a:tableStyleId>{5C22544A-7EE6-4342-B048-85BDC9FD1C3A}</a:tableStyleId>
              </a:tblPr>
              <a:tblGrid>
                <a:gridCol w="484691">
                  <a:extLst>
                    <a:ext uri="{9D8B030D-6E8A-4147-A177-3AD203B41FA5}">
                      <a16:colId xmlns:a16="http://schemas.microsoft.com/office/drawing/2014/main" val="20000"/>
                    </a:ext>
                  </a:extLst>
                </a:gridCol>
                <a:gridCol w="3018695">
                  <a:extLst>
                    <a:ext uri="{9D8B030D-6E8A-4147-A177-3AD203B41FA5}">
                      <a16:colId xmlns:a16="http://schemas.microsoft.com/office/drawing/2014/main" val="20001"/>
                    </a:ext>
                  </a:extLst>
                </a:gridCol>
              </a:tblGrid>
              <a:tr h="370840">
                <a:tc>
                  <a:txBody>
                    <a:bodyPr/>
                    <a:lstStyle/>
                    <a:p>
                      <a:r>
                        <a:rPr lang="en-GB" sz="2000" dirty="0"/>
                        <a:t>ID</a:t>
                      </a:r>
                    </a:p>
                  </a:txBody>
                  <a:tcPr/>
                </a:tc>
                <a:tc>
                  <a:txBody>
                    <a:bodyPr/>
                    <a:lstStyle/>
                    <a:p>
                      <a:r>
                        <a:rPr lang="en-GB" sz="2000" dirty="0"/>
                        <a:t>NAME</a:t>
                      </a:r>
                    </a:p>
                  </a:txBody>
                  <a:tcPr/>
                </a:tc>
                <a:extLst>
                  <a:ext uri="{0D108BD9-81ED-4DB2-BD59-A6C34878D82A}">
                    <a16:rowId xmlns:a16="http://schemas.microsoft.com/office/drawing/2014/main" val="10000"/>
                  </a:ext>
                </a:extLst>
              </a:tr>
              <a:tr h="370840">
                <a:tc>
                  <a:txBody>
                    <a:bodyPr/>
                    <a:lstStyle/>
                    <a:p>
                      <a:r>
                        <a:rPr lang="en-GB" sz="2000" dirty="0"/>
                        <a:t>1</a:t>
                      </a:r>
                    </a:p>
                  </a:txBody>
                  <a:tcPr/>
                </a:tc>
                <a:tc>
                  <a:txBody>
                    <a:bodyPr/>
                    <a:lstStyle/>
                    <a:p>
                      <a:r>
                        <a:rPr lang="en-GB" sz="2000" dirty="0"/>
                        <a:t>BATMAN</a:t>
                      </a:r>
                    </a:p>
                  </a:txBody>
                  <a:tcPr/>
                </a:tc>
                <a:extLst>
                  <a:ext uri="{0D108BD9-81ED-4DB2-BD59-A6C34878D82A}">
                    <a16:rowId xmlns:a16="http://schemas.microsoft.com/office/drawing/2014/main" val="10001"/>
                  </a:ext>
                </a:extLst>
              </a:tr>
              <a:tr h="370840">
                <a:tc>
                  <a:txBody>
                    <a:bodyPr/>
                    <a:lstStyle/>
                    <a:p>
                      <a:r>
                        <a:rPr lang="en-GB" sz="2000" dirty="0"/>
                        <a:t>3</a:t>
                      </a:r>
                    </a:p>
                  </a:txBody>
                  <a:tcPr/>
                </a:tc>
                <a:tc>
                  <a:txBody>
                    <a:bodyPr/>
                    <a:lstStyle/>
                    <a:p>
                      <a:r>
                        <a:rPr lang="en-GB" sz="2000" dirty="0"/>
                        <a:t>SPIDERMAN</a:t>
                      </a:r>
                    </a:p>
                  </a:txBody>
                  <a:tcPr/>
                </a:tc>
                <a:extLst>
                  <a:ext uri="{0D108BD9-81ED-4DB2-BD59-A6C34878D82A}">
                    <a16:rowId xmlns:a16="http://schemas.microsoft.com/office/drawing/2014/main" val="10002"/>
                  </a:ext>
                </a:extLst>
              </a:tr>
              <a:tr h="370840">
                <a:tc>
                  <a:txBody>
                    <a:bodyPr/>
                    <a:lstStyle/>
                    <a:p>
                      <a:r>
                        <a:rPr lang="en-GB" sz="2000" dirty="0"/>
                        <a:t>5</a:t>
                      </a:r>
                    </a:p>
                  </a:txBody>
                  <a:tcPr/>
                </a:tc>
                <a:tc>
                  <a:txBody>
                    <a:bodyPr/>
                    <a:lstStyle/>
                    <a:p>
                      <a:r>
                        <a:rPr lang="en-GB" sz="2000" dirty="0"/>
                        <a:t>WONDER WOMAN</a:t>
                      </a:r>
                    </a:p>
                  </a:txBody>
                  <a:tcPr/>
                </a:tc>
                <a:extLst>
                  <a:ext uri="{0D108BD9-81ED-4DB2-BD59-A6C34878D82A}">
                    <a16:rowId xmlns:a16="http://schemas.microsoft.com/office/drawing/2014/main" val="10003"/>
                  </a:ext>
                </a:extLst>
              </a:tr>
              <a:tr h="370840">
                <a:tc>
                  <a:txBody>
                    <a:bodyPr/>
                    <a:lstStyle/>
                    <a:p>
                      <a:r>
                        <a:rPr lang="en-GB" sz="2000" dirty="0"/>
                        <a:t>6</a:t>
                      </a:r>
                    </a:p>
                  </a:txBody>
                  <a:tcPr/>
                </a:tc>
                <a:tc>
                  <a:txBody>
                    <a:bodyPr/>
                    <a:lstStyle/>
                    <a:p>
                      <a:r>
                        <a:rPr lang="en-GB" sz="2000" dirty="0"/>
                        <a:t>SUPERMAN</a:t>
                      </a:r>
                    </a:p>
                  </a:txBody>
                  <a:tcPr/>
                </a:tc>
                <a:extLst>
                  <a:ext uri="{0D108BD9-81ED-4DB2-BD59-A6C34878D82A}">
                    <a16:rowId xmlns:a16="http://schemas.microsoft.com/office/drawing/2014/main" val="10004"/>
                  </a:ext>
                </a:extLst>
              </a:tr>
              <a:tr h="370840">
                <a:tc>
                  <a:txBody>
                    <a:bodyPr/>
                    <a:lstStyle/>
                    <a:p>
                      <a:r>
                        <a:rPr lang="en-GB" sz="2000" dirty="0"/>
                        <a:t>7</a:t>
                      </a:r>
                    </a:p>
                  </a:txBody>
                  <a:tcPr/>
                </a:tc>
                <a:tc>
                  <a:txBody>
                    <a:bodyPr/>
                    <a:lstStyle/>
                    <a:p>
                      <a:r>
                        <a:rPr lang="en-GB" sz="2000" dirty="0"/>
                        <a:t>HULK</a:t>
                      </a:r>
                    </a:p>
                  </a:txBody>
                  <a:tcPr/>
                </a:tc>
                <a:extLst>
                  <a:ext uri="{0D108BD9-81ED-4DB2-BD59-A6C34878D82A}">
                    <a16:rowId xmlns:a16="http://schemas.microsoft.com/office/drawing/2014/main" val="10005"/>
                  </a:ext>
                </a:extLst>
              </a:tr>
              <a:tr h="370840">
                <a:tc>
                  <a:txBody>
                    <a:bodyPr/>
                    <a:lstStyle/>
                    <a:p>
                      <a:r>
                        <a:rPr lang="en-GB" sz="2000" dirty="0"/>
                        <a:t>8</a:t>
                      </a:r>
                    </a:p>
                  </a:txBody>
                  <a:tcPr/>
                </a:tc>
                <a:tc>
                  <a:txBody>
                    <a:bodyPr/>
                    <a:lstStyle/>
                    <a:p>
                      <a:r>
                        <a:rPr lang="en-GB" sz="2000" dirty="0"/>
                        <a:t>THOR</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4075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Sequential </a:t>
            </a:r>
          </a:p>
        </p:txBody>
      </p:sp>
      <p:sp>
        <p:nvSpPr>
          <p:cNvPr id="3" name="Content Placeholder 2"/>
          <p:cNvSpPr>
            <a:spLocks noGrp="1"/>
          </p:cNvSpPr>
          <p:nvPr>
            <p:ph idx="1"/>
          </p:nvPr>
        </p:nvSpPr>
        <p:spPr/>
        <p:txBody>
          <a:bodyPr>
            <a:normAutofit fontScale="92500" lnSpcReduction="10000"/>
          </a:bodyPr>
          <a:lstStyle/>
          <a:p>
            <a:r>
              <a:rPr lang="en-GB" dirty="0"/>
              <a:t>If sequential means you must sort your data by the key field, what's the best way to make sure your file is sequential </a:t>
            </a:r>
          </a:p>
          <a:p>
            <a:endParaRPr lang="en-GB" dirty="0"/>
          </a:p>
          <a:p>
            <a:r>
              <a:rPr lang="en-GB" dirty="0"/>
              <a:t>Two methods to make sure your data is sequential </a:t>
            </a:r>
          </a:p>
          <a:p>
            <a:endParaRPr lang="en-GB" dirty="0"/>
          </a:p>
          <a:p>
            <a:r>
              <a:rPr lang="en-GB" dirty="0"/>
              <a:t>1:  You add data and as soon as you add data you sort everything to make sure its order</a:t>
            </a:r>
          </a:p>
          <a:p>
            <a:endParaRPr lang="en-GB" dirty="0"/>
          </a:p>
          <a:p>
            <a:r>
              <a:rPr lang="en-GB" dirty="0"/>
              <a:t>2: You add data and for a while its just like a serial file, but then at certain points (every 8 hours, every week, once a month) you sort your data</a:t>
            </a:r>
          </a:p>
          <a:p>
            <a:endParaRPr lang="en-GB" dirty="0"/>
          </a:p>
          <a:p>
            <a:r>
              <a:rPr lang="en-GB" dirty="0"/>
              <a:t>The method you use to sort data can be different depending on what's best for you. Bubble sort, insertion sort, quicksort</a:t>
            </a:r>
            <a:r>
              <a:rPr lang="mr-IN" dirty="0"/>
              <a:t>…</a:t>
            </a:r>
            <a:r>
              <a:rPr lang="en-GB" dirty="0"/>
              <a:t>.</a:t>
            </a:r>
          </a:p>
          <a:p>
            <a:endParaRPr lang="en-GB" dirty="0"/>
          </a:p>
          <a:p>
            <a:r>
              <a:rPr lang="en-GB" dirty="0"/>
              <a:t>An example of where you would use sequential is an address book / contact lists. You want the data in order but not in the order they were added but by order of name  </a:t>
            </a:r>
          </a:p>
        </p:txBody>
      </p:sp>
    </p:spTree>
    <p:extLst>
      <p:ext uri="{BB962C8B-B14F-4D97-AF65-F5344CB8AC3E}">
        <p14:creationId xmlns:p14="http://schemas.microsoft.com/office/powerpoint/2010/main" val="273662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Sequential problem </a:t>
            </a:r>
          </a:p>
        </p:txBody>
      </p:sp>
      <p:sp>
        <p:nvSpPr>
          <p:cNvPr id="3" name="Content Placeholder 2"/>
          <p:cNvSpPr>
            <a:spLocks noGrp="1"/>
          </p:cNvSpPr>
          <p:nvPr>
            <p:ph idx="1"/>
          </p:nvPr>
        </p:nvSpPr>
        <p:spPr/>
        <p:txBody>
          <a:bodyPr>
            <a:normAutofit lnSpcReduction="10000"/>
          </a:bodyPr>
          <a:lstStyle/>
          <a:p>
            <a:r>
              <a:rPr lang="en-GB" dirty="0"/>
              <a:t>Our example is a simple one. Our record just happens to two fields </a:t>
            </a:r>
            <a:br>
              <a:rPr lang="en-GB" dirty="0"/>
            </a:br>
            <a:r>
              <a:rPr lang="en-GB" dirty="0"/>
              <a:t>				  (ID and Name)But lets say you have a simple</a:t>
            </a:r>
            <a:br>
              <a:rPr lang="en-GB" dirty="0"/>
            </a:br>
            <a:r>
              <a:rPr lang="en-GB" dirty="0"/>
              <a:t>				  database that has student ID, First Name, Last Name </a:t>
            </a:r>
            <a:br>
              <a:rPr lang="en-GB" dirty="0"/>
            </a:br>
            <a:r>
              <a:rPr lang="en-GB" dirty="0"/>
              <a:t>				  and Age. 4 fields for one record </a:t>
            </a:r>
          </a:p>
          <a:p>
            <a:endParaRPr lang="en-GB" dirty="0"/>
          </a:p>
          <a:p>
            <a:r>
              <a:rPr lang="en-GB" dirty="0"/>
              <a:t>				  When you search though this, if you want the third</a:t>
            </a:r>
            <a:br>
              <a:rPr lang="en-GB" dirty="0"/>
            </a:br>
            <a:r>
              <a:rPr lang="en-GB" dirty="0"/>
              <a:t>			              record (yellow), you are having to go though 8 separate </a:t>
            </a:r>
            <a:br>
              <a:rPr lang="en-GB" dirty="0"/>
            </a:br>
            <a:r>
              <a:rPr lang="en-GB" dirty="0"/>
              <a:t>				   fields.</a:t>
            </a:r>
          </a:p>
          <a:p>
            <a:r>
              <a:rPr lang="en-GB" dirty="0"/>
              <a:t>				</a:t>
            </a:r>
          </a:p>
          <a:p>
            <a:r>
              <a:rPr lang="en-GB" dirty="0"/>
              <a:t> </a:t>
            </a:r>
          </a:p>
          <a:p>
            <a:endParaRPr lang="en-GB" dirty="0"/>
          </a:p>
          <a:p>
            <a:endParaRPr lang="en-GB" dirty="0"/>
          </a:p>
          <a:p>
            <a:r>
              <a:rPr lang="en-GB" dirty="0"/>
              <a:t>And what if you wanted to change your database to include Telephone number, now you want each record to have 5 fields and now you must redo your entire database </a:t>
            </a:r>
          </a:p>
        </p:txBody>
      </p:sp>
      <p:graphicFrame>
        <p:nvGraphicFramePr>
          <p:cNvPr id="4" name="Table 3"/>
          <p:cNvGraphicFramePr>
            <a:graphicFrameLocks noGrp="1"/>
          </p:cNvGraphicFramePr>
          <p:nvPr/>
        </p:nvGraphicFramePr>
        <p:xfrm>
          <a:off x="280367" y="859428"/>
          <a:ext cx="3503386" cy="2773680"/>
        </p:xfrm>
        <a:graphic>
          <a:graphicData uri="http://schemas.openxmlformats.org/drawingml/2006/table">
            <a:tbl>
              <a:tblPr firstRow="1" bandRow="1">
                <a:tableStyleId>{5C22544A-7EE6-4342-B048-85BDC9FD1C3A}</a:tableStyleId>
              </a:tblPr>
              <a:tblGrid>
                <a:gridCol w="484691">
                  <a:extLst>
                    <a:ext uri="{9D8B030D-6E8A-4147-A177-3AD203B41FA5}">
                      <a16:colId xmlns:a16="http://schemas.microsoft.com/office/drawing/2014/main" val="20000"/>
                    </a:ext>
                  </a:extLst>
                </a:gridCol>
                <a:gridCol w="3018695">
                  <a:extLst>
                    <a:ext uri="{9D8B030D-6E8A-4147-A177-3AD203B41FA5}">
                      <a16:colId xmlns:a16="http://schemas.microsoft.com/office/drawing/2014/main" val="20001"/>
                    </a:ext>
                  </a:extLst>
                </a:gridCol>
              </a:tblGrid>
              <a:tr h="370840">
                <a:tc>
                  <a:txBody>
                    <a:bodyPr/>
                    <a:lstStyle/>
                    <a:p>
                      <a:r>
                        <a:rPr lang="en-GB" sz="2000" dirty="0"/>
                        <a:t>ID</a:t>
                      </a:r>
                    </a:p>
                  </a:txBody>
                  <a:tcPr/>
                </a:tc>
                <a:tc>
                  <a:txBody>
                    <a:bodyPr/>
                    <a:lstStyle/>
                    <a:p>
                      <a:r>
                        <a:rPr lang="en-GB" sz="2000" dirty="0"/>
                        <a:t>NAME</a:t>
                      </a:r>
                    </a:p>
                  </a:txBody>
                  <a:tcPr/>
                </a:tc>
                <a:extLst>
                  <a:ext uri="{0D108BD9-81ED-4DB2-BD59-A6C34878D82A}">
                    <a16:rowId xmlns:a16="http://schemas.microsoft.com/office/drawing/2014/main" val="10000"/>
                  </a:ext>
                </a:extLst>
              </a:tr>
              <a:tr h="370840">
                <a:tc>
                  <a:txBody>
                    <a:bodyPr/>
                    <a:lstStyle/>
                    <a:p>
                      <a:r>
                        <a:rPr lang="en-GB" sz="2000" dirty="0"/>
                        <a:t>1</a:t>
                      </a:r>
                    </a:p>
                  </a:txBody>
                  <a:tcPr/>
                </a:tc>
                <a:tc>
                  <a:txBody>
                    <a:bodyPr/>
                    <a:lstStyle/>
                    <a:p>
                      <a:r>
                        <a:rPr lang="en-GB" sz="2000" dirty="0"/>
                        <a:t>BATMAN</a:t>
                      </a:r>
                    </a:p>
                  </a:txBody>
                  <a:tcPr/>
                </a:tc>
                <a:extLst>
                  <a:ext uri="{0D108BD9-81ED-4DB2-BD59-A6C34878D82A}">
                    <a16:rowId xmlns:a16="http://schemas.microsoft.com/office/drawing/2014/main" val="10001"/>
                  </a:ext>
                </a:extLst>
              </a:tr>
              <a:tr h="370840">
                <a:tc>
                  <a:txBody>
                    <a:bodyPr/>
                    <a:lstStyle/>
                    <a:p>
                      <a:r>
                        <a:rPr lang="en-GB" sz="2000" dirty="0"/>
                        <a:t>3</a:t>
                      </a:r>
                    </a:p>
                  </a:txBody>
                  <a:tcPr/>
                </a:tc>
                <a:tc>
                  <a:txBody>
                    <a:bodyPr/>
                    <a:lstStyle/>
                    <a:p>
                      <a:r>
                        <a:rPr lang="en-GB" sz="2000" dirty="0"/>
                        <a:t>SPIDERMAN</a:t>
                      </a:r>
                    </a:p>
                  </a:txBody>
                  <a:tcPr/>
                </a:tc>
                <a:extLst>
                  <a:ext uri="{0D108BD9-81ED-4DB2-BD59-A6C34878D82A}">
                    <a16:rowId xmlns:a16="http://schemas.microsoft.com/office/drawing/2014/main" val="10002"/>
                  </a:ext>
                </a:extLst>
              </a:tr>
              <a:tr h="370840">
                <a:tc>
                  <a:txBody>
                    <a:bodyPr/>
                    <a:lstStyle/>
                    <a:p>
                      <a:r>
                        <a:rPr lang="en-GB" sz="2000" dirty="0"/>
                        <a:t>5</a:t>
                      </a:r>
                    </a:p>
                  </a:txBody>
                  <a:tcPr/>
                </a:tc>
                <a:tc>
                  <a:txBody>
                    <a:bodyPr/>
                    <a:lstStyle/>
                    <a:p>
                      <a:r>
                        <a:rPr lang="en-GB" sz="2000" dirty="0"/>
                        <a:t>WONDER WOMAN</a:t>
                      </a:r>
                    </a:p>
                  </a:txBody>
                  <a:tcPr/>
                </a:tc>
                <a:extLst>
                  <a:ext uri="{0D108BD9-81ED-4DB2-BD59-A6C34878D82A}">
                    <a16:rowId xmlns:a16="http://schemas.microsoft.com/office/drawing/2014/main" val="10003"/>
                  </a:ext>
                </a:extLst>
              </a:tr>
              <a:tr h="370840">
                <a:tc>
                  <a:txBody>
                    <a:bodyPr/>
                    <a:lstStyle/>
                    <a:p>
                      <a:r>
                        <a:rPr lang="en-GB" sz="2000" dirty="0"/>
                        <a:t>6</a:t>
                      </a:r>
                    </a:p>
                  </a:txBody>
                  <a:tcPr/>
                </a:tc>
                <a:tc>
                  <a:txBody>
                    <a:bodyPr/>
                    <a:lstStyle/>
                    <a:p>
                      <a:r>
                        <a:rPr lang="en-GB" sz="2000" dirty="0"/>
                        <a:t>SUPERMAN</a:t>
                      </a:r>
                    </a:p>
                  </a:txBody>
                  <a:tcPr/>
                </a:tc>
                <a:extLst>
                  <a:ext uri="{0D108BD9-81ED-4DB2-BD59-A6C34878D82A}">
                    <a16:rowId xmlns:a16="http://schemas.microsoft.com/office/drawing/2014/main" val="10004"/>
                  </a:ext>
                </a:extLst>
              </a:tr>
              <a:tr h="370840">
                <a:tc>
                  <a:txBody>
                    <a:bodyPr/>
                    <a:lstStyle/>
                    <a:p>
                      <a:r>
                        <a:rPr lang="en-GB" sz="2000" dirty="0"/>
                        <a:t>7</a:t>
                      </a:r>
                    </a:p>
                  </a:txBody>
                  <a:tcPr/>
                </a:tc>
                <a:tc>
                  <a:txBody>
                    <a:bodyPr/>
                    <a:lstStyle/>
                    <a:p>
                      <a:r>
                        <a:rPr lang="en-GB" sz="2000" dirty="0"/>
                        <a:t>HULK</a:t>
                      </a:r>
                    </a:p>
                  </a:txBody>
                  <a:tcPr/>
                </a:tc>
                <a:extLst>
                  <a:ext uri="{0D108BD9-81ED-4DB2-BD59-A6C34878D82A}">
                    <a16:rowId xmlns:a16="http://schemas.microsoft.com/office/drawing/2014/main" val="10005"/>
                  </a:ext>
                </a:extLst>
              </a:tr>
              <a:tr h="0">
                <a:tc>
                  <a:txBody>
                    <a:bodyPr/>
                    <a:lstStyle/>
                    <a:p>
                      <a:r>
                        <a:rPr lang="en-GB" sz="2000" dirty="0"/>
                        <a:t>8</a:t>
                      </a:r>
                    </a:p>
                  </a:txBody>
                  <a:tcPr/>
                </a:tc>
                <a:tc>
                  <a:txBody>
                    <a:bodyPr/>
                    <a:lstStyle/>
                    <a:p>
                      <a:r>
                        <a:rPr lang="en-GB" sz="2000" dirty="0"/>
                        <a:t>THOR</a:t>
                      </a:r>
                    </a:p>
                  </a:txBody>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66582462"/>
              </p:ext>
            </p:extLst>
          </p:nvPr>
        </p:nvGraphicFramePr>
        <p:xfrm>
          <a:off x="70335" y="4503874"/>
          <a:ext cx="12121667" cy="741680"/>
        </p:xfrm>
        <a:graphic>
          <a:graphicData uri="http://schemas.openxmlformats.org/drawingml/2006/table">
            <a:tbl>
              <a:tblPr firstRow="1" bandRow="1">
                <a:tableStyleId>{5C22544A-7EE6-4342-B048-85BDC9FD1C3A}</a:tableStyleId>
              </a:tblPr>
              <a:tblGrid>
                <a:gridCol w="598201">
                  <a:extLst>
                    <a:ext uri="{9D8B030D-6E8A-4147-A177-3AD203B41FA5}">
                      <a16:colId xmlns:a16="http://schemas.microsoft.com/office/drawing/2014/main" val="20000"/>
                    </a:ext>
                  </a:extLst>
                </a:gridCol>
                <a:gridCol w="681598">
                  <a:extLst>
                    <a:ext uri="{9D8B030D-6E8A-4147-A177-3AD203B41FA5}">
                      <a16:colId xmlns:a16="http://schemas.microsoft.com/office/drawing/2014/main" val="20001"/>
                    </a:ext>
                  </a:extLst>
                </a:gridCol>
                <a:gridCol w="805387">
                  <a:extLst>
                    <a:ext uri="{9D8B030D-6E8A-4147-A177-3AD203B41FA5}">
                      <a16:colId xmlns:a16="http://schemas.microsoft.com/office/drawing/2014/main" val="20002"/>
                    </a:ext>
                  </a:extLst>
                </a:gridCol>
                <a:gridCol w="805387">
                  <a:extLst>
                    <a:ext uri="{9D8B030D-6E8A-4147-A177-3AD203B41FA5}">
                      <a16:colId xmlns:a16="http://schemas.microsoft.com/office/drawing/2014/main" val="20003"/>
                    </a:ext>
                  </a:extLst>
                </a:gridCol>
                <a:gridCol w="436439">
                  <a:extLst>
                    <a:ext uri="{9D8B030D-6E8A-4147-A177-3AD203B41FA5}">
                      <a16:colId xmlns:a16="http://schemas.microsoft.com/office/drawing/2014/main" val="20004"/>
                    </a:ext>
                  </a:extLst>
                </a:gridCol>
                <a:gridCol w="1174334">
                  <a:extLst>
                    <a:ext uri="{9D8B030D-6E8A-4147-A177-3AD203B41FA5}">
                      <a16:colId xmlns:a16="http://schemas.microsoft.com/office/drawing/2014/main" val="20005"/>
                    </a:ext>
                  </a:extLst>
                </a:gridCol>
                <a:gridCol w="880582">
                  <a:extLst>
                    <a:ext uri="{9D8B030D-6E8A-4147-A177-3AD203B41FA5}">
                      <a16:colId xmlns:a16="http://schemas.microsoft.com/office/drawing/2014/main" val="20006"/>
                    </a:ext>
                  </a:extLst>
                </a:gridCol>
                <a:gridCol w="805387">
                  <a:extLst>
                    <a:ext uri="{9D8B030D-6E8A-4147-A177-3AD203B41FA5}">
                      <a16:colId xmlns:a16="http://schemas.microsoft.com/office/drawing/2014/main" val="20007"/>
                    </a:ext>
                  </a:extLst>
                </a:gridCol>
                <a:gridCol w="469045">
                  <a:extLst>
                    <a:ext uri="{9D8B030D-6E8A-4147-A177-3AD203B41FA5}">
                      <a16:colId xmlns:a16="http://schemas.microsoft.com/office/drawing/2014/main" val="20008"/>
                    </a:ext>
                  </a:extLst>
                </a:gridCol>
                <a:gridCol w="1141728">
                  <a:extLst>
                    <a:ext uri="{9D8B030D-6E8A-4147-A177-3AD203B41FA5}">
                      <a16:colId xmlns:a16="http://schemas.microsoft.com/office/drawing/2014/main" val="20009"/>
                    </a:ext>
                  </a:extLst>
                </a:gridCol>
                <a:gridCol w="805387">
                  <a:extLst>
                    <a:ext uri="{9D8B030D-6E8A-4147-A177-3AD203B41FA5}">
                      <a16:colId xmlns:a16="http://schemas.microsoft.com/office/drawing/2014/main" val="20010"/>
                    </a:ext>
                  </a:extLst>
                </a:gridCol>
                <a:gridCol w="805387">
                  <a:extLst>
                    <a:ext uri="{9D8B030D-6E8A-4147-A177-3AD203B41FA5}">
                      <a16:colId xmlns:a16="http://schemas.microsoft.com/office/drawing/2014/main" val="20011"/>
                    </a:ext>
                  </a:extLst>
                </a:gridCol>
                <a:gridCol w="428797">
                  <a:extLst>
                    <a:ext uri="{9D8B030D-6E8A-4147-A177-3AD203B41FA5}">
                      <a16:colId xmlns:a16="http://schemas.microsoft.com/office/drawing/2014/main" val="20012"/>
                    </a:ext>
                  </a:extLst>
                </a:gridCol>
                <a:gridCol w="673234">
                  <a:extLst>
                    <a:ext uri="{9D8B030D-6E8A-4147-A177-3AD203B41FA5}">
                      <a16:colId xmlns:a16="http://schemas.microsoft.com/office/drawing/2014/main" val="20013"/>
                    </a:ext>
                  </a:extLst>
                </a:gridCol>
                <a:gridCol w="805387">
                  <a:extLst>
                    <a:ext uri="{9D8B030D-6E8A-4147-A177-3AD203B41FA5}">
                      <a16:colId xmlns:a16="http://schemas.microsoft.com/office/drawing/2014/main" val="20014"/>
                    </a:ext>
                  </a:extLst>
                </a:gridCol>
                <a:gridCol w="805387">
                  <a:extLst>
                    <a:ext uri="{9D8B030D-6E8A-4147-A177-3AD203B41FA5}">
                      <a16:colId xmlns:a16="http://schemas.microsoft.com/office/drawing/2014/main" val="20015"/>
                    </a:ext>
                  </a:extLst>
                </a:gridCol>
              </a:tblGrid>
              <a:tr h="370840">
                <a:tc>
                  <a:txBody>
                    <a:bodyPr/>
                    <a:lstStyle/>
                    <a:p>
                      <a:pPr algn="ctr"/>
                      <a:r>
                        <a:rPr lang="en-GB"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First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Last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First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Last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First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Last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GB" dirty="0">
                          <a:solidFill>
                            <a:schemeClr val="tx1"/>
                          </a:solidFill>
                        </a:rPr>
                        <a:t>First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GB" dirty="0">
                          <a:solidFill>
                            <a:schemeClr val="tx1"/>
                          </a:solidFill>
                        </a:rPr>
                        <a:t>Last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GB" dirty="0">
                          <a:solidFill>
                            <a:schemeClr val="tx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r h="370840">
                <a:tc>
                  <a:txBody>
                    <a:bodyPr/>
                    <a:lstStyle/>
                    <a:p>
                      <a:pPr algn="ctr"/>
                      <a:r>
                        <a:rPr lang="en-GB"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Jack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Bauer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David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Palmer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Walter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White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GB" dirty="0">
                          <a:solidFill>
                            <a:schemeClr val="tx1"/>
                          </a:solidFill>
                        </a:rPr>
                        <a:t>Arya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GB" dirty="0">
                          <a:solidFill>
                            <a:schemeClr val="tx1"/>
                          </a:solidFill>
                        </a:rPr>
                        <a:t>Stark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GB"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4609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Direct Access</a:t>
            </a:r>
          </a:p>
        </p:txBody>
      </p:sp>
      <p:sp>
        <p:nvSpPr>
          <p:cNvPr id="3" name="Content Placeholder 2"/>
          <p:cNvSpPr>
            <a:spLocks noGrp="1"/>
          </p:cNvSpPr>
          <p:nvPr>
            <p:ph idx="1"/>
          </p:nvPr>
        </p:nvSpPr>
        <p:spPr/>
        <p:txBody>
          <a:bodyPr>
            <a:normAutofit fontScale="92500" lnSpcReduction="10000"/>
          </a:bodyPr>
          <a:lstStyle/>
          <a:p>
            <a:r>
              <a:rPr lang="en-GB" dirty="0"/>
              <a:t>Direct Access is also called Random Access. </a:t>
            </a:r>
          </a:p>
          <a:p>
            <a:r>
              <a:rPr lang="en-GB" dirty="0"/>
              <a:t>It lets you jump to where you want to go, but how?</a:t>
            </a:r>
          </a:p>
          <a:p>
            <a:endParaRPr lang="en-GB" dirty="0"/>
          </a:p>
          <a:p>
            <a:r>
              <a:rPr lang="en-GB" dirty="0"/>
              <a:t>The first thing you need is to know your record structure:</a:t>
            </a:r>
          </a:p>
          <a:p>
            <a:r>
              <a:rPr lang="en-GB" dirty="0"/>
              <a:t>We had ID, First Name, Last Name and Age </a:t>
            </a:r>
          </a:p>
          <a:p>
            <a:endParaRPr lang="en-GB" dirty="0"/>
          </a:p>
          <a:p>
            <a:r>
              <a:rPr lang="en-GB" dirty="0"/>
              <a:t>Lets say ID will take 2 bytes</a:t>
            </a:r>
          </a:p>
          <a:p>
            <a:r>
              <a:rPr lang="en-GB" dirty="0"/>
              <a:t>First Name will be maximum 50 letters so in ASCII that</a:t>
            </a:r>
            <a:r>
              <a:rPr lang="mr-IN" dirty="0"/>
              <a:t>’</a:t>
            </a:r>
            <a:r>
              <a:rPr lang="en-GB" dirty="0"/>
              <a:t>s 50 bytes </a:t>
            </a:r>
          </a:p>
          <a:p>
            <a:r>
              <a:rPr lang="en-GB" dirty="0"/>
              <a:t>Last Name will be 100 letters, so that</a:t>
            </a:r>
            <a:r>
              <a:rPr lang="mr-IN" dirty="0"/>
              <a:t>’</a:t>
            </a:r>
            <a:r>
              <a:rPr lang="en-GB" dirty="0"/>
              <a:t>s 100 bytes </a:t>
            </a:r>
          </a:p>
          <a:p>
            <a:r>
              <a:rPr lang="en-GB" dirty="0"/>
              <a:t>Age will be 3 bytes (maybe someone is aged 100 or more)</a:t>
            </a:r>
          </a:p>
          <a:p>
            <a:endParaRPr lang="en-GB" dirty="0"/>
          </a:p>
          <a:p>
            <a:r>
              <a:rPr lang="en-GB" dirty="0"/>
              <a:t>2 + 50 + 100 + 3 = 155 bytes</a:t>
            </a:r>
          </a:p>
          <a:p>
            <a:endParaRPr lang="en-GB" dirty="0"/>
          </a:p>
          <a:p>
            <a:r>
              <a:rPr lang="en-GB" dirty="0"/>
              <a:t>So we know one record is 155 bytes</a:t>
            </a:r>
          </a:p>
          <a:p>
            <a:endParaRPr lang="en-GB" dirty="0"/>
          </a:p>
        </p:txBody>
      </p:sp>
    </p:spTree>
    <p:extLst>
      <p:ext uri="{BB962C8B-B14F-4D97-AF65-F5344CB8AC3E}">
        <p14:creationId xmlns:p14="http://schemas.microsoft.com/office/powerpoint/2010/main" val="4128117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Direct Access Bytes </a:t>
            </a:r>
          </a:p>
        </p:txBody>
      </p:sp>
      <p:sp>
        <p:nvSpPr>
          <p:cNvPr id="3" name="Content Placeholder 2"/>
          <p:cNvSpPr>
            <a:spLocks noGrp="1"/>
          </p:cNvSpPr>
          <p:nvPr>
            <p:ph idx="1"/>
          </p:nvPr>
        </p:nvSpPr>
        <p:spPr/>
        <p:txBody>
          <a:bodyPr>
            <a:normAutofit fontScale="92500" lnSpcReduction="10000"/>
          </a:bodyPr>
          <a:lstStyle/>
          <a:p>
            <a:r>
              <a:rPr lang="en-GB" dirty="0"/>
              <a:t>Remember one record is 155 bytes. </a:t>
            </a:r>
          </a:p>
          <a:p>
            <a:endParaRPr lang="en-GB" dirty="0"/>
          </a:p>
          <a:p>
            <a:r>
              <a:rPr lang="en-GB" dirty="0"/>
              <a:t>The first record will start at position 0, </a:t>
            </a:r>
          </a:p>
          <a:p>
            <a:r>
              <a:rPr lang="en-GB" dirty="0"/>
              <a:t>The second record will start at  155</a:t>
            </a:r>
          </a:p>
          <a:p>
            <a:r>
              <a:rPr lang="en-GB" dirty="0"/>
              <a:t>The third record will start at 310</a:t>
            </a:r>
          </a:p>
          <a:p>
            <a:r>
              <a:rPr lang="en-GB" dirty="0"/>
              <a:t>The fourth record will start at 465 </a:t>
            </a:r>
          </a:p>
          <a:p>
            <a:endParaRPr lang="en-GB" dirty="0"/>
          </a:p>
          <a:p>
            <a:r>
              <a:rPr lang="en-GB" dirty="0"/>
              <a:t>So now, if you want the third record you can just jump to position 310</a:t>
            </a:r>
          </a:p>
          <a:p>
            <a:endParaRPr lang="en-GB" dirty="0"/>
          </a:p>
          <a:p>
            <a:r>
              <a:rPr lang="en-GB" dirty="0"/>
              <a:t>Why start at 155 and not 156? Because we begin from 0 </a:t>
            </a:r>
          </a:p>
          <a:p>
            <a:endParaRPr lang="en-GB" dirty="0"/>
          </a:p>
          <a:p>
            <a:r>
              <a:rPr lang="en-GB" dirty="0"/>
              <a:t>Address of nth record = Address at beginning + ((n-1) * record size)</a:t>
            </a:r>
          </a:p>
          <a:p>
            <a:r>
              <a:rPr lang="en-GB" dirty="0"/>
              <a:t>Location you want = 0 + ((n -1) * 155)</a:t>
            </a:r>
          </a:p>
          <a:p>
            <a:r>
              <a:rPr lang="en-GB" dirty="0"/>
              <a:t>Or (n-1) * record size </a:t>
            </a:r>
          </a:p>
          <a:p>
            <a:endParaRPr lang="en-GB" dirty="0"/>
          </a:p>
          <a:p>
            <a:endParaRPr lang="en-GB" dirty="0"/>
          </a:p>
        </p:txBody>
      </p:sp>
    </p:spTree>
    <p:extLst>
      <p:ext uri="{BB962C8B-B14F-4D97-AF65-F5344CB8AC3E}">
        <p14:creationId xmlns:p14="http://schemas.microsoft.com/office/powerpoint/2010/main" val="2728911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Problems</a:t>
            </a:r>
          </a:p>
        </p:txBody>
      </p:sp>
      <p:sp>
        <p:nvSpPr>
          <p:cNvPr id="3" name="Content Placeholder 2"/>
          <p:cNvSpPr>
            <a:spLocks noGrp="1"/>
          </p:cNvSpPr>
          <p:nvPr>
            <p:ph idx="1"/>
          </p:nvPr>
        </p:nvSpPr>
        <p:spPr/>
        <p:txBody>
          <a:bodyPr>
            <a:normAutofit fontScale="92500"/>
          </a:bodyPr>
          <a:lstStyle/>
          <a:p>
            <a:r>
              <a:rPr lang="en-GB" dirty="0"/>
              <a:t>Wastes space. </a:t>
            </a:r>
          </a:p>
          <a:p>
            <a:r>
              <a:rPr lang="en-GB" dirty="0"/>
              <a:t>For example my structure allows for a first name to be 50 bytes and last name 100 bytes. That</a:t>
            </a:r>
            <a:r>
              <a:rPr lang="mr-IN" dirty="0"/>
              <a:t>’</a:t>
            </a:r>
            <a:r>
              <a:rPr lang="en-GB" dirty="0"/>
              <a:t>s 150 bytes. But my first name, “Jack” and my last name “Bauer” only has 9 bytes in total. The other 141 bytes are filled with empty space </a:t>
            </a:r>
          </a:p>
          <a:p>
            <a:endParaRPr lang="en-GB" dirty="0"/>
          </a:p>
          <a:p>
            <a:r>
              <a:rPr lang="en-GB" dirty="0"/>
              <a:t>You can avoid this problem by using a different method. CSV </a:t>
            </a:r>
            <a:r>
              <a:rPr lang="mr-IN" dirty="0"/>
              <a:t>–</a:t>
            </a:r>
            <a:r>
              <a:rPr lang="en-GB" dirty="0"/>
              <a:t> Comma Separated Value. </a:t>
            </a:r>
          </a:p>
          <a:p>
            <a:endParaRPr lang="en-GB" dirty="0"/>
          </a:p>
          <a:p>
            <a:r>
              <a:rPr lang="en-GB" dirty="0"/>
              <a:t>This type of file uses a comma to separate different fields, the length doesn't matter because the computer just looks for the comma</a:t>
            </a:r>
          </a:p>
          <a:p>
            <a:r>
              <a:rPr lang="en-GB" dirty="0"/>
              <a:t>1, Jack, Bauer, 40, 2, David, Palmer, 50, 3, Walter, White, 56, 4, Arya, Stark, 14</a:t>
            </a:r>
          </a:p>
          <a:p>
            <a:endParaRPr lang="en-GB" dirty="0"/>
          </a:p>
          <a:p>
            <a:r>
              <a:rPr lang="en-GB" dirty="0"/>
              <a:t>In a CSV file you should use a comma, but in real life it can be anything. A comma, a full stop, a space, a hyphen - , colon: all of these special characters used to identify where a field ends is called a delimiter </a:t>
            </a:r>
          </a:p>
          <a:p>
            <a:endParaRPr lang="en-GB" dirty="0"/>
          </a:p>
          <a:p>
            <a:endParaRPr lang="en-GB" dirty="0"/>
          </a:p>
          <a:p>
            <a:endParaRPr lang="en-GB" dirty="0"/>
          </a:p>
        </p:txBody>
      </p:sp>
    </p:spTree>
    <p:extLst>
      <p:ext uri="{BB962C8B-B14F-4D97-AF65-F5344CB8AC3E}">
        <p14:creationId xmlns:p14="http://schemas.microsoft.com/office/powerpoint/2010/main" val="100920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Delete data</a:t>
            </a:r>
          </a:p>
        </p:txBody>
      </p:sp>
      <p:sp>
        <p:nvSpPr>
          <p:cNvPr id="3" name="Content Placeholder 2"/>
          <p:cNvSpPr>
            <a:spLocks noGrp="1"/>
          </p:cNvSpPr>
          <p:nvPr>
            <p:ph idx="1"/>
          </p:nvPr>
        </p:nvSpPr>
        <p:spPr/>
        <p:txBody>
          <a:bodyPr/>
          <a:lstStyle/>
          <a:p>
            <a:r>
              <a:rPr lang="en-GB" dirty="0"/>
              <a:t>If you want to delete data from a direct access file you can do so. </a:t>
            </a:r>
          </a:p>
          <a:p>
            <a:r>
              <a:rPr lang="en-GB" dirty="0"/>
              <a:t>There is no need to copy to a temp file and rename like in Serial or sequential, all that happens in direct is a marker or flag is placed where the deleted record is and the computer just skips this </a:t>
            </a:r>
          </a:p>
          <a:p>
            <a:endParaRPr lang="en-GB" dirty="0"/>
          </a:p>
          <a:p>
            <a:endParaRPr lang="en-GB" dirty="0"/>
          </a:p>
        </p:txBody>
      </p:sp>
    </p:spTree>
    <p:extLst>
      <p:ext uri="{BB962C8B-B14F-4D97-AF65-F5344CB8AC3E}">
        <p14:creationId xmlns:p14="http://schemas.microsoft.com/office/powerpoint/2010/main" val="425833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18DA-4DC6-CF49-B0F8-F6EE220FFC37}"/>
              </a:ext>
            </a:extLst>
          </p:cNvPr>
          <p:cNvSpPr>
            <a:spLocks noGrp="1"/>
          </p:cNvSpPr>
          <p:nvPr>
            <p:ph type="title"/>
          </p:nvPr>
        </p:nvSpPr>
        <p:spPr/>
        <p:txBody>
          <a:bodyPr>
            <a:normAutofit fontScale="90000"/>
          </a:bodyPr>
          <a:lstStyle/>
          <a:p>
            <a:r>
              <a:rPr lang="en-US" b="1" dirty="0"/>
              <a:t>Today</a:t>
            </a:r>
            <a:endParaRPr lang="en-US" dirty="0"/>
          </a:p>
        </p:txBody>
      </p:sp>
      <p:sp>
        <p:nvSpPr>
          <p:cNvPr id="3" name="Content Placeholder 2">
            <a:extLst>
              <a:ext uri="{FF2B5EF4-FFF2-40B4-BE49-F238E27FC236}">
                <a16:creationId xmlns:a16="http://schemas.microsoft.com/office/drawing/2014/main" id="{2B02F08A-D1F2-EA47-9240-CB13A13CCDC5}"/>
              </a:ext>
            </a:extLst>
          </p:cNvPr>
          <p:cNvSpPr>
            <a:spLocks noGrp="1"/>
          </p:cNvSpPr>
          <p:nvPr>
            <p:ph idx="1"/>
          </p:nvPr>
        </p:nvSpPr>
        <p:spPr>
          <a:solidFill>
            <a:schemeClr val="accent2"/>
          </a:solidFill>
        </p:spPr>
        <p:txBody>
          <a:bodyPr>
            <a:normAutofit fontScale="92500" lnSpcReduction="10000"/>
          </a:bodyPr>
          <a:lstStyle/>
          <a:p>
            <a:pPr marL="514350" indent="-514350">
              <a:buFont typeface="+mj-lt"/>
              <a:buAutoNum type="arabicPeriod"/>
            </a:pPr>
            <a:r>
              <a:rPr lang="en-US" dirty="0"/>
              <a:t>Show understanding of the methods of file organisation and select an appropriate method of file organisation and file access for a given problem </a:t>
            </a:r>
          </a:p>
          <a:p>
            <a:pPr marL="514350" indent="-514350">
              <a:buFont typeface="+mj-lt"/>
              <a:buAutoNum type="arabicPeriod"/>
            </a:pPr>
            <a:r>
              <a:rPr lang="en-US" dirty="0"/>
              <a:t>Show understanding of methods of file access</a:t>
            </a:r>
            <a:br>
              <a:rPr lang="en-US" dirty="0"/>
            </a:br>
            <a:r>
              <a:rPr lang="en-US" dirty="0"/>
              <a:t>Show understanding of hashing algorithms</a:t>
            </a:r>
          </a:p>
          <a:p>
            <a:pPr marL="514350" indent="-514350">
              <a:buFont typeface="+mj-lt"/>
              <a:buAutoNum type="arabicPeriod"/>
            </a:pPr>
            <a:r>
              <a:rPr lang="en-US" dirty="0"/>
              <a:t>Including serial, sequential (using a key field), random (using a record key) </a:t>
            </a:r>
          </a:p>
          <a:p>
            <a:pPr marL="514350" indent="-514350">
              <a:buFont typeface="+mj-lt"/>
              <a:buAutoNum type="arabicPeriod"/>
            </a:pPr>
            <a:r>
              <a:rPr lang="en-US" dirty="0"/>
              <a:t>Including </a:t>
            </a:r>
          </a:p>
          <a:p>
            <a:pPr marL="514350" indent="-514350">
              <a:buFont typeface="+mj-lt"/>
              <a:buAutoNum type="arabicPeriod"/>
            </a:pPr>
            <a:r>
              <a:rPr lang="en-US" dirty="0"/>
              <a:t>Sequential access for serial and sequential files </a:t>
            </a:r>
          </a:p>
          <a:p>
            <a:pPr marL="514350" indent="-514350">
              <a:buFont typeface="+mj-lt"/>
              <a:buAutoNum type="arabicPeriod"/>
            </a:pPr>
            <a:r>
              <a:rPr lang="en-US" dirty="0"/>
              <a:t>Direct access for sequential and random files </a:t>
            </a:r>
          </a:p>
          <a:p>
            <a:pPr marL="514350" indent="-514350">
              <a:buFont typeface="+mj-lt"/>
              <a:buAutoNum type="arabicPeriod"/>
            </a:pPr>
            <a:endParaRPr lang="en-US" dirty="0"/>
          </a:p>
          <a:p>
            <a:r>
              <a:rPr lang="en-US" dirty="0"/>
              <a:t>Understand:  What are the different methods of file access</a:t>
            </a:r>
          </a:p>
          <a:p>
            <a:endParaRPr lang="en-US" dirty="0"/>
          </a:p>
          <a:p>
            <a:r>
              <a:rPr lang="en-US" dirty="0"/>
              <a:t>Able: Make and use a hashing function</a:t>
            </a:r>
          </a:p>
          <a:p>
            <a:endParaRPr lang="en-US" dirty="0"/>
          </a:p>
          <a:p>
            <a:r>
              <a:rPr lang="en-US" dirty="0"/>
              <a:t>Answer: What are the advantages and disadvantages of file access</a:t>
            </a:r>
          </a:p>
          <a:p>
            <a:pPr marL="514350" indent="-514350">
              <a:buFont typeface="+mj-lt"/>
              <a:buAutoNum type="arabicPeriod"/>
            </a:pPr>
            <a:endParaRPr lang="en-CN" dirty="0"/>
          </a:p>
        </p:txBody>
      </p:sp>
    </p:spTree>
    <p:extLst>
      <p:ext uri="{BB962C8B-B14F-4D97-AF65-F5344CB8AC3E}">
        <p14:creationId xmlns:p14="http://schemas.microsoft.com/office/powerpoint/2010/main" val="242626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Record Key </a:t>
            </a:r>
          </a:p>
        </p:txBody>
      </p:sp>
      <p:sp>
        <p:nvSpPr>
          <p:cNvPr id="3" name="Content Placeholder 2"/>
          <p:cNvSpPr>
            <a:spLocks noGrp="1"/>
          </p:cNvSpPr>
          <p:nvPr>
            <p:ph idx="1"/>
          </p:nvPr>
        </p:nvSpPr>
        <p:spPr/>
        <p:txBody>
          <a:bodyPr>
            <a:normAutofit lnSpcReduction="10000"/>
          </a:bodyPr>
          <a:lstStyle/>
          <a:p>
            <a:r>
              <a:rPr lang="en-GB" dirty="0"/>
              <a:t>Our example makes it sound like that the records must be next to each other, but in reality our records can be anywhere they like within the file. </a:t>
            </a:r>
          </a:p>
          <a:p>
            <a:endParaRPr lang="en-GB" dirty="0"/>
          </a:p>
          <a:p>
            <a:r>
              <a:rPr lang="en-GB" dirty="0"/>
              <a:t>So, how would you know where a record is or where you should put a record?</a:t>
            </a:r>
          </a:p>
          <a:p>
            <a:endParaRPr lang="en-GB" dirty="0"/>
          </a:p>
          <a:p>
            <a:r>
              <a:rPr lang="en-GB" dirty="0"/>
              <a:t>There is a relationship between the key of that record and where the record is located. </a:t>
            </a:r>
          </a:p>
          <a:p>
            <a:r>
              <a:rPr lang="en-GB" dirty="0"/>
              <a:t>The value of the record key is mapped to an address where the record is. A mapping function is used to calculate where a record should be based on the record key </a:t>
            </a:r>
          </a:p>
          <a:p>
            <a:endParaRPr lang="en-GB" dirty="0"/>
          </a:p>
          <a:p>
            <a:r>
              <a:rPr lang="en-GB" dirty="0"/>
              <a:t>The advantage of this is that you do not need to search though the whole file to find a record but you just use the mapping function and jump to where you want. The time it takes to find a record is the same for every record regardless of where it is in the file. </a:t>
            </a:r>
          </a:p>
          <a:p>
            <a:endParaRPr lang="en-GB" dirty="0"/>
          </a:p>
          <a:p>
            <a:endParaRPr lang="en-GB" dirty="0"/>
          </a:p>
          <a:p>
            <a:endParaRPr lang="en-GB" dirty="0"/>
          </a:p>
        </p:txBody>
      </p:sp>
    </p:spTree>
    <p:extLst>
      <p:ext uri="{BB962C8B-B14F-4D97-AF65-F5344CB8AC3E}">
        <p14:creationId xmlns:p14="http://schemas.microsoft.com/office/powerpoint/2010/main" val="3725475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Hashing</a:t>
            </a:r>
          </a:p>
        </p:txBody>
      </p:sp>
      <p:sp>
        <p:nvSpPr>
          <p:cNvPr id="3" name="Content Placeholder 2"/>
          <p:cNvSpPr>
            <a:spLocks noGrp="1"/>
          </p:cNvSpPr>
          <p:nvPr>
            <p:ph idx="1"/>
          </p:nvPr>
        </p:nvSpPr>
        <p:spPr/>
        <p:txBody>
          <a:bodyPr/>
          <a:lstStyle/>
          <a:p>
            <a:r>
              <a:rPr lang="en-GB" dirty="0"/>
              <a:t>So we need a mapping function to say, based on the record key, where our record is. </a:t>
            </a:r>
          </a:p>
          <a:p>
            <a:endParaRPr lang="en-GB" dirty="0"/>
          </a:p>
          <a:p>
            <a:r>
              <a:rPr lang="en-GB" dirty="0"/>
              <a:t>But what is the mapping function?</a:t>
            </a:r>
          </a:p>
          <a:p>
            <a:r>
              <a:rPr lang="en-GB" dirty="0"/>
              <a:t>You could have it say whatever the record value is then that</a:t>
            </a:r>
            <a:r>
              <a:rPr lang="mr-IN" dirty="0"/>
              <a:t>’</a:t>
            </a:r>
            <a:r>
              <a:rPr lang="en-GB" dirty="0"/>
              <a:t>s its place in the file. </a:t>
            </a:r>
          </a:p>
          <a:p>
            <a:endParaRPr lang="en-GB" dirty="0"/>
          </a:p>
          <a:p>
            <a:r>
              <a:rPr lang="en-GB" dirty="0"/>
              <a:t>You could have a lookup table </a:t>
            </a:r>
          </a:p>
          <a:p>
            <a:endParaRPr lang="en-GB" dirty="0"/>
          </a:p>
          <a:p>
            <a:r>
              <a:rPr lang="en-GB" dirty="0"/>
              <a:t>But Cambridge and the most common form is to have a hashing function</a:t>
            </a:r>
          </a:p>
          <a:p>
            <a:endParaRPr lang="en-GB" dirty="0"/>
          </a:p>
          <a:p>
            <a:endParaRPr lang="en-GB" dirty="0"/>
          </a:p>
        </p:txBody>
      </p:sp>
    </p:spTree>
    <p:extLst>
      <p:ext uri="{BB962C8B-B14F-4D97-AF65-F5344CB8AC3E}">
        <p14:creationId xmlns:p14="http://schemas.microsoft.com/office/powerpoint/2010/main" val="2127273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Hashing </a:t>
            </a:r>
          </a:p>
        </p:txBody>
      </p:sp>
      <p:sp>
        <p:nvSpPr>
          <p:cNvPr id="3" name="Content Placeholder 2"/>
          <p:cNvSpPr>
            <a:spLocks noGrp="1"/>
          </p:cNvSpPr>
          <p:nvPr>
            <p:ph idx="1"/>
          </p:nvPr>
        </p:nvSpPr>
        <p:spPr/>
        <p:txBody>
          <a:bodyPr>
            <a:normAutofit fontScale="62500" lnSpcReduction="20000"/>
          </a:bodyPr>
          <a:lstStyle/>
          <a:p>
            <a:r>
              <a:rPr lang="en-GB" dirty="0"/>
              <a:t>Hashing is where you take the key value, apply some maths to it and then it says what address you should use. </a:t>
            </a:r>
          </a:p>
          <a:p>
            <a:endParaRPr lang="en-GB" dirty="0"/>
          </a:p>
          <a:p>
            <a:r>
              <a:rPr lang="en-GB" dirty="0"/>
              <a:t>Simple example is if my hash was:</a:t>
            </a:r>
            <a:br>
              <a:rPr lang="en-GB" dirty="0"/>
            </a:br>
            <a:r>
              <a:rPr lang="en-GB" dirty="0"/>
              <a:t>(Key + 888) / 4 </a:t>
            </a:r>
          </a:p>
          <a:p>
            <a:endParaRPr lang="en-GB" dirty="0"/>
          </a:p>
          <a:p>
            <a:r>
              <a:rPr lang="en-GB" dirty="0"/>
              <a:t>So if my record key was 12</a:t>
            </a:r>
            <a:br>
              <a:rPr lang="en-GB" dirty="0"/>
            </a:br>
            <a:r>
              <a:rPr lang="en-GB" dirty="0"/>
              <a:t>(12 + 888) / 4 </a:t>
            </a:r>
          </a:p>
          <a:p>
            <a:endParaRPr lang="en-GB" dirty="0"/>
          </a:p>
          <a:p>
            <a:r>
              <a:rPr lang="en-GB" dirty="0"/>
              <a:t>Equals 225. And that</a:t>
            </a:r>
            <a:r>
              <a:rPr lang="mr-IN" dirty="0"/>
              <a:t>’</a:t>
            </a:r>
            <a:r>
              <a:rPr lang="en-GB" dirty="0"/>
              <a:t>s where my record will be placed in the file. </a:t>
            </a:r>
          </a:p>
          <a:p>
            <a:endParaRPr lang="en-GB" dirty="0"/>
          </a:p>
          <a:p>
            <a:r>
              <a:rPr lang="en-GB" dirty="0"/>
              <a:t>Cambridge example is to say take the record key, divide it by a large number and then use the remainder as your position. </a:t>
            </a:r>
          </a:p>
          <a:p>
            <a:endParaRPr lang="en-GB" dirty="0"/>
          </a:p>
          <a:p>
            <a:r>
              <a:rPr lang="en-GB" dirty="0"/>
              <a:t>There maybe times where you will get the same answer after your hash function. </a:t>
            </a:r>
          </a:p>
          <a:p>
            <a:r>
              <a:rPr lang="en-GB" dirty="0"/>
              <a:t>This is called a collision </a:t>
            </a:r>
          </a:p>
          <a:p>
            <a:r>
              <a:rPr lang="en-GB" dirty="0"/>
              <a:t>In this case the nearest next position is used. If this does happen, when you search for a record you can jump to where you think it should be and do a quick serial search for your data. </a:t>
            </a:r>
          </a:p>
          <a:p>
            <a:endParaRPr lang="en-GB" dirty="0"/>
          </a:p>
          <a:p>
            <a:r>
              <a:rPr lang="en-GB" dirty="0"/>
              <a:t>Because of collisions you should make sure your hash function is:</a:t>
            </a:r>
            <a:br>
              <a:rPr lang="en-GB" dirty="0"/>
            </a:br>
            <a:r>
              <a:rPr lang="en-GB" dirty="0"/>
              <a:t>Quick to calculate</a:t>
            </a:r>
            <a:br>
              <a:rPr lang="en-GB" dirty="0"/>
            </a:br>
            <a:r>
              <a:rPr lang="en-GB" dirty="0"/>
              <a:t>Cover the range of addresses you have</a:t>
            </a:r>
            <a:br>
              <a:rPr lang="en-GB" dirty="0"/>
            </a:br>
            <a:r>
              <a:rPr lang="en-GB" dirty="0"/>
              <a:t>Spread out the distribution </a:t>
            </a:r>
            <a:br>
              <a:rPr lang="en-GB" dirty="0"/>
            </a:br>
            <a:r>
              <a:rPr lang="en-GB" dirty="0"/>
              <a:t>Ensure it does not give a cluster of locations in one area</a:t>
            </a:r>
          </a:p>
        </p:txBody>
      </p:sp>
    </p:spTree>
    <p:extLst>
      <p:ext uri="{BB962C8B-B14F-4D97-AF65-F5344CB8AC3E}">
        <p14:creationId xmlns:p14="http://schemas.microsoft.com/office/powerpoint/2010/main" val="285209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are similarities between the following:</a:t>
            </a:r>
          </a:p>
        </p:txBody>
      </p:sp>
      <p:sp>
        <p:nvSpPr>
          <p:cNvPr id="3" name="Content Placeholder 2"/>
          <p:cNvSpPr>
            <a:spLocks noGrp="1"/>
          </p:cNvSpPr>
          <p:nvPr>
            <p:ph idx="1"/>
          </p:nvPr>
        </p:nvSpPr>
        <p:spPr/>
        <p:txBody>
          <a:bodyPr>
            <a:normAutofit fontScale="77500" lnSpcReduction="20000"/>
          </a:bodyPr>
          <a:lstStyle/>
          <a:p>
            <a:r>
              <a:rPr lang="en-GB" dirty="0"/>
              <a:t>JPEG</a:t>
            </a:r>
          </a:p>
          <a:p>
            <a:r>
              <a:rPr lang="en-GB" dirty="0"/>
              <a:t>GIF</a:t>
            </a:r>
          </a:p>
          <a:p>
            <a:r>
              <a:rPr lang="en-GB" dirty="0"/>
              <a:t>MP4</a:t>
            </a:r>
          </a:p>
          <a:p>
            <a:r>
              <a:rPr lang="en-GB" dirty="0"/>
              <a:t>DOCX</a:t>
            </a:r>
          </a:p>
          <a:p>
            <a:r>
              <a:rPr lang="en-GB" dirty="0"/>
              <a:t>PPTX</a:t>
            </a:r>
          </a:p>
          <a:p>
            <a:r>
              <a:rPr lang="en-GB" dirty="0"/>
              <a:t>PNG</a:t>
            </a:r>
          </a:p>
          <a:p>
            <a:r>
              <a:rPr lang="en-GB" dirty="0"/>
              <a:t>MOV</a:t>
            </a:r>
          </a:p>
          <a:p>
            <a:endParaRPr lang="en-GB" dirty="0"/>
          </a:p>
          <a:p>
            <a:r>
              <a:rPr lang="en-GB" dirty="0"/>
              <a:t>They are all file extensions </a:t>
            </a:r>
          </a:p>
          <a:p>
            <a:r>
              <a:rPr lang="en-GB" dirty="0"/>
              <a:t>They tell the computer what program to use to open that file. PPTX opens in PowerPoint for example</a:t>
            </a:r>
          </a:p>
          <a:p>
            <a:r>
              <a:rPr lang="en-GB" dirty="0"/>
              <a:t>They all store data in binary</a:t>
            </a:r>
          </a:p>
          <a:p>
            <a:endParaRPr lang="en-GB" dirty="0"/>
          </a:p>
          <a:p>
            <a:r>
              <a:rPr lang="en-GB" dirty="0"/>
              <a:t>When you want to store data that is to be used by a computer program, there are only two types of files you can use:</a:t>
            </a:r>
          </a:p>
          <a:p>
            <a:r>
              <a:rPr lang="en-GB" dirty="0"/>
              <a:t>Text file</a:t>
            </a:r>
          </a:p>
          <a:p>
            <a:r>
              <a:rPr lang="en-GB" dirty="0"/>
              <a:t>Binary file</a:t>
            </a:r>
          </a:p>
        </p:txBody>
      </p:sp>
    </p:spTree>
    <p:extLst>
      <p:ext uri="{BB962C8B-B14F-4D97-AF65-F5344CB8AC3E}">
        <p14:creationId xmlns:p14="http://schemas.microsoft.com/office/powerpoint/2010/main" val="75742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Text Files vs Binary Files</a:t>
            </a:r>
          </a:p>
        </p:txBody>
      </p:sp>
      <p:sp>
        <p:nvSpPr>
          <p:cNvPr id="3" name="Content Placeholder 2"/>
          <p:cNvSpPr>
            <a:spLocks noGrp="1"/>
          </p:cNvSpPr>
          <p:nvPr>
            <p:ph idx="1"/>
          </p:nvPr>
        </p:nvSpPr>
        <p:spPr/>
        <p:txBody>
          <a:bodyPr>
            <a:normAutofit fontScale="92500"/>
          </a:bodyPr>
          <a:lstStyle/>
          <a:p>
            <a:r>
              <a:rPr lang="en-GB" dirty="0"/>
              <a:t>Text files contain data that is stored using a specific character codes </a:t>
            </a:r>
            <a:r>
              <a:rPr lang="mr-IN" dirty="0"/>
              <a:t>–</a:t>
            </a:r>
            <a:r>
              <a:rPr lang="en-GB" dirty="0"/>
              <a:t> examples ASCII </a:t>
            </a:r>
          </a:p>
          <a:p>
            <a:endParaRPr lang="en-GB" dirty="0"/>
          </a:p>
          <a:p>
            <a:r>
              <a:rPr lang="en-GB" dirty="0"/>
              <a:t>You can make your own text file by using a text editor </a:t>
            </a:r>
            <a:r>
              <a:rPr lang="mr-IN" dirty="0"/>
              <a:t>–</a:t>
            </a:r>
            <a:r>
              <a:rPr lang="en-GB" dirty="0"/>
              <a:t> like notepad </a:t>
            </a:r>
          </a:p>
          <a:p>
            <a:endParaRPr lang="en-GB" dirty="0"/>
          </a:p>
          <a:p>
            <a:r>
              <a:rPr lang="en-GB" dirty="0"/>
              <a:t>A binary file stores data using its own internal representation. For example an integer may be stored using four bytes (32 bits) </a:t>
            </a:r>
          </a:p>
          <a:p>
            <a:endParaRPr lang="en-GB" dirty="0"/>
          </a:p>
          <a:p>
            <a:r>
              <a:rPr lang="en-GB" dirty="0"/>
              <a:t>A binary file will be made using a specific program </a:t>
            </a:r>
          </a:p>
          <a:p>
            <a:endParaRPr lang="en-GB" dirty="0"/>
          </a:p>
          <a:p>
            <a:r>
              <a:rPr lang="en-GB" dirty="0"/>
              <a:t>A binary file uses records </a:t>
            </a:r>
          </a:p>
          <a:p>
            <a:r>
              <a:rPr lang="en-GB" dirty="0"/>
              <a:t>The binary file is a collection of records. </a:t>
            </a:r>
          </a:p>
          <a:p>
            <a:r>
              <a:rPr lang="en-GB" dirty="0"/>
              <a:t>A record can have many fields </a:t>
            </a:r>
          </a:p>
          <a:p>
            <a:r>
              <a:rPr lang="en-GB" dirty="0"/>
              <a:t>A field can have a value </a:t>
            </a:r>
          </a:p>
          <a:p>
            <a:endParaRPr lang="en-GB" dirty="0"/>
          </a:p>
          <a:p>
            <a:endParaRPr lang="en-GB" dirty="0"/>
          </a:p>
        </p:txBody>
      </p:sp>
    </p:spTree>
    <p:extLst>
      <p:ext uri="{BB962C8B-B14F-4D97-AF65-F5344CB8AC3E}">
        <p14:creationId xmlns:p14="http://schemas.microsoft.com/office/powerpoint/2010/main" val="140595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Serial, Sequential, Direct Access files</a:t>
            </a:r>
          </a:p>
        </p:txBody>
      </p:sp>
      <p:sp>
        <p:nvSpPr>
          <p:cNvPr id="3" name="Content Placeholder 2"/>
          <p:cNvSpPr>
            <a:spLocks noGrp="1"/>
          </p:cNvSpPr>
          <p:nvPr>
            <p:ph idx="1"/>
          </p:nvPr>
        </p:nvSpPr>
        <p:spPr/>
        <p:txBody>
          <a:bodyPr/>
          <a:lstStyle/>
          <a:p>
            <a:endParaRPr lang="en-GB" dirty="0"/>
          </a:p>
          <a:p>
            <a:r>
              <a:rPr lang="en-GB" dirty="0"/>
              <a:t>Binary files also have different ways of storing their and accessing data</a:t>
            </a:r>
          </a:p>
          <a:p>
            <a:endParaRPr lang="en-GB" dirty="0"/>
          </a:p>
          <a:p>
            <a:r>
              <a:rPr lang="en-GB" dirty="0"/>
              <a:t>Serial</a:t>
            </a:r>
          </a:p>
          <a:p>
            <a:r>
              <a:rPr lang="en-GB" dirty="0"/>
              <a:t>Sequential </a:t>
            </a:r>
          </a:p>
          <a:p>
            <a:r>
              <a:rPr lang="en-GB" dirty="0"/>
              <a:t>Direct Access</a:t>
            </a:r>
          </a:p>
        </p:txBody>
      </p:sp>
    </p:spTree>
    <p:extLst>
      <p:ext uri="{BB962C8B-B14F-4D97-AF65-F5344CB8AC3E}">
        <p14:creationId xmlns:p14="http://schemas.microsoft.com/office/powerpoint/2010/main" val="115719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Serial </a:t>
            </a:r>
          </a:p>
        </p:txBody>
      </p:sp>
      <p:sp>
        <p:nvSpPr>
          <p:cNvPr id="3" name="Content Placeholder 2"/>
          <p:cNvSpPr>
            <a:spLocks noGrp="1"/>
          </p:cNvSpPr>
          <p:nvPr>
            <p:ph idx="1"/>
          </p:nvPr>
        </p:nvSpPr>
        <p:spPr/>
        <p:txBody>
          <a:bodyPr/>
          <a:lstStyle/>
          <a:p>
            <a:r>
              <a:rPr lang="en-GB" dirty="0"/>
              <a:t>You start with an empty file</a:t>
            </a:r>
          </a:p>
          <a:p>
            <a:r>
              <a:rPr lang="en-GB" dirty="0"/>
              <a:t>You add data to it </a:t>
            </a:r>
          </a:p>
          <a:p>
            <a:r>
              <a:rPr lang="en-GB" dirty="0"/>
              <a:t>You add more data to it and get goes on the end. Its appended to the end</a:t>
            </a:r>
          </a:p>
          <a:p>
            <a:endParaRPr lang="en-GB" dirty="0"/>
          </a:p>
          <a:p>
            <a:endParaRPr lang="en-GB" dirty="0"/>
          </a:p>
          <a:p>
            <a:endParaRPr lang="en-GB" dirty="0"/>
          </a:p>
          <a:p>
            <a:endParaRPr lang="en-GB" dirty="0"/>
          </a:p>
          <a:p>
            <a:endParaRPr lang="en-GB" dirty="0"/>
          </a:p>
          <a:p>
            <a:r>
              <a:rPr lang="en-GB" dirty="0"/>
              <a:t>Data is stored in the order it arrived</a:t>
            </a:r>
          </a:p>
          <a:p>
            <a:r>
              <a:rPr lang="en-GB" dirty="0"/>
              <a:t>But there is no other order to the data   </a:t>
            </a:r>
          </a:p>
        </p:txBody>
      </p:sp>
      <p:sp>
        <p:nvSpPr>
          <p:cNvPr id="5" name="Rectangle 4"/>
          <p:cNvSpPr/>
          <p:nvPr/>
        </p:nvSpPr>
        <p:spPr>
          <a:xfrm>
            <a:off x="365760" y="2332628"/>
            <a:ext cx="11277600" cy="1056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365760" y="2332628"/>
            <a:ext cx="2255520" cy="1056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29</a:t>
            </a:r>
          </a:p>
        </p:txBody>
      </p:sp>
      <p:sp>
        <p:nvSpPr>
          <p:cNvPr id="7" name="Rectangle 6"/>
          <p:cNvSpPr/>
          <p:nvPr/>
        </p:nvSpPr>
        <p:spPr>
          <a:xfrm>
            <a:off x="2621280" y="2332628"/>
            <a:ext cx="2255520" cy="1056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983</a:t>
            </a:r>
          </a:p>
        </p:txBody>
      </p:sp>
      <p:sp>
        <p:nvSpPr>
          <p:cNvPr id="8" name="Rectangle 7"/>
          <p:cNvSpPr/>
          <p:nvPr/>
        </p:nvSpPr>
        <p:spPr>
          <a:xfrm>
            <a:off x="4876800" y="2332628"/>
            <a:ext cx="2255520" cy="1056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12</a:t>
            </a:r>
          </a:p>
        </p:txBody>
      </p:sp>
      <p:sp>
        <p:nvSpPr>
          <p:cNvPr id="9" name="Rectangle 8"/>
          <p:cNvSpPr/>
          <p:nvPr/>
        </p:nvSpPr>
        <p:spPr>
          <a:xfrm>
            <a:off x="7132320" y="2332628"/>
            <a:ext cx="2255520" cy="10566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316</a:t>
            </a:r>
          </a:p>
        </p:txBody>
      </p:sp>
      <p:sp>
        <p:nvSpPr>
          <p:cNvPr id="10" name="Rectangle 9"/>
          <p:cNvSpPr/>
          <p:nvPr/>
        </p:nvSpPr>
        <p:spPr>
          <a:xfrm>
            <a:off x="9387840" y="2332628"/>
            <a:ext cx="2255520" cy="1056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638</a:t>
            </a:r>
          </a:p>
        </p:txBody>
      </p:sp>
    </p:spTree>
    <p:extLst>
      <p:ext uri="{BB962C8B-B14F-4D97-AF65-F5344CB8AC3E}">
        <p14:creationId xmlns:p14="http://schemas.microsoft.com/office/powerpoint/2010/main" val="318388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Serial </a:t>
            </a:r>
          </a:p>
        </p:txBody>
      </p:sp>
      <p:sp>
        <p:nvSpPr>
          <p:cNvPr id="3" name="Content Placeholder 2"/>
          <p:cNvSpPr>
            <a:spLocks noGrp="1"/>
          </p:cNvSpPr>
          <p:nvPr>
            <p:ph idx="1"/>
          </p:nvPr>
        </p:nvSpPr>
        <p:spPr/>
        <p:txBody>
          <a:bodyPr/>
          <a:lstStyle/>
          <a:p>
            <a:r>
              <a:rPr lang="en-GB" dirty="0"/>
              <a:t>If you want to delete data. Example 983</a:t>
            </a:r>
          </a:p>
          <a:p>
            <a:r>
              <a:rPr lang="en-GB" dirty="0"/>
              <a:t>All the data, apart from what you want deleted gets copied and given a temporary name. </a:t>
            </a:r>
          </a:p>
          <a:p>
            <a:r>
              <a:rPr lang="en-GB" dirty="0"/>
              <a:t>There is now a gap in the file</a:t>
            </a:r>
          </a:p>
          <a:p>
            <a:r>
              <a:rPr lang="en-GB" dirty="0"/>
              <a:t>Then you have to rename the temporary file</a:t>
            </a:r>
          </a:p>
        </p:txBody>
      </p:sp>
      <p:sp>
        <p:nvSpPr>
          <p:cNvPr id="5" name="Rectangle 4"/>
          <p:cNvSpPr/>
          <p:nvPr/>
        </p:nvSpPr>
        <p:spPr>
          <a:xfrm>
            <a:off x="4267200" y="2982868"/>
            <a:ext cx="7924800" cy="8779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4267200" y="2982868"/>
            <a:ext cx="1584960" cy="8779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29</a:t>
            </a:r>
          </a:p>
        </p:txBody>
      </p:sp>
      <p:sp>
        <p:nvSpPr>
          <p:cNvPr id="7" name="Rectangle 6"/>
          <p:cNvSpPr/>
          <p:nvPr/>
        </p:nvSpPr>
        <p:spPr>
          <a:xfrm>
            <a:off x="5852160" y="2982868"/>
            <a:ext cx="1584960" cy="8779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983</a:t>
            </a:r>
          </a:p>
        </p:txBody>
      </p:sp>
      <p:sp>
        <p:nvSpPr>
          <p:cNvPr id="8" name="Rectangle 7"/>
          <p:cNvSpPr/>
          <p:nvPr/>
        </p:nvSpPr>
        <p:spPr>
          <a:xfrm>
            <a:off x="7437120" y="2982868"/>
            <a:ext cx="1584960" cy="8779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12</a:t>
            </a:r>
          </a:p>
        </p:txBody>
      </p:sp>
      <p:sp>
        <p:nvSpPr>
          <p:cNvPr id="9" name="Rectangle 8"/>
          <p:cNvSpPr/>
          <p:nvPr/>
        </p:nvSpPr>
        <p:spPr>
          <a:xfrm>
            <a:off x="9022080" y="2982868"/>
            <a:ext cx="1584960" cy="8779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316</a:t>
            </a:r>
          </a:p>
        </p:txBody>
      </p:sp>
      <p:sp>
        <p:nvSpPr>
          <p:cNvPr id="10" name="Rectangle 9"/>
          <p:cNvSpPr/>
          <p:nvPr/>
        </p:nvSpPr>
        <p:spPr>
          <a:xfrm>
            <a:off x="10607040" y="2982868"/>
            <a:ext cx="1584960" cy="8779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638</a:t>
            </a:r>
          </a:p>
        </p:txBody>
      </p:sp>
      <p:sp>
        <p:nvSpPr>
          <p:cNvPr id="11" name="Rectangle 10"/>
          <p:cNvSpPr/>
          <p:nvPr/>
        </p:nvSpPr>
        <p:spPr>
          <a:xfrm>
            <a:off x="2296160" y="2982868"/>
            <a:ext cx="1442720" cy="8779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Batman</a:t>
            </a:r>
          </a:p>
        </p:txBody>
      </p:sp>
      <p:grpSp>
        <p:nvGrpSpPr>
          <p:cNvPr id="4" name="Group 3"/>
          <p:cNvGrpSpPr/>
          <p:nvPr/>
        </p:nvGrpSpPr>
        <p:grpSpPr>
          <a:xfrm>
            <a:off x="4267200" y="4191908"/>
            <a:ext cx="7924800" cy="877932"/>
            <a:chOff x="4267200" y="4191908"/>
            <a:chExt cx="7924800" cy="877932"/>
          </a:xfrm>
        </p:grpSpPr>
        <p:sp>
          <p:nvSpPr>
            <p:cNvPr id="12" name="Rectangle 11"/>
            <p:cNvSpPr/>
            <p:nvPr/>
          </p:nvSpPr>
          <p:spPr>
            <a:xfrm>
              <a:off x="4267200" y="4191908"/>
              <a:ext cx="7924800" cy="8779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p:nvSpPr>
          <p:spPr>
            <a:xfrm>
              <a:off x="4267200" y="4191908"/>
              <a:ext cx="1584960" cy="8779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29</a:t>
              </a:r>
            </a:p>
          </p:txBody>
        </p:sp>
        <p:sp>
          <p:nvSpPr>
            <p:cNvPr id="15" name="Rectangle 14"/>
            <p:cNvSpPr/>
            <p:nvPr/>
          </p:nvSpPr>
          <p:spPr>
            <a:xfrm>
              <a:off x="5852160" y="4191908"/>
              <a:ext cx="1584960" cy="8779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12</a:t>
              </a:r>
            </a:p>
          </p:txBody>
        </p:sp>
        <p:sp>
          <p:nvSpPr>
            <p:cNvPr id="16" name="Rectangle 15"/>
            <p:cNvSpPr/>
            <p:nvPr/>
          </p:nvSpPr>
          <p:spPr>
            <a:xfrm>
              <a:off x="7437120" y="4191908"/>
              <a:ext cx="1584960" cy="8779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316</a:t>
              </a:r>
            </a:p>
          </p:txBody>
        </p:sp>
        <p:sp>
          <p:nvSpPr>
            <p:cNvPr id="17" name="Rectangle 16"/>
            <p:cNvSpPr/>
            <p:nvPr/>
          </p:nvSpPr>
          <p:spPr>
            <a:xfrm>
              <a:off x="9022080" y="4191908"/>
              <a:ext cx="1584960" cy="8779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638</a:t>
              </a:r>
            </a:p>
          </p:txBody>
        </p:sp>
      </p:grpSp>
      <p:sp>
        <p:nvSpPr>
          <p:cNvPr id="18" name="Rectangle 17"/>
          <p:cNvSpPr/>
          <p:nvPr/>
        </p:nvSpPr>
        <p:spPr>
          <a:xfrm>
            <a:off x="2296160" y="4191908"/>
            <a:ext cx="1442720" cy="87793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Temp</a:t>
            </a:r>
          </a:p>
        </p:txBody>
      </p:sp>
      <p:sp>
        <p:nvSpPr>
          <p:cNvPr id="27" name="Rectangle 26"/>
          <p:cNvSpPr/>
          <p:nvPr/>
        </p:nvSpPr>
        <p:spPr>
          <a:xfrm>
            <a:off x="2296160" y="4191908"/>
            <a:ext cx="1442720" cy="8779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Batman</a:t>
            </a:r>
          </a:p>
        </p:txBody>
      </p:sp>
    </p:spTree>
    <p:extLst>
      <p:ext uri="{BB962C8B-B14F-4D97-AF65-F5344CB8AC3E}">
        <p14:creationId xmlns:p14="http://schemas.microsoft.com/office/powerpoint/2010/main" val="171112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ssolv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xit" presetSubtype="0" fill="hold" grpId="1" nodeType="withEffect">
                                  <p:stCondLst>
                                    <p:cond delay="0"/>
                                  </p:stCondLst>
                                  <p:childTnLst>
                                    <p:animEffect transition="out" filter="dissolve">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par>
                                <p:cTn id="55" presetID="9" presetClass="exit" presetSubtype="0" fill="hold" grpId="1" nodeType="withEffect">
                                  <p:stCondLst>
                                    <p:cond delay="0"/>
                                  </p:stCondLst>
                                  <p:childTnLst>
                                    <p:animEffect transition="out" filter="dissolve">
                                      <p:cBhvr>
                                        <p:cTn id="56" dur="500"/>
                                        <p:tgtEl>
                                          <p:spTgt spid="6"/>
                                        </p:tgtEl>
                                      </p:cBhvr>
                                    </p:animEffect>
                                    <p:set>
                                      <p:cBhvr>
                                        <p:cTn id="57" dur="1" fill="hold">
                                          <p:stCondLst>
                                            <p:cond delay="499"/>
                                          </p:stCondLst>
                                        </p:cTn>
                                        <p:tgtEl>
                                          <p:spTgt spid="6"/>
                                        </p:tgtEl>
                                        <p:attrNameLst>
                                          <p:attrName>style.visibility</p:attrName>
                                        </p:attrNameLst>
                                      </p:cBhvr>
                                      <p:to>
                                        <p:strVal val="hidden"/>
                                      </p:to>
                                    </p:set>
                                  </p:childTnLst>
                                </p:cTn>
                              </p:par>
                              <p:par>
                                <p:cTn id="58" presetID="9" presetClass="exit" presetSubtype="0" fill="hold" grpId="1" nodeType="withEffect">
                                  <p:stCondLst>
                                    <p:cond delay="0"/>
                                  </p:stCondLst>
                                  <p:childTnLst>
                                    <p:animEffect transition="out" filter="dissolve">
                                      <p:cBhvr>
                                        <p:cTn id="59" dur="500"/>
                                        <p:tgtEl>
                                          <p:spTgt spid="7"/>
                                        </p:tgtEl>
                                      </p:cBhvr>
                                    </p:animEffect>
                                    <p:set>
                                      <p:cBhvr>
                                        <p:cTn id="60" dur="1" fill="hold">
                                          <p:stCondLst>
                                            <p:cond delay="499"/>
                                          </p:stCondLst>
                                        </p:cTn>
                                        <p:tgtEl>
                                          <p:spTgt spid="7"/>
                                        </p:tgtEl>
                                        <p:attrNameLst>
                                          <p:attrName>style.visibility</p:attrName>
                                        </p:attrNameLst>
                                      </p:cBhvr>
                                      <p:to>
                                        <p:strVal val="hidden"/>
                                      </p:to>
                                    </p:set>
                                  </p:childTnLst>
                                </p:cTn>
                              </p:par>
                              <p:par>
                                <p:cTn id="61" presetID="9" presetClass="exit" presetSubtype="0" fill="hold" grpId="1" nodeType="withEffect">
                                  <p:stCondLst>
                                    <p:cond delay="0"/>
                                  </p:stCondLst>
                                  <p:childTnLst>
                                    <p:animEffect transition="out" filter="dissolv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9" presetClass="exit" presetSubtype="0" fill="hold" grpId="1" nodeType="withEffect">
                                  <p:stCondLst>
                                    <p:cond delay="0"/>
                                  </p:stCondLst>
                                  <p:childTnLst>
                                    <p:animEffect transition="out" filter="dissolve">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par>
                                <p:cTn id="67" presetID="9" presetClass="exit" presetSubtype="0" fill="hold" grpId="1" nodeType="withEffect">
                                  <p:stCondLst>
                                    <p:cond delay="0"/>
                                  </p:stCondLst>
                                  <p:childTnLst>
                                    <p:animEffect transition="out" filter="dissolve">
                                      <p:cBhvr>
                                        <p:cTn id="68" dur="500"/>
                                        <p:tgtEl>
                                          <p:spTgt spid="10"/>
                                        </p:tgtEl>
                                      </p:cBhvr>
                                    </p:animEffect>
                                    <p:set>
                                      <p:cBhvr>
                                        <p:cTn id="69" dur="1" fill="hold">
                                          <p:stCondLst>
                                            <p:cond delay="499"/>
                                          </p:stCondLst>
                                        </p:cTn>
                                        <p:tgtEl>
                                          <p:spTgt spid="10"/>
                                        </p:tgtEl>
                                        <p:attrNameLst>
                                          <p:attrName>style.visibility</p:attrName>
                                        </p:attrNameLst>
                                      </p:cBhvr>
                                      <p:to>
                                        <p:strVal val="hidden"/>
                                      </p:to>
                                    </p:set>
                                  </p:childTnLst>
                                </p:cTn>
                              </p:par>
                              <p:par>
                                <p:cTn id="70" presetID="9" presetClass="exit" presetSubtype="0" fill="hold" grpId="0" nodeType="withEffect">
                                  <p:stCondLst>
                                    <p:cond delay="0"/>
                                  </p:stCondLst>
                                  <p:childTnLst>
                                    <p:animEffect transition="out" filter="dissolve">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8"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Serial</a:t>
            </a:r>
          </a:p>
        </p:txBody>
      </p:sp>
      <p:sp>
        <p:nvSpPr>
          <p:cNvPr id="3" name="Content Placeholder 2"/>
          <p:cNvSpPr>
            <a:spLocks noGrp="1"/>
          </p:cNvSpPr>
          <p:nvPr>
            <p:ph idx="1"/>
          </p:nvPr>
        </p:nvSpPr>
        <p:spPr/>
        <p:txBody>
          <a:bodyPr/>
          <a:lstStyle/>
          <a:p>
            <a:r>
              <a:rPr lang="en-GB" dirty="0"/>
              <a:t>Is a text file serial?</a:t>
            </a:r>
          </a:p>
          <a:p>
            <a:endParaRPr lang="en-GB" dirty="0"/>
          </a:p>
          <a:p>
            <a:r>
              <a:rPr lang="en-GB" dirty="0"/>
              <a:t>Look at this example. How do you know when one line stop and another starts?</a:t>
            </a:r>
          </a:p>
          <a:p>
            <a:endParaRPr lang="en-GB" dirty="0"/>
          </a:p>
          <a:p>
            <a:r>
              <a:rPr lang="en-GB" dirty="0"/>
              <a:t>I have an apple. I have a pen. Ehh Apple Pen. I have a pineapple. I have a pen. Ehh Pineapple Pen. Pen Pineapple Apple Pen.</a:t>
            </a:r>
          </a:p>
          <a:p>
            <a:endParaRPr lang="en-GB" dirty="0"/>
          </a:p>
          <a:p>
            <a:r>
              <a:rPr lang="en-GB" dirty="0"/>
              <a:t>It uses full stops / periods “.” </a:t>
            </a:r>
          </a:p>
          <a:p>
            <a:r>
              <a:rPr lang="en-GB" dirty="0"/>
              <a:t>It uses end of lines characters</a:t>
            </a:r>
          </a:p>
          <a:p>
            <a:endParaRPr lang="en-GB" dirty="0"/>
          </a:p>
          <a:p>
            <a:r>
              <a:rPr lang="en-GB" dirty="0"/>
              <a:t>A binary file needs an end of record character so you know when one record ends and another starts  </a:t>
            </a:r>
          </a:p>
        </p:txBody>
      </p:sp>
    </p:spTree>
    <p:extLst>
      <p:ext uri="{BB962C8B-B14F-4D97-AF65-F5344CB8AC3E}">
        <p14:creationId xmlns:p14="http://schemas.microsoft.com/office/powerpoint/2010/main" val="412921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Serial</a:t>
            </a:r>
          </a:p>
        </p:txBody>
      </p:sp>
      <p:sp>
        <p:nvSpPr>
          <p:cNvPr id="3" name="Content Placeholder 2"/>
          <p:cNvSpPr>
            <a:spLocks noGrp="1"/>
          </p:cNvSpPr>
          <p:nvPr>
            <p:ph idx="1"/>
          </p:nvPr>
        </p:nvSpPr>
        <p:spPr/>
        <p:txBody>
          <a:bodyPr/>
          <a:lstStyle/>
          <a:p>
            <a:r>
              <a:rPr lang="en-GB" dirty="0"/>
              <a:t>For large files is bad because you have to copy into a temporary file and rename </a:t>
            </a:r>
          </a:p>
          <a:p>
            <a:r>
              <a:rPr lang="en-GB" dirty="0"/>
              <a:t>No order means to find anything you must start from the beginning and go 1-by-1 (linear search)</a:t>
            </a:r>
          </a:p>
          <a:p>
            <a:endParaRPr lang="en-GB" dirty="0"/>
          </a:p>
          <a:p>
            <a:r>
              <a:rPr lang="en-GB" dirty="0"/>
              <a:t>Used for transactions in shops and banks. </a:t>
            </a:r>
          </a:p>
          <a:p>
            <a:endParaRPr lang="en-GB" dirty="0"/>
          </a:p>
          <a:p>
            <a:r>
              <a:rPr lang="en-GB" dirty="0"/>
              <a:t>Whenever you spend money on Taobao using Alipay then your record updates itself and says the day and time you bought stuff but the rest of the information is not in any order. The data arrived in the order of when it came.</a:t>
            </a:r>
          </a:p>
        </p:txBody>
      </p:sp>
    </p:spTree>
    <p:extLst>
      <p:ext uri="{BB962C8B-B14F-4D97-AF65-F5344CB8AC3E}">
        <p14:creationId xmlns:p14="http://schemas.microsoft.com/office/powerpoint/2010/main" val="2542508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2374</Words>
  <Application>Microsoft Macintosh PowerPoint</Application>
  <PresentationFormat>Widescreen</PresentationFormat>
  <Paragraphs>365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13.2 File organisation and access </vt:lpstr>
      <vt:lpstr>Today</vt:lpstr>
      <vt:lpstr>What are similarities between the following:</vt:lpstr>
      <vt:lpstr>Text Files vs Binary Files</vt:lpstr>
      <vt:lpstr>Serial, Sequential, Direct Access files</vt:lpstr>
      <vt:lpstr>Serial </vt:lpstr>
      <vt:lpstr>Serial </vt:lpstr>
      <vt:lpstr>Serial</vt:lpstr>
      <vt:lpstr>Serial</vt:lpstr>
      <vt:lpstr>Sequential Files </vt:lpstr>
      <vt:lpstr>Sequential Files</vt:lpstr>
      <vt:lpstr>How does it work </vt:lpstr>
      <vt:lpstr>Searching </vt:lpstr>
      <vt:lpstr>Sequential </vt:lpstr>
      <vt:lpstr>Sequential problem </vt:lpstr>
      <vt:lpstr>Direct Access</vt:lpstr>
      <vt:lpstr>Direct Access Bytes </vt:lpstr>
      <vt:lpstr>Problems</vt:lpstr>
      <vt:lpstr>Delete data</vt:lpstr>
      <vt:lpstr>Record Key </vt:lpstr>
      <vt:lpstr>Hashing</vt:lpstr>
      <vt:lpstr>Hashing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13.1 User-defined data types </dc:title>
  <dc:creator>amar anwar</dc:creator>
  <cp:lastModifiedBy>amar anwar</cp:lastModifiedBy>
  <cp:revision>5</cp:revision>
  <dcterms:created xsi:type="dcterms:W3CDTF">2020-07-19T12:13:51Z</dcterms:created>
  <dcterms:modified xsi:type="dcterms:W3CDTF">2020-07-19T12:42:48Z</dcterms:modified>
</cp:coreProperties>
</file>