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62" r:id="rId5"/>
    <p:sldId id="258" r:id="rId6"/>
    <p:sldId id="261" r:id="rId7"/>
    <p:sldId id="263" r:id="rId8"/>
    <p:sldId id="259" r:id="rId9"/>
    <p:sldId id="264" r:id="rId10"/>
    <p:sldId id="265" r:id="rId11"/>
    <p:sldId id="266" r:id="rId1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4660"/>
  </p:normalViewPr>
  <p:slideViewPr>
    <p:cSldViewPr>
      <p:cViewPr>
        <p:scale>
          <a:sx n="75" d="100"/>
          <a:sy n="75" d="100"/>
        </p:scale>
        <p:origin x="-990"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166B19B-9FE9-4715-A753-A8C674774A85}" type="datetimeFigureOut">
              <a:rPr lang="zh-CN" altLang="en-US" smtClean="0"/>
              <a:pPr/>
              <a:t>2013/10/24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59A0BE-D32B-4D93-97EA-F312243FCE49}"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166B19B-9FE9-4715-A753-A8C674774A85}" type="datetimeFigureOut">
              <a:rPr lang="zh-CN" altLang="en-US" smtClean="0"/>
              <a:pPr/>
              <a:t>2013/10/24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59A0BE-D32B-4D93-97EA-F312243FCE49}"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166B19B-9FE9-4715-A753-A8C674774A85}" type="datetimeFigureOut">
              <a:rPr lang="zh-CN" altLang="en-US" smtClean="0"/>
              <a:pPr/>
              <a:t>2013/10/24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59A0BE-D32B-4D93-97EA-F312243FCE49}"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166B19B-9FE9-4715-A753-A8C674774A85}" type="datetimeFigureOut">
              <a:rPr lang="zh-CN" altLang="en-US" smtClean="0"/>
              <a:pPr/>
              <a:t>2013/10/24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59A0BE-D32B-4D93-97EA-F312243FCE49}"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166B19B-9FE9-4715-A753-A8C674774A85}" type="datetimeFigureOut">
              <a:rPr lang="zh-CN" altLang="en-US" smtClean="0"/>
              <a:pPr/>
              <a:t>2013/10/24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59A0BE-D32B-4D93-97EA-F312243FCE49}"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166B19B-9FE9-4715-A753-A8C674774A85}" type="datetimeFigureOut">
              <a:rPr lang="zh-CN" altLang="en-US" smtClean="0"/>
              <a:pPr/>
              <a:t>2013/10/24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59A0BE-D32B-4D93-97EA-F312243FCE49}"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166B19B-9FE9-4715-A753-A8C674774A85}" type="datetimeFigureOut">
              <a:rPr lang="zh-CN" altLang="en-US" smtClean="0"/>
              <a:pPr/>
              <a:t>2013/10/24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C59A0BE-D32B-4D93-97EA-F312243FCE49}"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166B19B-9FE9-4715-A753-A8C674774A85}" type="datetimeFigureOut">
              <a:rPr lang="zh-CN" altLang="en-US" smtClean="0"/>
              <a:pPr/>
              <a:t>2013/10/24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C59A0BE-D32B-4D93-97EA-F312243FCE49}"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166B19B-9FE9-4715-A753-A8C674774A85}" type="datetimeFigureOut">
              <a:rPr lang="zh-CN" altLang="en-US" smtClean="0"/>
              <a:pPr/>
              <a:t>2013/10/24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C59A0BE-D32B-4D93-97EA-F312243FCE49}"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166B19B-9FE9-4715-A753-A8C674774A85}" type="datetimeFigureOut">
              <a:rPr lang="zh-CN" altLang="en-US" smtClean="0"/>
              <a:pPr/>
              <a:t>2013/10/24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59A0BE-D32B-4D93-97EA-F312243FCE49}"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166B19B-9FE9-4715-A753-A8C674774A85}" type="datetimeFigureOut">
              <a:rPr lang="zh-CN" altLang="en-US" smtClean="0"/>
              <a:pPr/>
              <a:t>2013/10/24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59A0BE-D32B-4D93-97EA-F312243FCE49}"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66B19B-9FE9-4715-A753-A8C674774A85}" type="datetimeFigureOut">
              <a:rPr lang="zh-CN" altLang="en-US" smtClean="0"/>
              <a:pPr/>
              <a:t>2013/10/24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59A0BE-D32B-4D93-97EA-F312243FCE4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85720" y="0"/>
            <a:ext cx="8572560" cy="1785926"/>
          </a:xfrm>
          <a:solidFill>
            <a:schemeClr val="accent1">
              <a:lumMod val="20000"/>
              <a:lumOff val="80000"/>
            </a:schemeClr>
          </a:solidFill>
        </p:spPr>
        <p:txBody>
          <a:bodyPr>
            <a:normAutofit fontScale="90000"/>
          </a:bodyPr>
          <a:lstStyle/>
          <a:p>
            <a:pPr algn="l"/>
            <a:r>
              <a:rPr lang="zh-CN" altLang="en-US" sz="5400" dirty="0" smtClean="0">
                <a:latin typeface="华文新魏" pitchFamily="2" charset="-122"/>
                <a:ea typeface="华文新魏" pitchFamily="2" charset="-122"/>
              </a:rPr>
              <a:t>张爱玲</a:t>
            </a:r>
            <a:r>
              <a:rPr lang="en-US" altLang="zh-CN" sz="3200" dirty="0" smtClean="0">
                <a:latin typeface="华文新魏" pitchFamily="2" charset="-122"/>
                <a:ea typeface="华文新魏" pitchFamily="2" charset="-122"/>
              </a:rPr>
              <a:t>(1920.09—</a:t>
            </a:r>
            <a:r>
              <a:rPr lang="en-US" altLang="zh-CN" sz="3200" dirty="0" smtClean="0"/>
              <a:t>1995.09</a:t>
            </a:r>
            <a:r>
              <a:rPr lang="en-US" altLang="zh-CN" sz="3600" dirty="0" smtClean="0">
                <a:latin typeface="华文新魏" pitchFamily="2" charset="-122"/>
                <a:ea typeface="华文新魏" pitchFamily="2" charset="-122"/>
              </a:rPr>
              <a:t>)</a:t>
            </a:r>
            <a:r>
              <a:rPr lang="zh-CN" altLang="en-US" sz="3600" dirty="0" smtClean="0">
                <a:latin typeface="华文新魏" pitchFamily="2" charset="-122"/>
                <a:ea typeface="华文新魏" pitchFamily="2" charset="-122"/>
              </a:rPr>
              <a:t>  </a:t>
            </a:r>
            <a:r>
              <a:rPr lang="en-US" altLang="zh-CN" sz="3600" dirty="0" smtClean="0">
                <a:latin typeface="华文新魏" pitchFamily="2" charset="-122"/>
                <a:ea typeface="华文新魏" pitchFamily="2" charset="-122"/>
              </a:rPr>
              <a:t/>
            </a:r>
            <a:br>
              <a:rPr lang="en-US" altLang="zh-CN" sz="3600" dirty="0" smtClean="0">
                <a:latin typeface="华文新魏" pitchFamily="2" charset="-122"/>
                <a:ea typeface="华文新魏" pitchFamily="2" charset="-122"/>
              </a:rPr>
            </a:br>
            <a:r>
              <a:rPr lang="zh-CN" altLang="en-US" sz="3600" dirty="0" smtClean="0">
                <a:latin typeface="华文新魏" pitchFamily="2" charset="-122"/>
                <a:ea typeface="华文新魏" pitchFamily="2" charset="-122"/>
              </a:rPr>
              <a:t>    </a:t>
            </a:r>
            <a:r>
              <a:rPr lang="zh-CN" altLang="zh-CN" sz="2900" b="1" dirty="0" smtClean="0">
                <a:latin typeface="楷体" pitchFamily="49" charset="-122"/>
                <a:ea typeface="楷体" pitchFamily="49" charset="-122"/>
              </a:rPr>
              <a:t>西</a:t>
            </a:r>
            <a:r>
              <a:rPr lang="zh-CN" altLang="zh-CN" sz="2900" b="1" dirty="0">
                <a:latin typeface="楷体" pitchFamily="49" charset="-122"/>
                <a:ea typeface="楷体" pitchFamily="49" charset="-122"/>
              </a:rPr>
              <a:t>方现代心理分</a:t>
            </a:r>
            <a:r>
              <a:rPr lang="zh-CN" altLang="zh-CN" sz="2900" b="1" dirty="0" smtClean="0">
                <a:latin typeface="楷体" pitchFamily="49" charset="-122"/>
                <a:ea typeface="楷体" pitchFamily="49" charset="-122"/>
              </a:rPr>
              <a:t>析和</a:t>
            </a:r>
            <a:r>
              <a:rPr lang="zh-CN" altLang="zh-CN" sz="2900" b="1" dirty="0">
                <a:latin typeface="楷体" pitchFamily="49" charset="-122"/>
                <a:ea typeface="楷体" pitchFamily="49" charset="-122"/>
              </a:rPr>
              <a:t>中国古典小</a:t>
            </a:r>
            <a:r>
              <a:rPr lang="zh-CN" altLang="zh-CN" sz="2900" b="1" dirty="0" smtClean="0">
                <a:latin typeface="楷体" pitchFamily="49" charset="-122"/>
                <a:ea typeface="楷体" pitchFamily="49" charset="-122"/>
              </a:rPr>
              <a:t>说叙</a:t>
            </a:r>
            <a:r>
              <a:rPr lang="zh-CN" altLang="zh-CN" sz="2900" b="1" dirty="0">
                <a:latin typeface="楷体" pitchFamily="49" charset="-122"/>
                <a:ea typeface="楷体" pitchFamily="49" charset="-122"/>
              </a:rPr>
              <a:t>事笔</a:t>
            </a:r>
            <a:r>
              <a:rPr lang="zh-CN" altLang="zh-CN" sz="2900" b="1" dirty="0" smtClean="0">
                <a:latin typeface="楷体" pitchFamily="49" charset="-122"/>
                <a:ea typeface="楷体" pitchFamily="49" charset="-122"/>
              </a:rPr>
              <a:t>法</a:t>
            </a:r>
            <a:r>
              <a:rPr lang="zh-CN" altLang="en-US" sz="2900" b="1" dirty="0" smtClean="0">
                <a:latin typeface="楷体" pitchFamily="49" charset="-122"/>
                <a:ea typeface="楷体" pitchFamily="49" charset="-122"/>
              </a:rPr>
              <a:t>的</a:t>
            </a:r>
            <a:r>
              <a:rPr lang="zh-CN" altLang="zh-CN" sz="2900" b="1" dirty="0" smtClean="0">
                <a:latin typeface="楷体" pitchFamily="49" charset="-122"/>
                <a:ea typeface="楷体" pitchFamily="49" charset="-122"/>
              </a:rPr>
              <a:t>奇特结合</a:t>
            </a:r>
            <a:r>
              <a:rPr lang="en-US" altLang="zh-CN" sz="3600" dirty="0" smtClean="0">
                <a:latin typeface="华文新魏" pitchFamily="2" charset="-122"/>
                <a:ea typeface="华文新魏" pitchFamily="2" charset="-122"/>
              </a:rPr>
              <a:t/>
            </a:r>
            <a:br>
              <a:rPr lang="en-US" altLang="zh-CN" sz="3600" dirty="0" smtClean="0">
                <a:latin typeface="华文新魏" pitchFamily="2" charset="-122"/>
                <a:ea typeface="华文新魏" pitchFamily="2" charset="-122"/>
              </a:rPr>
            </a:br>
            <a:endParaRPr lang="zh-CN" altLang="en-US" sz="3600" dirty="0">
              <a:latin typeface="华文新魏" pitchFamily="2" charset="-122"/>
              <a:ea typeface="华文新魏" pitchFamily="2" charset="-122"/>
            </a:endParaRPr>
          </a:p>
        </p:txBody>
      </p:sp>
      <p:sp>
        <p:nvSpPr>
          <p:cNvPr id="3" name="副标题 2"/>
          <p:cNvSpPr>
            <a:spLocks noGrp="1"/>
          </p:cNvSpPr>
          <p:nvPr>
            <p:ph type="subTitle" idx="1"/>
          </p:nvPr>
        </p:nvSpPr>
        <p:spPr>
          <a:xfrm>
            <a:off x="571472" y="1714488"/>
            <a:ext cx="8358246" cy="4357718"/>
          </a:xfrm>
        </p:spPr>
        <p:txBody>
          <a:bodyPr>
            <a:normAutofit/>
          </a:bodyPr>
          <a:lstStyle/>
          <a:p>
            <a:endParaRPr lang="en-US" altLang="zh-CN" sz="2400" dirty="0" smtClean="0"/>
          </a:p>
          <a:p>
            <a:pPr algn="just"/>
            <a:r>
              <a:rPr lang="zh-CN" altLang="en-US" sz="2400" dirty="0" smtClean="0">
                <a:latin typeface="楷体" pitchFamily="49" charset="-122"/>
                <a:ea typeface="楷体" pitchFamily="49" charset="-122"/>
              </a:rPr>
              <a:t>                     </a:t>
            </a:r>
            <a:endParaRPr lang="zh-CN" altLang="en-US" sz="2400" dirty="0">
              <a:latin typeface="楷体" pitchFamily="49" charset="-122"/>
              <a:ea typeface="楷体" pitchFamily="49" charset="-122"/>
            </a:endParaRPr>
          </a:p>
        </p:txBody>
      </p:sp>
      <p:pic>
        <p:nvPicPr>
          <p:cNvPr id="4" name="图片 3" descr="张爱玲.jpg"/>
          <p:cNvPicPr>
            <a:picLocks noChangeAspect="1"/>
          </p:cNvPicPr>
          <p:nvPr/>
        </p:nvPicPr>
        <p:blipFill>
          <a:blip r:embed="rId2" cstate="print"/>
          <a:stretch>
            <a:fillRect/>
          </a:stretch>
        </p:blipFill>
        <p:spPr>
          <a:xfrm>
            <a:off x="642910" y="2143116"/>
            <a:ext cx="2757663" cy="3373540"/>
          </a:xfrm>
          <a:prstGeom prst="rect">
            <a:avLst/>
          </a:prstGeom>
        </p:spPr>
      </p:pic>
      <p:sp>
        <p:nvSpPr>
          <p:cNvPr id="5" name="TextBox 4"/>
          <p:cNvSpPr txBox="1"/>
          <p:nvPr/>
        </p:nvSpPr>
        <p:spPr>
          <a:xfrm>
            <a:off x="3428992" y="1857364"/>
            <a:ext cx="5214974" cy="5570756"/>
          </a:xfrm>
          <a:prstGeom prst="rect">
            <a:avLst/>
          </a:prstGeom>
          <a:noFill/>
        </p:spPr>
        <p:txBody>
          <a:bodyPr wrap="square" rtlCol="0">
            <a:spAutoFit/>
          </a:bodyPr>
          <a:lstStyle/>
          <a:p>
            <a:r>
              <a:rPr lang="zh-CN" altLang="en-US" dirty="0" smtClean="0"/>
              <a:t>    “</a:t>
            </a:r>
            <a:r>
              <a:rPr lang="zh-CN" altLang="en-US" sz="2400" dirty="0" smtClean="0">
                <a:latin typeface="楷体" pitchFamily="49" charset="-122"/>
                <a:ea typeface="楷体" pitchFamily="49" charset="-122"/>
              </a:rPr>
              <a:t>在五四以来的小说名家中</a:t>
            </a:r>
            <a:r>
              <a:rPr lang="en-US" altLang="zh-CN" sz="2400" dirty="0" smtClean="0">
                <a:latin typeface="楷体" pitchFamily="49" charset="-122"/>
                <a:ea typeface="楷体" pitchFamily="49" charset="-122"/>
              </a:rPr>
              <a:t>,</a:t>
            </a:r>
            <a:r>
              <a:rPr lang="zh-CN" altLang="en-US" sz="2400" dirty="0" smtClean="0">
                <a:latin typeface="楷体" pitchFamily="49" charset="-122"/>
                <a:ea typeface="楷体" pitchFamily="49" charset="-122"/>
              </a:rPr>
              <a:t>张爱玲无疑是一位将西方现代心理分析派的要领和中国古典小说的叙事笔法奇特地结合的高手</a:t>
            </a:r>
            <a:r>
              <a:rPr lang="en-US" altLang="zh-CN" sz="2400" dirty="0" smtClean="0">
                <a:latin typeface="楷体" pitchFamily="49" charset="-122"/>
                <a:ea typeface="楷体" pitchFamily="49" charset="-122"/>
              </a:rPr>
              <a:t>.</a:t>
            </a:r>
            <a:r>
              <a:rPr lang="zh-CN" altLang="en-US" sz="2400" dirty="0" smtClean="0">
                <a:latin typeface="楷体" pitchFamily="49" charset="-122"/>
                <a:ea typeface="楷体" pitchFamily="49" charset="-122"/>
              </a:rPr>
              <a:t> </a:t>
            </a:r>
            <a:r>
              <a:rPr lang="en-US" altLang="zh-CN" sz="2400" dirty="0" smtClean="0">
                <a:latin typeface="楷体" pitchFamily="49" charset="-122"/>
                <a:ea typeface="楷体" pitchFamily="49" charset="-122"/>
              </a:rPr>
              <a:t>—</a:t>
            </a:r>
            <a:r>
              <a:rPr lang="zh-CN" altLang="en-US" sz="2400" dirty="0" smtClean="0">
                <a:latin typeface="楷体" pitchFamily="49" charset="-122"/>
                <a:ea typeface="楷体" pitchFamily="49" charset="-122"/>
              </a:rPr>
              <a:t> </a:t>
            </a:r>
            <a:r>
              <a:rPr lang="zh-CN" altLang="zh-CN" sz="2400" dirty="0" smtClean="0">
                <a:latin typeface="楷体" pitchFamily="49" charset="-122"/>
                <a:ea typeface="楷体" pitchFamily="49" charset="-122"/>
              </a:rPr>
              <a:t>张国祯</a:t>
            </a:r>
            <a:r>
              <a:rPr lang="en-US" altLang="zh-CN" sz="2400" dirty="0" smtClean="0">
                <a:latin typeface="楷体" pitchFamily="49" charset="-122"/>
                <a:ea typeface="楷体" pitchFamily="49" charset="-122"/>
              </a:rPr>
              <a:t>”</a:t>
            </a:r>
          </a:p>
          <a:p>
            <a:r>
              <a:rPr lang="zh-CN" altLang="en-US" sz="2000" dirty="0" smtClean="0">
                <a:latin typeface="楷体" pitchFamily="49" charset="-122"/>
                <a:ea typeface="楷体" pitchFamily="49" charset="-122"/>
              </a:rPr>
              <a:t>  </a:t>
            </a:r>
            <a:r>
              <a:rPr lang="en-US" altLang="zh-CN" sz="2000" dirty="0" smtClean="0">
                <a:latin typeface="楷体" pitchFamily="49" charset="-122"/>
                <a:ea typeface="楷体" pitchFamily="49" charset="-122"/>
              </a:rPr>
              <a:t>[《</a:t>
            </a:r>
            <a:r>
              <a:rPr lang="zh-CN" altLang="en-US" sz="2000" dirty="0" smtClean="0">
                <a:latin typeface="楷体" pitchFamily="49" charset="-122"/>
                <a:ea typeface="楷体" pitchFamily="49" charset="-122"/>
              </a:rPr>
              <a:t>张爱玲传</a:t>
            </a:r>
            <a:r>
              <a:rPr lang="en-US" altLang="zh-CN" sz="2000" dirty="0" smtClean="0">
                <a:latin typeface="楷体" pitchFamily="49" charset="-122"/>
                <a:ea typeface="楷体" pitchFamily="49" charset="-122"/>
              </a:rPr>
              <a:t>》</a:t>
            </a:r>
            <a:r>
              <a:rPr lang="zh-CN" altLang="en-US" sz="2000" dirty="0" smtClean="0">
                <a:latin typeface="楷体" pitchFamily="49" charset="-122"/>
                <a:ea typeface="楷体" pitchFamily="49" charset="-122"/>
              </a:rPr>
              <a:t>前言</a:t>
            </a:r>
            <a:r>
              <a:rPr lang="en-US" altLang="zh-CN" sz="2000" dirty="0" smtClean="0">
                <a:latin typeface="楷体" pitchFamily="49" charset="-122"/>
                <a:ea typeface="楷体" pitchFamily="49" charset="-122"/>
              </a:rPr>
              <a:t>(</a:t>
            </a:r>
            <a:r>
              <a:rPr lang="zh-CN" altLang="en-US" sz="2000" dirty="0" smtClean="0">
                <a:latin typeface="楷体" pitchFamily="49" charset="-122"/>
                <a:ea typeface="楷体" pitchFamily="49" charset="-122"/>
              </a:rPr>
              <a:t>张爱玲辞世当月出版</a:t>
            </a:r>
            <a:r>
              <a:rPr lang="en-US" altLang="zh-CN" sz="2000" dirty="0" smtClean="0">
                <a:latin typeface="楷体" pitchFamily="49" charset="-122"/>
                <a:ea typeface="楷体" pitchFamily="49" charset="-122"/>
              </a:rPr>
              <a:t>)]</a:t>
            </a:r>
          </a:p>
          <a:p>
            <a:r>
              <a:rPr lang="zh-CN" altLang="en-US" sz="2400" dirty="0">
                <a:latin typeface="楷体" pitchFamily="49" charset="-122"/>
                <a:ea typeface="楷体" pitchFamily="49" charset="-122"/>
              </a:rPr>
              <a:t> </a:t>
            </a:r>
            <a:r>
              <a:rPr lang="zh-CN" altLang="en-US" sz="2400" dirty="0" smtClean="0">
                <a:latin typeface="楷体" pitchFamily="49" charset="-122"/>
                <a:ea typeface="楷体" pitchFamily="49" charset="-122"/>
              </a:rPr>
              <a:t>  </a:t>
            </a:r>
            <a:r>
              <a:rPr lang="zh-CN" altLang="zh-CN" sz="2400" dirty="0" smtClean="0"/>
              <a:t>“</a:t>
            </a:r>
            <a:r>
              <a:rPr lang="zh-CN" altLang="zh-CN" sz="2400" dirty="0">
                <a:latin typeface="楷体" pitchFamily="49" charset="-122"/>
                <a:ea typeface="楷体" pitchFamily="49" charset="-122"/>
              </a:rPr>
              <a:t>张国祯从“</a:t>
            </a:r>
            <a:r>
              <a:rPr lang="zh-CN" altLang="zh-CN" sz="2400" i="1" dirty="0">
                <a:latin typeface="楷体" pitchFamily="49" charset="-122"/>
                <a:ea typeface="楷体" pitchFamily="49" charset="-122"/>
              </a:rPr>
              <a:t>启悟</a:t>
            </a:r>
            <a:r>
              <a:rPr lang="zh-CN" altLang="zh-CN" sz="2400" dirty="0">
                <a:latin typeface="楷体" pitchFamily="49" charset="-122"/>
                <a:ea typeface="楷体" pitchFamily="49" charset="-122"/>
              </a:rPr>
              <a:t>母题”角度分析《茉莉香片》和《沉香屑：第二炉香》，指出张的作品“包藏的是真正现代派作家所关注的人性问题的深刻内涵。”角度新颖，论述富有启发性</a:t>
            </a:r>
            <a:r>
              <a:rPr lang="zh-CN" altLang="zh-CN" sz="2400" dirty="0" smtClean="0">
                <a:latin typeface="楷体" pitchFamily="49" charset="-122"/>
                <a:ea typeface="楷体" pitchFamily="49" charset="-122"/>
              </a:rPr>
              <a:t>。”</a:t>
            </a:r>
            <a:endParaRPr lang="en-US" altLang="zh-CN" sz="2400" dirty="0" smtClean="0">
              <a:latin typeface="楷体" pitchFamily="49" charset="-122"/>
              <a:ea typeface="楷体" pitchFamily="49" charset="-122"/>
            </a:endParaRPr>
          </a:p>
          <a:p>
            <a:r>
              <a:rPr lang="zh-CN" altLang="en-US" sz="2400" dirty="0" smtClean="0"/>
              <a:t>      </a:t>
            </a:r>
            <a:r>
              <a:rPr lang="en-US" altLang="zh-CN" sz="2400" dirty="0" smtClean="0"/>
              <a:t>(</a:t>
            </a:r>
            <a:r>
              <a:rPr lang="zh-CN" altLang="zh-CN" sz="2000" dirty="0" smtClean="0"/>
              <a:t>灵真</a:t>
            </a:r>
            <a:r>
              <a:rPr lang="en-US" altLang="zh-CN" sz="2000" dirty="0" smtClean="0"/>
              <a:t>2009</a:t>
            </a:r>
            <a:r>
              <a:rPr lang="zh-CN" altLang="zh-CN" sz="2000" dirty="0" smtClean="0"/>
              <a:t>年《</a:t>
            </a:r>
            <a:r>
              <a:rPr lang="zh-CN" altLang="zh-CN" sz="2000" u="sng" dirty="0" smtClean="0"/>
              <a:t>海内外张爱玲研究述评</a:t>
            </a:r>
            <a:r>
              <a:rPr lang="zh-CN" altLang="zh-CN" sz="2000" dirty="0" smtClean="0"/>
              <a:t>》</a:t>
            </a:r>
            <a:r>
              <a:rPr lang="en-US" altLang="zh-CN" sz="2000" dirty="0" smtClean="0"/>
              <a:t>)</a:t>
            </a:r>
            <a:endParaRPr lang="en-US" altLang="zh-CN" sz="2000" dirty="0">
              <a:latin typeface="楷体" pitchFamily="49" charset="-122"/>
              <a:ea typeface="楷体" pitchFamily="49" charset="-122"/>
            </a:endParaRPr>
          </a:p>
          <a:p>
            <a:endParaRPr lang="en-US" altLang="zh-CN" sz="2400" dirty="0" smtClean="0">
              <a:latin typeface="楷体" pitchFamily="49" charset="-122"/>
              <a:ea typeface="楷体" pitchFamily="49" charset="-122"/>
            </a:endParaRPr>
          </a:p>
          <a:p>
            <a:endParaRPr lang="en-US" altLang="zh-CN" sz="2400" dirty="0">
              <a:latin typeface="楷体" pitchFamily="49" charset="-122"/>
              <a:ea typeface="楷体" pitchFamily="49" charset="-122"/>
            </a:endParaRPr>
          </a:p>
          <a:p>
            <a:r>
              <a:rPr lang="zh-CN" altLang="en-US" sz="2400" dirty="0" smtClean="0">
                <a:latin typeface="楷体" pitchFamily="49" charset="-122"/>
                <a:ea typeface="楷体" pitchFamily="49" charset="-122"/>
              </a:rPr>
              <a:t>  </a:t>
            </a:r>
            <a:endParaRPr lang="zh-CN" altLang="en-US" sz="2400"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1472" y="428604"/>
            <a:ext cx="8115328" cy="5697559"/>
          </a:xfrm>
        </p:spPr>
        <p:txBody>
          <a:bodyPr>
            <a:normAutofit/>
          </a:bodyPr>
          <a:lstStyle/>
          <a:p>
            <a:pPr>
              <a:buNone/>
            </a:pPr>
            <a:r>
              <a:rPr lang="en-US" altLang="zh-CN" sz="2220" dirty="0" smtClean="0">
                <a:latin typeface="楷体" pitchFamily="49" charset="-122"/>
                <a:ea typeface="楷体" pitchFamily="49" charset="-122"/>
              </a:rPr>
              <a:t> </a:t>
            </a:r>
            <a:r>
              <a:rPr lang="zh-CN" altLang="en-US" sz="2220" dirty="0" smtClean="0">
                <a:latin typeface="楷体" pitchFamily="49" charset="-122"/>
                <a:ea typeface="楷体" pitchFamily="49" charset="-122"/>
              </a:rPr>
              <a:t>  </a:t>
            </a:r>
            <a:r>
              <a:rPr lang="en-US" altLang="zh-CN" sz="2220" dirty="0" smtClean="0">
                <a:latin typeface="楷体" pitchFamily="49" charset="-122"/>
                <a:ea typeface="楷体" pitchFamily="49" charset="-122"/>
              </a:rPr>
              <a:t> </a:t>
            </a:r>
            <a:r>
              <a:rPr lang="zh-CN" altLang="zh-CN" sz="2220" u="sng" dirty="0" smtClean="0">
                <a:latin typeface="楷体" pitchFamily="49" charset="-122"/>
                <a:ea typeface="楷体" pitchFamily="49" charset="-122"/>
              </a:rPr>
              <a:t>张作包藏的真正现代派作家所关注的人性问题的深刻内涵</a:t>
            </a:r>
            <a:endParaRPr lang="en-US" altLang="zh-CN" sz="2220" u="sng" dirty="0" smtClean="0">
              <a:latin typeface="楷体" pitchFamily="49" charset="-122"/>
              <a:ea typeface="楷体" pitchFamily="49" charset="-122"/>
            </a:endParaRPr>
          </a:p>
          <a:p>
            <a:pPr>
              <a:buNone/>
            </a:pPr>
            <a:r>
              <a:rPr lang="en-US" altLang="zh-CN" sz="2220" u="sng" dirty="0" smtClean="0">
                <a:latin typeface="楷体" pitchFamily="49" charset="-122"/>
                <a:ea typeface="楷体" pitchFamily="49" charset="-122"/>
              </a:rPr>
              <a:t> </a:t>
            </a:r>
            <a:r>
              <a:rPr lang="zh-CN" altLang="en-US" sz="2220" u="sng" dirty="0" smtClean="0">
                <a:latin typeface="楷体" pitchFamily="49" charset="-122"/>
                <a:ea typeface="楷体" pitchFamily="49" charset="-122"/>
              </a:rPr>
              <a:t>突出表现在传统与半殖民地化都市人的情爱性爱心理的异变</a:t>
            </a:r>
            <a:endParaRPr lang="en-US" altLang="zh-CN" sz="2220" u="sng" dirty="0" smtClean="0">
              <a:latin typeface="楷体" pitchFamily="49" charset="-122"/>
              <a:ea typeface="楷体" pitchFamily="49" charset="-122"/>
            </a:endParaRPr>
          </a:p>
          <a:p>
            <a:pPr>
              <a:buNone/>
            </a:pPr>
            <a:endParaRPr lang="en-US" altLang="zh-CN" sz="2220" u="sng" dirty="0" smtClean="0">
              <a:latin typeface="楷体" pitchFamily="49" charset="-122"/>
              <a:ea typeface="楷体" pitchFamily="49" charset="-122"/>
            </a:endParaRPr>
          </a:p>
          <a:p>
            <a:pPr>
              <a:buNone/>
            </a:pPr>
            <a:endParaRPr lang="zh-CN" altLang="en-US" sz="2220" dirty="0"/>
          </a:p>
        </p:txBody>
      </p:sp>
      <p:pic>
        <p:nvPicPr>
          <p:cNvPr id="4" name="图片 3" descr="琉璃瓦.jpg"/>
          <p:cNvPicPr>
            <a:picLocks noChangeAspect="1"/>
          </p:cNvPicPr>
          <p:nvPr/>
        </p:nvPicPr>
        <p:blipFill>
          <a:blip r:embed="rId2" cstate="print"/>
          <a:stretch>
            <a:fillRect/>
          </a:stretch>
        </p:blipFill>
        <p:spPr>
          <a:xfrm>
            <a:off x="214282" y="1500174"/>
            <a:ext cx="3169811" cy="4857760"/>
          </a:xfrm>
          <a:prstGeom prst="rect">
            <a:avLst/>
          </a:prstGeom>
        </p:spPr>
      </p:pic>
      <p:pic>
        <p:nvPicPr>
          <p:cNvPr id="5" name="图片 4" descr="大家闺秀.jpg"/>
          <p:cNvPicPr>
            <a:picLocks noChangeAspect="1"/>
          </p:cNvPicPr>
          <p:nvPr/>
        </p:nvPicPr>
        <p:blipFill>
          <a:blip r:embed="rId3" cstate="print"/>
          <a:stretch>
            <a:fillRect/>
          </a:stretch>
        </p:blipFill>
        <p:spPr>
          <a:xfrm>
            <a:off x="2714612" y="1500174"/>
            <a:ext cx="3095647" cy="4643470"/>
          </a:xfrm>
          <a:prstGeom prst="rect">
            <a:avLst/>
          </a:prstGeom>
        </p:spPr>
      </p:pic>
      <p:pic>
        <p:nvPicPr>
          <p:cNvPr id="6" name="图片 5" descr="插图 势利.jpg"/>
          <p:cNvPicPr>
            <a:picLocks noChangeAspect="1"/>
          </p:cNvPicPr>
          <p:nvPr/>
        </p:nvPicPr>
        <p:blipFill>
          <a:blip r:embed="rId4" cstate="print"/>
          <a:stretch>
            <a:fillRect/>
          </a:stretch>
        </p:blipFill>
        <p:spPr>
          <a:xfrm>
            <a:off x="5643570" y="1500174"/>
            <a:ext cx="3335938" cy="492922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1472" y="428604"/>
            <a:ext cx="8115328" cy="5697559"/>
          </a:xfrm>
        </p:spPr>
        <p:txBody>
          <a:bodyPr/>
          <a:lstStyle/>
          <a:p>
            <a:pPr>
              <a:buNone/>
            </a:pPr>
            <a:r>
              <a:rPr lang="zh-CN" altLang="en-US" dirty="0" smtClean="0"/>
              <a:t> </a:t>
            </a:r>
            <a:r>
              <a:rPr lang="zh-CN" altLang="en-US" sz="2400" b="1" u="sng" dirty="0" smtClean="0">
                <a:latin typeface="楷体" pitchFamily="49" charset="-122"/>
                <a:ea typeface="楷体" pitchFamily="49" charset="-122"/>
              </a:rPr>
              <a:t>张爱玲小说的叙事策略</a:t>
            </a:r>
            <a:endParaRPr lang="en-US" altLang="zh-CN" sz="2400" b="1" u="sng" dirty="0" smtClean="0">
              <a:latin typeface="楷体" pitchFamily="49" charset="-122"/>
              <a:ea typeface="楷体" pitchFamily="49" charset="-122"/>
            </a:endParaRPr>
          </a:p>
          <a:p>
            <a:pPr>
              <a:buNone/>
            </a:pPr>
            <a:r>
              <a:rPr lang="zh-CN" altLang="en-US" sz="2250" dirty="0" smtClean="0">
                <a:latin typeface="楷体" pitchFamily="49" charset="-122"/>
                <a:ea typeface="楷体" pitchFamily="49" charset="-122"/>
              </a:rPr>
              <a:t>     </a:t>
            </a:r>
            <a:r>
              <a:rPr lang="zh-CN" altLang="en-US" sz="2160" b="1" u="sng" dirty="0" smtClean="0">
                <a:latin typeface="楷体" pitchFamily="49" charset="-122"/>
                <a:ea typeface="楷体" pitchFamily="49" charset="-122"/>
              </a:rPr>
              <a:t>多视点叙事与戏剧手法</a:t>
            </a:r>
            <a:r>
              <a:rPr lang="zh-CN" altLang="en-US" sz="2160" dirty="0" smtClean="0">
                <a:latin typeface="楷体" pitchFamily="49" charset="-122"/>
                <a:ea typeface="楷体" pitchFamily="49" charset="-122"/>
              </a:rPr>
              <a:t>，古典章回小说</a:t>
            </a:r>
            <a:r>
              <a:rPr lang="en-US" altLang="zh-CN" sz="2160" dirty="0" smtClean="0">
                <a:latin typeface="楷体" pitchFamily="49" charset="-122"/>
                <a:ea typeface="楷体" pitchFamily="49" charset="-122"/>
              </a:rPr>
              <a:t>《</a:t>
            </a:r>
            <a:r>
              <a:rPr lang="zh-CN" altLang="en-US" sz="2160" dirty="0" smtClean="0">
                <a:latin typeface="楷体" pitchFamily="49" charset="-122"/>
                <a:ea typeface="楷体" pitchFamily="49" charset="-122"/>
              </a:rPr>
              <a:t>红楼梦</a:t>
            </a:r>
            <a:r>
              <a:rPr lang="en-US" altLang="zh-CN" sz="2160" dirty="0" smtClean="0">
                <a:latin typeface="楷体" pitchFamily="49" charset="-122"/>
                <a:ea typeface="楷体" pitchFamily="49" charset="-122"/>
              </a:rPr>
              <a:t>》《</a:t>
            </a:r>
            <a:r>
              <a:rPr lang="zh-CN" altLang="en-US" sz="2160" dirty="0" smtClean="0">
                <a:latin typeface="楷体" pitchFamily="49" charset="-122"/>
                <a:ea typeface="楷体" pitchFamily="49" charset="-122"/>
              </a:rPr>
              <a:t>金瓶梅</a:t>
            </a:r>
            <a:r>
              <a:rPr lang="en-US" altLang="zh-CN" sz="2160" dirty="0" smtClean="0">
                <a:latin typeface="楷体" pitchFamily="49" charset="-122"/>
                <a:ea typeface="楷体" pitchFamily="49" charset="-122"/>
              </a:rPr>
              <a:t>》</a:t>
            </a:r>
            <a:r>
              <a:rPr lang="zh-CN" altLang="en-US" sz="2160" dirty="0" smtClean="0">
                <a:latin typeface="楷体" pitchFamily="49" charset="-122"/>
                <a:ea typeface="楷体" pitchFamily="49" charset="-122"/>
              </a:rPr>
              <a:t>和近代传奇</a:t>
            </a:r>
            <a:r>
              <a:rPr lang="en-US" altLang="zh-CN" sz="2160" dirty="0" smtClean="0">
                <a:latin typeface="楷体" pitchFamily="49" charset="-122"/>
                <a:ea typeface="楷体" pitchFamily="49" charset="-122"/>
              </a:rPr>
              <a:t>《</a:t>
            </a:r>
            <a:r>
              <a:rPr lang="zh-CN" altLang="en-US" sz="2160" dirty="0" smtClean="0">
                <a:latin typeface="楷体" pitchFamily="49" charset="-122"/>
                <a:ea typeface="楷体" pitchFamily="49" charset="-122"/>
              </a:rPr>
              <a:t>孽海花</a:t>
            </a:r>
            <a:r>
              <a:rPr lang="en-US" altLang="zh-CN" sz="2160" dirty="0" smtClean="0">
                <a:latin typeface="楷体" pitchFamily="49" charset="-122"/>
                <a:ea typeface="楷体" pitchFamily="49" charset="-122"/>
              </a:rPr>
              <a:t>》《</a:t>
            </a:r>
            <a:r>
              <a:rPr lang="zh-CN" altLang="en-US" sz="2160" dirty="0" smtClean="0">
                <a:latin typeface="楷体" pitchFamily="49" charset="-122"/>
                <a:ea typeface="楷体" pitchFamily="49" charset="-122"/>
              </a:rPr>
              <a:t>海上花列传</a:t>
            </a:r>
            <a:r>
              <a:rPr lang="en-US" altLang="zh-CN" sz="2160" dirty="0" smtClean="0">
                <a:latin typeface="楷体" pitchFamily="49" charset="-122"/>
                <a:ea typeface="楷体" pitchFamily="49" charset="-122"/>
              </a:rPr>
              <a:t>》</a:t>
            </a:r>
            <a:r>
              <a:rPr lang="zh-CN" altLang="en-US" sz="2160" dirty="0" smtClean="0">
                <a:latin typeface="楷体" pitchFamily="49" charset="-122"/>
                <a:ea typeface="楷体" pitchFamily="49" charset="-122"/>
              </a:rPr>
              <a:t>等的影响，说书人对人物内心进出自如，人物个性栩栩如</a:t>
            </a:r>
            <a:r>
              <a:rPr lang="zh-CN" altLang="en-US" sz="2160" dirty="0" smtClean="0">
                <a:latin typeface="楷体" pitchFamily="49" charset="-122"/>
                <a:ea typeface="楷体" pitchFamily="49" charset="-122"/>
              </a:rPr>
              <a:t>生</a:t>
            </a:r>
            <a:endParaRPr lang="en-US" altLang="zh-CN" sz="2160" dirty="0" smtClean="0">
              <a:latin typeface="楷体" pitchFamily="49" charset="-122"/>
              <a:ea typeface="楷体" pitchFamily="49" charset="-122"/>
            </a:endParaRPr>
          </a:p>
          <a:p>
            <a:pPr>
              <a:buNone/>
            </a:pPr>
            <a:r>
              <a:rPr lang="zh-CN" altLang="en-US" sz="2160" dirty="0" smtClean="0">
                <a:latin typeface="楷体" pitchFamily="49" charset="-122"/>
                <a:ea typeface="楷体" pitchFamily="49" charset="-122"/>
              </a:rPr>
              <a:t>     </a:t>
            </a:r>
            <a:r>
              <a:rPr lang="zh-CN" altLang="en-US" sz="2160" b="1" u="sng" dirty="0" smtClean="0">
                <a:latin typeface="楷体" pitchFamily="49" charset="-122"/>
                <a:ea typeface="楷体" pitchFamily="49" charset="-122"/>
              </a:rPr>
              <a:t>心理分析的把</a:t>
            </a:r>
            <a:r>
              <a:rPr lang="zh-CN" altLang="en-US" sz="2160" b="1" u="sng" dirty="0" smtClean="0">
                <a:latin typeface="楷体" pitchFamily="49" charset="-122"/>
                <a:ea typeface="楷体" pitchFamily="49" charset="-122"/>
              </a:rPr>
              <a:t>握</a:t>
            </a:r>
            <a:r>
              <a:rPr lang="en-US" altLang="zh-CN" sz="2160" b="1" u="sng" dirty="0" smtClean="0">
                <a:latin typeface="楷体" pitchFamily="49" charset="-122"/>
                <a:ea typeface="楷体" pitchFamily="49" charset="-122"/>
              </a:rPr>
              <a:t>,</a:t>
            </a:r>
            <a:r>
              <a:rPr lang="zh-CN" altLang="en-US" sz="2160" b="1" u="sng" dirty="0" smtClean="0">
                <a:latin typeface="楷体" pitchFamily="49" charset="-122"/>
                <a:ea typeface="楷体" pitchFamily="49" charset="-122"/>
              </a:rPr>
              <a:t>心理刻画和</a:t>
            </a:r>
            <a:r>
              <a:rPr lang="zh-CN" altLang="en-US" sz="2160" b="1" u="sng" dirty="0" smtClean="0">
                <a:latin typeface="楷体" pitchFamily="49" charset="-122"/>
                <a:ea typeface="楷体" pitchFamily="49" charset="-122"/>
              </a:rPr>
              <a:t>情节进展交</a:t>
            </a:r>
            <a:r>
              <a:rPr lang="zh-CN" altLang="en-US" sz="2160" b="1" u="sng" dirty="0" smtClean="0">
                <a:latin typeface="楷体" pitchFamily="49" charset="-122"/>
                <a:ea typeface="楷体" pitchFamily="49" charset="-122"/>
              </a:rPr>
              <a:t>错 </a:t>
            </a:r>
            <a:r>
              <a:rPr lang="zh-CN" altLang="en-US" sz="2160" b="1" dirty="0" smtClean="0">
                <a:latin typeface="楷体" pitchFamily="49" charset="-122"/>
                <a:ea typeface="楷体" pitchFamily="49" charset="-122"/>
              </a:rPr>
              <a:t> 尤其以对女性心理透视见长 </a:t>
            </a:r>
            <a:r>
              <a:rPr lang="zh-CN" altLang="en-US" sz="2160" dirty="0" smtClean="0">
                <a:latin typeface="楷体" pitchFamily="49" charset="-122"/>
                <a:ea typeface="楷体" pitchFamily="49" charset="-122"/>
              </a:rPr>
              <a:t>如</a:t>
            </a:r>
            <a:r>
              <a:rPr lang="en-US" altLang="zh-CN" sz="2160" dirty="0" smtClean="0">
                <a:latin typeface="楷体" pitchFamily="49" charset="-122"/>
                <a:ea typeface="楷体" pitchFamily="49" charset="-122"/>
              </a:rPr>
              <a:t>&lt;</a:t>
            </a:r>
            <a:r>
              <a:rPr lang="zh-CN" altLang="en-US" sz="2160" dirty="0" smtClean="0">
                <a:latin typeface="楷体" pitchFamily="49" charset="-122"/>
                <a:ea typeface="楷体" pitchFamily="49" charset="-122"/>
              </a:rPr>
              <a:t>封锁</a:t>
            </a:r>
            <a:r>
              <a:rPr lang="en-US" altLang="zh-CN" sz="2160" dirty="0" smtClean="0">
                <a:latin typeface="楷体" pitchFamily="49" charset="-122"/>
                <a:ea typeface="楷体" pitchFamily="49" charset="-122"/>
              </a:rPr>
              <a:t>&gt;</a:t>
            </a:r>
            <a:r>
              <a:rPr lang="zh-CN" altLang="en-US" sz="2160" dirty="0" smtClean="0">
                <a:latin typeface="楷体" pitchFamily="49" charset="-122"/>
                <a:ea typeface="楷体" pitchFamily="49" charset="-122"/>
              </a:rPr>
              <a:t>里</a:t>
            </a:r>
            <a:r>
              <a:rPr lang="zh-CN" altLang="en-US" sz="2160" dirty="0" smtClean="0">
                <a:latin typeface="楷体" pitchFamily="49" charset="-122"/>
                <a:ea typeface="楷体" pitchFamily="49" charset="-122"/>
              </a:rPr>
              <a:t>对翠远、</a:t>
            </a:r>
            <a:r>
              <a:rPr lang="en-US" altLang="zh-CN" sz="2160" dirty="0" smtClean="0">
                <a:latin typeface="楷体" pitchFamily="49" charset="-122"/>
                <a:ea typeface="楷体" pitchFamily="49" charset="-122"/>
              </a:rPr>
              <a:t>&lt;</a:t>
            </a:r>
            <a:r>
              <a:rPr lang="zh-CN" altLang="en-US" sz="2160" dirty="0" smtClean="0">
                <a:latin typeface="楷体" pitchFamily="49" charset="-122"/>
                <a:ea typeface="楷体" pitchFamily="49" charset="-122"/>
              </a:rPr>
              <a:t>倾城之恋</a:t>
            </a:r>
            <a:r>
              <a:rPr lang="en-US" altLang="zh-CN" sz="2160" dirty="0" smtClean="0">
                <a:latin typeface="楷体" pitchFamily="49" charset="-122"/>
                <a:ea typeface="楷体" pitchFamily="49" charset="-122"/>
              </a:rPr>
              <a:t>&gt;</a:t>
            </a:r>
            <a:r>
              <a:rPr lang="zh-CN" altLang="en-US" sz="2160" dirty="0" smtClean="0">
                <a:latin typeface="楷体" pitchFamily="49" charset="-122"/>
                <a:ea typeface="楷体" pitchFamily="49" charset="-122"/>
              </a:rPr>
              <a:t>里对流苏的</a:t>
            </a:r>
            <a:r>
              <a:rPr lang="zh-CN" altLang="en-US" sz="2160" dirty="0" smtClean="0">
                <a:latin typeface="楷体" pitchFamily="49" charset="-122"/>
                <a:ea typeface="楷体" pitchFamily="49" charset="-122"/>
              </a:rPr>
              <a:t>心</a:t>
            </a:r>
            <a:r>
              <a:rPr lang="zh-CN" altLang="en-US" sz="2160" dirty="0" smtClean="0">
                <a:latin typeface="楷体" pitchFamily="49" charset="-122"/>
                <a:ea typeface="楷体" pitchFamily="49" charset="-122"/>
              </a:rPr>
              <a:t>理描写 </a:t>
            </a:r>
            <a:r>
              <a:rPr lang="en-US" altLang="zh-CN" sz="2160" dirty="0" smtClean="0">
                <a:latin typeface="楷体" pitchFamily="49" charset="-122"/>
                <a:ea typeface="楷体" pitchFamily="49" charset="-122"/>
              </a:rPr>
              <a:t>(</a:t>
            </a:r>
            <a:r>
              <a:rPr lang="zh-CN" altLang="en-US" sz="1800" dirty="0" smtClean="0">
                <a:latin typeface="楷体" pitchFamily="49" charset="-122"/>
                <a:ea typeface="楷体" pitchFamily="49" charset="-122"/>
              </a:rPr>
              <a:t>如</a:t>
            </a:r>
            <a:r>
              <a:rPr lang="en-US" altLang="zh-CN" sz="1800" dirty="0" smtClean="0">
                <a:latin typeface="楷体" pitchFamily="49" charset="-122"/>
                <a:ea typeface="楷体" pitchFamily="49" charset="-122"/>
              </a:rPr>
              <a:t>:</a:t>
            </a:r>
            <a:r>
              <a:rPr lang="zh-CN" altLang="en-US" sz="1800" dirty="0" smtClean="0">
                <a:latin typeface="楷体" pitchFamily="49" charset="-122"/>
                <a:ea typeface="楷体" pitchFamily="49" charset="-122"/>
              </a:rPr>
              <a:t>恋爱着的女人向来是喜欢听</a:t>
            </a:r>
            <a:r>
              <a:rPr lang="zh-CN" altLang="en-US" sz="1800" dirty="0" smtClean="0">
                <a:latin typeface="楷体" pitchFamily="49" charset="-122"/>
                <a:ea typeface="楷体" pitchFamily="49" charset="-122"/>
              </a:rPr>
              <a:t>。</a:t>
            </a:r>
            <a:r>
              <a:rPr lang="zh-CN" altLang="en-US" sz="1800" dirty="0" smtClean="0">
                <a:latin typeface="楷体" pitchFamily="49" charset="-122"/>
                <a:ea typeface="楷体" pitchFamily="49" charset="-122"/>
              </a:rPr>
              <a:t>恋爱着的女</a:t>
            </a:r>
            <a:r>
              <a:rPr lang="zh-CN" altLang="en-US" sz="1800" dirty="0" smtClean="0">
                <a:latin typeface="楷体" pitchFamily="49" charset="-122"/>
                <a:ea typeface="楷体" pitchFamily="49" charset="-122"/>
              </a:rPr>
              <a:t>人破例地不爱说话</a:t>
            </a:r>
            <a:r>
              <a:rPr lang="en-US" altLang="zh-CN" sz="1800" dirty="0" smtClean="0">
                <a:latin typeface="楷体" pitchFamily="49" charset="-122"/>
                <a:ea typeface="楷体" pitchFamily="49" charset="-122"/>
              </a:rPr>
              <a:t>…)</a:t>
            </a:r>
            <a:endParaRPr lang="en-US" altLang="zh-CN" sz="1800" b="1" dirty="0" smtClean="0">
              <a:latin typeface="楷体" pitchFamily="49" charset="-122"/>
              <a:ea typeface="楷体" pitchFamily="49" charset="-122"/>
            </a:endParaRPr>
          </a:p>
          <a:p>
            <a:pPr>
              <a:buNone/>
            </a:pPr>
            <a:r>
              <a:rPr lang="zh-CN" altLang="en-US" sz="2160" dirty="0" smtClean="0">
                <a:latin typeface="楷体" pitchFamily="49" charset="-122"/>
                <a:ea typeface="楷体" pitchFamily="49" charset="-122"/>
              </a:rPr>
              <a:t>     </a:t>
            </a:r>
            <a:r>
              <a:rPr lang="zh-CN" altLang="en-US" sz="2160" b="1" u="sng" dirty="0" smtClean="0">
                <a:latin typeface="楷体" pitchFamily="49" charset="-122"/>
                <a:ea typeface="楷体" pitchFamily="49" charset="-122"/>
              </a:rPr>
              <a:t>意象的营造，现代派的五官通感捕捉氛</a:t>
            </a:r>
            <a:r>
              <a:rPr lang="zh-CN" altLang="en-US" sz="2160" b="1" u="sng" dirty="0" smtClean="0">
                <a:latin typeface="楷体" pitchFamily="49" charset="-122"/>
                <a:ea typeface="楷体" pitchFamily="49" charset="-122"/>
              </a:rPr>
              <a:t>围</a:t>
            </a:r>
            <a:endParaRPr lang="en-US" altLang="zh-CN" sz="2160" b="1" u="sng" dirty="0" smtClean="0">
              <a:latin typeface="楷体" pitchFamily="49" charset="-122"/>
              <a:ea typeface="楷体" pitchFamily="49" charset="-122"/>
            </a:endParaRPr>
          </a:p>
          <a:p>
            <a:pPr>
              <a:buNone/>
            </a:pPr>
            <a:r>
              <a:rPr lang="zh-CN" altLang="en-US" sz="1800" dirty="0" smtClean="0">
                <a:latin typeface="楷体" pitchFamily="49" charset="-122"/>
                <a:ea typeface="楷体" pitchFamily="49" charset="-122"/>
              </a:rPr>
              <a:t>    如</a:t>
            </a:r>
            <a:r>
              <a:rPr lang="en-US" altLang="zh-CN" sz="1800" dirty="0" smtClean="0">
                <a:latin typeface="楷体" pitchFamily="49" charset="-122"/>
                <a:ea typeface="楷体" pitchFamily="49" charset="-122"/>
              </a:rPr>
              <a:t>:“</a:t>
            </a:r>
            <a:r>
              <a:rPr lang="zh-CN" altLang="en-US" sz="1800" dirty="0" smtClean="0">
                <a:latin typeface="楷体" pitchFamily="49" charset="-122"/>
                <a:ea typeface="楷体" pitchFamily="49" charset="-122"/>
              </a:rPr>
              <a:t>在大太阳底下</a:t>
            </a:r>
            <a:r>
              <a:rPr lang="en-US" altLang="zh-CN" sz="1800" dirty="0" smtClean="0">
                <a:latin typeface="楷体" pitchFamily="49" charset="-122"/>
                <a:ea typeface="楷体" pitchFamily="49" charset="-122"/>
              </a:rPr>
              <a:t>,</a:t>
            </a:r>
            <a:r>
              <a:rPr lang="zh-CN" altLang="en-US" sz="1800" dirty="0" smtClean="0">
                <a:latin typeface="楷体" pitchFamily="49" charset="-122"/>
                <a:ea typeface="楷体" pitchFamily="49" charset="-122"/>
              </a:rPr>
              <a:t>电车轨道像两条光莹莹的、水里钻出来的曲鳝</a:t>
            </a:r>
            <a:r>
              <a:rPr lang="en-US" altLang="zh-CN" sz="1800" dirty="0" smtClean="0">
                <a:latin typeface="楷体" pitchFamily="49" charset="-122"/>
                <a:ea typeface="楷体" pitchFamily="49" charset="-122"/>
              </a:rPr>
              <a:t>,</a:t>
            </a:r>
            <a:r>
              <a:rPr lang="zh-CN" altLang="en-US" sz="1800" dirty="0" smtClean="0">
                <a:latin typeface="楷体" pitchFamily="49" charset="-122"/>
                <a:ea typeface="楷体" pitchFamily="49" charset="-122"/>
              </a:rPr>
              <a:t>抽长了</a:t>
            </a:r>
            <a:r>
              <a:rPr lang="en-US" altLang="zh-CN" sz="1800" smtClean="0">
                <a:latin typeface="楷体" pitchFamily="49" charset="-122"/>
                <a:ea typeface="楷体" pitchFamily="49" charset="-122"/>
              </a:rPr>
              <a:t>,</a:t>
            </a:r>
          </a:p>
          <a:p>
            <a:pPr>
              <a:buNone/>
            </a:pPr>
            <a:r>
              <a:rPr lang="zh-CN" altLang="en-US" sz="1800" smtClean="0">
                <a:latin typeface="楷体" pitchFamily="49" charset="-122"/>
                <a:ea typeface="楷体" pitchFamily="49" charset="-122"/>
              </a:rPr>
              <a:t>又</a:t>
            </a:r>
            <a:r>
              <a:rPr lang="zh-CN" altLang="en-US" sz="1800" dirty="0" smtClean="0">
                <a:latin typeface="楷体" pitchFamily="49" charset="-122"/>
                <a:ea typeface="楷体" pitchFamily="49" charset="-122"/>
              </a:rPr>
              <a:t>缩短了</a:t>
            </a:r>
            <a:r>
              <a:rPr lang="en-US" altLang="zh-CN" sz="1800" dirty="0" smtClean="0">
                <a:latin typeface="楷体" pitchFamily="49" charset="-122"/>
                <a:ea typeface="楷体" pitchFamily="49" charset="-122"/>
              </a:rPr>
              <a:t>; … …</a:t>
            </a:r>
            <a:r>
              <a:rPr lang="zh-CN" altLang="en-US" sz="1800" dirty="0" smtClean="0">
                <a:latin typeface="楷体" pitchFamily="49" charset="-122"/>
                <a:ea typeface="楷体" pitchFamily="49" charset="-122"/>
              </a:rPr>
              <a:t>开电车的人眼睛盯住了这两条蠕蠕的车轨</a:t>
            </a:r>
            <a:r>
              <a:rPr lang="en-US" altLang="zh-CN" sz="1800" dirty="0" smtClean="0">
                <a:latin typeface="楷体" pitchFamily="49" charset="-122"/>
                <a:ea typeface="楷体" pitchFamily="49" charset="-122"/>
              </a:rPr>
              <a:t>,</a:t>
            </a:r>
            <a:r>
              <a:rPr lang="zh-CN" altLang="en-US" sz="1800" dirty="0" smtClean="0">
                <a:latin typeface="楷体" pitchFamily="49" charset="-122"/>
                <a:ea typeface="楷体" pitchFamily="49" charset="-122"/>
              </a:rPr>
              <a:t>然而他不发疯。</a:t>
            </a:r>
            <a:r>
              <a:rPr lang="en-US" altLang="zh-CN" sz="1800" dirty="0" smtClean="0">
                <a:latin typeface="楷体" pitchFamily="49" charset="-122"/>
                <a:ea typeface="楷体" pitchFamily="49" charset="-122"/>
              </a:rPr>
              <a:t>”</a:t>
            </a:r>
            <a:endParaRPr lang="zh-CN" altLang="en-US" sz="1800" b="1" u="sng"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214290"/>
            <a:ext cx="8429684" cy="6286544"/>
          </a:xfrm>
        </p:spPr>
        <p:txBody>
          <a:bodyPr>
            <a:normAutofit lnSpcReduction="10000"/>
          </a:bodyPr>
          <a:lstStyle/>
          <a:p>
            <a:pPr>
              <a:buNone/>
            </a:pPr>
            <a:r>
              <a:rPr lang="zh-CN" altLang="en-US" dirty="0" smtClean="0">
                <a:latin typeface="楷体" pitchFamily="49" charset="-122"/>
                <a:ea typeface="楷体" pitchFamily="49" charset="-122"/>
              </a:rPr>
              <a:t>   </a:t>
            </a:r>
            <a:r>
              <a:rPr lang="zh-CN" altLang="en-US" sz="2220" dirty="0" smtClean="0">
                <a:latin typeface="楷体" pitchFamily="49" charset="-122"/>
                <a:ea typeface="楷体" pitchFamily="49" charset="-122"/>
              </a:rPr>
              <a:t>“张爱玲是绝对有资格获得诺贝尔文学奖的中国作家之一。</a:t>
            </a:r>
            <a:endParaRPr lang="en-US" altLang="zh-CN" sz="2220" dirty="0" smtClean="0">
              <a:latin typeface="楷体" pitchFamily="49" charset="-122"/>
              <a:ea typeface="楷体" pitchFamily="49" charset="-122"/>
            </a:endParaRPr>
          </a:p>
          <a:p>
            <a:pPr>
              <a:buNone/>
            </a:pPr>
            <a:r>
              <a:rPr lang="zh-CN" altLang="en-US" sz="2220" dirty="0" smtClean="0">
                <a:latin typeface="楷体" pitchFamily="49" charset="-122"/>
                <a:ea typeface="楷体" pitchFamily="49" charset="-122"/>
              </a:rPr>
              <a:t>另外两位是鲁迅与老舍。”   </a:t>
            </a:r>
            <a:r>
              <a:rPr lang="en-US" altLang="zh-CN" sz="2220" dirty="0" smtClean="0">
                <a:latin typeface="楷体" pitchFamily="49" charset="-122"/>
                <a:ea typeface="楷体" pitchFamily="49" charset="-122"/>
              </a:rPr>
              <a:t>——</a:t>
            </a:r>
            <a:r>
              <a:rPr lang="zh-CN" altLang="en-US" sz="2220" dirty="0" smtClean="0">
                <a:latin typeface="楷体" pitchFamily="49" charset="-122"/>
                <a:ea typeface="楷体" pitchFamily="49" charset="-122"/>
              </a:rPr>
              <a:t> 施叔</a:t>
            </a:r>
            <a:r>
              <a:rPr lang="zh-CN" altLang="en-US" sz="2220" dirty="0" smtClean="0">
                <a:latin typeface="楷体" pitchFamily="49" charset="-122"/>
                <a:ea typeface="楷体" pitchFamily="49" charset="-122"/>
              </a:rPr>
              <a:t>青</a:t>
            </a:r>
            <a:r>
              <a:rPr lang="en-US" altLang="zh-CN" sz="2000" dirty="0" smtClean="0">
                <a:latin typeface="楷体" pitchFamily="49" charset="-122"/>
                <a:ea typeface="楷体" pitchFamily="49" charset="-122"/>
              </a:rPr>
              <a:t>(</a:t>
            </a:r>
            <a:r>
              <a:rPr lang="zh-CN" altLang="en-US" sz="2000" dirty="0" smtClean="0">
                <a:latin typeface="楷体" pitchFamily="49" charset="-122"/>
                <a:ea typeface="楷体" pitchFamily="49" charset="-122"/>
              </a:rPr>
              <a:t>台大著名教授</a:t>
            </a:r>
            <a:r>
              <a:rPr lang="en-US" altLang="zh-CN" sz="2000" dirty="0" smtClean="0">
                <a:latin typeface="楷体" pitchFamily="49" charset="-122"/>
                <a:ea typeface="楷体" pitchFamily="49" charset="-122"/>
              </a:rPr>
              <a:t>)</a:t>
            </a:r>
            <a:endParaRPr lang="en-US" altLang="zh-CN" sz="2000" dirty="0" smtClean="0">
              <a:latin typeface="楷体" pitchFamily="49" charset="-122"/>
              <a:ea typeface="楷体" pitchFamily="49" charset="-122"/>
            </a:endParaRPr>
          </a:p>
          <a:p>
            <a:pPr>
              <a:buNone/>
            </a:pPr>
            <a:r>
              <a:rPr lang="zh-CN" altLang="en-US" sz="2220" dirty="0" smtClean="0">
                <a:latin typeface="楷体" pitchFamily="49" charset="-122"/>
                <a:ea typeface="楷体" pitchFamily="49" charset="-122"/>
              </a:rPr>
              <a:t>    “中国新文学运动从来就和政治浪潮配合在一起</a:t>
            </a:r>
            <a:r>
              <a:rPr lang="en-US" altLang="zh-CN" sz="2220" dirty="0" smtClean="0">
                <a:latin typeface="楷体" pitchFamily="49" charset="-122"/>
                <a:ea typeface="楷体" pitchFamily="49" charset="-122"/>
              </a:rPr>
              <a:t>,</a:t>
            </a:r>
            <a:r>
              <a:rPr lang="zh-CN" altLang="en-US" sz="2220" dirty="0" smtClean="0">
                <a:latin typeface="楷体" pitchFamily="49" charset="-122"/>
                <a:ea typeface="楷体" pitchFamily="49" charset="-122"/>
              </a:rPr>
              <a:t>因果难分。</a:t>
            </a:r>
            <a:endParaRPr lang="en-US" altLang="zh-CN" sz="2220" dirty="0" smtClean="0">
              <a:latin typeface="楷体" pitchFamily="49" charset="-122"/>
              <a:ea typeface="楷体" pitchFamily="49" charset="-122"/>
            </a:endParaRPr>
          </a:p>
          <a:p>
            <a:pPr>
              <a:buNone/>
            </a:pPr>
            <a:r>
              <a:rPr lang="zh-CN" altLang="en-US" sz="2220" dirty="0" smtClean="0">
                <a:latin typeface="楷体" pitchFamily="49" charset="-122"/>
                <a:ea typeface="楷体" pitchFamily="49" charset="-122"/>
              </a:rPr>
              <a:t>五四时代的文学革命</a:t>
            </a:r>
            <a:r>
              <a:rPr lang="en-US" altLang="zh-CN" sz="2220" dirty="0" smtClean="0">
                <a:latin typeface="楷体" pitchFamily="49" charset="-122"/>
                <a:ea typeface="楷体" pitchFamily="49" charset="-122"/>
              </a:rPr>
              <a:t>,</a:t>
            </a:r>
            <a:r>
              <a:rPr lang="zh-CN" altLang="en-US" sz="2220" dirty="0" smtClean="0">
                <a:latin typeface="楷体" pitchFamily="49" charset="-122"/>
                <a:ea typeface="楷体" pitchFamily="49" charset="-122"/>
              </a:rPr>
              <a:t>反帝反封建</a:t>
            </a:r>
            <a:r>
              <a:rPr lang="en-US" altLang="zh-CN" sz="2220" dirty="0" smtClean="0">
                <a:latin typeface="楷体" pitchFamily="49" charset="-122"/>
                <a:ea typeface="楷体" pitchFamily="49" charset="-122"/>
              </a:rPr>
              <a:t>;</a:t>
            </a:r>
            <a:r>
              <a:rPr lang="zh-CN" altLang="en-US" sz="2220" dirty="0" smtClean="0">
                <a:latin typeface="楷体" pitchFamily="49" charset="-122"/>
                <a:ea typeface="楷体" pitchFamily="49" charset="-122"/>
              </a:rPr>
              <a:t> </a:t>
            </a:r>
            <a:r>
              <a:rPr lang="en-US" altLang="zh-CN" sz="2220" dirty="0" smtClean="0">
                <a:latin typeface="楷体" pitchFamily="49" charset="-122"/>
                <a:ea typeface="楷体" pitchFamily="49" charset="-122"/>
              </a:rPr>
              <a:t>30</a:t>
            </a:r>
            <a:r>
              <a:rPr lang="zh-CN" altLang="en-US" sz="2220" dirty="0" smtClean="0">
                <a:latin typeface="楷体" pitchFamily="49" charset="-122"/>
                <a:ea typeface="楷体" pitchFamily="49" charset="-122"/>
              </a:rPr>
              <a:t>年代的革命文学</a:t>
            </a:r>
            <a:r>
              <a:rPr lang="en-US" altLang="zh-CN" sz="2220" dirty="0" smtClean="0">
                <a:latin typeface="楷体" pitchFamily="49" charset="-122"/>
                <a:ea typeface="楷体" pitchFamily="49" charset="-122"/>
              </a:rPr>
              <a:t>——</a:t>
            </a:r>
            <a:r>
              <a:rPr lang="zh-CN" altLang="en-US" sz="2220" dirty="0" smtClean="0">
                <a:latin typeface="楷体" pitchFamily="49" charset="-122"/>
                <a:ea typeface="楷体" pitchFamily="49" charset="-122"/>
              </a:rPr>
              <a:t>阶级斗</a:t>
            </a:r>
            <a:endParaRPr lang="en-US" altLang="zh-CN" sz="2220" dirty="0" smtClean="0">
              <a:latin typeface="楷体" pitchFamily="49" charset="-122"/>
              <a:ea typeface="楷体" pitchFamily="49" charset="-122"/>
            </a:endParaRPr>
          </a:p>
          <a:p>
            <a:pPr>
              <a:buNone/>
            </a:pPr>
            <a:r>
              <a:rPr lang="zh-CN" altLang="en-US" sz="2220" dirty="0" smtClean="0">
                <a:latin typeface="楷体" pitchFamily="49" charset="-122"/>
                <a:ea typeface="楷体" pitchFamily="49" charset="-122"/>
              </a:rPr>
              <a:t>争</a:t>
            </a:r>
            <a:r>
              <a:rPr lang="en-US" altLang="zh-CN" sz="2220" dirty="0" smtClean="0">
                <a:latin typeface="楷体" pitchFamily="49" charset="-122"/>
                <a:ea typeface="楷体" pitchFamily="49" charset="-122"/>
              </a:rPr>
              <a:t>;</a:t>
            </a:r>
            <a:r>
              <a:rPr lang="zh-CN" altLang="en-US" sz="2220" dirty="0" smtClean="0">
                <a:latin typeface="楷体" pitchFamily="49" charset="-122"/>
                <a:ea typeface="楷体" pitchFamily="49" charset="-122"/>
              </a:rPr>
              <a:t>抗战时期</a:t>
            </a:r>
            <a:r>
              <a:rPr lang="en-US" altLang="zh-CN" sz="2220" dirty="0" smtClean="0">
                <a:latin typeface="楷体" pitchFamily="49" charset="-122"/>
                <a:ea typeface="楷体" pitchFamily="49" charset="-122"/>
              </a:rPr>
              <a:t>——</a:t>
            </a:r>
            <a:r>
              <a:rPr lang="zh-CN" altLang="en-US" sz="2220" dirty="0" smtClean="0">
                <a:latin typeface="楷体" pitchFamily="49" charset="-122"/>
                <a:ea typeface="楷体" pitchFamily="49" charset="-122"/>
              </a:rPr>
              <a:t>同仇敌忾</a:t>
            </a:r>
            <a:r>
              <a:rPr lang="en-US" altLang="zh-CN" sz="2220" dirty="0" smtClean="0">
                <a:latin typeface="楷体" pitchFamily="49" charset="-122"/>
                <a:ea typeface="楷体" pitchFamily="49" charset="-122"/>
              </a:rPr>
              <a:t>,</a:t>
            </a:r>
            <a:r>
              <a:rPr lang="zh-CN" altLang="en-US" sz="2220" dirty="0" smtClean="0">
                <a:latin typeface="楷体" pitchFamily="49" charset="-122"/>
                <a:ea typeface="楷体" pitchFamily="49" charset="-122"/>
              </a:rPr>
              <a:t>抗日救亡</a:t>
            </a:r>
            <a:r>
              <a:rPr lang="en-US" altLang="zh-CN" sz="2220" dirty="0" smtClean="0">
                <a:latin typeface="楷体" pitchFamily="49" charset="-122"/>
                <a:ea typeface="楷体" pitchFamily="49" charset="-122"/>
              </a:rPr>
              <a:t>,</a:t>
            </a:r>
            <a:r>
              <a:rPr lang="zh-CN" altLang="en-US" sz="2220" dirty="0" smtClean="0">
                <a:latin typeface="楷体" pitchFamily="49" charset="-122"/>
                <a:ea typeface="楷体" pitchFamily="49" charset="-122"/>
              </a:rPr>
              <a:t>理所当然是主流。除此之外</a:t>
            </a:r>
            <a:r>
              <a:rPr lang="en-US" altLang="zh-CN" sz="2220" dirty="0" smtClean="0">
                <a:latin typeface="楷体" pitchFamily="49" charset="-122"/>
                <a:ea typeface="楷体" pitchFamily="49" charset="-122"/>
              </a:rPr>
              <a:t>,</a:t>
            </a:r>
          </a:p>
          <a:p>
            <a:pPr>
              <a:buNone/>
            </a:pPr>
            <a:r>
              <a:rPr lang="zh-CN" altLang="en-US" sz="2220" dirty="0" smtClean="0">
                <a:latin typeface="楷体" pitchFamily="49" charset="-122"/>
                <a:ea typeface="楷体" pitchFamily="49" charset="-122"/>
              </a:rPr>
              <a:t>就都算是离谱</a:t>
            </a:r>
            <a:r>
              <a:rPr lang="en-US" altLang="zh-CN" sz="2220" dirty="0" smtClean="0">
                <a:latin typeface="楷体" pitchFamily="49" charset="-122"/>
                <a:ea typeface="楷体" pitchFamily="49" charset="-122"/>
              </a:rPr>
              <a:t>, </a:t>
            </a:r>
            <a:r>
              <a:rPr lang="zh-CN" altLang="en-US" sz="2220" dirty="0" smtClean="0">
                <a:latin typeface="楷体" pitchFamily="49" charset="-122"/>
                <a:ea typeface="楷体" pitchFamily="49" charset="-122"/>
              </a:rPr>
              <a:t>也引不起读者的注意。</a:t>
            </a:r>
            <a:r>
              <a:rPr lang="en-US" altLang="zh-CN" sz="2220" dirty="0" smtClean="0">
                <a:latin typeface="楷体" pitchFamily="49" charset="-122"/>
                <a:ea typeface="楷体" pitchFamily="49" charset="-122"/>
              </a:rPr>
              <a:t>…</a:t>
            </a:r>
            <a:r>
              <a:rPr lang="zh-CN" altLang="en-US" sz="2220" dirty="0" smtClean="0">
                <a:latin typeface="楷体" pitchFamily="49" charset="-122"/>
                <a:ea typeface="楷体" pitchFamily="49" charset="-122"/>
              </a:rPr>
              <a:t>算来算去</a:t>
            </a:r>
            <a:r>
              <a:rPr lang="en-US" altLang="zh-CN" sz="2220" dirty="0" smtClean="0">
                <a:latin typeface="楷体" pitchFamily="49" charset="-122"/>
                <a:ea typeface="楷体" pitchFamily="49" charset="-122"/>
              </a:rPr>
              <a:t>,</a:t>
            </a:r>
            <a:r>
              <a:rPr lang="zh-CN" altLang="en-US" sz="2220" dirty="0" smtClean="0">
                <a:latin typeface="楷体" pitchFamily="49" charset="-122"/>
                <a:ea typeface="楷体" pitchFamily="49" charset="-122"/>
              </a:rPr>
              <a:t>偌大的文坛</a:t>
            </a:r>
            <a:r>
              <a:rPr lang="en-US" altLang="zh-CN" sz="2220" dirty="0" smtClean="0">
                <a:latin typeface="楷体" pitchFamily="49" charset="-122"/>
                <a:ea typeface="楷体" pitchFamily="49" charset="-122"/>
              </a:rPr>
              <a:t>,</a:t>
            </a:r>
          </a:p>
          <a:p>
            <a:pPr>
              <a:buNone/>
            </a:pPr>
            <a:r>
              <a:rPr lang="zh-CN" altLang="en-US" sz="2220" dirty="0" smtClean="0">
                <a:latin typeface="楷体" pitchFamily="49" charset="-122"/>
                <a:ea typeface="楷体" pitchFamily="49" charset="-122"/>
              </a:rPr>
              <a:t>哪个阶段都安放不下一个张爱玲。</a:t>
            </a:r>
            <a:r>
              <a:rPr lang="zh-CN" altLang="en-US" sz="2220" b="1" dirty="0" smtClean="0">
                <a:latin typeface="楷体" pitchFamily="49" charset="-122"/>
                <a:ea typeface="楷体" pitchFamily="49" charset="-122"/>
              </a:rPr>
              <a:t>上海沦陷才给了她机会。日伪</a:t>
            </a:r>
            <a:endParaRPr lang="en-US" altLang="zh-CN" sz="2220" b="1" dirty="0" smtClean="0">
              <a:latin typeface="楷体" pitchFamily="49" charset="-122"/>
              <a:ea typeface="楷体" pitchFamily="49" charset="-122"/>
            </a:endParaRPr>
          </a:p>
          <a:p>
            <a:pPr>
              <a:buNone/>
            </a:pPr>
            <a:r>
              <a:rPr lang="zh-CN" altLang="en-US" sz="2220" b="1" dirty="0" smtClean="0">
                <a:latin typeface="楷体" pitchFamily="49" charset="-122"/>
                <a:ea typeface="楷体" pitchFamily="49" charset="-122"/>
              </a:rPr>
              <a:t>政权把新文学传统给一刀切断了。天高皇帝远</a:t>
            </a:r>
            <a:r>
              <a:rPr lang="en-US" altLang="zh-CN" sz="2220" b="1" dirty="0" smtClean="0">
                <a:latin typeface="楷体" pitchFamily="49" charset="-122"/>
                <a:ea typeface="楷体" pitchFamily="49" charset="-122"/>
              </a:rPr>
              <a:t>,</a:t>
            </a:r>
            <a:r>
              <a:rPr lang="zh-CN" altLang="en-US" sz="2220" b="1" dirty="0" smtClean="0">
                <a:latin typeface="楷体" pitchFamily="49" charset="-122"/>
                <a:ea typeface="楷体" pitchFamily="49" charset="-122"/>
              </a:rPr>
              <a:t>这就给张爱玲提供</a:t>
            </a:r>
            <a:endParaRPr lang="en-US" altLang="zh-CN" sz="2220" b="1" dirty="0" smtClean="0">
              <a:latin typeface="楷体" pitchFamily="49" charset="-122"/>
              <a:ea typeface="楷体" pitchFamily="49" charset="-122"/>
            </a:endParaRPr>
          </a:p>
          <a:p>
            <a:pPr>
              <a:buNone/>
            </a:pPr>
            <a:r>
              <a:rPr lang="zh-CN" altLang="en-US" sz="2220" b="1" dirty="0" smtClean="0">
                <a:latin typeface="楷体" pitchFamily="49" charset="-122"/>
                <a:ea typeface="楷体" pitchFamily="49" charset="-122"/>
              </a:rPr>
              <a:t>了大显身手的舞台。</a:t>
            </a:r>
            <a:r>
              <a:rPr lang="en-US" altLang="zh-CN" sz="2220" b="1" dirty="0" smtClean="0">
                <a:latin typeface="楷体" pitchFamily="49" charset="-122"/>
                <a:ea typeface="楷体" pitchFamily="49" charset="-122"/>
              </a:rPr>
              <a:t>……</a:t>
            </a:r>
          </a:p>
          <a:p>
            <a:pPr>
              <a:buNone/>
            </a:pPr>
            <a:r>
              <a:rPr lang="zh-CN" altLang="en-US" sz="2220" b="1" dirty="0" smtClean="0">
                <a:latin typeface="楷体" pitchFamily="49" charset="-122"/>
                <a:ea typeface="楷体" pitchFamily="49" charset="-122"/>
              </a:rPr>
              <a:t>   张爱玲的文学生活</a:t>
            </a:r>
            <a:r>
              <a:rPr lang="en-US" altLang="zh-CN" sz="2220" b="1" dirty="0" smtClean="0">
                <a:latin typeface="楷体" pitchFamily="49" charset="-122"/>
                <a:ea typeface="楷体" pitchFamily="49" charset="-122"/>
              </a:rPr>
              <a:t>,</a:t>
            </a:r>
            <a:r>
              <a:rPr lang="zh-CN" altLang="en-US" sz="2220" b="1" dirty="0" smtClean="0">
                <a:latin typeface="楷体" pitchFamily="49" charset="-122"/>
                <a:ea typeface="楷体" pitchFamily="49" charset="-122"/>
              </a:rPr>
              <a:t>辉煌鼎盛的</a:t>
            </a:r>
            <a:endParaRPr lang="en-US" altLang="zh-CN" sz="2220" b="1" dirty="0" smtClean="0">
              <a:latin typeface="楷体" pitchFamily="49" charset="-122"/>
              <a:ea typeface="楷体" pitchFamily="49" charset="-122"/>
            </a:endParaRPr>
          </a:p>
          <a:p>
            <a:pPr>
              <a:buNone/>
            </a:pPr>
            <a:r>
              <a:rPr lang="zh-CN" altLang="en-US" sz="2220" b="1" dirty="0" smtClean="0">
                <a:latin typeface="楷体" pitchFamily="49" charset="-122"/>
                <a:ea typeface="楷体" pitchFamily="49" charset="-122"/>
              </a:rPr>
              <a:t>时期只有两年</a:t>
            </a:r>
            <a:r>
              <a:rPr lang="en-US" altLang="zh-CN" sz="2220" b="1" dirty="0" smtClean="0">
                <a:latin typeface="楷体" pitchFamily="49" charset="-122"/>
                <a:ea typeface="楷体" pitchFamily="49" charset="-122"/>
              </a:rPr>
              <a:t>(1943—1945),</a:t>
            </a:r>
            <a:r>
              <a:rPr lang="zh-CN" altLang="en-US" sz="2220" b="1" dirty="0" smtClean="0">
                <a:latin typeface="楷体" pitchFamily="49" charset="-122"/>
                <a:ea typeface="楷体" pitchFamily="49" charset="-122"/>
              </a:rPr>
              <a:t>是命中</a:t>
            </a:r>
            <a:endParaRPr lang="en-US" altLang="zh-CN" sz="2220" b="1" dirty="0" smtClean="0">
              <a:latin typeface="楷体" pitchFamily="49" charset="-122"/>
              <a:ea typeface="楷体" pitchFamily="49" charset="-122"/>
            </a:endParaRPr>
          </a:p>
          <a:p>
            <a:pPr>
              <a:buNone/>
            </a:pPr>
            <a:r>
              <a:rPr lang="zh-CN" altLang="en-US" sz="2220" b="1" dirty="0" smtClean="0">
                <a:latin typeface="楷体" pitchFamily="49" charset="-122"/>
                <a:ea typeface="楷体" pitchFamily="49" charset="-122"/>
              </a:rPr>
              <a:t>注定</a:t>
            </a:r>
            <a:r>
              <a:rPr lang="en-US" altLang="zh-CN" sz="2220" b="1" dirty="0" smtClean="0">
                <a:latin typeface="楷体" pitchFamily="49" charset="-122"/>
                <a:ea typeface="楷体" pitchFamily="49" charset="-122"/>
              </a:rPr>
              <a:t>,</a:t>
            </a:r>
            <a:r>
              <a:rPr lang="zh-CN" altLang="en-US" sz="2220" b="1" dirty="0" smtClean="0">
                <a:latin typeface="楷体" pitchFamily="49" charset="-122"/>
                <a:ea typeface="楷体" pitchFamily="49" charset="-122"/>
              </a:rPr>
              <a:t>千载一时</a:t>
            </a:r>
            <a:r>
              <a:rPr lang="en-US" altLang="zh-CN" sz="2220" b="1" dirty="0" smtClean="0">
                <a:latin typeface="楷体" pitchFamily="49" charset="-122"/>
                <a:ea typeface="楷体" pitchFamily="49" charset="-122"/>
              </a:rPr>
              <a:t>,</a:t>
            </a:r>
            <a:r>
              <a:rPr lang="zh-CN" altLang="en-US" sz="2220" dirty="0" smtClean="0">
                <a:latin typeface="楷体" pitchFamily="49" charset="-122"/>
                <a:ea typeface="楷体" pitchFamily="49" charset="-122"/>
              </a:rPr>
              <a:t>幸与不幸</a:t>
            </a:r>
            <a:r>
              <a:rPr lang="en-US" altLang="zh-CN" sz="2220" dirty="0" smtClean="0">
                <a:latin typeface="楷体" pitchFamily="49" charset="-122"/>
                <a:ea typeface="楷体" pitchFamily="49" charset="-122"/>
              </a:rPr>
              <a:t>,</a:t>
            </a:r>
            <a:r>
              <a:rPr lang="zh-CN" altLang="en-US" sz="2220" dirty="0" smtClean="0">
                <a:latin typeface="楷体" pitchFamily="49" charset="-122"/>
                <a:ea typeface="楷体" pitchFamily="49" charset="-122"/>
              </a:rPr>
              <a:t>难说的很。”</a:t>
            </a:r>
            <a:endParaRPr lang="en-US" altLang="zh-CN" sz="2220" dirty="0" smtClean="0">
              <a:latin typeface="楷体" pitchFamily="49" charset="-122"/>
              <a:ea typeface="楷体" pitchFamily="49" charset="-122"/>
            </a:endParaRPr>
          </a:p>
          <a:p>
            <a:pPr>
              <a:buNone/>
            </a:pPr>
            <a:r>
              <a:rPr lang="zh-CN" altLang="en-US" sz="2220" dirty="0" smtClean="0">
                <a:latin typeface="楷体" pitchFamily="49" charset="-122"/>
                <a:ea typeface="楷体" pitchFamily="49" charset="-122"/>
              </a:rPr>
              <a:t>       </a:t>
            </a:r>
            <a:r>
              <a:rPr lang="zh-CN" altLang="en-US" sz="2220" dirty="0" smtClean="0">
                <a:latin typeface="楷体" pitchFamily="49" charset="-122"/>
                <a:ea typeface="楷体" pitchFamily="49" charset="-122"/>
              </a:rPr>
              <a:t> </a:t>
            </a:r>
            <a:r>
              <a:rPr lang="en-US" altLang="zh-CN" sz="2220" dirty="0" smtClean="0">
                <a:latin typeface="楷体" pitchFamily="49" charset="-122"/>
                <a:ea typeface="楷体" pitchFamily="49" charset="-122"/>
              </a:rPr>
              <a:t>——</a:t>
            </a:r>
            <a:r>
              <a:rPr lang="zh-CN" altLang="en-US" sz="2220" dirty="0" smtClean="0">
                <a:latin typeface="楷体" pitchFamily="49" charset="-122"/>
                <a:ea typeface="楷体" pitchFamily="49" charset="-122"/>
              </a:rPr>
              <a:t> </a:t>
            </a:r>
            <a:r>
              <a:rPr lang="zh-CN" altLang="en-US" sz="2220" dirty="0" smtClean="0">
                <a:latin typeface="楷体" pitchFamily="49" charset="-122"/>
                <a:ea typeface="楷体" pitchFamily="49" charset="-122"/>
              </a:rPr>
              <a:t>柯 </a:t>
            </a:r>
            <a:r>
              <a:rPr lang="zh-CN" altLang="en-US" sz="2220" dirty="0" smtClean="0">
                <a:latin typeface="楷体" pitchFamily="49" charset="-122"/>
                <a:ea typeface="楷体" pitchFamily="49" charset="-122"/>
              </a:rPr>
              <a:t>灵</a:t>
            </a:r>
            <a:r>
              <a:rPr lang="en-US" altLang="zh-CN" sz="2000" dirty="0" smtClean="0">
                <a:latin typeface="楷体" pitchFamily="49" charset="-122"/>
                <a:ea typeface="楷体" pitchFamily="49" charset="-122"/>
              </a:rPr>
              <a:t>(</a:t>
            </a:r>
            <a:r>
              <a:rPr lang="zh-CN" altLang="en-US" sz="2000" dirty="0" smtClean="0">
                <a:latin typeface="楷体" pitchFamily="49" charset="-122"/>
                <a:ea typeface="楷体" pitchFamily="49" charset="-122"/>
              </a:rPr>
              <a:t>上海老作家</a:t>
            </a:r>
            <a:r>
              <a:rPr lang="zh-CN" altLang="en-US" sz="2000" dirty="0" smtClean="0">
                <a:latin typeface="楷体" pitchFamily="49" charset="-122"/>
                <a:ea typeface="楷体" pitchFamily="49" charset="-122"/>
              </a:rPr>
              <a:t>、主编</a:t>
            </a:r>
            <a:r>
              <a:rPr lang="en-US" altLang="zh-CN" sz="2000" dirty="0" smtClean="0">
                <a:latin typeface="楷体" pitchFamily="49" charset="-122"/>
                <a:ea typeface="楷体" pitchFamily="49" charset="-122"/>
              </a:rPr>
              <a:t>)</a:t>
            </a:r>
          </a:p>
          <a:p>
            <a:pPr>
              <a:buNone/>
            </a:pPr>
            <a:r>
              <a:rPr lang="zh-CN" altLang="en-US" sz="2400" dirty="0" smtClean="0">
                <a:latin typeface="楷体" pitchFamily="49" charset="-122"/>
                <a:ea typeface="楷体" pitchFamily="49" charset="-122"/>
              </a:rPr>
              <a:t> </a:t>
            </a:r>
            <a:r>
              <a:rPr lang="en-US" altLang="zh-CN" sz="2000" dirty="0" smtClean="0">
                <a:latin typeface="楷体" pitchFamily="49" charset="-122"/>
                <a:ea typeface="楷体" pitchFamily="49" charset="-122"/>
              </a:rPr>
              <a:t>[《</a:t>
            </a:r>
            <a:r>
              <a:rPr lang="zh-CN" altLang="en-US" sz="2000" dirty="0" smtClean="0">
                <a:latin typeface="楷体" pitchFamily="49" charset="-122"/>
                <a:ea typeface="楷体" pitchFamily="49" charset="-122"/>
              </a:rPr>
              <a:t>张爱玲传</a:t>
            </a:r>
            <a:r>
              <a:rPr lang="en-US" altLang="zh-CN" sz="2000" dirty="0" smtClean="0">
                <a:latin typeface="楷体" pitchFamily="49" charset="-122"/>
                <a:ea typeface="楷体" pitchFamily="49" charset="-122"/>
              </a:rPr>
              <a:t>》</a:t>
            </a:r>
            <a:r>
              <a:rPr lang="zh-CN" altLang="en-US" sz="2000" dirty="0" smtClean="0">
                <a:latin typeface="楷体" pitchFamily="49" charset="-122"/>
                <a:ea typeface="楷体" pitchFamily="49" charset="-122"/>
              </a:rPr>
              <a:t>前言</a:t>
            </a:r>
            <a:r>
              <a:rPr lang="en-US" altLang="zh-CN" sz="2000" dirty="0" smtClean="0">
                <a:latin typeface="楷体" pitchFamily="49" charset="-122"/>
                <a:ea typeface="楷体" pitchFamily="49" charset="-122"/>
              </a:rPr>
              <a:t>(</a:t>
            </a:r>
            <a:r>
              <a:rPr lang="zh-CN" altLang="en-US" sz="2000" dirty="0" smtClean="0">
                <a:latin typeface="楷体" pitchFamily="49" charset="-122"/>
                <a:ea typeface="楷体" pitchFamily="49" charset="-122"/>
              </a:rPr>
              <a:t>张爱玲辞世当月出版</a:t>
            </a:r>
            <a:r>
              <a:rPr lang="en-US" altLang="zh-CN" sz="2000" dirty="0" smtClean="0">
                <a:latin typeface="楷体" pitchFamily="49" charset="-122"/>
                <a:ea typeface="楷体" pitchFamily="49" charset="-122"/>
              </a:rPr>
              <a:t>)]</a:t>
            </a:r>
            <a:r>
              <a:rPr lang="zh-CN" altLang="en-US" sz="2000" dirty="0" smtClean="0"/>
              <a:t> </a:t>
            </a:r>
            <a:endParaRPr lang="en-US" altLang="zh-CN" sz="2000" dirty="0" smtClean="0"/>
          </a:p>
          <a:p>
            <a:pPr>
              <a:buNone/>
            </a:pPr>
            <a:r>
              <a:rPr lang="zh-CN" altLang="en-US" sz="2000" dirty="0" smtClean="0"/>
              <a:t>       </a:t>
            </a:r>
            <a:endParaRPr lang="en-US" altLang="zh-CN" sz="2000" dirty="0" smtClean="0"/>
          </a:p>
          <a:p>
            <a:pPr>
              <a:buNone/>
            </a:pPr>
            <a:r>
              <a:rPr lang="zh-CN" altLang="en-US" sz="2220" dirty="0" smtClean="0"/>
              <a:t>             张爱玲</a:t>
            </a:r>
            <a:r>
              <a:rPr lang="en-US" altLang="zh-CN" sz="2220" dirty="0" smtClean="0"/>
              <a:t>1952</a:t>
            </a:r>
            <a:r>
              <a:rPr lang="zh-CN" altLang="en-US" sz="2220" dirty="0" smtClean="0"/>
              <a:t>年出大陆的派司照</a:t>
            </a:r>
            <a:r>
              <a:rPr lang="en-US" altLang="zh-CN" sz="2220" dirty="0" smtClean="0"/>
              <a:t>(</a:t>
            </a:r>
            <a:r>
              <a:rPr lang="zh-CN" altLang="en-US" sz="2220" dirty="0" smtClean="0"/>
              <a:t>右</a:t>
            </a:r>
            <a:r>
              <a:rPr lang="en-US" altLang="zh-CN" sz="2220" dirty="0" smtClean="0"/>
              <a:t>)</a:t>
            </a:r>
            <a:endParaRPr lang="zh-CN" altLang="en-US" sz="2220" dirty="0"/>
          </a:p>
        </p:txBody>
      </p:sp>
      <p:pic>
        <p:nvPicPr>
          <p:cNvPr id="4" name="图片 3" descr="张爱玲   1941.jpg"/>
          <p:cNvPicPr>
            <a:picLocks noChangeAspect="1"/>
          </p:cNvPicPr>
          <p:nvPr/>
        </p:nvPicPr>
        <p:blipFill>
          <a:blip r:embed="rId2" cstate="print"/>
          <a:stretch>
            <a:fillRect/>
          </a:stretch>
        </p:blipFill>
        <p:spPr>
          <a:xfrm>
            <a:off x="5715008" y="3643314"/>
            <a:ext cx="2800350" cy="3048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2844" y="357166"/>
            <a:ext cx="9001156" cy="6286544"/>
          </a:xfrm>
        </p:spPr>
        <p:txBody>
          <a:bodyPr>
            <a:normAutofit fontScale="92500" lnSpcReduction="10000"/>
          </a:bodyPr>
          <a:lstStyle/>
          <a:p>
            <a:pPr>
              <a:buNone/>
            </a:pPr>
            <a:r>
              <a:rPr lang="zh-CN" altLang="en-US" sz="2250" u="sng" dirty="0" smtClean="0">
                <a:latin typeface="楷体" pitchFamily="49" charset="-122"/>
                <a:ea typeface="楷体" pitchFamily="49" charset="-122"/>
              </a:rPr>
              <a:t>张爱玲启悟小说的人生观照与人性深层隐秘</a:t>
            </a:r>
            <a:r>
              <a:rPr lang="zh-CN" altLang="en-US" sz="2250" dirty="0" smtClean="0">
                <a:latin typeface="楷体" pitchFamily="49" charset="-122"/>
                <a:ea typeface="楷体" pitchFamily="49" charset="-122"/>
              </a:rPr>
              <a:t>  </a:t>
            </a:r>
            <a:r>
              <a:rPr lang="en-US" altLang="zh-CN" sz="2000" dirty="0" smtClean="0">
                <a:latin typeface="楷体" pitchFamily="49" charset="-122"/>
                <a:ea typeface="楷体" pitchFamily="49" charset="-122"/>
              </a:rPr>
              <a:t>&lt;</a:t>
            </a:r>
            <a:r>
              <a:rPr lang="zh-CN" altLang="en-US" sz="2000" dirty="0" smtClean="0">
                <a:latin typeface="楷体" pitchFamily="49" charset="-122"/>
                <a:ea typeface="楷体" pitchFamily="49" charset="-122"/>
              </a:rPr>
              <a:t>海峡</a:t>
            </a:r>
            <a:r>
              <a:rPr lang="en-US" altLang="zh-CN" sz="2000" dirty="0" smtClean="0">
                <a:latin typeface="楷体" pitchFamily="49" charset="-122"/>
                <a:ea typeface="楷体" pitchFamily="49" charset="-122"/>
              </a:rPr>
              <a:t>&gt;</a:t>
            </a:r>
            <a:r>
              <a:rPr lang="zh-CN" altLang="en-US" sz="2000" dirty="0" smtClean="0">
                <a:latin typeface="楷体" pitchFamily="49" charset="-122"/>
                <a:ea typeface="楷体" pitchFamily="49" charset="-122"/>
              </a:rPr>
              <a:t>文学期刊</a:t>
            </a:r>
            <a:r>
              <a:rPr lang="en-US" altLang="zh-CN" sz="2000" dirty="0" smtClean="0">
                <a:latin typeface="楷体" pitchFamily="49" charset="-122"/>
                <a:ea typeface="楷体" pitchFamily="49" charset="-122"/>
              </a:rPr>
              <a:t>1987.1.</a:t>
            </a:r>
          </a:p>
          <a:p>
            <a:pPr>
              <a:buNone/>
            </a:pPr>
            <a:endParaRPr lang="en-US" altLang="zh-CN" sz="1800" dirty="0" smtClean="0">
              <a:latin typeface="楷体" pitchFamily="49" charset="-122"/>
              <a:ea typeface="楷体" pitchFamily="49" charset="-122"/>
            </a:endParaRPr>
          </a:p>
          <a:p>
            <a:pPr>
              <a:buNone/>
            </a:pPr>
            <a:r>
              <a:rPr lang="zh-CN" altLang="en-US" sz="1800" dirty="0">
                <a:latin typeface="楷体" pitchFamily="49" charset="-122"/>
                <a:ea typeface="楷体" pitchFamily="49" charset="-122"/>
              </a:rPr>
              <a:t> </a:t>
            </a:r>
            <a:r>
              <a:rPr lang="zh-CN" altLang="en-US" sz="1800" dirty="0" smtClean="0">
                <a:latin typeface="楷体" pitchFamily="49" charset="-122"/>
                <a:ea typeface="楷体" pitchFamily="49" charset="-122"/>
              </a:rPr>
              <a:t>    </a:t>
            </a:r>
            <a:r>
              <a:rPr lang="zh-CN" altLang="en-US" sz="2220" b="1" dirty="0" smtClean="0">
                <a:latin typeface="楷体" pitchFamily="49" charset="-122"/>
                <a:ea typeface="楷体" pitchFamily="49" charset="-122"/>
              </a:rPr>
              <a:t>张爱玲小说独到地展现半旧半洋的民国大都市里</a:t>
            </a:r>
            <a:r>
              <a:rPr lang="en-US" altLang="zh-CN" sz="2220" b="1" dirty="0" smtClean="0">
                <a:latin typeface="楷体" pitchFamily="49" charset="-122"/>
                <a:ea typeface="楷体" pitchFamily="49" charset="-122"/>
              </a:rPr>
              <a:t>,</a:t>
            </a:r>
            <a:r>
              <a:rPr lang="zh-CN" altLang="en-US" sz="2220" b="1" u="sng" dirty="0" smtClean="0">
                <a:latin typeface="楷体" pitchFamily="49" charset="-122"/>
                <a:ea typeface="楷体" pitchFamily="49" charset="-122"/>
              </a:rPr>
              <a:t>封建传统重压</a:t>
            </a:r>
            <a:endParaRPr lang="en-US" altLang="zh-CN" sz="2220" b="1" u="sng" dirty="0" smtClean="0">
              <a:latin typeface="楷体" pitchFamily="49" charset="-122"/>
              <a:ea typeface="楷体" pitchFamily="49" charset="-122"/>
            </a:endParaRPr>
          </a:p>
          <a:p>
            <a:pPr>
              <a:buNone/>
            </a:pPr>
            <a:r>
              <a:rPr lang="zh-CN" altLang="en-US" sz="2220" b="1" u="sng" dirty="0" smtClean="0">
                <a:latin typeface="楷体" pitchFamily="49" charset="-122"/>
                <a:ea typeface="楷体" pitchFamily="49" charset="-122"/>
              </a:rPr>
              <a:t>和近代社会高压下人性的内在冲突和扭曲异变</a:t>
            </a:r>
            <a:r>
              <a:rPr lang="en-US" altLang="zh-CN" sz="2220" b="1" dirty="0" smtClean="0">
                <a:latin typeface="楷体" pitchFamily="49" charset="-122"/>
                <a:ea typeface="楷体" pitchFamily="49" charset="-122"/>
              </a:rPr>
              <a:t>;</a:t>
            </a:r>
            <a:r>
              <a:rPr lang="zh-CN" altLang="en-US" sz="1800" b="1" dirty="0" smtClean="0">
                <a:latin typeface="楷体" pitchFamily="49" charset="-122"/>
                <a:ea typeface="楷体" pitchFamily="49" charset="-122"/>
              </a:rPr>
              <a:t> </a:t>
            </a:r>
            <a:r>
              <a:rPr lang="en-US" altLang="zh-CN" sz="2160" b="1" dirty="0" smtClean="0">
                <a:latin typeface="楷体" pitchFamily="49" charset="-122"/>
                <a:ea typeface="楷体" pitchFamily="49" charset="-122"/>
              </a:rPr>
              <a:t>(</a:t>
            </a:r>
            <a:r>
              <a:rPr lang="zh-CN" altLang="en-US" sz="2160" b="1" dirty="0" smtClean="0">
                <a:latin typeface="楷体" pitchFamily="49" charset="-122"/>
                <a:ea typeface="楷体" pitchFamily="49" charset="-122"/>
              </a:rPr>
              <a:t>焦点</a:t>
            </a:r>
            <a:r>
              <a:rPr lang="en-US" altLang="zh-CN" sz="2160" b="1" dirty="0" smtClean="0">
                <a:latin typeface="楷体" pitchFamily="49" charset="-122"/>
                <a:ea typeface="楷体" pitchFamily="49" charset="-122"/>
              </a:rPr>
              <a:t>:</a:t>
            </a:r>
            <a:r>
              <a:rPr lang="zh-CN" altLang="en-US" sz="2160" b="1" u="sng" dirty="0" smtClean="0">
                <a:latin typeface="楷体" pitchFamily="49" charset="-122"/>
                <a:ea typeface="楷体" pitchFamily="49" charset="-122"/>
              </a:rPr>
              <a:t>对人性的关怀</a:t>
            </a:r>
            <a:r>
              <a:rPr lang="en-US" altLang="zh-CN" sz="2160" b="1" dirty="0" smtClean="0">
                <a:latin typeface="楷体" pitchFamily="49" charset="-122"/>
                <a:ea typeface="楷体" pitchFamily="49" charset="-122"/>
              </a:rPr>
              <a:t>)</a:t>
            </a:r>
            <a:r>
              <a:rPr lang="zh-CN" altLang="en-US" sz="2160" b="1" dirty="0" smtClean="0">
                <a:latin typeface="楷体" pitchFamily="49" charset="-122"/>
                <a:ea typeface="楷体" pitchFamily="49" charset="-122"/>
              </a:rPr>
              <a:t> </a:t>
            </a:r>
            <a:endParaRPr lang="en-US" altLang="zh-CN" sz="2160" b="1" dirty="0" smtClean="0">
              <a:latin typeface="楷体" pitchFamily="49" charset="-122"/>
              <a:ea typeface="楷体" pitchFamily="49" charset="-122"/>
            </a:endParaRPr>
          </a:p>
          <a:p>
            <a:pPr>
              <a:buNone/>
            </a:pPr>
            <a:r>
              <a:rPr lang="zh-CN" altLang="en-US" sz="2220" b="1" dirty="0" smtClean="0">
                <a:latin typeface="楷体" pitchFamily="49" charset="-122"/>
                <a:ea typeface="楷体" pitchFamily="49" charset="-122"/>
              </a:rPr>
              <a:t>    </a:t>
            </a:r>
            <a:r>
              <a:rPr lang="zh-CN" altLang="zh-CN" sz="2220" b="1" dirty="0" smtClean="0">
                <a:latin typeface="楷体" pitchFamily="49" charset="-122"/>
                <a:ea typeface="楷体" pitchFamily="49" charset="-122"/>
              </a:rPr>
              <a:t>张</a:t>
            </a:r>
            <a:r>
              <a:rPr lang="zh-CN" altLang="zh-CN" sz="2220" b="1" dirty="0">
                <a:latin typeface="楷体" pitchFamily="49" charset="-122"/>
                <a:ea typeface="楷体" pitchFamily="49" charset="-122"/>
              </a:rPr>
              <a:t>作</a:t>
            </a:r>
            <a:r>
              <a:rPr lang="zh-CN" altLang="zh-CN" sz="2220" b="1" u="sng" dirty="0">
                <a:latin typeface="楷体" pitchFamily="49" charset="-122"/>
                <a:ea typeface="楷体" pitchFamily="49" charset="-122"/>
              </a:rPr>
              <a:t>包</a:t>
            </a:r>
            <a:r>
              <a:rPr lang="zh-CN" altLang="zh-CN" sz="2220" b="1" u="sng" dirty="0" smtClean="0">
                <a:latin typeface="楷体" pitchFamily="49" charset="-122"/>
                <a:ea typeface="楷体" pitchFamily="49" charset="-122"/>
              </a:rPr>
              <a:t>藏真</a:t>
            </a:r>
            <a:r>
              <a:rPr lang="zh-CN" altLang="zh-CN" sz="2220" b="1" u="sng" dirty="0">
                <a:latin typeface="楷体" pitchFamily="49" charset="-122"/>
                <a:ea typeface="楷体" pitchFamily="49" charset="-122"/>
              </a:rPr>
              <a:t>正现代派作家关注的人性深层内涵</a:t>
            </a:r>
            <a:r>
              <a:rPr lang="zh-CN" altLang="zh-CN" sz="2220" b="1" dirty="0">
                <a:latin typeface="楷体" pitchFamily="49" charset="-122"/>
                <a:ea typeface="楷体" pitchFamily="49" charset="-122"/>
              </a:rPr>
              <a:t>，突</a:t>
            </a:r>
            <a:r>
              <a:rPr lang="zh-CN" altLang="zh-CN" sz="2220" b="1" dirty="0" smtClean="0">
                <a:latin typeface="楷体" pitchFamily="49" charset="-122"/>
                <a:ea typeface="楷体" pitchFamily="49" charset="-122"/>
              </a:rPr>
              <a:t>出表现为张爱</a:t>
            </a:r>
            <a:endParaRPr lang="en-US" altLang="zh-CN" sz="2220" b="1" dirty="0" smtClean="0">
              <a:latin typeface="楷体" pitchFamily="49" charset="-122"/>
              <a:ea typeface="楷体" pitchFamily="49" charset="-122"/>
            </a:endParaRPr>
          </a:p>
          <a:p>
            <a:pPr>
              <a:buNone/>
            </a:pPr>
            <a:r>
              <a:rPr lang="zh-CN" altLang="zh-CN" sz="2220" b="1" dirty="0" smtClean="0">
                <a:latin typeface="楷体" pitchFamily="49" charset="-122"/>
                <a:ea typeface="楷体" pitchFamily="49" charset="-122"/>
              </a:rPr>
              <a:t>玲</a:t>
            </a:r>
            <a:r>
              <a:rPr lang="zh-CN" altLang="zh-CN" sz="2220" b="1" dirty="0">
                <a:latin typeface="楷体" pitchFamily="49" charset="-122"/>
                <a:ea typeface="楷体" pitchFamily="49" charset="-122"/>
              </a:rPr>
              <a:t>从人类学、宗教学角度</a:t>
            </a:r>
            <a:r>
              <a:rPr lang="en-US" altLang="zh-CN" sz="2220" b="1" dirty="0">
                <a:latin typeface="楷体" pitchFamily="49" charset="-122"/>
                <a:ea typeface="楷体" pitchFamily="49" charset="-122"/>
              </a:rPr>
              <a:t>,</a:t>
            </a:r>
            <a:r>
              <a:rPr lang="zh-CN" altLang="zh-CN" sz="2220" b="1" dirty="0">
                <a:latin typeface="楷体" pitchFamily="49" charset="-122"/>
                <a:ea typeface="楷体" pitchFamily="49" charset="-122"/>
              </a:rPr>
              <a:t>对少男少女人性启悟</a:t>
            </a:r>
            <a:r>
              <a:rPr lang="zh-CN" altLang="zh-CN" sz="2220" b="1" dirty="0" smtClean="0">
                <a:latin typeface="楷体" pitchFamily="49" charset="-122"/>
                <a:ea typeface="楷体" pitchFamily="49" charset="-122"/>
              </a:rPr>
              <a:t>的精</a:t>
            </a:r>
            <a:r>
              <a:rPr lang="zh-CN" altLang="zh-CN" sz="2220" b="1" dirty="0">
                <a:latin typeface="楷体" pitchFamily="49" charset="-122"/>
                <a:ea typeface="楷体" pitchFamily="49" charset="-122"/>
              </a:rPr>
              <a:t>到透</a:t>
            </a:r>
            <a:r>
              <a:rPr lang="zh-CN" altLang="zh-CN" sz="2220" b="1" dirty="0" smtClean="0">
                <a:latin typeface="楷体" pitchFamily="49" charset="-122"/>
                <a:ea typeface="楷体" pitchFamily="49" charset="-122"/>
              </a:rPr>
              <a:t>视</a:t>
            </a:r>
            <a:r>
              <a:rPr lang="zh-CN" altLang="en-US" sz="2220" b="1" dirty="0" smtClean="0">
                <a:latin typeface="楷体" pitchFamily="49" charset="-122"/>
                <a:ea typeface="楷体" pitchFamily="49" charset="-122"/>
              </a:rPr>
              <a:t>；</a:t>
            </a:r>
            <a:r>
              <a:rPr lang="en-US" altLang="zh-CN" sz="2220" dirty="0" smtClean="0">
                <a:latin typeface="楷体" pitchFamily="49" charset="-122"/>
                <a:ea typeface="楷体" pitchFamily="49" charset="-122"/>
              </a:rPr>
              <a:t>(</a:t>
            </a:r>
            <a:r>
              <a:rPr lang="zh-CN" altLang="en-US" sz="2220" dirty="0" smtClean="0">
                <a:latin typeface="楷体" pitchFamily="49" charset="-122"/>
                <a:ea typeface="楷体" pitchFamily="49" charset="-122"/>
              </a:rPr>
              <a:t>论文</a:t>
            </a:r>
            <a:r>
              <a:rPr lang="en-US" altLang="zh-CN" sz="2220" dirty="0" smtClean="0">
                <a:latin typeface="楷体" pitchFamily="49" charset="-122"/>
                <a:ea typeface="楷体" pitchFamily="49" charset="-122"/>
              </a:rPr>
              <a:t>)</a:t>
            </a:r>
            <a:endParaRPr lang="en-US" altLang="zh-CN" sz="2220" dirty="0" smtClean="0">
              <a:latin typeface="楷体" pitchFamily="49" charset="-122"/>
              <a:ea typeface="楷体" pitchFamily="49" charset="-122"/>
            </a:endParaRPr>
          </a:p>
          <a:p>
            <a:pPr>
              <a:buNone/>
            </a:pPr>
            <a:r>
              <a:rPr lang="zh-CN" altLang="en-US" sz="2220" b="1" dirty="0" smtClean="0">
                <a:latin typeface="楷体" pitchFamily="49" charset="-122"/>
                <a:ea typeface="楷体" pitchFamily="49" charset="-122"/>
              </a:rPr>
              <a:t>    张爱玲</a:t>
            </a:r>
            <a:r>
              <a:rPr lang="zh-CN" altLang="zh-CN" sz="2220" b="1" dirty="0" smtClean="0">
                <a:latin typeface="楷体" pitchFamily="49" charset="-122"/>
                <a:ea typeface="楷体" pitchFamily="49" charset="-122"/>
              </a:rPr>
              <a:t>由此而</a:t>
            </a:r>
            <a:r>
              <a:rPr lang="zh-CN" altLang="zh-CN" sz="2220" b="1" dirty="0">
                <a:latin typeface="楷体" pitchFamily="49" charset="-122"/>
                <a:ea typeface="楷体" pitchFamily="49" charset="-122"/>
              </a:rPr>
              <a:t>作</a:t>
            </a:r>
            <a:r>
              <a:rPr lang="zh-CN" altLang="zh-CN" sz="2220" b="1" dirty="0" smtClean="0">
                <a:latin typeface="楷体" pitchFamily="49" charset="-122"/>
                <a:ea typeface="楷体" pitchFamily="49" charset="-122"/>
              </a:rPr>
              <a:t>的</a:t>
            </a:r>
            <a:r>
              <a:rPr lang="zh-CN" altLang="en-US" sz="2220" b="1" dirty="0" smtClean="0">
                <a:latin typeface="楷体" pitchFamily="49" charset="-122"/>
                <a:ea typeface="楷体" pitchFamily="49" charset="-122"/>
              </a:rPr>
              <a:t>沪港洋场众生相描摹写生</a:t>
            </a:r>
            <a:r>
              <a:rPr lang="en-US" altLang="zh-CN" sz="2220" b="1" dirty="0" smtClean="0">
                <a:latin typeface="楷体" pitchFamily="49" charset="-122"/>
                <a:ea typeface="楷体" pitchFamily="49" charset="-122"/>
              </a:rPr>
              <a:t>,</a:t>
            </a:r>
            <a:r>
              <a:rPr lang="zh-CN" altLang="en-US" sz="2220" b="1" u="sng" dirty="0" smtClean="0">
                <a:latin typeface="楷体" pitchFamily="49" charset="-122"/>
                <a:ea typeface="楷体" pitchFamily="49" charset="-122"/>
              </a:rPr>
              <a:t>以乱世男女的情爱</a:t>
            </a:r>
            <a:endParaRPr lang="en-US" altLang="zh-CN" sz="2220" b="1" u="sng" dirty="0" smtClean="0">
              <a:latin typeface="楷体" pitchFamily="49" charset="-122"/>
              <a:ea typeface="楷体" pitchFamily="49" charset="-122"/>
            </a:endParaRPr>
          </a:p>
          <a:p>
            <a:pPr>
              <a:buNone/>
            </a:pPr>
            <a:r>
              <a:rPr lang="zh-CN" altLang="en-US" sz="2220" b="1" u="sng" dirty="0" smtClean="0">
                <a:latin typeface="楷体" pitchFamily="49" charset="-122"/>
                <a:ea typeface="楷体" pitchFamily="49" charset="-122"/>
              </a:rPr>
              <a:t>变异</a:t>
            </a:r>
            <a:r>
              <a:rPr lang="zh-CN" altLang="en-US" sz="2220" b="1" dirty="0" smtClean="0">
                <a:latin typeface="楷体" pitchFamily="49" charset="-122"/>
                <a:ea typeface="楷体" pitchFamily="49" charset="-122"/>
              </a:rPr>
              <a:t>和</a:t>
            </a:r>
            <a:r>
              <a:rPr lang="zh-CN" altLang="en-US" sz="2220" b="1" u="sng" dirty="0" smtClean="0">
                <a:latin typeface="楷体" pitchFamily="49" charset="-122"/>
                <a:ea typeface="楷体" pitchFamily="49" charset="-122"/>
              </a:rPr>
              <a:t>战时都市危城的</a:t>
            </a:r>
            <a:r>
              <a:rPr lang="zh-CN" altLang="zh-CN" sz="2220" b="1" u="sng" dirty="0" smtClean="0">
                <a:latin typeface="楷体" pitchFamily="49" charset="-122"/>
                <a:ea typeface="楷体" pitchFamily="49" charset="-122"/>
              </a:rPr>
              <a:t>人生观照</a:t>
            </a:r>
            <a:r>
              <a:rPr lang="zh-CN" altLang="en-US" sz="2220" b="1" dirty="0" smtClean="0">
                <a:latin typeface="楷体" pitchFamily="49" charset="-122"/>
                <a:ea typeface="楷体" pitchFamily="49" charset="-122"/>
              </a:rPr>
              <a:t>为主要焦点</a:t>
            </a:r>
            <a:r>
              <a:rPr lang="zh-CN" altLang="zh-CN" sz="2220" dirty="0" smtClean="0">
                <a:latin typeface="楷体" pitchFamily="49" charset="-122"/>
                <a:ea typeface="楷体" pitchFamily="49" charset="-122"/>
              </a:rPr>
              <a:t>。</a:t>
            </a:r>
            <a:endParaRPr lang="en-US" altLang="zh-CN" sz="2220" dirty="0" smtClean="0">
              <a:latin typeface="楷体" pitchFamily="49" charset="-122"/>
              <a:ea typeface="楷体" pitchFamily="49" charset="-122"/>
            </a:endParaRPr>
          </a:p>
          <a:p>
            <a:pPr>
              <a:buNone/>
            </a:pPr>
            <a:endParaRPr lang="en-US" altLang="zh-CN" sz="2220" dirty="0" smtClean="0">
              <a:latin typeface="楷体" pitchFamily="49" charset="-122"/>
              <a:ea typeface="楷体" pitchFamily="49" charset="-122"/>
            </a:endParaRPr>
          </a:p>
          <a:p>
            <a:pPr>
              <a:buNone/>
            </a:pPr>
            <a:r>
              <a:rPr lang="zh-CN" altLang="en-US" sz="2220" dirty="0" smtClean="0">
                <a:latin typeface="楷体" pitchFamily="49" charset="-122"/>
                <a:ea typeface="楷体" pitchFamily="49" charset="-122"/>
              </a:rPr>
              <a:t>    </a:t>
            </a:r>
            <a:r>
              <a:rPr lang="zh-CN" altLang="en-US" sz="2160" dirty="0" smtClean="0">
                <a:latin typeface="楷体" pitchFamily="49" charset="-122"/>
                <a:ea typeface="楷体" pitchFamily="49" charset="-122"/>
              </a:rPr>
              <a:t>香港沦陷、张爱玲自港返沪并再度辍学后</a:t>
            </a:r>
            <a:r>
              <a:rPr lang="en-US" altLang="zh-CN" sz="2160" dirty="0" smtClean="0">
                <a:latin typeface="楷体" pitchFamily="49" charset="-122"/>
                <a:ea typeface="楷体" pitchFamily="49" charset="-122"/>
              </a:rPr>
              <a:t>,1943</a:t>
            </a:r>
            <a:r>
              <a:rPr lang="zh-CN" altLang="en-US" sz="2160" dirty="0" smtClean="0">
                <a:latin typeface="楷体" pitchFamily="49" charset="-122"/>
                <a:ea typeface="楷体" pitchFamily="49" charset="-122"/>
              </a:rPr>
              <a:t>年</a:t>
            </a:r>
            <a:r>
              <a:rPr lang="en-US" altLang="zh-CN" sz="2160" dirty="0" smtClean="0">
                <a:latin typeface="楷体" pitchFamily="49" charset="-122"/>
                <a:ea typeface="楷体" pitchFamily="49" charset="-122"/>
              </a:rPr>
              <a:t>5</a:t>
            </a:r>
            <a:r>
              <a:rPr lang="zh-CN" altLang="en-US" sz="2160" dirty="0" smtClean="0">
                <a:latin typeface="楷体" pitchFamily="49" charset="-122"/>
                <a:ea typeface="楷体" pitchFamily="49" charset="-122"/>
              </a:rPr>
              <a:t>月起发表</a:t>
            </a:r>
            <a:r>
              <a:rPr lang="en-US" altLang="zh-CN" sz="2160" b="1" dirty="0" smtClean="0">
                <a:latin typeface="楷体" pitchFamily="49" charset="-122"/>
                <a:ea typeface="楷体" pitchFamily="49" charset="-122"/>
              </a:rPr>
              <a:t>&lt;</a:t>
            </a:r>
            <a:r>
              <a:rPr lang="zh-CN" altLang="en-US" sz="2160" b="1" dirty="0" smtClean="0">
                <a:latin typeface="楷体" pitchFamily="49" charset="-122"/>
                <a:ea typeface="楷体" pitchFamily="49" charset="-122"/>
              </a:rPr>
              <a:t>沉香</a:t>
            </a:r>
            <a:endParaRPr lang="en-US" altLang="zh-CN" sz="2160" b="1" dirty="0" smtClean="0">
              <a:latin typeface="楷体" pitchFamily="49" charset="-122"/>
              <a:ea typeface="楷体" pitchFamily="49" charset="-122"/>
            </a:endParaRPr>
          </a:p>
          <a:p>
            <a:pPr>
              <a:buNone/>
            </a:pPr>
            <a:r>
              <a:rPr lang="zh-CN" altLang="en-US" sz="2160" b="1" dirty="0" smtClean="0">
                <a:latin typeface="楷体" pitchFamily="49" charset="-122"/>
                <a:ea typeface="楷体" pitchFamily="49" charset="-122"/>
              </a:rPr>
              <a:t>屑</a:t>
            </a:r>
            <a:r>
              <a:rPr lang="en-US" altLang="zh-CN" sz="2160" b="1" dirty="0" smtClean="0">
                <a:latin typeface="楷体" pitchFamily="49" charset="-122"/>
                <a:ea typeface="楷体" pitchFamily="49" charset="-122"/>
              </a:rPr>
              <a:t>:</a:t>
            </a:r>
            <a:r>
              <a:rPr lang="zh-CN" altLang="en-US" sz="2160" b="1" dirty="0" smtClean="0">
                <a:latin typeface="楷体" pitchFamily="49" charset="-122"/>
                <a:ea typeface="楷体" pitchFamily="49" charset="-122"/>
              </a:rPr>
              <a:t>第一炉香</a:t>
            </a:r>
            <a:r>
              <a:rPr lang="en-US" altLang="zh-CN" sz="2160" b="1" dirty="0" smtClean="0">
                <a:latin typeface="楷体" pitchFamily="49" charset="-122"/>
                <a:ea typeface="楷体" pitchFamily="49" charset="-122"/>
              </a:rPr>
              <a:t>&gt;</a:t>
            </a:r>
            <a:r>
              <a:rPr lang="zh-CN" altLang="en-US" sz="2160" b="1" dirty="0" smtClean="0">
                <a:latin typeface="楷体" pitchFamily="49" charset="-122"/>
                <a:ea typeface="楷体" pitchFamily="49" charset="-122"/>
              </a:rPr>
              <a:t>、</a:t>
            </a:r>
            <a:r>
              <a:rPr lang="en-US" altLang="zh-CN" sz="2160" b="1" dirty="0" smtClean="0">
                <a:latin typeface="楷体" pitchFamily="49" charset="-122"/>
                <a:ea typeface="楷体" pitchFamily="49" charset="-122"/>
              </a:rPr>
              <a:t>&lt;</a:t>
            </a:r>
            <a:r>
              <a:rPr lang="zh-CN" altLang="en-US" sz="2160" b="1" dirty="0" smtClean="0">
                <a:latin typeface="楷体" pitchFamily="49" charset="-122"/>
                <a:ea typeface="楷体" pitchFamily="49" charset="-122"/>
              </a:rPr>
              <a:t>沉香屑</a:t>
            </a:r>
            <a:r>
              <a:rPr lang="en-US" altLang="zh-CN" sz="2160" b="1" dirty="0" smtClean="0">
                <a:latin typeface="楷体" pitchFamily="49" charset="-122"/>
                <a:ea typeface="楷体" pitchFamily="49" charset="-122"/>
              </a:rPr>
              <a:t>:</a:t>
            </a:r>
            <a:r>
              <a:rPr lang="zh-CN" altLang="en-US" sz="2160" b="1" dirty="0" smtClean="0">
                <a:latin typeface="楷体" pitchFamily="49" charset="-122"/>
                <a:ea typeface="楷体" pitchFamily="49" charset="-122"/>
              </a:rPr>
              <a:t>第二炉香</a:t>
            </a:r>
            <a:r>
              <a:rPr lang="en-US" altLang="zh-CN" sz="2160" b="1" dirty="0" smtClean="0">
                <a:latin typeface="楷体" pitchFamily="49" charset="-122"/>
                <a:ea typeface="楷体" pitchFamily="49" charset="-122"/>
              </a:rPr>
              <a:t>&gt; </a:t>
            </a:r>
            <a:r>
              <a:rPr lang="zh-CN" altLang="en-US" sz="2160" b="1" dirty="0" smtClean="0">
                <a:latin typeface="楷体" pitchFamily="49" charset="-122"/>
                <a:ea typeface="楷体" pitchFamily="49" charset="-122"/>
              </a:rPr>
              <a:t>、</a:t>
            </a:r>
            <a:r>
              <a:rPr lang="en-US" altLang="zh-CN" sz="2160" b="1" dirty="0" smtClean="0">
                <a:latin typeface="楷体" pitchFamily="49" charset="-122"/>
                <a:ea typeface="楷体" pitchFamily="49" charset="-122"/>
              </a:rPr>
              <a:t>&lt;</a:t>
            </a:r>
            <a:r>
              <a:rPr lang="zh-CN" altLang="en-US" sz="2160" b="1" dirty="0" smtClean="0">
                <a:latin typeface="楷体" pitchFamily="49" charset="-122"/>
                <a:ea typeface="楷体" pitchFamily="49" charset="-122"/>
              </a:rPr>
              <a:t>茉莉香片</a:t>
            </a:r>
            <a:r>
              <a:rPr lang="en-US" altLang="zh-CN" sz="2160" b="1" dirty="0" smtClean="0">
                <a:latin typeface="楷体" pitchFamily="49" charset="-122"/>
                <a:ea typeface="楷体" pitchFamily="49" charset="-122"/>
              </a:rPr>
              <a:t>&gt; </a:t>
            </a:r>
            <a:r>
              <a:rPr lang="zh-CN" altLang="en-US" sz="2160" b="1" dirty="0" smtClean="0">
                <a:latin typeface="楷体" pitchFamily="49" charset="-122"/>
                <a:ea typeface="楷体" pitchFamily="49" charset="-122"/>
              </a:rPr>
              <a:t>、</a:t>
            </a:r>
            <a:r>
              <a:rPr lang="en-US" altLang="zh-CN" sz="2160" b="1" dirty="0" smtClean="0">
                <a:latin typeface="楷体" pitchFamily="49" charset="-122"/>
                <a:ea typeface="楷体" pitchFamily="49" charset="-122"/>
              </a:rPr>
              <a:t>&lt;</a:t>
            </a:r>
            <a:r>
              <a:rPr lang="zh-CN" altLang="en-US" sz="2160" b="1" dirty="0" smtClean="0">
                <a:latin typeface="楷体" pitchFamily="49" charset="-122"/>
                <a:ea typeface="楷体" pitchFamily="49" charset="-122"/>
              </a:rPr>
              <a:t>心经</a:t>
            </a:r>
            <a:r>
              <a:rPr lang="en-US" altLang="zh-CN" sz="2160" b="1" dirty="0" smtClean="0">
                <a:latin typeface="楷体" pitchFamily="49" charset="-122"/>
                <a:ea typeface="楷体" pitchFamily="49" charset="-122"/>
              </a:rPr>
              <a:t>&gt;</a:t>
            </a:r>
            <a:r>
              <a:rPr lang="zh-CN" altLang="en-US" sz="2160" b="1" dirty="0" smtClean="0">
                <a:latin typeface="楷体" pitchFamily="49" charset="-122"/>
                <a:ea typeface="楷体" pitchFamily="49" charset="-122"/>
              </a:rPr>
              <a:t>、</a:t>
            </a:r>
            <a:r>
              <a:rPr lang="en-US" altLang="zh-CN" sz="2160" b="1" dirty="0" smtClean="0">
                <a:latin typeface="楷体" pitchFamily="49" charset="-122"/>
                <a:ea typeface="楷体" pitchFamily="49" charset="-122"/>
              </a:rPr>
              <a:t>&lt;</a:t>
            </a:r>
            <a:r>
              <a:rPr lang="zh-CN" altLang="en-US" sz="2160" b="1" dirty="0" smtClean="0">
                <a:latin typeface="楷体" pitchFamily="49" charset="-122"/>
                <a:ea typeface="楷体" pitchFamily="49" charset="-122"/>
              </a:rPr>
              <a:t>倾城</a:t>
            </a:r>
            <a:endParaRPr lang="en-US" altLang="zh-CN" sz="2160" b="1" dirty="0" smtClean="0">
              <a:latin typeface="楷体" pitchFamily="49" charset="-122"/>
              <a:ea typeface="楷体" pitchFamily="49" charset="-122"/>
            </a:endParaRPr>
          </a:p>
          <a:p>
            <a:pPr>
              <a:buNone/>
            </a:pPr>
            <a:r>
              <a:rPr lang="zh-CN" altLang="en-US" sz="2160" b="1" dirty="0" smtClean="0">
                <a:latin typeface="楷体" pitchFamily="49" charset="-122"/>
                <a:ea typeface="楷体" pitchFamily="49" charset="-122"/>
              </a:rPr>
              <a:t>之恋</a:t>
            </a:r>
            <a:r>
              <a:rPr lang="en-US" altLang="zh-CN" sz="2160" b="1" dirty="0" smtClean="0">
                <a:latin typeface="楷体" pitchFamily="49" charset="-122"/>
                <a:ea typeface="楷体" pitchFamily="49" charset="-122"/>
              </a:rPr>
              <a:t>&gt;</a:t>
            </a:r>
            <a:r>
              <a:rPr lang="zh-CN" altLang="en-US" sz="2160" b="1" dirty="0" smtClean="0">
                <a:latin typeface="楷体" pitchFamily="49" charset="-122"/>
                <a:ea typeface="楷体" pitchFamily="49" charset="-122"/>
              </a:rPr>
              <a:t>、</a:t>
            </a:r>
            <a:r>
              <a:rPr lang="en-US" altLang="zh-CN" sz="2160" b="1" dirty="0" smtClean="0">
                <a:latin typeface="楷体" pitchFamily="49" charset="-122"/>
                <a:ea typeface="楷体" pitchFamily="49" charset="-122"/>
              </a:rPr>
              <a:t>&lt;</a:t>
            </a:r>
            <a:r>
              <a:rPr lang="zh-CN" altLang="en-US" sz="2160" b="1" dirty="0" smtClean="0">
                <a:latin typeface="楷体" pitchFamily="49" charset="-122"/>
                <a:ea typeface="楷体" pitchFamily="49" charset="-122"/>
              </a:rPr>
              <a:t>琉璃瓦</a:t>
            </a:r>
            <a:r>
              <a:rPr lang="en-US" altLang="zh-CN" sz="2160" b="1" dirty="0" smtClean="0">
                <a:latin typeface="楷体" pitchFamily="49" charset="-122"/>
                <a:ea typeface="楷体" pitchFamily="49" charset="-122"/>
              </a:rPr>
              <a:t>&gt; </a:t>
            </a:r>
            <a:r>
              <a:rPr lang="zh-CN" altLang="en-US" sz="2160" b="1" dirty="0" smtClean="0">
                <a:latin typeface="楷体" pitchFamily="49" charset="-122"/>
                <a:ea typeface="楷体" pitchFamily="49" charset="-122"/>
              </a:rPr>
              <a:t>、</a:t>
            </a:r>
            <a:r>
              <a:rPr lang="en-US" altLang="zh-CN" sz="2160" b="1" dirty="0" smtClean="0">
                <a:latin typeface="楷体" pitchFamily="49" charset="-122"/>
                <a:ea typeface="楷体" pitchFamily="49" charset="-122"/>
              </a:rPr>
              <a:t>&lt;</a:t>
            </a:r>
            <a:r>
              <a:rPr lang="zh-CN" altLang="en-US" sz="2160" b="1" dirty="0" smtClean="0">
                <a:latin typeface="楷体" pitchFamily="49" charset="-122"/>
                <a:ea typeface="楷体" pitchFamily="49" charset="-122"/>
              </a:rPr>
              <a:t>金锁记</a:t>
            </a:r>
            <a:r>
              <a:rPr lang="en-US" altLang="zh-CN" sz="2160" b="1" dirty="0" smtClean="0">
                <a:latin typeface="楷体" pitchFamily="49" charset="-122"/>
                <a:ea typeface="楷体" pitchFamily="49" charset="-122"/>
              </a:rPr>
              <a:t>&gt;</a:t>
            </a:r>
            <a:r>
              <a:rPr lang="zh-CN" altLang="en-US" sz="2160" b="1" dirty="0" smtClean="0">
                <a:latin typeface="楷体" pitchFamily="49" charset="-122"/>
                <a:ea typeface="楷体" pitchFamily="49" charset="-122"/>
              </a:rPr>
              <a:t>、</a:t>
            </a:r>
            <a:r>
              <a:rPr lang="en-US" altLang="zh-CN" sz="2160" b="1" dirty="0" smtClean="0">
                <a:latin typeface="楷体" pitchFamily="49" charset="-122"/>
                <a:ea typeface="楷体" pitchFamily="49" charset="-122"/>
              </a:rPr>
              <a:t>&lt;</a:t>
            </a:r>
            <a:r>
              <a:rPr lang="zh-CN" altLang="en-US" sz="2160" b="1" dirty="0" smtClean="0">
                <a:latin typeface="楷体" pitchFamily="49" charset="-122"/>
                <a:ea typeface="楷体" pitchFamily="49" charset="-122"/>
              </a:rPr>
              <a:t>封锁</a:t>
            </a:r>
            <a:r>
              <a:rPr lang="en-US" altLang="zh-CN" sz="2160" b="1" dirty="0" smtClean="0">
                <a:latin typeface="楷体" pitchFamily="49" charset="-122"/>
                <a:ea typeface="楷体" pitchFamily="49" charset="-122"/>
              </a:rPr>
              <a:t>&gt;</a:t>
            </a:r>
            <a:r>
              <a:rPr lang="zh-CN" altLang="en-US" sz="2160" b="1" dirty="0" smtClean="0">
                <a:latin typeface="楷体" pitchFamily="49" charset="-122"/>
                <a:ea typeface="楷体" pitchFamily="49" charset="-122"/>
              </a:rPr>
              <a:t>、</a:t>
            </a:r>
            <a:r>
              <a:rPr lang="en-US" altLang="zh-CN" sz="2160" b="1" dirty="0" smtClean="0">
                <a:latin typeface="楷体" pitchFamily="49" charset="-122"/>
                <a:ea typeface="楷体" pitchFamily="49" charset="-122"/>
              </a:rPr>
              <a:t>&lt;</a:t>
            </a:r>
            <a:r>
              <a:rPr lang="zh-CN" altLang="en-US" sz="2160" b="1" dirty="0" smtClean="0">
                <a:latin typeface="楷体" pitchFamily="49" charset="-122"/>
                <a:ea typeface="楷体" pitchFamily="49" charset="-122"/>
              </a:rPr>
              <a:t>年青的时候</a:t>
            </a:r>
            <a:r>
              <a:rPr lang="en-US" altLang="zh-CN" sz="2160" b="1" dirty="0" smtClean="0">
                <a:latin typeface="楷体" pitchFamily="49" charset="-122"/>
                <a:ea typeface="楷体" pitchFamily="49" charset="-122"/>
              </a:rPr>
              <a:t>&gt;</a:t>
            </a:r>
            <a:r>
              <a:rPr lang="zh-CN" altLang="en-US" sz="2160" b="1" dirty="0" smtClean="0">
                <a:latin typeface="楷体" pitchFamily="49" charset="-122"/>
                <a:ea typeface="楷体" pitchFamily="49" charset="-122"/>
              </a:rPr>
              <a:t>、</a:t>
            </a:r>
            <a:r>
              <a:rPr lang="en-US" altLang="zh-CN" sz="2160" b="1" dirty="0" smtClean="0">
                <a:latin typeface="楷体" pitchFamily="49" charset="-122"/>
                <a:ea typeface="楷体" pitchFamily="49" charset="-122"/>
              </a:rPr>
              <a:t>&lt;</a:t>
            </a:r>
            <a:r>
              <a:rPr lang="zh-CN" altLang="en-US" sz="2160" b="1" dirty="0" smtClean="0">
                <a:latin typeface="楷体" pitchFamily="49" charset="-122"/>
                <a:ea typeface="楷体" pitchFamily="49" charset="-122"/>
              </a:rPr>
              <a:t>花凋</a:t>
            </a:r>
            <a:r>
              <a:rPr lang="en-US" altLang="zh-CN" sz="2160" b="1" dirty="0" smtClean="0">
                <a:latin typeface="楷体" pitchFamily="49" charset="-122"/>
                <a:ea typeface="楷体" pitchFamily="49" charset="-122"/>
              </a:rPr>
              <a:t>&gt;</a:t>
            </a:r>
            <a:r>
              <a:rPr lang="zh-CN" altLang="en-US" sz="2160" b="1" dirty="0" smtClean="0">
                <a:latin typeface="楷体" pitchFamily="49" charset="-122"/>
                <a:ea typeface="楷体" pitchFamily="49" charset="-122"/>
              </a:rPr>
              <a:t>、</a:t>
            </a:r>
            <a:r>
              <a:rPr lang="en-US" altLang="zh-CN" sz="2160" b="1" dirty="0" smtClean="0">
                <a:latin typeface="楷体" pitchFamily="49" charset="-122"/>
                <a:ea typeface="楷体" pitchFamily="49" charset="-122"/>
              </a:rPr>
              <a:t>&lt;</a:t>
            </a:r>
            <a:r>
              <a:rPr lang="zh-CN" altLang="en-US" sz="2160" b="1" dirty="0" smtClean="0">
                <a:latin typeface="楷体" pitchFamily="49" charset="-122"/>
                <a:ea typeface="楷体" pitchFamily="49" charset="-122"/>
              </a:rPr>
              <a:t>等</a:t>
            </a:r>
            <a:r>
              <a:rPr lang="en-US" altLang="zh-CN" sz="2160" b="1" dirty="0" smtClean="0">
                <a:latin typeface="楷体" pitchFamily="49" charset="-122"/>
                <a:ea typeface="楷体" pitchFamily="49" charset="-122"/>
              </a:rPr>
              <a:t>&gt;</a:t>
            </a:r>
          </a:p>
          <a:p>
            <a:pPr>
              <a:buNone/>
            </a:pPr>
            <a:r>
              <a:rPr lang="en-US" altLang="zh-CN" sz="2160" b="1" dirty="0" smtClean="0">
                <a:latin typeface="楷体" pitchFamily="49" charset="-122"/>
                <a:ea typeface="楷体" pitchFamily="49" charset="-122"/>
              </a:rPr>
              <a:t>&lt;</a:t>
            </a:r>
            <a:r>
              <a:rPr lang="zh-CN" altLang="en-US" sz="2160" b="1" dirty="0" smtClean="0">
                <a:latin typeface="楷体" pitchFamily="49" charset="-122"/>
                <a:ea typeface="楷体" pitchFamily="49" charset="-122"/>
              </a:rPr>
              <a:t>红玫瑰与白玫瑰</a:t>
            </a:r>
            <a:r>
              <a:rPr lang="en-US" altLang="zh-CN" sz="2160" b="1" dirty="0" smtClean="0">
                <a:latin typeface="楷体" pitchFamily="49" charset="-122"/>
                <a:ea typeface="楷体" pitchFamily="49" charset="-122"/>
              </a:rPr>
              <a:t>&gt; </a:t>
            </a:r>
            <a:r>
              <a:rPr lang="zh-CN" altLang="en-US" sz="2160" b="1" dirty="0" smtClean="0">
                <a:latin typeface="楷体" pitchFamily="49" charset="-122"/>
                <a:ea typeface="楷体" pitchFamily="49" charset="-122"/>
              </a:rPr>
              <a:t>和</a:t>
            </a:r>
            <a:r>
              <a:rPr lang="en-US" altLang="zh-CN" sz="2160" b="1" dirty="0" smtClean="0">
                <a:latin typeface="楷体" pitchFamily="49" charset="-122"/>
                <a:ea typeface="楷体" pitchFamily="49" charset="-122"/>
              </a:rPr>
              <a:t>&lt;</a:t>
            </a:r>
            <a:r>
              <a:rPr lang="zh-CN" altLang="en-US" sz="2160" b="1" dirty="0" smtClean="0">
                <a:latin typeface="楷体" pitchFamily="49" charset="-122"/>
                <a:ea typeface="楷体" pitchFamily="49" charset="-122"/>
              </a:rPr>
              <a:t>桂花蒸阿小悲秋</a:t>
            </a:r>
            <a:r>
              <a:rPr lang="en-US" altLang="zh-CN" sz="2160" b="1" dirty="0" smtClean="0">
                <a:latin typeface="楷体" pitchFamily="49" charset="-122"/>
                <a:ea typeface="楷体" pitchFamily="49" charset="-122"/>
              </a:rPr>
              <a:t>&gt; </a:t>
            </a:r>
            <a:r>
              <a:rPr lang="zh-CN" altLang="en-US" sz="2160" b="1" dirty="0" smtClean="0">
                <a:latin typeface="楷体" pitchFamily="49" charset="-122"/>
                <a:ea typeface="楷体" pitchFamily="49" charset="-122"/>
              </a:rPr>
              <a:t>、</a:t>
            </a:r>
            <a:r>
              <a:rPr lang="en-US" altLang="zh-CN" sz="2160" b="1" dirty="0" smtClean="0">
                <a:latin typeface="楷体" pitchFamily="49" charset="-122"/>
                <a:ea typeface="楷体" pitchFamily="49" charset="-122"/>
              </a:rPr>
              <a:t>&lt;</a:t>
            </a:r>
            <a:r>
              <a:rPr lang="zh-CN" altLang="en-US" sz="2160" b="1" dirty="0" smtClean="0">
                <a:latin typeface="楷体" pitchFamily="49" charset="-122"/>
                <a:ea typeface="楷体" pitchFamily="49" charset="-122"/>
              </a:rPr>
              <a:t>留情</a:t>
            </a:r>
            <a:r>
              <a:rPr lang="en-US" altLang="zh-CN" sz="2160" b="1" dirty="0" smtClean="0">
                <a:latin typeface="楷体" pitchFamily="49" charset="-122"/>
                <a:ea typeface="楷体" pitchFamily="49" charset="-122"/>
              </a:rPr>
              <a:t>&gt;</a:t>
            </a:r>
            <a:r>
              <a:rPr lang="en-US" altLang="zh-CN" sz="2160" dirty="0" smtClean="0">
                <a:latin typeface="楷体" pitchFamily="49" charset="-122"/>
                <a:ea typeface="楷体" pitchFamily="49" charset="-122"/>
              </a:rPr>
              <a:t> </a:t>
            </a:r>
            <a:r>
              <a:rPr lang="zh-CN" altLang="en-US" sz="2160" dirty="0" smtClean="0">
                <a:latin typeface="楷体" pitchFamily="49" charset="-122"/>
                <a:ea typeface="楷体" pitchFamily="49" charset="-122"/>
              </a:rPr>
              <a:t>等</a:t>
            </a:r>
            <a:r>
              <a:rPr lang="en-US" altLang="zh-CN" sz="2160" dirty="0" smtClean="0">
                <a:latin typeface="楷体" pitchFamily="49" charset="-122"/>
                <a:ea typeface="楷体" pitchFamily="49" charset="-122"/>
              </a:rPr>
              <a:t>(</a:t>
            </a:r>
            <a:r>
              <a:rPr lang="zh-CN" altLang="en-US" sz="2160" dirty="0" smtClean="0">
                <a:latin typeface="楷体" pitchFamily="49" charset="-122"/>
                <a:ea typeface="楷体" pitchFamily="49" charset="-122"/>
              </a:rPr>
              <a:t>以上</a:t>
            </a:r>
            <a:r>
              <a:rPr lang="zh-CN" altLang="en-US" sz="2160" dirty="0" smtClean="0">
                <a:latin typeface="楷体" pitchFamily="49" charset="-122"/>
                <a:ea typeface="楷体" pitchFamily="49" charset="-122"/>
              </a:rPr>
              <a:t>收入</a:t>
            </a:r>
            <a:r>
              <a:rPr lang="zh-CN" altLang="en-US" sz="2160" dirty="0" smtClean="0">
                <a:latin typeface="楷体" pitchFamily="49" charset="-122"/>
                <a:ea typeface="楷体" pitchFamily="49" charset="-122"/>
              </a:rPr>
              <a:t>张爱</a:t>
            </a:r>
            <a:r>
              <a:rPr lang="zh-CN" altLang="en-US" sz="2160" dirty="0" smtClean="0">
                <a:latin typeface="楷体" pitchFamily="49" charset="-122"/>
                <a:ea typeface="楷体" pitchFamily="49" charset="-122"/>
              </a:rPr>
              <a:t>玲</a:t>
            </a:r>
            <a:endParaRPr lang="en-US" altLang="zh-CN" sz="2160" dirty="0" smtClean="0">
              <a:latin typeface="楷体" pitchFamily="49" charset="-122"/>
              <a:ea typeface="楷体" pitchFamily="49" charset="-122"/>
            </a:endParaRPr>
          </a:p>
          <a:p>
            <a:pPr>
              <a:buNone/>
            </a:pPr>
            <a:r>
              <a:rPr lang="zh-CN" altLang="en-US" sz="2160" b="1" u="sng" dirty="0" smtClean="0">
                <a:latin typeface="楷体" pitchFamily="49" charset="-122"/>
                <a:ea typeface="楷体" pitchFamily="49" charset="-122"/>
              </a:rPr>
              <a:t>小</a:t>
            </a:r>
            <a:r>
              <a:rPr lang="zh-CN" altLang="en-US" sz="2160" b="1" u="sng" dirty="0" smtClean="0">
                <a:latin typeface="楷体" pitchFamily="49" charset="-122"/>
                <a:ea typeface="楷体" pitchFamily="49" charset="-122"/>
              </a:rPr>
              <a:t>说集</a:t>
            </a:r>
            <a:r>
              <a:rPr lang="en-US" altLang="zh-CN" sz="2160" b="1" u="sng" dirty="0" smtClean="0">
                <a:latin typeface="楷体" pitchFamily="49" charset="-122"/>
                <a:ea typeface="楷体" pitchFamily="49" charset="-122"/>
              </a:rPr>
              <a:t>&lt;</a:t>
            </a:r>
            <a:r>
              <a:rPr lang="zh-CN" altLang="en-US" sz="2160" b="1" u="sng" dirty="0" smtClean="0">
                <a:latin typeface="楷体" pitchFamily="49" charset="-122"/>
                <a:ea typeface="楷体" pitchFamily="49" charset="-122"/>
              </a:rPr>
              <a:t>传奇</a:t>
            </a:r>
            <a:r>
              <a:rPr lang="en-US" altLang="zh-CN" sz="2160" b="1" u="sng" dirty="0" smtClean="0">
                <a:latin typeface="楷体" pitchFamily="49" charset="-122"/>
                <a:ea typeface="楷体" pitchFamily="49" charset="-122"/>
              </a:rPr>
              <a:t>&gt;</a:t>
            </a:r>
            <a:r>
              <a:rPr lang="en-US" altLang="zh-CN" sz="2160" dirty="0" smtClean="0">
                <a:latin typeface="楷体" pitchFamily="49" charset="-122"/>
                <a:ea typeface="楷体" pitchFamily="49" charset="-122"/>
              </a:rPr>
              <a:t>),</a:t>
            </a:r>
            <a:r>
              <a:rPr lang="zh-CN" altLang="en-US" sz="2160" dirty="0" smtClean="0">
                <a:latin typeface="楷体" pitchFamily="49" charset="-122"/>
                <a:ea typeface="楷体" pitchFamily="49" charset="-122"/>
              </a:rPr>
              <a:t>以及此后创作的</a:t>
            </a:r>
            <a:r>
              <a:rPr lang="en-US" altLang="zh-CN" sz="2160" b="1" dirty="0" smtClean="0">
                <a:latin typeface="楷体" pitchFamily="49" charset="-122"/>
                <a:ea typeface="楷体" pitchFamily="49" charset="-122"/>
              </a:rPr>
              <a:t>&lt;</a:t>
            </a:r>
            <a:r>
              <a:rPr lang="zh-CN" altLang="en-US" sz="2160" b="1" dirty="0" smtClean="0">
                <a:latin typeface="楷体" pitchFamily="49" charset="-122"/>
                <a:ea typeface="楷体" pitchFamily="49" charset="-122"/>
              </a:rPr>
              <a:t>色</a:t>
            </a:r>
            <a:r>
              <a:rPr lang="en-US" altLang="zh-CN" sz="2160" b="1" dirty="0" smtClean="0">
                <a:latin typeface="楷体" pitchFamily="49" charset="-122"/>
                <a:ea typeface="楷体" pitchFamily="49" charset="-122"/>
              </a:rPr>
              <a:t>.</a:t>
            </a:r>
            <a:r>
              <a:rPr lang="zh-CN" altLang="en-US" sz="2160" b="1" dirty="0" smtClean="0">
                <a:latin typeface="楷体" pitchFamily="49" charset="-122"/>
                <a:ea typeface="楷体" pitchFamily="49" charset="-122"/>
              </a:rPr>
              <a:t>戒</a:t>
            </a:r>
            <a:r>
              <a:rPr lang="en-US" altLang="zh-CN" sz="2160" b="1" dirty="0" smtClean="0">
                <a:latin typeface="楷体" pitchFamily="49" charset="-122"/>
                <a:ea typeface="楷体" pitchFamily="49" charset="-122"/>
              </a:rPr>
              <a:t>&gt; </a:t>
            </a:r>
            <a:r>
              <a:rPr lang="zh-CN" altLang="en-US" sz="2160" b="1" dirty="0" smtClean="0">
                <a:latin typeface="楷体" pitchFamily="49" charset="-122"/>
                <a:ea typeface="楷体" pitchFamily="49" charset="-122"/>
              </a:rPr>
              <a:t>、</a:t>
            </a:r>
            <a:r>
              <a:rPr lang="en-US" altLang="zh-CN" sz="2160" b="1" dirty="0" smtClean="0">
                <a:latin typeface="楷体" pitchFamily="49" charset="-122"/>
                <a:ea typeface="楷体" pitchFamily="49" charset="-122"/>
              </a:rPr>
              <a:t>&lt;</a:t>
            </a:r>
            <a:r>
              <a:rPr lang="zh-CN" altLang="en-US" sz="2160" b="1" dirty="0" smtClean="0">
                <a:latin typeface="楷体" pitchFamily="49" charset="-122"/>
                <a:ea typeface="楷体" pitchFamily="49" charset="-122"/>
              </a:rPr>
              <a:t>五四遗事</a:t>
            </a:r>
            <a:r>
              <a:rPr lang="en-US" altLang="zh-CN" sz="2160" b="1" dirty="0" smtClean="0">
                <a:latin typeface="楷体" pitchFamily="49" charset="-122"/>
                <a:ea typeface="楷体" pitchFamily="49" charset="-122"/>
              </a:rPr>
              <a:t>… &gt;</a:t>
            </a:r>
            <a:r>
              <a:rPr lang="zh-CN" altLang="en-US" sz="2160" dirty="0" smtClean="0">
                <a:latin typeface="楷体" pitchFamily="49" charset="-122"/>
                <a:ea typeface="楷体" pitchFamily="49" charset="-122"/>
              </a:rPr>
              <a:t>等小</a:t>
            </a:r>
            <a:r>
              <a:rPr lang="zh-CN" altLang="en-US" sz="2160" dirty="0" smtClean="0">
                <a:latin typeface="楷体" pitchFamily="49" charset="-122"/>
                <a:ea typeface="楷体" pitchFamily="49" charset="-122"/>
              </a:rPr>
              <a:t>说</a:t>
            </a:r>
            <a:r>
              <a:rPr lang="en-US" altLang="zh-CN" sz="2160" dirty="0" smtClean="0">
                <a:latin typeface="楷体" pitchFamily="49" charset="-122"/>
                <a:ea typeface="楷体" pitchFamily="49" charset="-122"/>
              </a:rPr>
              <a:t>,</a:t>
            </a:r>
            <a:r>
              <a:rPr lang="zh-CN" altLang="en-US" sz="2160" dirty="0" smtClean="0">
                <a:latin typeface="楷体" pitchFamily="49" charset="-122"/>
                <a:ea typeface="楷体" pitchFamily="49" charset="-122"/>
              </a:rPr>
              <a:t>皆</a:t>
            </a:r>
            <a:r>
              <a:rPr lang="zh-CN" altLang="en-US" sz="2160" dirty="0" smtClean="0">
                <a:latin typeface="楷体" pitchFamily="49" charset="-122"/>
                <a:ea typeface="楷体" pitchFamily="49" charset="-122"/>
              </a:rPr>
              <a:t>成</a:t>
            </a:r>
            <a:endParaRPr lang="en-US" altLang="zh-CN" sz="2160" dirty="0" smtClean="0">
              <a:latin typeface="楷体" pitchFamily="49" charset="-122"/>
              <a:ea typeface="楷体" pitchFamily="49" charset="-122"/>
            </a:endParaRPr>
          </a:p>
          <a:p>
            <a:pPr>
              <a:buNone/>
            </a:pPr>
            <a:r>
              <a:rPr lang="zh-CN" altLang="en-US" sz="2160" dirty="0" smtClean="0">
                <a:latin typeface="楷体" pitchFamily="49" charset="-122"/>
                <a:ea typeface="楷体" pitchFamily="49" charset="-122"/>
              </a:rPr>
              <a:t>一</a:t>
            </a:r>
            <a:r>
              <a:rPr lang="zh-CN" altLang="en-US" sz="2160" dirty="0" smtClean="0">
                <a:latin typeface="楷体" pitchFamily="49" charset="-122"/>
                <a:ea typeface="楷体" pitchFamily="49" charset="-122"/>
              </a:rPr>
              <a:t>时之选</a:t>
            </a:r>
            <a:r>
              <a:rPr lang="zh-CN" altLang="en-US" sz="2160" dirty="0" smtClean="0">
                <a:latin typeface="楷体" pitchFamily="49" charset="-122"/>
                <a:ea typeface="楷体" pitchFamily="49" charset="-122"/>
              </a:rPr>
              <a:t>。 </a:t>
            </a:r>
            <a:r>
              <a:rPr lang="en-US" altLang="zh-CN" sz="2160" dirty="0" smtClean="0">
                <a:latin typeface="楷体" pitchFamily="49" charset="-122"/>
                <a:ea typeface="楷体" pitchFamily="49" charset="-122"/>
              </a:rPr>
              <a:t>(</a:t>
            </a:r>
            <a:r>
              <a:rPr lang="zh-CN" altLang="en-US" sz="2160" b="1" dirty="0" smtClean="0">
                <a:latin typeface="仿宋" pitchFamily="49" charset="-122"/>
                <a:ea typeface="仿宋" pitchFamily="49" charset="-122"/>
              </a:rPr>
              <a:t>要求小说至少看两三篇</a:t>
            </a:r>
            <a:r>
              <a:rPr lang="en-US" altLang="zh-CN" sz="2160" dirty="0" smtClean="0">
                <a:latin typeface="楷体" pitchFamily="49" charset="-122"/>
                <a:ea typeface="楷体" pitchFamily="49" charset="-122"/>
              </a:rPr>
              <a:t>)</a:t>
            </a:r>
            <a:endParaRPr lang="en-US" altLang="zh-CN" sz="2160" dirty="0" smtClean="0">
              <a:latin typeface="楷体" pitchFamily="49" charset="-122"/>
              <a:ea typeface="楷体" pitchFamily="49" charset="-122"/>
            </a:endParaRPr>
          </a:p>
          <a:p>
            <a:pPr>
              <a:buNone/>
            </a:pPr>
            <a:r>
              <a:rPr lang="zh-CN" altLang="en-US" sz="2160" dirty="0" smtClean="0">
                <a:latin typeface="楷体" pitchFamily="49" charset="-122"/>
                <a:ea typeface="楷体" pitchFamily="49" charset="-122"/>
              </a:rPr>
              <a:t>   张爱玲的散文以</a:t>
            </a:r>
            <a:r>
              <a:rPr lang="zh-CN" altLang="en-US" sz="2160" b="1" dirty="0" smtClean="0">
                <a:latin typeface="楷体" pitchFamily="49" charset="-122"/>
                <a:ea typeface="楷体" pitchFamily="49" charset="-122"/>
              </a:rPr>
              <a:t>散文集</a:t>
            </a:r>
            <a:r>
              <a:rPr lang="en-US" altLang="zh-CN" sz="2160" b="1" dirty="0" smtClean="0">
                <a:latin typeface="楷体" pitchFamily="49" charset="-122"/>
                <a:ea typeface="楷体" pitchFamily="49" charset="-122"/>
              </a:rPr>
              <a:t>&lt;</a:t>
            </a:r>
            <a:r>
              <a:rPr lang="zh-CN" altLang="en-US" sz="2160" b="1" u="sng" dirty="0" smtClean="0">
                <a:latin typeface="楷体" pitchFamily="49" charset="-122"/>
                <a:ea typeface="楷体" pitchFamily="49" charset="-122"/>
              </a:rPr>
              <a:t>流言</a:t>
            </a:r>
            <a:r>
              <a:rPr lang="en-US" altLang="zh-CN" sz="2160" b="1" dirty="0" smtClean="0">
                <a:latin typeface="楷体" pitchFamily="49" charset="-122"/>
                <a:ea typeface="楷体" pitchFamily="49" charset="-122"/>
              </a:rPr>
              <a:t>&gt; </a:t>
            </a:r>
            <a:r>
              <a:rPr lang="zh-CN" altLang="en-US" sz="2160" b="1" dirty="0" smtClean="0">
                <a:latin typeface="楷体" pitchFamily="49" charset="-122"/>
                <a:ea typeface="楷体" pitchFamily="49" charset="-122"/>
              </a:rPr>
              <a:t>、</a:t>
            </a:r>
            <a:r>
              <a:rPr lang="en-US" altLang="zh-CN" sz="2160" b="1" dirty="0" smtClean="0">
                <a:latin typeface="楷体" pitchFamily="49" charset="-122"/>
                <a:ea typeface="楷体" pitchFamily="49" charset="-122"/>
              </a:rPr>
              <a:t>&lt;</a:t>
            </a:r>
            <a:r>
              <a:rPr lang="zh-CN" altLang="en-US" sz="2160" b="1" u="sng" dirty="0" smtClean="0">
                <a:latin typeface="楷体" pitchFamily="49" charset="-122"/>
                <a:ea typeface="楷体" pitchFamily="49" charset="-122"/>
              </a:rPr>
              <a:t>张看</a:t>
            </a:r>
            <a:r>
              <a:rPr lang="en-US" altLang="zh-CN" sz="2160" b="1" dirty="0" smtClean="0">
                <a:latin typeface="楷体" pitchFamily="49" charset="-122"/>
                <a:ea typeface="楷体" pitchFamily="49" charset="-122"/>
              </a:rPr>
              <a:t>&gt;</a:t>
            </a:r>
            <a:r>
              <a:rPr lang="zh-CN" altLang="en-US" sz="2160" dirty="0" smtClean="0">
                <a:latin typeface="楷体" pitchFamily="49" charset="-122"/>
                <a:ea typeface="楷体" pitchFamily="49" charset="-122"/>
              </a:rPr>
              <a:t>为代表</a:t>
            </a:r>
            <a:r>
              <a:rPr lang="zh-CN" altLang="en-US" sz="2160" dirty="0" smtClean="0">
                <a:latin typeface="楷体" pitchFamily="49" charset="-122"/>
                <a:ea typeface="楷体" pitchFamily="49" charset="-122"/>
              </a:rPr>
              <a:t>。</a:t>
            </a:r>
            <a:r>
              <a:rPr lang="en-US" altLang="zh-CN" sz="2160" dirty="0" smtClean="0">
                <a:latin typeface="楷体" pitchFamily="49" charset="-122"/>
                <a:ea typeface="楷体" pitchFamily="49" charset="-122"/>
              </a:rPr>
              <a:t>(</a:t>
            </a:r>
            <a:r>
              <a:rPr lang="zh-CN" altLang="en-US" sz="2160" b="1" dirty="0" smtClean="0">
                <a:latin typeface="仿宋" pitchFamily="49" charset="-122"/>
                <a:ea typeface="仿宋" pitchFamily="49" charset="-122"/>
              </a:rPr>
              <a:t>散文</a:t>
            </a:r>
            <a:r>
              <a:rPr lang="zh-CN" altLang="en-US" sz="2160" b="1" dirty="0" smtClean="0">
                <a:latin typeface="仿宋" pitchFamily="49" charset="-122"/>
                <a:ea typeface="仿宋" pitchFamily="49" charset="-122"/>
              </a:rPr>
              <a:t>至少读两</a:t>
            </a:r>
            <a:r>
              <a:rPr lang="zh-CN" altLang="en-US" sz="2160" b="1" dirty="0" smtClean="0">
                <a:latin typeface="仿宋" pitchFamily="49" charset="-122"/>
                <a:ea typeface="仿宋" pitchFamily="49" charset="-122"/>
              </a:rPr>
              <a:t>三篇</a:t>
            </a:r>
            <a:r>
              <a:rPr lang="en-US" altLang="zh-CN" sz="2160" dirty="0" smtClean="0">
                <a:latin typeface="楷体" pitchFamily="49" charset="-122"/>
                <a:ea typeface="楷体" pitchFamily="49" charset="-122"/>
              </a:rPr>
              <a:t>)</a:t>
            </a:r>
            <a:endParaRPr lang="en-US" altLang="zh-CN" sz="2160" dirty="0" smtClean="0">
              <a:latin typeface="楷体" pitchFamily="49" charset="-122"/>
              <a:ea typeface="楷体" pitchFamily="49" charset="-122"/>
            </a:endParaRPr>
          </a:p>
          <a:p>
            <a:pPr>
              <a:buNone/>
            </a:pPr>
            <a:r>
              <a:rPr lang="zh-CN" altLang="en-US" sz="2160" dirty="0" smtClean="0">
                <a:latin typeface="楷体" pitchFamily="49" charset="-122"/>
                <a:ea typeface="楷体" pitchFamily="49" charset="-122"/>
              </a:rPr>
              <a:t> </a:t>
            </a:r>
            <a:r>
              <a:rPr lang="zh-CN" altLang="en-US" sz="2160" dirty="0" smtClean="0">
                <a:latin typeface="楷体" pitchFamily="49" charset="-122"/>
                <a:ea typeface="楷体" pitchFamily="49" charset="-122"/>
              </a:rPr>
              <a:t>   </a:t>
            </a:r>
            <a:endParaRPr lang="en-US" altLang="zh-CN" sz="2160" dirty="0">
              <a:latin typeface="楷体" pitchFamily="49" charset="-122"/>
              <a:ea typeface="楷体" pitchFamily="49"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张爱玲祖母和曾外祖母.jpg"/>
          <p:cNvPicPr>
            <a:picLocks noGrp="1" noChangeAspect="1"/>
          </p:cNvPicPr>
          <p:nvPr>
            <p:ph idx="1"/>
          </p:nvPr>
        </p:nvPicPr>
        <p:blipFill>
          <a:blip r:embed="rId2" cstate="print"/>
          <a:stretch>
            <a:fillRect/>
          </a:stretch>
        </p:blipFill>
        <p:spPr>
          <a:xfrm>
            <a:off x="285720" y="285728"/>
            <a:ext cx="4023522" cy="6044728"/>
          </a:xfrm>
        </p:spPr>
      </p:pic>
      <p:pic>
        <p:nvPicPr>
          <p:cNvPr id="5" name="图片 4" descr="张爱玲之母.jpg"/>
          <p:cNvPicPr>
            <a:picLocks noChangeAspect="1"/>
          </p:cNvPicPr>
          <p:nvPr/>
        </p:nvPicPr>
        <p:blipFill>
          <a:blip r:embed="rId3" cstate="print"/>
          <a:stretch>
            <a:fillRect/>
          </a:stretch>
        </p:blipFill>
        <p:spPr>
          <a:xfrm>
            <a:off x="5357818" y="10161"/>
            <a:ext cx="2143140" cy="3061629"/>
          </a:xfrm>
          <a:prstGeom prst="rect">
            <a:avLst/>
          </a:prstGeom>
        </p:spPr>
      </p:pic>
      <p:sp>
        <p:nvSpPr>
          <p:cNvPr id="6" name="TextBox 5"/>
          <p:cNvSpPr txBox="1"/>
          <p:nvPr/>
        </p:nvSpPr>
        <p:spPr>
          <a:xfrm>
            <a:off x="7358082" y="2214554"/>
            <a:ext cx="1696018" cy="677108"/>
          </a:xfrm>
          <a:prstGeom prst="rect">
            <a:avLst/>
          </a:prstGeom>
          <a:noFill/>
        </p:spPr>
        <p:txBody>
          <a:bodyPr wrap="square" rtlCol="0">
            <a:spAutoFit/>
          </a:bodyPr>
          <a:lstStyle/>
          <a:p>
            <a:r>
              <a:rPr lang="zh-CN" altLang="en-US" dirty="0" smtClean="0"/>
              <a:t>    张爱玲之</a:t>
            </a:r>
            <a:r>
              <a:rPr lang="zh-CN" altLang="en-US" dirty="0" smtClean="0"/>
              <a:t>母</a:t>
            </a:r>
            <a:endParaRPr lang="en-US" altLang="zh-CN" dirty="0" smtClean="0"/>
          </a:p>
          <a:p>
            <a:r>
              <a:rPr lang="zh-CN" altLang="en-US" dirty="0" smtClean="0">
                <a:latin typeface="楷体" pitchFamily="49" charset="-122"/>
                <a:ea typeface="楷体" pitchFamily="49" charset="-122"/>
              </a:rPr>
              <a:t>  </a:t>
            </a:r>
            <a:r>
              <a:rPr lang="zh-CN" altLang="en-US" sz="2000" b="1" dirty="0" smtClean="0">
                <a:latin typeface="楷体" pitchFamily="49" charset="-122"/>
                <a:ea typeface="楷体" pitchFamily="49" charset="-122"/>
              </a:rPr>
              <a:t>黄</a:t>
            </a:r>
            <a:r>
              <a:rPr lang="zh-CN" altLang="en-US" sz="2000" b="1" dirty="0" smtClean="0">
                <a:latin typeface="楷体" pitchFamily="49" charset="-122"/>
                <a:ea typeface="楷体" pitchFamily="49" charset="-122"/>
              </a:rPr>
              <a:t>逸梵</a:t>
            </a:r>
            <a:endParaRPr lang="zh-CN" altLang="en-US" sz="2000" b="1" dirty="0"/>
          </a:p>
        </p:txBody>
      </p:sp>
      <p:pic>
        <p:nvPicPr>
          <p:cNvPr id="7" name="图片 6" descr="张爱玲童年时期.jpg"/>
          <p:cNvPicPr>
            <a:picLocks noChangeAspect="1"/>
          </p:cNvPicPr>
          <p:nvPr/>
        </p:nvPicPr>
        <p:blipFill>
          <a:blip r:embed="rId4" cstate="print"/>
          <a:stretch>
            <a:fillRect/>
          </a:stretch>
        </p:blipFill>
        <p:spPr>
          <a:xfrm>
            <a:off x="4643438" y="3051783"/>
            <a:ext cx="2857520" cy="3806217"/>
          </a:xfrm>
          <a:prstGeom prst="rect">
            <a:avLst/>
          </a:prstGeom>
        </p:spPr>
      </p:pic>
      <p:sp>
        <p:nvSpPr>
          <p:cNvPr id="8" name="TextBox 7"/>
          <p:cNvSpPr txBox="1"/>
          <p:nvPr/>
        </p:nvSpPr>
        <p:spPr>
          <a:xfrm>
            <a:off x="7429520" y="4500570"/>
            <a:ext cx="2086245" cy="646331"/>
          </a:xfrm>
          <a:prstGeom prst="rect">
            <a:avLst/>
          </a:prstGeom>
          <a:noFill/>
        </p:spPr>
        <p:txBody>
          <a:bodyPr wrap="square" rtlCol="0">
            <a:spAutoFit/>
          </a:bodyPr>
          <a:lstStyle/>
          <a:p>
            <a:r>
              <a:rPr lang="zh-CN" altLang="en-US" dirty="0" smtClean="0"/>
              <a:t>    张爱玲的</a:t>
            </a:r>
            <a:endParaRPr lang="en-US" altLang="zh-CN" dirty="0" smtClean="0"/>
          </a:p>
          <a:p>
            <a:r>
              <a:rPr lang="zh-CN" altLang="en-US" dirty="0" smtClean="0"/>
              <a:t>    童年时期</a:t>
            </a:r>
            <a:endParaRPr lang="zh-CN" altLang="en-US" dirty="0"/>
          </a:p>
        </p:txBody>
      </p:sp>
      <p:sp>
        <p:nvSpPr>
          <p:cNvPr id="9" name="TextBox 8"/>
          <p:cNvSpPr txBox="1"/>
          <p:nvPr/>
        </p:nvSpPr>
        <p:spPr>
          <a:xfrm>
            <a:off x="4429124" y="1285860"/>
            <a:ext cx="1234353" cy="1231106"/>
          </a:xfrm>
          <a:prstGeom prst="rect">
            <a:avLst/>
          </a:prstGeom>
          <a:noFill/>
        </p:spPr>
        <p:txBody>
          <a:bodyPr wrap="square" rtlCol="0">
            <a:spAutoFit/>
          </a:bodyPr>
          <a:lstStyle/>
          <a:p>
            <a:r>
              <a:rPr lang="zh-CN" altLang="en-US" dirty="0" smtClean="0"/>
              <a:t>张爱玲</a:t>
            </a:r>
            <a:endParaRPr lang="en-US" altLang="zh-CN" dirty="0" smtClean="0"/>
          </a:p>
          <a:p>
            <a:r>
              <a:rPr lang="zh-CN" altLang="en-US" dirty="0" smtClean="0"/>
              <a:t>之祖</a:t>
            </a:r>
            <a:r>
              <a:rPr lang="zh-CN" altLang="en-US" dirty="0" smtClean="0"/>
              <a:t>母</a:t>
            </a:r>
            <a:endParaRPr lang="en-US" altLang="zh-CN" dirty="0" smtClean="0"/>
          </a:p>
          <a:p>
            <a:r>
              <a:rPr lang="zh-CN" altLang="en-US" sz="2000" b="1" dirty="0" smtClean="0">
                <a:latin typeface="楷体" pitchFamily="49" charset="-122"/>
                <a:ea typeface="楷体" pitchFamily="49" charset="-122"/>
              </a:rPr>
              <a:t>李菊</a:t>
            </a:r>
            <a:r>
              <a:rPr lang="zh-CN" altLang="en-US" sz="2000" b="1" dirty="0" smtClean="0">
                <a:latin typeface="楷体" pitchFamily="49" charset="-122"/>
                <a:ea typeface="楷体" pitchFamily="49" charset="-122"/>
              </a:rPr>
              <a:t>耦</a:t>
            </a:r>
            <a:endParaRPr lang="en-US" altLang="zh-CN" sz="2000" b="1" dirty="0" smtClean="0">
              <a:latin typeface="楷体" pitchFamily="49" charset="-122"/>
              <a:ea typeface="楷体" pitchFamily="49" charset="-122"/>
            </a:endParaRPr>
          </a:p>
          <a:p>
            <a:r>
              <a:rPr lang="en-US" altLang="zh-CN" dirty="0" smtClean="0">
                <a:latin typeface="楷体" pitchFamily="49" charset="-122"/>
                <a:ea typeface="楷体" pitchFamily="49" charset="-122"/>
              </a:rPr>
              <a:t>(</a:t>
            </a:r>
            <a:r>
              <a:rPr lang="zh-CN" altLang="en-US" dirty="0" smtClean="0">
                <a:latin typeface="楷体" pitchFamily="49" charset="-122"/>
                <a:ea typeface="楷体" pitchFamily="49" charset="-122"/>
              </a:rPr>
              <a:t>右立</a:t>
            </a:r>
            <a:r>
              <a:rPr lang="en-US" altLang="zh-CN" dirty="0" smtClean="0">
                <a:latin typeface="楷体" pitchFamily="49" charset="-122"/>
                <a:ea typeface="楷体" pitchFamily="49" charset="-122"/>
              </a:rPr>
              <a:t>)</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58" y="142852"/>
            <a:ext cx="8572560" cy="6286544"/>
          </a:xfrm>
        </p:spPr>
        <p:txBody>
          <a:bodyPr/>
          <a:lstStyle/>
          <a:p>
            <a:pPr>
              <a:buNone/>
            </a:pPr>
            <a:r>
              <a:rPr lang="zh-CN" altLang="en-US" dirty="0" smtClean="0"/>
              <a:t>          </a:t>
            </a:r>
            <a:r>
              <a:rPr lang="zh-CN" altLang="en-US" sz="2220" dirty="0" smtClean="0">
                <a:latin typeface="楷体" pitchFamily="49" charset="-122"/>
                <a:ea typeface="楷体" pitchFamily="49" charset="-122"/>
              </a:rPr>
              <a:t>张爱玲</a:t>
            </a:r>
            <a:r>
              <a:rPr lang="zh-CN" altLang="en-US" sz="2160" dirty="0" smtClean="0"/>
              <a:t>（</a:t>
            </a:r>
            <a:r>
              <a:rPr lang="en-US" altLang="zh-CN" sz="2160" dirty="0" smtClean="0"/>
              <a:t>1920.9.30.</a:t>
            </a:r>
            <a:r>
              <a:rPr lang="zh-CN" altLang="en-US" sz="2160" dirty="0" smtClean="0"/>
              <a:t>－</a:t>
            </a:r>
            <a:r>
              <a:rPr lang="en-US" altLang="zh-CN" sz="2160" dirty="0" smtClean="0"/>
              <a:t>1995.9.8.</a:t>
            </a:r>
            <a:r>
              <a:rPr lang="zh-CN" altLang="en-US" sz="2160" dirty="0" smtClean="0"/>
              <a:t>），</a:t>
            </a:r>
            <a:r>
              <a:rPr lang="zh-CN" altLang="en-US" sz="2220" dirty="0" smtClean="0">
                <a:latin typeface="楷体" pitchFamily="49" charset="-122"/>
                <a:ea typeface="楷体" pitchFamily="49" charset="-122"/>
              </a:rPr>
              <a:t>本名张煐，</a:t>
            </a:r>
            <a:r>
              <a:rPr lang="zh-CN" altLang="en-US" sz="2200" dirty="0" smtClean="0">
                <a:latin typeface="楷体" pitchFamily="49" charset="-122"/>
                <a:ea typeface="楷体" pitchFamily="49" charset="-122"/>
              </a:rPr>
              <a:t>祖籍河北丰润。父张志沂为清末名臣张佩纶之子、祖母李菊耦为晚清一代权臣李鸿章之女，母黄逸梵，清末长江水师提督黄翼升孙女、黄宗炎之女，与小姑张茂渊留学欧洲、走出封建家庭与陋习不改的丈夫离婚</a:t>
            </a:r>
            <a:r>
              <a:rPr lang="en-US" altLang="zh-CN" sz="2200" dirty="0" smtClean="0">
                <a:latin typeface="楷体" pitchFamily="49" charset="-122"/>
                <a:ea typeface="楷体" pitchFamily="49" charset="-122"/>
              </a:rPr>
              <a:t>,</a:t>
            </a:r>
            <a:r>
              <a:rPr lang="zh-CN" altLang="en-US" sz="2200" dirty="0" smtClean="0">
                <a:latin typeface="楷体" pitchFamily="49" charset="-122"/>
                <a:ea typeface="楷体" pitchFamily="49" charset="-122"/>
              </a:rPr>
              <a:t>继母孙用蕃、北洋政府总理孙宝琦之女。</a:t>
            </a:r>
            <a:endParaRPr lang="en-US" altLang="zh-CN" sz="2200" dirty="0" smtClean="0">
              <a:latin typeface="楷体" pitchFamily="49" charset="-122"/>
              <a:ea typeface="楷体" pitchFamily="49" charset="-122"/>
            </a:endParaRPr>
          </a:p>
          <a:p>
            <a:pPr>
              <a:buNone/>
            </a:pPr>
            <a:r>
              <a:rPr lang="zh-CN" altLang="en-US" sz="2200" dirty="0" smtClean="0">
                <a:latin typeface="楷体" pitchFamily="49" charset="-122"/>
                <a:ea typeface="楷体" pitchFamily="49" charset="-122"/>
              </a:rPr>
              <a:t>       张爱玲幼受古典文学濡染</a:t>
            </a:r>
            <a:r>
              <a:rPr lang="en-US" altLang="zh-CN" sz="2200" dirty="0" smtClean="0">
                <a:latin typeface="楷体" pitchFamily="49" charset="-122"/>
                <a:ea typeface="楷体" pitchFamily="49" charset="-122"/>
              </a:rPr>
              <a:t>,</a:t>
            </a:r>
            <a:r>
              <a:rPr lang="zh-CN" altLang="en-US" sz="2200" dirty="0" smtClean="0">
                <a:latin typeface="楷体" pitchFamily="49" charset="-122"/>
                <a:ea typeface="楷体" pitchFamily="49" charset="-122"/>
              </a:rPr>
              <a:t>又从母亲接受西方艺术教育</a:t>
            </a:r>
            <a:r>
              <a:rPr lang="en-US" altLang="zh-CN" sz="2200" dirty="0" smtClean="0">
                <a:latin typeface="楷体" pitchFamily="49" charset="-122"/>
                <a:ea typeface="楷体" pitchFamily="49" charset="-122"/>
              </a:rPr>
              <a:t>,</a:t>
            </a:r>
            <a:r>
              <a:rPr lang="zh-CN" altLang="en-US" sz="2200" dirty="0" smtClean="0">
                <a:latin typeface="楷体" pitchFamily="49" charset="-122"/>
                <a:ea typeface="楷体" pitchFamily="49" charset="-122"/>
              </a:rPr>
              <a:t> 就读于上海圣玛丽亚女校，受双重文化熏陶。中学时已崭露才华，写作</a:t>
            </a:r>
            <a:r>
              <a:rPr lang="en-US" altLang="zh-CN" sz="2200" dirty="0" smtClean="0">
                <a:latin typeface="楷体" pitchFamily="49" charset="-122"/>
                <a:ea typeface="楷体" pitchFamily="49" charset="-122"/>
              </a:rPr>
              <a:t>《</a:t>
            </a:r>
            <a:r>
              <a:rPr lang="zh-CN" altLang="en-US" sz="2200" dirty="0" smtClean="0">
                <a:latin typeface="楷体" pitchFamily="49" charset="-122"/>
                <a:ea typeface="楷体" pitchFamily="49" charset="-122"/>
              </a:rPr>
              <a:t>霸王别姬</a:t>
            </a:r>
            <a:r>
              <a:rPr lang="en-US" altLang="zh-CN" sz="2200" dirty="0" smtClean="0">
                <a:latin typeface="楷体" pitchFamily="49" charset="-122"/>
                <a:ea typeface="楷体" pitchFamily="49" charset="-122"/>
              </a:rPr>
              <a:t>》《</a:t>
            </a:r>
            <a:r>
              <a:rPr lang="zh-CN" altLang="en-US" sz="2200" dirty="0" smtClean="0">
                <a:latin typeface="楷体" pitchFamily="49" charset="-122"/>
                <a:ea typeface="楷体" pitchFamily="49" charset="-122"/>
              </a:rPr>
              <a:t>牛</a:t>
            </a:r>
            <a:r>
              <a:rPr lang="en-US" altLang="zh-CN" sz="2200" dirty="0" smtClean="0">
                <a:latin typeface="楷体" pitchFamily="49" charset="-122"/>
                <a:ea typeface="楷体" pitchFamily="49" charset="-122"/>
              </a:rPr>
              <a:t>》</a:t>
            </a:r>
            <a:r>
              <a:rPr lang="zh-CN" altLang="en-US" sz="2200" dirty="0" smtClean="0">
                <a:latin typeface="楷体" pitchFamily="49" charset="-122"/>
                <a:ea typeface="楷体" pitchFamily="49" charset="-122"/>
              </a:rPr>
              <a:t>等发表于</a:t>
            </a:r>
            <a:r>
              <a:rPr lang="en-US" altLang="zh-CN" sz="2200" dirty="0" smtClean="0">
                <a:latin typeface="楷体" pitchFamily="49" charset="-122"/>
                <a:ea typeface="楷体" pitchFamily="49" charset="-122"/>
              </a:rPr>
              <a:t>《</a:t>
            </a:r>
            <a:r>
              <a:rPr lang="zh-CN" altLang="en-US" sz="2200" dirty="0" smtClean="0">
                <a:latin typeface="楷体" pitchFamily="49" charset="-122"/>
                <a:ea typeface="楷体" pitchFamily="49" charset="-122"/>
              </a:rPr>
              <a:t>国光</a:t>
            </a:r>
            <a:r>
              <a:rPr lang="en-US" altLang="zh-CN" sz="2200" dirty="0" smtClean="0">
                <a:latin typeface="楷体" pitchFamily="49" charset="-122"/>
                <a:ea typeface="楷体" pitchFamily="49" charset="-122"/>
              </a:rPr>
              <a:t>》,</a:t>
            </a:r>
            <a:r>
              <a:rPr lang="zh-CN" altLang="en-US" sz="2200" dirty="0" smtClean="0">
                <a:latin typeface="楷体" pitchFamily="49" charset="-122"/>
                <a:ea typeface="楷体" pitchFamily="49" charset="-122"/>
              </a:rPr>
              <a:t>在英文</a:t>
            </a:r>
            <a:r>
              <a:rPr lang="en-US" altLang="zh-CN" sz="2200" dirty="0" smtClean="0">
                <a:latin typeface="楷体" pitchFamily="49" charset="-122"/>
                <a:ea typeface="楷体" pitchFamily="49" charset="-122"/>
              </a:rPr>
              <a:t>&lt;</a:t>
            </a:r>
            <a:r>
              <a:rPr lang="zh-CN" altLang="en-US" sz="2200" dirty="0" smtClean="0">
                <a:latin typeface="楷体" pitchFamily="49" charset="-122"/>
                <a:ea typeface="楷体" pitchFamily="49" charset="-122"/>
              </a:rPr>
              <a:t>大美晚报</a:t>
            </a:r>
            <a:r>
              <a:rPr lang="en-US" altLang="zh-CN" sz="2200" dirty="0" smtClean="0">
                <a:latin typeface="楷体" pitchFamily="49" charset="-122"/>
                <a:ea typeface="楷体" pitchFamily="49" charset="-122"/>
              </a:rPr>
              <a:t>&gt;</a:t>
            </a:r>
            <a:r>
              <a:rPr lang="zh-CN" altLang="en-US" sz="2200" dirty="0" smtClean="0">
                <a:latin typeface="楷体" pitchFamily="49" charset="-122"/>
                <a:ea typeface="楷体" pitchFamily="49" charset="-122"/>
              </a:rPr>
              <a:t>获漫画奖。中学毕业受其父毒打禁闭张爱玲</a:t>
            </a:r>
            <a:r>
              <a:rPr lang="en-US" altLang="zh-CN" sz="2200" dirty="0" smtClean="0">
                <a:latin typeface="楷体" pitchFamily="49" charset="-122"/>
                <a:ea typeface="楷体" pitchFamily="49" charset="-122"/>
              </a:rPr>
              <a:t>,</a:t>
            </a:r>
            <a:r>
              <a:rPr lang="zh-CN" altLang="en-US" sz="2200" dirty="0" smtClean="0">
                <a:latin typeface="楷体" pitchFamily="49" charset="-122"/>
                <a:ea typeface="楷体" pitchFamily="49" charset="-122"/>
              </a:rPr>
              <a:t>后逃出投母</a:t>
            </a:r>
            <a:r>
              <a:rPr lang="en-US" altLang="zh-CN" sz="2200" dirty="0" smtClean="0">
                <a:latin typeface="楷体" pitchFamily="49" charset="-122"/>
                <a:ea typeface="楷体" pitchFamily="49" charset="-122"/>
              </a:rPr>
              <a:t>,</a:t>
            </a:r>
            <a:r>
              <a:rPr lang="zh-CN" altLang="en-US" sz="2200" dirty="0" smtClean="0">
                <a:latin typeface="楷体" pitchFamily="49" charset="-122"/>
                <a:ea typeface="楷体" pitchFamily="49" charset="-122"/>
              </a:rPr>
              <a:t>母聘外教为之补习</a:t>
            </a:r>
            <a:r>
              <a:rPr lang="en-US" altLang="zh-CN" sz="2200" dirty="0" smtClean="0">
                <a:latin typeface="楷体" pitchFamily="49" charset="-122"/>
                <a:ea typeface="楷体" pitchFamily="49" charset="-122"/>
              </a:rPr>
              <a:t>,</a:t>
            </a:r>
            <a:r>
              <a:rPr lang="zh-CN" altLang="en-US" sz="2200" dirty="0" smtClean="0">
                <a:latin typeface="楷体" pitchFamily="49" charset="-122"/>
                <a:ea typeface="楷体" pitchFamily="49" charset="-122"/>
              </a:rPr>
              <a:t>以远东区第一名考取伦敦大学</a:t>
            </a:r>
            <a:r>
              <a:rPr lang="en-US" altLang="zh-CN" sz="2200" dirty="0" smtClean="0">
                <a:latin typeface="楷体" pitchFamily="49" charset="-122"/>
                <a:ea typeface="楷体" pitchFamily="49" charset="-122"/>
              </a:rPr>
              <a:t>,</a:t>
            </a:r>
            <a:r>
              <a:rPr lang="zh-CN" altLang="en-US" sz="2200" dirty="0" smtClean="0">
                <a:latin typeface="楷体" pitchFamily="49" charset="-122"/>
                <a:ea typeface="楷体" pitchFamily="49" charset="-122"/>
              </a:rPr>
              <a:t>因二战不能赴英、改读港大，成绩优异，此间结识了锡兰中国混血女炎樱，成终身挚友。</a:t>
            </a:r>
            <a:endParaRPr lang="en-US" altLang="zh-CN" sz="2200" dirty="0" smtClean="0">
              <a:latin typeface="楷体" pitchFamily="49" charset="-122"/>
              <a:ea typeface="楷体" pitchFamily="49" charset="-122"/>
            </a:endParaRPr>
          </a:p>
          <a:p>
            <a:pPr>
              <a:buNone/>
            </a:pPr>
            <a:endParaRPr lang="en-US" altLang="zh-CN" sz="2200" dirty="0" smtClean="0">
              <a:latin typeface="楷体" pitchFamily="49" charset="-122"/>
              <a:ea typeface="楷体" pitchFamily="49" charset="-122"/>
            </a:endParaRPr>
          </a:p>
          <a:p>
            <a:pPr>
              <a:buNone/>
            </a:pPr>
            <a:endParaRPr lang="en-US" altLang="zh-CN" sz="2200" dirty="0" smtClean="0">
              <a:latin typeface="楷体" pitchFamily="49" charset="-122"/>
              <a:ea typeface="楷体" pitchFamily="49" charset="-122"/>
            </a:endParaRPr>
          </a:p>
        </p:txBody>
      </p:sp>
      <p:pic>
        <p:nvPicPr>
          <p:cNvPr id="4" name="图片 3" descr="1926年，张爱玲的母亲黄逸梵在伦敦。.jpg"/>
          <p:cNvPicPr>
            <a:picLocks noChangeAspect="1"/>
          </p:cNvPicPr>
          <p:nvPr/>
        </p:nvPicPr>
        <p:blipFill>
          <a:blip r:embed="rId2" cstate="print"/>
          <a:stretch>
            <a:fillRect/>
          </a:stretch>
        </p:blipFill>
        <p:spPr>
          <a:xfrm>
            <a:off x="6643702" y="4190819"/>
            <a:ext cx="1512007" cy="2667181"/>
          </a:xfrm>
          <a:prstGeom prst="rect">
            <a:avLst/>
          </a:prstGeom>
        </p:spPr>
      </p:pic>
      <p:pic>
        <p:nvPicPr>
          <p:cNvPr id="6" name="图片 5" descr="张爱玲 04.jpg"/>
          <p:cNvPicPr>
            <a:picLocks noChangeAspect="1"/>
          </p:cNvPicPr>
          <p:nvPr/>
        </p:nvPicPr>
        <p:blipFill>
          <a:blip r:embed="rId3" cstate="print"/>
          <a:stretch>
            <a:fillRect/>
          </a:stretch>
        </p:blipFill>
        <p:spPr>
          <a:xfrm>
            <a:off x="1142976" y="4278521"/>
            <a:ext cx="3567117" cy="2579479"/>
          </a:xfrm>
          <a:prstGeom prst="rect">
            <a:avLst/>
          </a:prstGeom>
        </p:spPr>
      </p:pic>
      <p:sp>
        <p:nvSpPr>
          <p:cNvPr id="5" name="TextBox 4"/>
          <p:cNvSpPr txBox="1"/>
          <p:nvPr/>
        </p:nvSpPr>
        <p:spPr>
          <a:xfrm>
            <a:off x="5572132" y="5286388"/>
            <a:ext cx="1113425" cy="707886"/>
          </a:xfrm>
          <a:prstGeom prst="rect">
            <a:avLst/>
          </a:prstGeom>
          <a:noFill/>
        </p:spPr>
        <p:txBody>
          <a:bodyPr wrap="square" rtlCol="0">
            <a:spAutoFit/>
          </a:bodyPr>
          <a:lstStyle/>
          <a:p>
            <a:r>
              <a:rPr lang="zh-CN" altLang="en-US" sz="2000" b="1" dirty="0" smtClean="0">
                <a:latin typeface="楷体" pitchFamily="49" charset="-122"/>
                <a:ea typeface="楷体" pitchFamily="49" charset="-122"/>
              </a:rPr>
              <a:t>  张母</a:t>
            </a:r>
            <a:endParaRPr lang="en-US" altLang="zh-CN" sz="2000" b="1" dirty="0" smtClean="0">
              <a:latin typeface="楷体" pitchFamily="49" charset="-122"/>
              <a:ea typeface="楷体" pitchFamily="49" charset="-122"/>
            </a:endParaRPr>
          </a:p>
          <a:p>
            <a:r>
              <a:rPr lang="zh-CN" altLang="en-US" sz="2000" b="1" dirty="0" smtClean="0">
                <a:latin typeface="楷体" pitchFamily="49" charset="-122"/>
                <a:ea typeface="楷体" pitchFamily="49" charset="-122"/>
              </a:rPr>
              <a:t>黄</a:t>
            </a:r>
            <a:r>
              <a:rPr lang="zh-CN" altLang="en-US" sz="2000" b="1" dirty="0" smtClean="0">
                <a:latin typeface="楷体" pitchFamily="49" charset="-122"/>
                <a:ea typeface="楷体" pitchFamily="49" charset="-122"/>
              </a:rPr>
              <a:t>逸梵</a:t>
            </a:r>
            <a:endParaRPr lang="zh-CN" altLang="en-US" sz="20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58" y="428604"/>
            <a:ext cx="8329642" cy="5697559"/>
          </a:xfrm>
        </p:spPr>
        <p:txBody>
          <a:bodyPr>
            <a:normAutofit/>
          </a:bodyPr>
          <a:lstStyle/>
          <a:p>
            <a:pPr>
              <a:buNone/>
            </a:pPr>
            <a:r>
              <a:rPr lang="zh-CN" altLang="en-US" sz="2400" dirty="0" smtClean="0">
                <a:latin typeface="楷体" pitchFamily="49" charset="-122"/>
                <a:ea typeface="楷体" pitchFamily="49" charset="-122"/>
              </a:rPr>
              <a:t>   </a:t>
            </a:r>
            <a:r>
              <a:rPr lang="zh-CN" altLang="en-US" sz="2200" dirty="0" smtClean="0">
                <a:latin typeface="楷体" pitchFamily="49" charset="-122"/>
                <a:ea typeface="楷体" pitchFamily="49" charset="-122"/>
              </a:rPr>
              <a:t> </a:t>
            </a:r>
            <a:r>
              <a:rPr lang="en-US" altLang="zh-CN" sz="2200" dirty="0" smtClean="0">
                <a:latin typeface="楷体" pitchFamily="49" charset="-122"/>
                <a:ea typeface="楷体" pitchFamily="49" charset="-122"/>
              </a:rPr>
              <a:t>1941</a:t>
            </a:r>
            <a:r>
              <a:rPr lang="zh-CN" altLang="en-US" sz="2200" dirty="0" smtClean="0">
                <a:latin typeface="楷体" pitchFamily="49" charset="-122"/>
                <a:ea typeface="楷体" pitchFamily="49" charset="-122"/>
              </a:rPr>
              <a:t>年末日军攻占香港，港大关闭，翌年张爱玲不得不回上海</a:t>
            </a:r>
            <a:r>
              <a:rPr lang="en-US" altLang="zh-CN" sz="2200" dirty="0" smtClean="0">
                <a:latin typeface="楷体" pitchFamily="49" charset="-122"/>
                <a:ea typeface="楷体" pitchFamily="49" charset="-122"/>
              </a:rPr>
              <a:t>,</a:t>
            </a:r>
            <a:r>
              <a:rPr lang="zh-CN" altLang="en-US" sz="2200" dirty="0" smtClean="0">
                <a:latin typeface="楷体" pitchFamily="49" charset="-122"/>
                <a:ea typeface="楷体" pitchFamily="49" charset="-122"/>
              </a:rPr>
              <a:t>入圣约翰大</a:t>
            </a:r>
            <a:r>
              <a:rPr lang="zh-CN" altLang="en-US" sz="2200" dirty="0" smtClean="0">
                <a:latin typeface="楷体" pitchFamily="49" charset="-122"/>
                <a:ea typeface="楷体" pitchFamily="49" charset="-122"/>
              </a:rPr>
              <a:t>学、后</a:t>
            </a:r>
            <a:r>
              <a:rPr lang="zh-CN" altLang="en-US" sz="2200" dirty="0" smtClean="0">
                <a:latin typeface="楷体" pitchFamily="49" charset="-122"/>
                <a:ea typeface="楷体" pitchFamily="49" charset="-122"/>
              </a:rPr>
              <a:t>自动辍</a:t>
            </a:r>
            <a:r>
              <a:rPr lang="zh-CN" altLang="en-US" sz="2200" dirty="0" smtClean="0">
                <a:latin typeface="楷体" pitchFamily="49" charset="-122"/>
                <a:ea typeface="楷体" pitchFamily="49" charset="-122"/>
              </a:rPr>
              <a:t>学开</a:t>
            </a:r>
            <a:r>
              <a:rPr lang="zh-CN" altLang="en-US" sz="2200" dirty="0" smtClean="0">
                <a:latin typeface="楷体" pitchFamily="49" charset="-122"/>
                <a:ea typeface="楷体" pitchFamily="49" charset="-122"/>
              </a:rPr>
              <a:t>始贸文为生</a:t>
            </a:r>
            <a:r>
              <a:rPr lang="en-US" altLang="zh-CN" sz="2200" dirty="0" smtClean="0">
                <a:latin typeface="楷体" pitchFamily="49" charset="-122"/>
                <a:ea typeface="楷体" pitchFamily="49" charset="-122"/>
              </a:rPr>
              <a:t>,</a:t>
            </a:r>
            <a:r>
              <a:rPr lang="zh-CN" altLang="en-US" sz="2200" dirty="0" smtClean="0">
                <a:latin typeface="楷体" pitchFamily="49" charset="-122"/>
                <a:ea typeface="楷体" pitchFamily="49" charset="-122"/>
              </a:rPr>
              <a:t>给</a:t>
            </a:r>
            <a:r>
              <a:rPr lang="en-US" altLang="zh-CN" sz="2200" dirty="0" smtClean="0">
                <a:latin typeface="楷体" pitchFamily="49" charset="-122"/>
                <a:ea typeface="楷体" pitchFamily="49" charset="-122"/>
              </a:rPr>
              <a:t>&lt;</a:t>
            </a:r>
            <a:r>
              <a:rPr lang="zh-CN" altLang="en-US" sz="2200" dirty="0" smtClean="0">
                <a:latin typeface="楷体" pitchFamily="49" charset="-122"/>
                <a:ea typeface="楷体" pitchFamily="49" charset="-122"/>
              </a:rPr>
              <a:t>二十世纪</a:t>
            </a:r>
            <a:r>
              <a:rPr lang="en-US" altLang="zh-CN" sz="2200" dirty="0" smtClean="0">
                <a:latin typeface="楷体" pitchFamily="49" charset="-122"/>
                <a:ea typeface="楷体" pitchFamily="49" charset="-122"/>
              </a:rPr>
              <a:t>&gt;</a:t>
            </a:r>
            <a:r>
              <a:rPr lang="zh-CN" altLang="en-US" sz="2200" dirty="0" smtClean="0">
                <a:latin typeface="楷体" pitchFamily="49" charset="-122"/>
                <a:ea typeface="楷体" pitchFamily="49" charset="-122"/>
              </a:rPr>
              <a:t>等英文</a:t>
            </a:r>
            <a:r>
              <a:rPr lang="zh-CN" altLang="zh-CN" sz="2200" dirty="0" smtClean="0">
                <a:latin typeface="楷体" pitchFamily="49" charset="-122"/>
                <a:ea typeface="楷体" pitchFamily="49" charset="-122"/>
              </a:rPr>
              <a:t>报刊撰写影评</a:t>
            </a:r>
            <a:r>
              <a:rPr lang="zh-CN" altLang="en-US" sz="2200" dirty="0" smtClean="0">
                <a:latin typeface="楷体" pitchFamily="49" charset="-122"/>
                <a:ea typeface="楷体" pitchFamily="49" charset="-122"/>
              </a:rPr>
              <a:t>及</a:t>
            </a:r>
            <a:r>
              <a:rPr lang="en-US" altLang="zh-CN" sz="2200" dirty="0" smtClean="0">
                <a:latin typeface="楷体" pitchFamily="49" charset="-122"/>
                <a:ea typeface="楷体" pitchFamily="49" charset="-122"/>
              </a:rPr>
              <a:t>《</a:t>
            </a:r>
            <a:r>
              <a:rPr lang="zh-CN" altLang="en-US" sz="2200" dirty="0" smtClean="0">
                <a:latin typeface="楷体" pitchFamily="49" charset="-122"/>
                <a:ea typeface="楷体" pitchFamily="49" charset="-122"/>
              </a:rPr>
              <a:t>洋人看京剧及其他</a:t>
            </a:r>
            <a:r>
              <a:rPr lang="en-US" altLang="zh-CN" sz="2200" dirty="0" smtClean="0">
                <a:latin typeface="楷体" pitchFamily="49" charset="-122"/>
                <a:ea typeface="楷体" pitchFamily="49" charset="-122"/>
              </a:rPr>
              <a:t>》《</a:t>
            </a:r>
            <a:r>
              <a:rPr lang="zh-CN" altLang="en-US" sz="2200" dirty="0" smtClean="0">
                <a:latin typeface="楷体" pitchFamily="49" charset="-122"/>
                <a:ea typeface="楷体" pitchFamily="49" charset="-122"/>
              </a:rPr>
              <a:t>中国人的宗教</a:t>
            </a:r>
            <a:r>
              <a:rPr lang="en-US" altLang="zh-CN" sz="2200" dirty="0" smtClean="0">
                <a:latin typeface="楷体" pitchFamily="49" charset="-122"/>
                <a:ea typeface="楷体" pitchFamily="49" charset="-122"/>
              </a:rPr>
              <a:t>》《</a:t>
            </a:r>
            <a:r>
              <a:rPr lang="zh-CN" altLang="en-US" sz="2200" dirty="0" smtClean="0">
                <a:latin typeface="楷体" pitchFamily="49" charset="-122"/>
                <a:ea typeface="楷体" pitchFamily="49" charset="-122"/>
              </a:rPr>
              <a:t>更衣记</a:t>
            </a:r>
            <a:r>
              <a:rPr lang="en-US" altLang="zh-CN" sz="2200" dirty="0" smtClean="0">
                <a:latin typeface="楷体" pitchFamily="49" charset="-122"/>
                <a:ea typeface="楷体" pitchFamily="49" charset="-122"/>
              </a:rPr>
              <a:t>》</a:t>
            </a:r>
            <a:r>
              <a:rPr lang="zh-CN" altLang="en-US" sz="2200" dirty="0" smtClean="0">
                <a:latin typeface="楷体" pitchFamily="49" charset="-122"/>
                <a:ea typeface="楷体" pitchFamily="49" charset="-122"/>
              </a:rPr>
              <a:t>等</a:t>
            </a:r>
            <a:r>
              <a:rPr lang="en-US" altLang="zh-CN" sz="2200" dirty="0" smtClean="0">
                <a:latin typeface="楷体" pitchFamily="49" charset="-122"/>
                <a:ea typeface="楷体" pitchFamily="49" charset="-122"/>
              </a:rPr>
              <a:t>,</a:t>
            </a:r>
            <a:r>
              <a:rPr lang="zh-CN" altLang="en-US" sz="2200" dirty="0" smtClean="0">
                <a:latin typeface="楷体" pitchFamily="49" charset="-122"/>
                <a:ea typeface="楷体" pitchFamily="49" charset="-122"/>
              </a:rPr>
              <a:t>随后以中文在</a:t>
            </a:r>
            <a:r>
              <a:rPr lang="en-US" altLang="zh-CN" sz="2200" dirty="0" smtClean="0">
                <a:latin typeface="楷体" pitchFamily="49" charset="-122"/>
                <a:ea typeface="楷体" pitchFamily="49" charset="-122"/>
              </a:rPr>
              <a:t>&lt;</a:t>
            </a:r>
            <a:r>
              <a:rPr lang="zh-CN" altLang="en-US" sz="2200" dirty="0" smtClean="0">
                <a:latin typeface="楷体" pitchFamily="49" charset="-122"/>
                <a:ea typeface="楷体" pitchFamily="49" charset="-122"/>
              </a:rPr>
              <a:t>古今</a:t>
            </a:r>
            <a:r>
              <a:rPr lang="en-US" altLang="zh-CN" sz="2200" dirty="0" smtClean="0">
                <a:latin typeface="楷体" pitchFamily="49" charset="-122"/>
                <a:ea typeface="楷体" pitchFamily="49" charset="-122"/>
              </a:rPr>
              <a:t>&gt;</a:t>
            </a:r>
            <a:r>
              <a:rPr lang="zh-CN" altLang="en-US" sz="2200" dirty="0" smtClean="0">
                <a:latin typeface="楷体" pitchFamily="49" charset="-122"/>
                <a:ea typeface="楷体" pitchFamily="49" charset="-122"/>
              </a:rPr>
              <a:t>等杂志发表。</a:t>
            </a:r>
            <a:endParaRPr lang="en-US" altLang="zh-CN" sz="2200" dirty="0" smtClean="0">
              <a:latin typeface="楷体" pitchFamily="49" charset="-122"/>
              <a:ea typeface="楷体" pitchFamily="49" charset="-122"/>
            </a:endParaRPr>
          </a:p>
          <a:p>
            <a:pPr>
              <a:buNone/>
            </a:pPr>
            <a:r>
              <a:rPr lang="zh-CN" altLang="en-US" sz="2200" dirty="0" smtClean="0">
                <a:latin typeface="楷体" pitchFamily="49" charset="-122"/>
                <a:ea typeface="楷体" pitchFamily="49" charset="-122"/>
              </a:rPr>
              <a:t>      </a:t>
            </a:r>
            <a:r>
              <a:rPr lang="zh-CN" altLang="en-US" sz="2400" dirty="0" smtClean="0"/>
              <a:t> </a:t>
            </a:r>
            <a:r>
              <a:rPr lang="en-US" altLang="zh-CN" sz="2400" dirty="0" smtClean="0">
                <a:latin typeface="楷体" pitchFamily="49" charset="-122"/>
                <a:ea typeface="楷体" pitchFamily="49" charset="-122"/>
              </a:rPr>
              <a:t>1943</a:t>
            </a:r>
            <a:r>
              <a:rPr lang="zh-CN" altLang="en-US" sz="2400" dirty="0" smtClean="0">
                <a:latin typeface="楷体" pitchFamily="49" charset="-122"/>
                <a:ea typeface="楷体" pitchFamily="49" charset="-122"/>
              </a:rPr>
              <a:t>年结识周瘦鹃、柯灵等。</a:t>
            </a:r>
            <a:r>
              <a:rPr lang="en-US" altLang="zh-CN" sz="2400" dirty="0" smtClean="0">
                <a:latin typeface="楷体" pitchFamily="49" charset="-122"/>
                <a:ea typeface="楷体" pitchFamily="49" charset="-122"/>
              </a:rPr>
              <a:t>1943 —1944</a:t>
            </a:r>
            <a:r>
              <a:rPr lang="zh-CN" altLang="en-US" sz="2400" dirty="0" smtClean="0">
                <a:latin typeface="楷体" pitchFamily="49" charset="-122"/>
                <a:ea typeface="楷体" pitchFamily="49" charset="-122"/>
              </a:rPr>
              <a:t>年以</a:t>
            </a:r>
            <a:r>
              <a:rPr lang="en-US" altLang="zh-CN" sz="2400" b="1" dirty="0" smtClean="0">
                <a:latin typeface="楷体" pitchFamily="49" charset="-122"/>
                <a:ea typeface="楷体" pitchFamily="49" charset="-122"/>
              </a:rPr>
              <a:t>&lt;</a:t>
            </a:r>
            <a:r>
              <a:rPr lang="zh-CN" altLang="en-US" sz="2400" b="1" u="sng" dirty="0" smtClean="0">
                <a:latin typeface="楷体" pitchFamily="49" charset="-122"/>
                <a:ea typeface="楷体" pitchFamily="49" charset="-122"/>
              </a:rPr>
              <a:t>沉香屑</a:t>
            </a:r>
            <a:r>
              <a:rPr lang="en-US" altLang="zh-CN" sz="2400" b="1" u="sng" dirty="0" smtClean="0">
                <a:latin typeface="楷体" pitchFamily="49" charset="-122"/>
                <a:ea typeface="楷体" pitchFamily="49" charset="-122"/>
              </a:rPr>
              <a:t>:</a:t>
            </a:r>
            <a:r>
              <a:rPr lang="zh-CN" altLang="en-US" sz="2400" b="1" u="sng" dirty="0" smtClean="0">
                <a:latin typeface="楷体" pitchFamily="49" charset="-122"/>
                <a:ea typeface="楷体" pitchFamily="49" charset="-122"/>
              </a:rPr>
              <a:t>第一炉香</a:t>
            </a:r>
            <a:r>
              <a:rPr lang="en-US" altLang="zh-CN" sz="2400" b="1" dirty="0" smtClean="0">
                <a:latin typeface="楷体" pitchFamily="49" charset="-122"/>
                <a:ea typeface="楷体" pitchFamily="49" charset="-122"/>
              </a:rPr>
              <a:t>&gt;</a:t>
            </a:r>
            <a:r>
              <a:rPr lang="zh-CN" altLang="en-US" sz="2400" b="1" dirty="0" smtClean="0">
                <a:latin typeface="楷体" pitchFamily="49" charset="-122"/>
                <a:ea typeface="楷体" pitchFamily="49" charset="-122"/>
              </a:rPr>
              <a:t>、</a:t>
            </a:r>
            <a:r>
              <a:rPr lang="en-US" altLang="zh-CN" sz="2400" b="1" dirty="0" smtClean="0">
                <a:latin typeface="楷体" pitchFamily="49" charset="-122"/>
                <a:ea typeface="楷体" pitchFamily="49" charset="-122"/>
              </a:rPr>
              <a:t>&lt;</a:t>
            </a:r>
            <a:r>
              <a:rPr lang="zh-CN" altLang="en-US" sz="2400" b="1" u="sng" dirty="0" smtClean="0">
                <a:latin typeface="楷体" pitchFamily="49" charset="-122"/>
                <a:ea typeface="楷体" pitchFamily="49" charset="-122"/>
              </a:rPr>
              <a:t>金锁记</a:t>
            </a:r>
            <a:r>
              <a:rPr lang="en-US" altLang="zh-CN" sz="2400" b="1" dirty="0" smtClean="0">
                <a:latin typeface="楷体" pitchFamily="49" charset="-122"/>
                <a:ea typeface="楷体" pitchFamily="49" charset="-122"/>
              </a:rPr>
              <a:t>&gt;</a:t>
            </a:r>
            <a:r>
              <a:rPr lang="zh-CN" altLang="en-US" sz="2400" b="1" dirty="0" smtClean="0">
                <a:latin typeface="楷体" pitchFamily="49" charset="-122"/>
                <a:ea typeface="楷体" pitchFamily="49" charset="-122"/>
              </a:rPr>
              <a:t>、</a:t>
            </a:r>
            <a:r>
              <a:rPr lang="en-US" altLang="zh-CN" sz="2400" b="1" dirty="0" smtClean="0">
                <a:latin typeface="楷体" pitchFamily="49" charset="-122"/>
                <a:ea typeface="楷体" pitchFamily="49" charset="-122"/>
              </a:rPr>
              <a:t>&lt;</a:t>
            </a:r>
            <a:r>
              <a:rPr lang="zh-CN" altLang="en-US" sz="2400" b="1" u="sng" dirty="0" smtClean="0">
                <a:latin typeface="楷体" pitchFamily="49" charset="-122"/>
                <a:ea typeface="楷体" pitchFamily="49" charset="-122"/>
              </a:rPr>
              <a:t>封锁</a:t>
            </a:r>
            <a:r>
              <a:rPr lang="en-US" altLang="zh-CN" sz="2400" b="1" dirty="0" smtClean="0">
                <a:latin typeface="楷体" pitchFamily="49" charset="-122"/>
                <a:ea typeface="楷体" pitchFamily="49" charset="-122"/>
              </a:rPr>
              <a:t>&gt;</a:t>
            </a:r>
            <a:r>
              <a:rPr lang="zh-CN" altLang="en-US" sz="2400" b="1" dirty="0" smtClean="0">
                <a:latin typeface="楷体" pitchFamily="49" charset="-122"/>
                <a:ea typeface="楷体" pitchFamily="49" charset="-122"/>
              </a:rPr>
              <a:t>等乱世传奇小说</a:t>
            </a:r>
            <a:r>
              <a:rPr lang="zh-CN" altLang="en-US" sz="2400" dirty="0" smtClean="0">
                <a:latin typeface="楷体" pitchFamily="49" charset="-122"/>
                <a:ea typeface="楷体" pitchFamily="49" charset="-122"/>
              </a:rPr>
              <a:t>风靡上海文坛。出版散文集</a:t>
            </a:r>
            <a:r>
              <a:rPr lang="en-US" altLang="zh-CN" sz="2400" dirty="0" smtClean="0">
                <a:latin typeface="楷体" pitchFamily="49" charset="-122"/>
                <a:ea typeface="楷体" pitchFamily="49" charset="-122"/>
              </a:rPr>
              <a:t>&lt;</a:t>
            </a:r>
            <a:r>
              <a:rPr lang="zh-CN" altLang="en-US" sz="2400" dirty="0" smtClean="0">
                <a:latin typeface="楷体" pitchFamily="49" charset="-122"/>
                <a:ea typeface="楷体" pitchFamily="49" charset="-122"/>
              </a:rPr>
              <a:t>流言</a:t>
            </a:r>
            <a:r>
              <a:rPr lang="en-US" altLang="zh-CN" sz="2400" dirty="0" smtClean="0">
                <a:latin typeface="楷体" pitchFamily="49" charset="-122"/>
                <a:ea typeface="楷体" pitchFamily="49" charset="-122"/>
              </a:rPr>
              <a:t>&gt;,&lt;</a:t>
            </a:r>
            <a:r>
              <a:rPr lang="zh-CN" altLang="en-US" sz="2400" dirty="0" smtClean="0">
                <a:latin typeface="楷体" pitchFamily="49" charset="-122"/>
                <a:ea typeface="楷体" pitchFamily="49" charset="-122"/>
              </a:rPr>
              <a:t>传奇</a:t>
            </a:r>
            <a:r>
              <a:rPr lang="en-US" altLang="zh-CN" sz="2400" dirty="0" smtClean="0">
                <a:latin typeface="楷体" pitchFamily="49" charset="-122"/>
                <a:ea typeface="楷体" pitchFamily="49" charset="-122"/>
              </a:rPr>
              <a:t>&gt;</a:t>
            </a:r>
            <a:r>
              <a:rPr lang="zh-CN" altLang="en-US" sz="2400" dirty="0" smtClean="0">
                <a:latin typeface="楷体" pitchFamily="49" charset="-122"/>
                <a:ea typeface="楷体" pitchFamily="49" charset="-122"/>
              </a:rPr>
              <a:t>再版均畅销。</a:t>
            </a:r>
            <a:r>
              <a:rPr lang="en-US" altLang="zh-CN" sz="2400" dirty="0" smtClean="0">
                <a:latin typeface="楷体" pitchFamily="49" charset="-122"/>
                <a:ea typeface="楷体" pitchFamily="49" charset="-122"/>
              </a:rPr>
              <a:t>1944</a:t>
            </a:r>
            <a:r>
              <a:rPr lang="zh-CN" altLang="en-US" sz="2400" dirty="0" smtClean="0">
                <a:latin typeface="楷体" pitchFamily="49" charset="-122"/>
                <a:ea typeface="楷体" pitchFamily="49" charset="-122"/>
              </a:rPr>
              <a:t>年</a:t>
            </a:r>
            <a:r>
              <a:rPr lang="en-US" altLang="zh-CN" sz="2400" dirty="0" smtClean="0">
                <a:latin typeface="楷体" pitchFamily="49" charset="-122"/>
                <a:ea typeface="楷体" pitchFamily="49" charset="-122"/>
              </a:rPr>
              <a:t>&lt;</a:t>
            </a:r>
            <a:r>
              <a:rPr lang="zh-CN" altLang="en-US" sz="2400" b="1" u="sng" dirty="0" smtClean="0">
                <a:latin typeface="楷体" pitchFamily="49" charset="-122"/>
                <a:ea typeface="楷体" pitchFamily="49" charset="-122"/>
              </a:rPr>
              <a:t>倾城之恋</a:t>
            </a:r>
            <a:r>
              <a:rPr lang="en-US" altLang="zh-CN" sz="2400" dirty="0" smtClean="0">
                <a:latin typeface="楷体" pitchFamily="49" charset="-122"/>
                <a:ea typeface="楷体" pitchFamily="49" charset="-122"/>
              </a:rPr>
              <a:t>&gt;</a:t>
            </a:r>
            <a:r>
              <a:rPr lang="zh-CN" altLang="en-US" sz="2400" dirty="0" smtClean="0">
                <a:latin typeface="楷体" pitchFamily="49" charset="-122"/>
                <a:ea typeface="楷体" pitchFamily="49" charset="-122"/>
              </a:rPr>
              <a:t>改编话剧上演成功。</a:t>
            </a:r>
            <a:r>
              <a:rPr lang="en-US" altLang="zh-CN" sz="2400" dirty="0" smtClean="0">
                <a:latin typeface="楷体" pitchFamily="49" charset="-122"/>
                <a:ea typeface="楷体" pitchFamily="49" charset="-122"/>
              </a:rPr>
              <a:t>1944</a:t>
            </a:r>
            <a:r>
              <a:rPr lang="zh-CN" altLang="en-US" sz="2400" dirty="0" smtClean="0">
                <a:latin typeface="楷体" pitchFamily="49" charset="-122"/>
                <a:ea typeface="楷体" pitchFamily="49" charset="-122"/>
              </a:rPr>
              <a:t>年</a:t>
            </a:r>
            <a:r>
              <a:rPr lang="en-US" altLang="zh-CN" sz="2400" dirty="0" smtClean="0">
                <a:latin typeface="楷体" pitchFamily="49" charset="-122"/>
                <a:ea typeface="楷体" pitchFamily="49" charset="-122"/>
              </a:rPr>
              <a:t>8</a:t>
            </a:r>
            <a:r>
              <a:rPr lang="zh-CN" altLang="en-US" sz="2400" dirty="0" smtClean="0">
                <a:latin typeface="楷体" pitchFamily="49" charset="-122"/>
                <a:ea typeface="楷体" pitchFamily="49" charset="-122"/>
              </a:rPr>
              <a:t>月与胡兰成</a:t>
            </a:r>
            <a:r>
              <a:rPr lang="en-US" altLang="zh-CN" sz="2400" dirty="0" smtClean="0">
                <a:latin typeface="楷体" pitchFamily="49" charset="-122"/>
                <a:ea typeface="楷体" pitchFamily="49" charset="-122"/>
              </a:rPr>
              <a:t>(</a:t>
            </a:r>
            <a:r>
              <a:rPr lang="zh-CN" altLang="en-US" sz="2400" dirty="0" smtClean="0">
                <a:latin typeface="楷体" pitchFamily="49" charset="-122"/>
                <a:ea typeface="楷体" pitchFamily="49" charset="-122"/>
              </a:rPr>
              <a:t>曾任汪政权宣传部次长</a:t>
            </a:r>
            <a:r>
              <a:rPr lang="en-US" altLang="zh-CN" sz="2400" dirty="0" smtClean="0">
                <a:latin typeface="楷体" pitchFamily="49" charset="-122"/>
                <a:ea typeface="楷体" pitchFamily="49" charset="-122"/>
              </a:rPr>
              <a:t>)</a:t>
            </a:r>
            <a:r>
              <a:rPr lang="zh-CN" altLang="en-US" sz="2400" dirty="0" smtClean="0">
                <a:latin typeface="楷体" pitchFamily="49" charset="-122"/>
                <a:ea typeface="楷体" pitchFamily="49" charset="-122"/>
              </a:rPr>
              <a:t>秘密结婚。为此战后一度被小报称为文化汉奸</a:t>
            </a:r>
            <a:r>
              <a:rPr lang="en-US" altLang="zh-CN" sz="2400" dirty="0" smtClean="0">
                <a:latin typeface="楷体" pitchFamily="49" charset="-122"/>
                <a:ea typeface="楷体" pitchFamily="49" charset="-122"/>
              </a:rPr>
              <a:t>,</a:t>
            </a:r>
            <a:r>
              <a:rPr lang="zh-CN" altLang="en-US" sz="2400" dirty="0" smtClean="0">
                <a:latin typeface="楷体" pitchFamily="49" charset="-122"/>
                <a:ea typeface="楷体" pitchFamily="49" charset="-122"/>
              </a:rPr>
              <a:t>发文自清。</a:t>
            </a:r>
            <a:r>
              <a:rPr lang="en-US" altLang="zh-CN" sz="2400" dirty="0" smtClean="0">
                <a:latin typeface="楷体" pitchFamily="49" charset="-122"/>
                <a:ea typeface="楷体" pitchFamily="49" charset="-122"/>
              </a:rPr>
              <a:t>1947</a:t>
            </a:r>
            <a:r>
              <a:rPr lang="zh-CN" altLang="en-US" sz="2400" dirty="0" smtClean="0">
                <a:latin typeface="楷体" pitchFamily="49" charset="-122"/>
                <a:ea typeface="楷体" pitchFamily="49" charset="-122"/>
              </a:rPr>
              <a:t>年与胡离婚。 </a:t>
            </a:r>
          </a:p>
          <a:p>
            <a:pPr>
              <a:buNone/>
            </a:pPr>
            <a:r>
              <a:rPr lang="zh-CN" altLang="en-US" sz="2400" dirty="0" smtClean="0">
                <a:latin typeface="楷体" pitchFamily="49" charset="-122"/>
                <a:ea typeface="楷体" pitchFamily="49" charset="-122"/>
              </a:rPr>
              <a:t>     </a:t>
            </a:r>
            <a:r>
              <a:rPr lang="en-US" altLang="zh-CN" sz="2400" dirty="0" smtClean="0">
                <a:latin typeface="楷体" pitchFamily="49" charset="-122"/>
                <a:ea typeface="楷体" pitchFamily="49" charset="-122"/>
              </a:rPr>
              <a:t>1946</a:t>
            </a:r>
            <a:r>
              <a:rPr lang="zh-CN" altLang="en-US" sz="2400" dirty="0" smtClean="0">
                <a:latin typeface="楷体" pitchFamily="49" charset="-122"/>
                <a:ea typeface="楷体" pitchFamily="49" charset="-122"/>
              </a:rPr>
              <a:t>年，张应邀与导演桑弧合作</a:t>
            </a:r>
            <a:endParaRPr lang="en-US" altLang="zh-CN" sz="2400" dirty="0" smtClean="0">
              <a:latin typeface="楷体" pitchFamily="49" charset="-122"/>
              <a:ea typeface="楷体" pitchFamily="49" charset="-122"/>
            </a:endParaRPr>
          </a:p>
          <a:p>
            <a:pPr>
              <a:buNone/>
            </a:pPr>
            <a:r>
              <a:rPr lang="zh-CN" altLang="en-US" sz="2400" dirty="0" smtClean="0">
                <a:latin typeface="楷体" pitchFamily="49" charset="-122"/>
                <a:ea typeface="楷体" pitchFamily="49" charset="-122"/>
              </a:rPr>
              <a:t>写作电影剧本</a:t>
            </a:r>
            <a:r>
              <a:rPr lang="en-US" altLang="zh-CN" sz="2400" dirty="0" smtClean="0">
                <a:latin typeface="楷体" pitchFamily="49" charset="-122"/>
                <a:ea typeface="楷体" pitchFamily="49" charset="-122"/>
              </a:rPr>
              <a:t>&lt;</a:t>
            </a:r>
            <a:r>
              <a:rPr lang="zh-CN" altLang="en-US" sz="2400" b="1" dirty="0" smtClean="0">
                <a:latin typeface="楷体" pitchFamily="49" charset="-122"/>
                <a:ea typeface="楷体" pitchFamily="49" charset="-122"/>
              </a:rPr>
              <a:t>不了情</a:t>
            </a:r>
            <a:r>
              <a:rPr lang="en-US" altLang="zh-CN" sz="2400" b="1" dirty="0" smtClean="0">
                <a:latin typeface="楷体" pitchFamily="49" charset="-122"/>
                <a:ea typeface="楷体" pitchFamily="49" charset="-122"/>
              </a:rPr>
              <a:t>&gt;&lt;</a:t>
            </a:r>
            <a:r>
              <a:rPr lang="zh-CN" altLang="en-US" sz="2400" b="1" dirty="0" smtClean="0">
                <a:latin typeface="楷体" pitchFamily="49" charset="-122"/>
                <a:ea typeface="楷体" pitchFamily="49" charset="-122"/>
              </a:rPr>
              <a:t>太太万岁</a:t>
            </a:r>
            <a:r>
              <a:rPr lang="en-US" altLang="zh-CN" sz="2400" dirty="0" smtClean="0">
                <a:latin typeface="楷体" pitchFamily="49" charset="-122"/>
                <a:ea typeface="楷体" pitchFamily="49" charset="-122"/>
              </a:rPr>
              <a:t>&gt;</a:t>
            </a:r>
            <a:r>
              <a:rPr lang="zh-CN" altLang="en-US" sz="2400" dirty="0" smtClean="0">
                <a:latin typeface="楷体" pitchFamily="49" charset="-122"/>
                <a:ea typeface="楷体" pitchFamily="49" charset="-122"/>
              </a:rPr>
              <a:t>等，</a:t>
            </a:r>
            <a:endParaRPr lang="en-US" altLang="zh-CN" sz="2400" dirty="0" smtClean="0">
              <a:latin typeface="楷体" pitchFamily="49" charset="-122"/>
              <a:ea typeface="楷体" pitchFamily="49" charset="-122"/>
            </a:endParaRPr>
          </a:p>
          <a:p>
            <a:pPr>
              <a:buNone/>
            </a:pPr>
            <a:r>
              <a:rPr lang="zh-CN" altLang="en-US" sz="2400" dirty="0" smtClean="0">
                <a:latin typeface="楷体" pitchFamily="49" charset="-122"/>
                <a:ea typeface="楷体" pitchFamily="49" charset="-122"/>
              </a:rPr>
              <a:t>获成功。</a:t>
            </a:r>
            <a:endParaRPr lang="en-US" altLang="zh-CN" sz="2200" dirty="0" smtClean="0">
              <a:latin typeface="楷体" pitchFamily="49" charset="-122"/>
              <a:ea typeface="楷体" pitchFamily="49" charset="-122"/>
            </a:endParaRPr>
          </a:p>
          <a:p>
            <a:pPr>
              <a:buNone/>
            </a:pPr>
            <a:endParaRPr lang="zh-CN" altLang="en-US" sz="2200" dirty="0"/>
          </a:p>
        </p:txBody>
      </p:sp>
      <p:pic>
        <p:nvPicPr>
          <p:cNvPr id="4" name="图片 3" descr="张爱玲 003.jpg"/>
          <p:cNvPicPr>
            <a:picLocks noChangeAspect="1"/>
          </p:cNvPicPr>
          <p:nvPr/>
        </p:nvPicPr>
        <p:blipFill>
          <a:blip r:embed="rId2" cstate="print"/>
          <a:stretch>
            <a:fillRect/>
          </a:stretch>
        </p:blipFill>
        <p:spPr>
          <a:xfrm>
            <a:off x="6215074" y="3786190"/>
            <a:ext cx="2518503" cy="307181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张爱玲 05.jpg"/>
          <p:cNvPicPr>
            <a:picLocks noGrp="1" noChangeAspect="1"/>
          </p:cNvPicPr>
          <p:nvPr>
            <p:ph idx="1"/>
          </p:nvPr>
        </p:nvPicPr>
        <p:blipFill>
          <a:blip r:embed="rId2" cstate="print"/>
          <a:stretch>
            <a:fillRect/>
          </a:stretch>
        </p:blipFill>
        <p:spPr>
          <a:xfrm>
            <a:off x="500034" y="285728"/>
            <a:ext cx="2408066" cy="3143272"/>
          </a:xfrm>
        </p:spPr>
      </p:pic>
      <p:pic>
        <p:nvPicPr>
          <p:cNvPr id="5" name="图片 4" descr="传奇 8713.jpg"/>
          <p:cNvPicPr>
            <a:picLocks noChangeAspect="1"/>
          </p:cNvPicPr>
          <p:nvPr/>
        </p:nvPicPr>
        <p:blipFill>
          <a:blip r:embed="rId3" cstate="print"/>
          <a:stretch>
            <a:fillRect/>
          </a:stretch>
        </p:blipFill>
        <p:spPr>
          <a:xfrm>
            <a:off x="4857752" y="285728"/>
            <a:ext cx="4089400" cy="6223000"/>
          </a:xfrm>
          <a:prstGeom prst="rect">
            <a:avLst/>
          </a:prstGeom>
        </p:spPr>
      </p:pic>
      <p:sp>
        <p:nvSpPr>
          <p:cNvPr id="6" name="TextBox 5"/>
          <p:cNvSpPr txBox="1"/>
          <p:nvPr/>
        </p:nvSpPr>
        <p:spPr>
          <a:xfrm>
            <a:off x="2928926" y="928670"/>
            <a:ext cx="2780719" cy="1631216"/>
          </a:xfrm>
          <a:prstGeom prst="rect">
            <a:avLst/>
          </a:prstGeom>
          <a:noFill/>
        </p:spPr>
        <p:txBody>
          <a:bodyPr wrap="square" rtlCol="0">
            <a:spAutoFit/>
          </a:bodyPr>
          <a:lstStyle/>
          <a:p>
            <a:r>
              <a:rPr lang="en-US" altLang="zh-CN" sz="2000" b="1" dirty="0" smtClean="0">
                <a:latin typeface="楷体" pitchFamily="49" charset="-122"/>
                <a:ea typeface="楷体" pitchFamily="49" charset="-122"/>
              </a:rPr>
              <a:t>&lt;</a:t>
            </a:r>
            <a:r>
              <a:rPr lang="zh-CN" altLang="en-US" sz="2000" b="1" dirty="0" smtClean="0">
                <a:latin typeface="楷体" pitchFamily="49" charset="-122"/>
                <a:ea typeface="楷体" pitchFamily="49" charset="-122"/>
              </a:rPr>
              <a:t>传奇</a:t>
            </a:r>
            <a:r>
              <a:rPr lang="en-US" altLang="zh-CN" sz="2000" b="1" dirty="0" smtClean="0">
                <a:latin typeface="楷体" pitchFamily="49" charset="-122"/>
                <a:ea typeface="楷体" pitchFamily="49" charset="-122"/>
              </a:rPr>
              <a:t>&gt;1945</a:t>
            </a:r>
            <a:r>
              <a:rPr lang="zh-CN" altLang="en-US" sz="2000" b="1" dirty="0" smtClean="0">
                <a:latin typeface="楷体" pitchFamily="49" charset="-122"/>
                <a:ea typeface="楷体" pitchFamily="49" charset="-122"/>
              </a:rPr>
              <a:t>年版</a:t>
            </a:r>
            <a:endParaRPr lang="en-US" altLang="zh-CN" sz="2000" b="1" dirty="0" smtClean="0">
              <a:latin typeface="楷体" pitchFamily="49" charset="-122"/>
              <a:ea typeface="楷体" pitchFamily="49" charset="-122"/>
            </a:endParaRPr>
          </a:p>
          <a:p>
            <a:r>
              <a:rPr lang="zh-CN" altLang="en-US" sz="2000" b="1" dirty="0" smtClean="0">
                <a:latin typeface="楷体" pitchFamily="49" charset="-122"/>
                <a:ea typeface="楷体" pitchFamily="49" charset="-122"/>
              </a:rPr>
              <a:t>封面</a:t>
            </a:r>
            <a:r>
              <a:rPr lang="en-US" altLang="zh-CN" sz="2000" b="1" dirty="0" smtClean="0">
                <a:latin typeface="楷体" pitchFamily="49" charset="-122"/>
                <a:ea typeface="楷体" pitchFamily="49" charset="-122"/>
              </a:rPr>
              <a:t>,</a:t>
            </a:r>
            <a:r>
              <a:rPr lang="zh-CN" altLang="en-US" sz="2000" b="1" dirty="0" smtClean="0">
                <a:latin typeface="楷体" pitchFamily="49" charset="-122"/>
                <a:ea typeface="楷体" pitchFamily="49" charset="-122"/>
              </a:rPr>
              <a:t>炎樱设计</a:t>
            </a:r>
            <a:endParaRPr lang="en-US" altLang="zh-CN" sz="2000" b="1" dirty="0" smtClean="0">
              <a:latin typeface="楷体" pitchFamily="49" charset="-122"/>
              <a:ea typeface="楷体" pitchFamily="49" charset="-122"/>
            </a:endParaRPr>
          </a:p>
          <a:p>
            <a:endParaRPr lang="en-US" altLang="zh-CN" sz="2000" b="1" dirty="0" smtClean="0">
              <a:latin typeface="楷体" pitchFamily="49" charset="-122"/>
              <a:ea typeface="楷体" pitchFamily="49" charset="-122"/>
            </a:endParaRPr>
          </a:p>
          <a:p>
            <a:r>
              <a:rPr lang="en-US" altLang="zh-CN" sz="2000" b="1" dirty="0" smtClean="0">
                <a:latin typeface="楷体" pitchFamily="49" charset="-122"/>
                <a:ea typeface="楷体" pitchFamily="49" charset="-122"/>
              </a:rPr>
              <a:t>&lt;</a:t>
            </a:r>
            <a:r>
              <a:rPr lang="zh-CN" altLang="en-US" sz="2000" b="1" dirty="0" smtClean="0">
                <a:latin typeface="楷体" pitchFamily="49" charset="-122"/>
                <a:ea typeface="楷体" pitchFamily="49" charset="-122"/>
              </a:rPr>
              <a:t>传奇</a:t>
            </a:r>
            <a:r>
              <a:rPr lang="en-US" altLang="zh-CN" sz="2000" b="1" dirty="0" smtClean="0">
                <a:latin typeface="楷体" pitchFamily="49" charset="-122"/>
                <a:ea typeface="楷体" pitchFamily="49" charset="-122"/>
              </a:rPr>
              <a:t>&gt;</a:t>
            </a:r>
            <a:r>
              <a:rPr lang="zh-CN" altLang="en-US" sz="2000" b="1" dirty="0" smtClean="0">
                <a:latin typeface="楷体" pitchFamily="49" charset="-122"/>
                <a:ea typeface="楷体" pitchFamily="49" charset="-122"/>
              </a:rPr>
              <a:t>插图均为</a:t>
            </a:r>
            <a:endParaRPr lang="en-US" altLang="zh-CN" sz="2000" b="1" dirty="0" smtClean="0">
              <a:latin typeface="楷体" pitchFamily="49" charset="-122"/>
              <a:ea typeface="楷体" pitchFamily="49" charset="-122"/>
            </a:endParaRPr>
          </a:p>
          <a:p>
            <a:r>
              <a:rPr lang="zh-CN" altLang="en-US" sz="2000" b="1" dirty="0" smtClean="0">
                <a:latin typeface="楷体" pitchFamily="49" charset="-122"/>
                <a:ea typeface="楷体" pitchFamily="49" charset="-122"/>
              </a:rPr>
              <a:t>张爱玲绘制</a:t>
            </a:r>
            <a:endParaRPr lang="zh-CN" altLang="en-US" sz="2000" b="1" dirty="0">
              <a:latin typeface="楷体" pitchFamily="49" charset="-122"/>
              <a:ea typeface="楷体" pitchFamily="49" charset="-122"/>
            </a:endParaRPr>
          </a:p>
        </p:txBody>
      </p:sp>
      <p:pic>
        <p:nvPicPr>
          <p:cNvPr id="7" name="图片 6" descr="红玫瑰白玫瑰 01.jpg"/>
          <p:cNvPicPr>
            <a:picLocks noChangeAspect="1"/>
          </p:cNvPicPr>
          <p:nvPr/>
        </p:nvPicPr>
        <p:blipFill>
          <a:blip r:embed="rId4" cstate="print"/>
          <a:stretch>
            <a:fillRect/>
          </a:stretch>
        </p:blipFill>
        <p:spPr>
          <a:xfrm>
            <a:off x="214282" y="3643314"/>
            <a:ext cx="2247097" cy="3214686"/>
          </a:xfrm>
          <a:prstGeom prst="rect">
            <a:avLst/>
          </a:prstGeom>
        </p:spPr>
      </p:pic>
      <p:pic>
        <p:nvPicPr>
          <p:cNvPr id="8" name="图片 7" descr="红玫瑰白玫瑰 02.jpg"/>
          <p:cNvPicPr>
            <a:picLocks noChangeAspect="1"/>
          </p:cNvPicPr>
          <p:nvPr/>
        </p:nvPicPr>
        <p:blipFill>
          <a:blip r:embed="rId5" cstate="print"/>
          <a:stretch>
            <a:fillRect/>
          </a:stretch>
        </p:blipFill>
        <p:spPr>
          <a:xfrm>
            <a:off x="2500298" y="3664247"/>
            <a:ext cx="2162116" cy="319375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58" y="285728"/>
            <a:ext cx="8786842" cy="6143668"/>
          </a:xfrm>
        </p:spPr>
        <p:txBody>
          <a:bodyPr/>
          <a:lstStyle/>
          <a:p>
            <a:pPr>
              <a:buNone/>
            </a:pPr>
            <a:r>
              <a:rPr lang="zh-CN" altLang="en-US" sz="2120" b="1" dirty="0" smtClean="0">
                <a:latin typeface="楷体" pitchFamily="49" charset="-122"/>
                <a:ea typeface="楷体" pitchFamily="49" charset="-122"/>
              </a:rPr>
              <a:t>    张爱玲</a:t>
            </a:r>
            <a:r>
              <a:rPr lang="en-US" altLang="zh-CN" sz="2120" b="1" dirty="0" smtClean="0">
                <a:latin typeface="楷体" pitchFamily="49" charset="-122"/>
                <a:ea typeface="楷体" pitchFamily="49" charset="-122"/>
              </a:rPr>
              <a:t>: “</a:t>
            </a:r>
            <a:r>
              <a:rPr lang="zh-CN" altLang="en-US" sz="2120" b="1" dirty="0" smtClean="0">
                <a:latin typeface="楷体" pitchFamily="49" charset="-122"/>
                <a:ea typeface="楷体" pitchFamily="49" charset="-122"/>
              </a:rPr>
              <a:t>上海人是传统的中国人加上近代高压生活的磨练</a:t>
            </a:r>
            <a:r>
              <a:rPr lang="en-US" altLang="zh-CN" sz="2120" b="1" dirty="0" smtClean="0">
                <a:latin typeface="楷体" pitchFamily="49" charset="-122"/>
                <a:ea typeface="楷体" pitchFamily="49" charset="-122"/>
              </a:rPr>
              <a:t>,</a:t>
            </a:r>
            <a:r>
              <a:rPr lang="zh-CN" altLang="en-US" sz="2120" b="1" dirty="0" smtClean="0">
                <a:latin typeface="楷体" pitchFamily="49" charset="-122"/>
                <a:ea typeface="楷体" pitchFamily="49" charset="-122"/>
              </a:rPr>
              <a:t>结果</a:t>
            </a:r>
            <a:endParaRPr lang="en-US" altLang="zh-CN" sz="2120" b="1" dirty="0" smtClean="0">
              <a:latin typeface="楷体" pitchFamily="49" charset="-122"/>
              <a:ea typeface="楷体" pitchFamily="49" charset="-122"/>
            </a:endParaRPr>
          </a:p>
          <a:p>
            <a:pPr>
              <a:buNone/>
            </a:pPr>
            <a:r>
              <a:rPr lang="zh-CN" altLang="en-US" sz="2120" b="1" dirty="0" smtClean="0">
                <a:latin typeface="楷体" pitchFamily="49" charset="-122"/>
                <a:ea typeface="楷体" pitchFamily="49" charset="-122"/>
              </a:rPr>
              <a:t>也许是不甚健康的</a:t>
            </a:r>
            <a:r>
              <a:rPr lang="en-US" altLang="zh-CN" sz="2120" b="1" dirty="0" smtClean="0">
                <a:latin typeface="楷体" pitchFamily="49" charset="-122"/>
                <a:ea typeface="楷体" pitchFamily="49" charset="-122"/>
              </a:rPr>
              <a:t>,</a:t>
            </a:r>
            <a:r>
              <a:rPr lang="zh-CN" altLang="en-US" sz="2120" b="1" dirty="0" smtClean="0">
                <a:latin typeface="楷体" pitchFamily="49" charset="-122"/>
                <a:ea typeface="楷体" pitchFamily="49" charset="-122"/>
              </a:rPr>
              <a:t> 但这里有一种奇异的智慧。</a:t>
            </a:r>
            <a:r>
              <a:rPr lang="en-US" altLang="zh-CN" sz="2120" dirty="0" smtClean="0">
                <a:latin typeface="楷体" pitchFamily="49" charset="-122"/>
                <a:ea typeface="楷体" pitchFamily="49" charset="-122"/>
              </a:rPr>
              <a:t>”</a:t>
            </a:r>
            <a:r>
              <a:rPr lang="zh-CN" altLang="en-US" sz="2120" dirty="0" smtClean="0">
                <a:latin typeface="楷体" pitchFamily="49" charset="-122"/>
                <a:ea typeface="楷体" pitchFamily="49" charset="-122"/>
              </a:rPr>
              <a:t> </a:t>
            </a:r>
            <a:r>
              <a:rPr lang="en-US" altLang="zh-CN" sz="2120" dirty="0" smtClean="0">
                <a:latin typeface="楷体" pitchFamily="49" charset="-122"/>
                <a:ea typeface="楷体" pitchFamily="49" charset="-122"/>
              </a:rPr>
              <a:t>(&lt;</a:t>
            </a:r>
            <a:r>
              <a:rPr lang="zh-CN" altLang="en-US" sz="2120" dirty="0" smtClean="0">
                <a:latin typeface="楷体" pitchFamily="49" charset="-122"/>
                <a:ea typeface="楷体" pitchFamily="49" charset="-122"/>
              </a:rPr>
              <a:t>到底是上海人</a:t>
            </a:r>
            <a:r>
              <a:rPr lang="en-US" altLang="zh-CN" sz="2120" dirty="0" smtClean="0">
                <a:latin typeface="楷体" pitchFamily="49" charset="-122"/>
                <a:ea typeface="楷体" pitchFamily="49" charset="-122"/>
              </a:rPr>
              <a:t>&gt;)</a:t>
            </a:r>
          </a:p>
          <a:p>
            <a:pPr>
              <a:buNone/>
            </a:pPr>
            <a:r>
              <a:rPr lang="zh-CN" altLang="en-US" sz="2120" dirty="0" smtClean="0">
                <a:latin typeface="楷体" pitchFamily="49" charset="-122"/>
                <a:ea typeface="楷体" pitchFamily="49" charset="-122"/>
              </a:rPr>
              <a:t>   周瘦鹃</a:t>
            </a:r>
            <a:r>
              <a:rPr lang="en-US" altLang="zh-CN" sz="2120" dirty="0" smtClean="0">
                <a:latin typeface="楷体" pitchFamily="49" charset="-122"/>
                <a:ea typeface="楷体" pitchFamily="49" charset="-122"/>
              </a:rPr>
              <a:t>:</a:t>
            </a:r>
            <a:r>
              <a:rPr lang="zh-CN" altLang="en-US" sz="2120" dirty="0" smtClean="0">
                <a:latin typeface="楷体" pitchFamily="49" charset="-122"/>
                <a:ea typeface="楷体" pitchFamily="49" charset="-122"/>
              </a:rPr>
              <a:t> “如今我郑重地发表了这篇</a:t>
            </a:r>
            <a:r>
              <a:rPr lang="en-US" altLang="zh-CN" sz="2120" dirty="0" smtClean="0">
                <a:latin typeface="楷体" pitchFamily="49" charset="-122"/>
                <a:ea typeface="楷体" pitchFamily="49" charset="-122"/>
              </a:rPr>
              <a:t>&lt;</a:t>
            </a:r>
            <a:r>
              <a:rPr lang="zh-CN" altLang="en-US" sz="2120" dirty="0" smtClean="0">
                <a:latin typeface="楷体" pitchFamily="49" charset="-122"/>
                <a:ea typeface="楷体" pitchFamily="49" charset="-122"/>
              </a:rPr>
              <a:t>沉香屑</a:t>
            </a:r>
            <a:r>
              <a:rPr lang="en-US" altLang="zh-CN" sz="2120" dirty="0" smtClean="0">
                <a:latin typeface="楷体" pitchFamily="49" charset="-122"/>
                <a:ea typeface="楷体" pitchFamily="49" charset="-122"/>
              </a:rPr>
              <a:t>&gt;,</a:t>
            </a:r>
            <a:r>
              <a:rPr lang="zh-CN" altLang="en-US" sz="2120" b="1" dirty="0" smtClean="0">
                <a:latin typeface="楷体" pitchFamily="49" charset="-122"/>
                <a:ea typeface="楷体" pitchFamily="49" charset="-122"/>
              </a:rPr>
              <a:t>请读者来欣赏张女</a:t>
            </a:r>
            <a:endParaRPr lang="en-US" altLang="zh-CN" sz="2120" b="1" dirty="0" smtClean="0">
              <a:latin typeface="楷体" pitchFamily="49" charset="-122"/>
              <a:ea typeface="楷体" pitchFamily="49" charset="-122"/>
            </a:endParaRPr>
          </a:p>
          <a:p>
            <a:pPr>
              <a:buNone/>
            </a:pPr>
            <a:r>
              <a:rPr lang="zh-CN" altLang="en-US" sz="2120" b="1" dirty="0" smtClean="0">
                <a:latin typeface="楷体" pitchFamily="49" charset="-122"/>
                <a:ea typeface="楷体" pitchFamily="49" charset="-122"/>
              </a:rPr>
              <a:t>士一种特殊情调的作品</a:t>
            </a:r>
            <a:r>
              <a:rPr lang="en-US" altLang="zh-CN" sz="2120" b="1" dirty="0" smtClean="0">
                <a:latin typeface="楷体" pitchFamily="49" charset="-122"/>
                <a:ea typeface="楷体" pitchFamily="49" charset="-122"/>
              </a:rPr>
              <a:t>,</a:t>
            </a:r>
            <a:r>
              <a:rPr lang="zh-CN" altLang="en-US" sz="2120" b="1" dirty="0" smtClean="0">
                <a:latin typeface="楷体" pitchFamily="49" charset="-122"/>
                <a:ea typeface="楷体" pitchFamily="49" charset="-122"/>
              </a:rPr>
              <a:t>而对于香港当年所谓高等华人那种淫逸的生活</a:t>
            </a:r>
            <a:r>
              <a:rPr lang="en-US" altLang="zh-CN" sz="2120" b="1" dirty="0" smtClean="0">
                <a:latin typeface="楷体" pitchFamily="49" charset="-122"/>
                <a:ea typeface="楷体" pitchFamily="49" charset="-122"/>
              </a:rPr>
              <a:t>,</a:t>
            </a:r>
          </a:p>
          <a:p>
            <a:pPr>
              <a:buNone/>
            </a:pPr>
            <a:r>
              <a:rPr lang="zh-CN" altLang="en-US" sz="2120" b="1" dirty="0" smtClean="0">
                <a:latin typeface="楷体" pitchFamily="49" charset="-122"/>
                <a:ea typeface="楷体" pitchFamily="49" charset="-122"/>
              </a:rPr>
              <a:t>也可得到一个深刻的印象。</a:t>
            </a:r>
            <a:r>
              <a:rPr lang="zh-CN" altLang="en-US" sz="2120" dirty="0" smtClean="0">
                <a:latin typeface="楷体" pitchFamily="49" charset="-122"/>
                <a:ea typeface="楷体" pitchFamily="49" charset="-122"/>
              </a:rPr>
              <a:t>”</a:t>
            </a:r>
            <a:endParaRPr lang="en-US" altLang="zh-CN" sz="2120" dirty="0" smtClean="0">
              <a:latin typeface="楷体" pitchFamily="49" charset="-122"/>
              <a:ea typeface="楷体" pitchFamily="49" charset="-122"/>
            </a:endParaRPr>
          </a:p>
          <a:p>
            <a:pPr>
              <a:buNone/>
            </a:pPr>
            <a:r>
              <a:rPr lang="zh-CN" altLang="en-US" sz="2120" dirty="0" smtClean="0">
                <a:latin typeface="楷体" pitchFamily="49" charset="-122"/>
                <a:ea typeface="楷体" pitchFamily="49" charset="-122"/>
              </a:rPr>
              <a:t>            讨论题</a:t>
            </a:r>
            <a:r>
              <a:rPr lang="en-US" altLang="zh-CN" sz="2120" dirty="0" smtClean="0">
                <a:latin typeface="楷体" pitchFamily="49" charset="-122"/>
                <a:ea typeface="楷体" pitchFamily="49" charset="-122"/>
              </a:rPr>
              <a:t>:</a:t>
            </a:r>
            <a:r>
              <a:rPr lang="zh-CN" altLang="en-US" sz="2120" dirty="0" smtClean="0">
                <a:latin typeface="楷体" pitchFamily="49" charset="-122"/>
                <a:ea typeface="楷体" pitchFamily="49" charset="-122"/>
              </a:rPr>
              <a:t>      一、张爱玲小说写乱世男女情爱婚变最多</a:t>
            </a:r>
            <a:endParaRPr lang="en-US" altLang="zh-CN" sz="2120" dirty="0" smtClean="0">
              <a:latin typeface="楷体" pitchFamily="49" charset="-122"/>
              <a:ea typeface="楷体" pitchFamily="49" charset="-122"/>
            </a:endParaRPr>
          </a:p>
          <a:p>
            <a:pPr>
              <a:buNone/>
            </a:pPr>
            <a:r>
              <a:rPr lang="zh-CN" altLang="en-US" sz="2120" dirty="0" smtClean="0">
                <a:latin typeface="楷体" pitchFamily="49" charset="-122"/>
                <a:ea typeface="楷体" pitchFamily="49" charset="-122"/>
              </a:rPr>
              <a:t>                        最精彩</a:t>
            </a:r>
            <a:r>
              <a:rPr lang="en-US" altLang="zh-CN" sz="2120" dirty="0" smtClean="0">
                <a:latin typeface="楷体" pitchFamily="49" charset="-122"/>
                <a:ea typeface="楷体" pitchFamily="49" charset="-122"/>
              </a:rPr>
              <a:t>,</a:t>
            </a:r>
            <a:r>
              <a:rPr lang="zh-CN" altLang="en-US" sz="2120" b="1" dirty="0" smtClean="0">
                <a:latin typeface="楷体" pitchFamily="49" charset="-122"/>
                <a:ea typeface="楷体" pitchFamily="49" charset="-122"/>
              </a:rPr>
              <a:t>她写这些是为了什么呢</a:t>
            </a:r>
            <a:r>
              <a:rPr lang="en-US" altLang="zh-CN" sz="2120" b="1" dirty="0" smtClean="0">
                <a:latin typeface="楷体" pitchFamily="49" charset="-122"/>
                <a:ea typeface="楷体" pitchFamily="49" charset="-122"/>
              </a:rPr>
              <a:t>,</a:t>
            </a:r>
            <a:r>
              <a:rPr lang="zh-CN" altLang="en-US" sz="2120" b="1" dirty="0" smtClean="0">
                <a:latin typeface="楷体" pitchFamily="49" charset="-122"/>
                <a:ea typeface="楷体" pitchFamily="49" charset="-122"/>
              </a:rPr>
              <a:t>其出发点</a:t>
            </a:r>
            <a:r>
              <a:rPr lang="zh-CN" altLang="en-US" sz="2120" dirty="0" smtClean="0">
                <a:latin typeface="楷体" pitchFamily="49" charset="-122"/>
                <a:ea typeface="楷体" pitchFamily="49" charset="-122"/>
              </a:rPr>
              <a:t> </a:t>
            </a:r>
            <a:endParaRPr lang="en-US" altLang="zh-CN" sz="2120" dirty="0" smtClean="0">
              <a:latin typeface="楷体" pitchFamily="49" charset="-122"/>
              <a:ea typeface="楷体" pitchFamily="49" charset="-122"/>
            </a:endParaRPr>
          </a:p>
          <a:p>
            <a:pPr>
              <a:buNone/>
            </a:pPr>
            <a:r>
              <a:rPr lang="zh-CN" altLang="en-US" sz="2120" dirty="0" smtClean="0">
                <a:latin typeface="楷体" pitchFamily="49" charset="-122"/>
                <a:ea typeface="楷体" pitchFamily="49" charset="-122"/>
              </a:rPr>
              <a:t>                        与理念是什么</a:t>
            </a:r>
            <a:r>
              <a:rPr lang="en-US" altLang="zh-CN" sz="2120" dirty="0" smtClean="0">
                <a:latin typeface="楷体" pitchFamily="49" charset="-122"/>
                <a:ea typeface="楷体" pitchFamily="49" charset="-122"/>
              </a:rPr>
              <a:t>?</a:t>
            </a:r>
            <a:r>
              <a:rPr lang="zh-CN" altLang="en-US" sz="2120" dirty="0" smtClean="0">
                <a:latin typeface="楷体" pitchFamily="49" charset="-122"/>
                <a:ea typeface="楷体" pitchFamily="49" charset="-122"/>
              </a:rPr>
              <a:t> </a:t>
            </a:r>
            <a:r>
              <a:rPr lang="en-US" altLang="zh-CN" sz="2120" dirty="0" smtClean="0">
                <a:latin typeface="楷体" pitchFamily="49" charset="-122"/>
                <a:ea typeface="楷体" pitchFamily="49" charset="-122"/>
              </a:rPr>
              <a:t>(</a:t>
            </a:r>
            <a:r>
              <a:rPr lang="zh-CN" altLang="en-US" sz="2120" b="1" u="sng" dirty="0" smtClean="0">
                <a:latin typeface="楷体" pitchFamily="49" charset="-122"/>
                <a:ea typeface="楷体" pitchFamily="49" charset="-122"/>
              </a:rPr>
              <a:t>人性关怀</a:t>
            </a:r>
            <a:r>
              <a:rPr lang="zh-CN" altLang="en-US" sz="2120" dirty="0" smtClean="0">
                <a:latin typeface="楷体" pitchFamily="49" charset="-122"/>
                <a:ea typeface="楷体" pitchFamily="49" charset="-122"/>
              </a:rPr>
              <a:t>与</a:t>
            </a:r>
            <a:r>
              <a:rPr lang="zh-CN" altLang="en-US" sz="2120" b="1" dirty="0" smtClean="0">
                <a:latin typeface="楷体" pitchFamily="49" charset="-122"/>
                <a:ea typeface="楷体" pitchFamily="49" charset="-122"/>
              </a:rPr>
              <a:t>文化关怀</a:t>
            </a:r>
            <a:r>
              <a:rPr lang="en-US" altLang="zh-CN" sz="2120" dirty="0" smtClean="0">
                <a:latin typeface="楷体" pitchFamily="49" charset="-122"/>
                <a:ea typeface="楷体" pitchFamily="49" charset="-122"/>
              </a:rPr>
              <a:t>)</a:t>
            </a:r>
            <a:r>
              <a:rPr lang="zh-CN" altLang="en-US" sz="2120" dirty="0" smtClean="0">
                <a:latin typeface="楷体" pitchFamily="49" charset="-122"/>
                <a:ea typeface="楷体" pitchFamily="49" charset="-122"/>
              </a:rPr>
              <a:t> </a:t>
            </a:r>
            <a:endParaRPr lang="en-US" altLang="zh-CN" sz="2120" dirty="0" smtClean="0">
              <a:latin typeface="楷体" pitchFamily="49" charset="-122"/>
              <a:ea typeface="楷体" pitchFamily="49" charset="-122"/>
            </a:endParaRPr>
          </a:p>
          <a:p>
            <a:pPr>
              <a:buNone/>
            </a:pPr>
            <a:r>
              <a:rPr lang="zh-CN" altLang="en-US" sz="2120" dirty="0" smtClean="0">
                <a:latin typeface="楷体" pitchFamily="49" charset="-122"/>
                <a:ea typeface="楷体" pitchFamily="49" charset="-122"/>
              </a:rPr>
              <a:t>    二、上海在沦陷时期形成女性作家群，张爱玲小说是</a:t>
            </a:r>
            <a:r>
              <a:rPr lang="zh-CN" altLang="en-US" sz="2120" b="1" dirty="0" smtClean="0">
                <a:latin typeface="楷体" pitchFamily="49" charset="-122"/>
                <a:ea typeface="楷体" pitchFamily="49" charset="-122"/>
              </a:rPr>
              <a:t>不是女性文学</a:t>
            </a:r>
            <a:r>
              <a:rPr lang="zh-CN" altLang="en-US" sz="2120" dirty="0" smtClean="0">
                <a:latin typeface="楷体" pitchFamily="49" charset="-122"/>
                <a:ea typeface="楷体" pitchFamily="49" charset="-122"/>
              </a:rPr>
              <a:t>？    </a:t>
            </a:r>
            <a:endParaRPr lang="en-US" altLang="zh-CN" sz="2120" dirty="0" smtClean="0">
              <a:latin typeface="楷体" pitchFamily="49" charset="-122"/>
              <a:ea typeface="楷体" pitchFamily="49" charset="-122"/>
            </a:endParaRPr>
          </a:p>
          <a:p>
            <a:pPr>
              <a:buNone/>
            </a:pPr>
            <a:r>
              <a:rPr lang="zh-CN" altLang="en-US" sz="2120" dirty="0" smtClean="0">
                <a:latin typeface="楷体" pitchFamily="49" charset="-122"/>
                <a:ea typeface="楷体" pitchFamily="49" charset="-122"/>
              </a:rPr>
              <a:t>                      三、张爱玲乱世书</a:t>
            </a:r>
            <a:r>
              <a:rPr lang="zh-CN" altLang="en-US" sz="2120" dirty="0" smtClean="0">
                <a:latin typeface="楷体" pitchFamily="49" charset="-122"/>
                <a:ea typeface="楷体" pitchFamily="49" charset="-122"/>
              </a:rPr>
              <a:t>写和</a:t>
            </a:r>
            <a:r>
              <a:rPr lang="zh-CN" altLang="en-US" sz="2120" dirty="0" smtClean="0">
                <a:latin typeface="楷体" pitchFamily="49" charset="-122"/>
                <a:ea typeface="楷体" pitchFamily="49" charset="-122"/>
              </a:rPr>
              <a:t>上海原有通俗小说异同</a:t>
            </a:r>
            <a:r>
              <a:rPr lang="zh-CN" altLang="en-US" sz="2120" dirty="0" smtClean="0">
                <a:latin typeface="楷体" pitchFamily="49" charset="-122"/>
                <a:ea typeface="楷体" pitchFamily="49" charset="-122"/>
              </a:rPr>
              <a:t>？</a:t>
            </a:r>
            <a:endParaRPr lang="en-US" altLang="zh-CN" sz="2120" dirty="0" smtClean="0">
              <a:latin typeface="楷体" pitchFamily="49" charset="-122"/>
              <a:ea typeface="楷体" pitchFamily="49" charset="-122"/>
            </a:endParaRPr>
          </a:p>
          <a:p>
            <a:pPr>
              <a:buNone/>
            </a:pPr>
            <a:r>
              <a:rPr lang="zh-CN" altLang="en-US" sz="2120" dirty="0" smtClean="0">
                <a:latin typeface="楷体" pitchFamily="49" charset="-122"/>
                <a:ea typeface="楷体" pitchFamily="49" charset="-122"/>
              </a:rPr>
              <a:t> </a:t>
            </a:r>
            <a:r>
              <a:rPr lang="zh-CN" altLang="en-US" sz="2120" dirty="0" smtClean="0">
                <a:latin typeface="楷体" pitchFamily="49" charset="-122"/>
                <a:ea typeface="楷体" pitchFamily="49" charset="-122"/>
              </a:rPr>
              <a:t>                                </a:t>
            </a:r>
            <a:r>
              <a:rPr lang="en-US" altLang="zh-CN" sz="2120" dirty="0" smtClean="0">
                <a:latin typeface="楷体" pitchFamily="49" charset="-122"/>
                <a:ea typeface="楷体" pitchFamily="49" charset="-122"/>
              </a:rPr>
              <a:t>(</a:t>
            </a:r>
            <a:r>
              <a:rPr lang="zh-CN" altLang="en-US" sz="2120" b="1" u="sng" dirty="0" smtClean="0">
                <a:latin typeface="楷体" pitchFamily="49" charset="-122"/>
                <a:ea typeface="楷体" pitchFamily="49" charset="-122"/>
              </a:rPr>
              <a:t>写法上有同更有异 现代派特点</a:t>
            </a:r>
            <a:r>
              <a:rPr lang="en-US" altLang="zh-CN" sz="2120" dirty="0" smtClean="0">
                <a:latin typeface="楷体" pitchFamily="49" charset="-122"/>
                <a:ea typeface="楷体" pitchFamily="49" charset="-122"/>
              </a:rPr>
              <a:t>)</a:t>
            </a:r>
            <a:endParaRPr lang="zh-CN" altLang="en-US" sz="2120" dirty="0">
              <a:latin typeface="楷体" pitchFamily="49" charset="-122"/>
              <a:ea typeface="楷体" pitchFamily="49" charset="-122"/>
            </a:endParaRPr>
          </a:p>
        </p:txBody>
      </p:sp>
      <p:pic>
        <p:nvPicPr>
          <p:cNvPr id="4" name="图片 3" descr="张爱玲图.jpg"/>
          <p:cNvPicPr>
            <a:picLocks noChangeAspect="1"/>
          </p:cNvPicPr>
          <p:nvPr/>
        </p:nvPicPr>
        <p:blipFill>
          <a:blip r:embed="rId2" cstate="print"/>
          <a:stretch>
            <a:fillRect/>
          </a:stretch>
        </p:blipFill>
        <p:spPr>
          <a:xfrm>
            <a:off x="0" y="4071942"/>
            <a:ext cx="4121730" cy="241808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34" y="357166"/>
            <a:ext cx="8186766" cy="5768997"/>
          </a:xfrm>
        </p:spPr>
        <p:txBody>
          <a:bodyPr/>
          <a:lstStyle/>
          <a:p>
            <a:pPr>
              <a:buNone/>
            </a:pPr>
            <a:r>
              <a:rPr lang="zh-CN" altLang="en-US" dirty="0" smtClean="0"/>
              <a:t>  </a:t>
            </a:r>
            <a:r>
              <a:rPr lang="en-US" altLang="zh-CN" sz="2400" dirty="0" smtClean="0">
                <a:latin typeface="楷体" pitchFamily="49" charset="-122"/>
                <a:ea typeface="楷体" pitchFamily="49" charset="-122"/>
              </a:rPr>
              <a:t>&lt;</a:t>
            </a:r>
            <a:r>
              <a:rPr lang="zh-CN" altLang="en-US" sz="2400" dirty="0" smtClean="0">
                <a:latin typeface="楷体" pitchFamily="49" charset="-122"/>
                <a:ea typeface="楷体" pitchFamily="49" charset="-122"/>
              </a:rPr>
              <a:t>流言</a:t>
            </a:r>
            <a:r>
              <a:rPr lang="en-US" altLang="zh-CN" sz="2400" dirty="0" smtClean="0">
                <a:latin typeface="楷体" pitchFamily="49" charset="-122"/>
                <a:ea typeface="楷体" pitchFamily="49" charset="-122"/>
              </a:rPr>
              <a:t>&gt;</a:t>
            </a:r>
            <a:r>
              <a:rPr lang="zh-CN" altLang="en-US" sz="2210" dirty="0" smtClean="0">
                <a:latin typeface="楷体" pitchFamily="49" charset="-122"/>
                <a:ea typeface="楷体" pitchFamily="49" charset="-122"/>
              </a:rPr>
              <a:t>里的散文  充分表现张爱玲对传统人性和近现代都市文明、众生百态的敏锐体察与剖析</a:t>
            </a:r>
            <a:endParaRPr lang="en-US" altLang="zh-CN" sz="2210" dirty="0" smtClean="0">
              <a:latin typeface="楷体" pitchFamily="49" charset="-122"/>
              <a:ea typeface="楷体" pitchFamily="49" charset="-122"/>
            </a:endParaRPr>
          </a:p>
          <a:p>
            <a:pPr>
              <a:buNone/>
            </a:pPr>
            <a:endParaRPr lang="zh-CN" altLang="en-US" sz="2210" dirty="0">
              <a:latin typeface="楷体" pitchFamily="49" charset="-122"/>
              <a:ea typeface="楷体" pitchFamily="49" charset="-122"/>
            </a:endParaRPr>
          </a:p>
        </p:txBody>
      </p:sp>
      <p:pic>
        <p:nvPicPr>
          <p:cNvPr id="4" name="图片 3" descr="插图 青春时候.jpg"/>
          <p:cNvPicPr>
            <a:picLocks noChangeAspect="1"/>
          </p:cNvPicPr>
          <p:nvPr/>
        </p:nvPicPr>
        <p:blipFill>
          <a:blip r:embed="rId2" cstate="print"/>
          <a:stretch>
            <a:fillRect/>
          </a:stretch>
        </p:blipFill>
        <p:spPr>
          <a:xfrm>
            <a:off x="214282" y="1285860"/>
            <a:ext cx="3033994" cy="4286280"/>
          </a:xfrm>
          <a:prstGeom prst="rect">
            <a:avLst/>
          </a:prstGeom>
        </p:spPr>
      </p:pic>
      <p:sp>
        <p:nvSpPr>
          <p:cNvPr id="5" name="TextBox 4"/>
          <p:cNvSpPr txBox="1"/>
          <p:nvPr/>
        </p:nvSpPr>
        <p:spPr>
          <a:xfrm>
            <a:off x="214282" y="5572140"/>
            <a:ext cx="3714776" cy="1015663"/>
          </a:xfrm>
          <a:prstGeom prst="rect">
            <a:avLst/>
          </a:prstGeom>
          <a:noFill/>
        </p:spPr>
        <p:txBody>
          <a:bodyPr wrap="square" rtlCol="0">
            <a:spAutoFit/>
          </a:bodyPr>
          <a:lstStyle/>
          <a:p>
            <a:r>
              <a:rPr lang="zh-CN" altLang="en-US" dirty="0" smtClean="0"/>
              <a:t>  </a:t>
            </a:r>
            <a:r>
              <a:rPr lang="zh-CN" altLang="en-US" sz="2000" b="1" dirty="0" smtClean="0">
                <a:latin typeface="楷体" pitchFamily="49" charset="-122"/>
                <a:ea typeface="楷体" pitchFamily="49" charset="-122"/>
              </a:rPr>
              <a:t>青春</a:t>
            </a:r>
            <a:r>
              <a:rPr lang="en-US" altLang="zh-CN" sz="2000" b="1" dirty="0" smtClean="0">
                <a:latin typeface="楷体" pitchFamily="49" charset="-122"/>
                <a:ea typeface="楷体" pitchFamily="49" charset="-122"/>
              </a:rPr>
              <a:t>—</a:t>
            </a:r>
            <a:r>
              <a:rPr lang="zh-CN" altLang="en-US" sz="2000" b="1" dirty="0" smtClean="0">
                <a:latin typeface="楷体" pitchFamily="49" charset="-122"/>
                <a:ea typeface="楷体" pitchFamily="49" charset="-122"/>
              </a:rPr>
              <a:t>嬉笑</a:t>
            </a:r>
            <a:r>
              <a:rPr lang="en-US" altLang="zh-CN" sz="2000" b="1" dirty="0" smtClean="0">
                <a:latin typeface="楷体" pitchFamily="49" charset="-122"/>
                <a:ea typeface="楷体" pitchFamily="49" charset="-122"/>
              </a:rPr>
              <a:t>!</a:t>
            </a:r>
            <a:r>
              <a:rPr lang="zh-CN" altLang="en-US" sz="2000" b="1" dirty="0" smtClean="0">
                <a:latin typeface="楷体" pitchFamily="49" charset="-122"/>
                <a:ea typeface="楷体" pitchFamily="49" charset="-122"/>
              </a:rPr>
              <a:t> 喧闹</a:t>
            </a:r>
            <a:r>
              <a:rPr lang="en-US" altLang="zh-CN" sz="2000" b="1" dirty="0" smtClean="0">
                <a:latin typeface="楷体" pitchFamily="49" charset="-122"/>
                <a:ea typeface="楷体" pitchFamily="49" charset="-122"/>
              </a:rPr>
              <a:t>,</a:t>
            </a:r>
            <a:r>
              <a:rPr lang="zh-CN" altLang="en-US" sz="2000" b="1" dirty="0" smtClean="0">
                <a:latin typeface="楷体" pitchFamily="49" charset="-122"/>
                <a:ea typeface="楷体" pitchFamily="49" charset="-122"/>
              </a:rPr>
              <a:t>认真</a:t>
            </a:r>
            <a:r>
              <a:rPr lang="en-US" altLang="zh-CN" sz="2000" b="1" dirty="0" smtClean="0">
                <a:latin typeface="楷体" pitchFamily="49" charset="-122"/>
                <a:ea typeface="楷体" pitchFamily="49" charset="-122"/>
              </a:rPr>
              <a:t>,</a:t>
            </a:r>
            <a:r>
              <a:rPr lang="zh-CN" altLang="en-US" sz="2000" b="1" dirty="0" smtClean="0">
                <a:latin typeface="楷体" pitchFamily="49" charset="-122"/>
                <a:ea typeface="楷体" pitchFamily="49" charset="-122"/>
              </a:rPr>
              <a:t>  苦恼的</a:t>
            </a:r>
            <a:r>
              <a:rPr lang="en-US" altLang="zh-CN" sz="2000" b="1" dirty="0" smtClean="0">
                <a:latin typeface="楷体" pitchFamily="49" charset="-122"/>
                <a:ea typeface="楷体" pitchFamily="49" charset="-122"/>
              </a:rPr>
              <a:t>;</a:t>
            </a:r>
            <a:r>
              <a:rPr lang="zh-CN" altLang="en-US" sz="2000" b="1" dirty="0" smtClean="0">
                <a:latin typeface="楷体" pitchFamily="49" charset="-122"/>
                <a:ea typeface="楷体" pitchFamily="49" charset="-122"/>
              </a:rPr>
              <a:t>在着的时候不觉得</a:t>
            </a:r>
            <a:r>
              <a:rPr lang="en-US" altLang="zh-CN" sz="2000" b="1" dirty="0" smtClean="0">
                <a:latin typeface="楷体" pitchFamily="49" charset="-122"/>
                <a:ea typeface="楷体" pitchFamily="49" charset="-122"/>
              </a:rPr>
              <a:t>,</a:t>
            </a:r>
            <a:r>
              <a:rPr lang="zh-CN" altLang="en-US" sz="2000" b="1" dirty="0" smtClean="0">
                <a:latin typeface="楷体" pitchFamily="49" charset="-122"/>
                <a:ea typeface="楷体" pitchFamily="49" charset="-122"/>
              </a:rPr>
              <a:t> 觉得的时候</a:t>
            </a:r>
            <a:r>
              <a:rPr lang="en-US" altLang="zh-CN" sz="2000" b="1" dirty="0" smtClean="0">
                <a:latin typeface="楷体" pitchFamily="49" charset="-122"/>
                <a:ea typeface="楷体" pitchFamily="49" charset="-122"/>
              </a:rPr>
              <a:t>,</a:t>
            </a:r>
            <a:r>
              <a:rPr lang="zh-CN" altLang="en-US" sz="2000" b="1" dirty="0" smtClean="0">
                <a:latin typeface="楷体" pitchFamily="49" charset="-122"/>
                <a:ea typeface="楷体" pitchFamily="49" charset="-122"/>
              </a:rPr>
              <a:t>只觉得它渐渐流走</a:t>
            </a:r>
            <a:endParaRPr lang="zh-CN" altLang="en-US" sz="2000" b="1" dirty="0">
              <a:latin typeface="楷体" pitchFamily="49" charset="-122"/>
              <a:ea typeface="楷体" pitchFamily="49" charset="-122"/>
            </a:endParaRPr>
          </a:p>
        </p:txBody>
      </p:sp>
      <p:pic>
        <p:nvPicPr>
          <p:cNvPr id="6" name="图片 5" descr="更衣记.jpg"/>
          <p:cNvPicPr>
            <a:picLocks noChangeAspect="1"/>
          </p:cNvPicPr>
          <p:nvPr/>
        </p:nvPicPr>
        <p:blipFill>
          <a:blip r:embed="rId3" cstate="print"/>
          <a:stretch>
            <a:fillRect/>
          </a:stretch>
        </p:blipFill>
        <p:spPr>
          <a:xfrm>
            <a:off x="3357554" y="1571612"/>
            <a:ext cx="5590988" cy="3758576"/>
          </a:xfrm>
          <a:prstGeom prst="rect">
            <a:avLst/>
          </a:prstGeom>
        </p:spPr>
      </p:pic>
      <p:sp>
        <p:nvSpPr>
          <p:cNvPr id="7" name="TextBox 6"/>
          <p:cNvSpPr txBox="1"/>
          <p:nvPr/>
        </p:nvSpPr>
        <p:spPr>
          <a:xfrm>
            <a:off x="4572000" y="5429264"/>
            <a:ext cx="4071966" cy="400110"/>
          </a:xfrm>
          <a:prstGeom prst="rect">
            <a:avLst/>
          </a:prstGeom>
          <a:noFill/>
        </p:spPr>
        <p:txBody>
          <a:bodyPr wrap="square" rtlCol="0">
            <a:spAutoFit/>
          </a:bodyPr>
          <a:lstStyle/>
          <a:p>
            <a:r>
              <a:rPr lang="en-US" altLang="zh-CN" sz="2000" b="1" dirty="0" smtClean="0">
                <a:latin typeface="楷体" pitchFamily="49" charset="-122"/>
                <a:ea typeface="楷体" pitchFamily="49" charset="-122"/>
              </a:rPr>
              <a:t>&lt;</a:t>
            </a:r>
            <a:r>
              <a:rPr lang="zh-CN" altLang="en-US" sz="2000" b="1" dirty="0" smtClean="0">
                <a:latin typeface="楷体" pitchFamily="49" charset="-122"/>
                <a:ea typeface="楷体" pitchFamily="49" charset="-122"/>
              </a:rPr>
              <a:t>更衣记</a:t>
            </a:r>
            <a:r>
              <a:rPr lang="en-US" altLang="zh-CN" sz="2000" b="1" dirty="0" smtClean="0">
                <a:latin typeface="楷体" pitchFamily="49" charset="-122"/>
                <a:ea typeface="楷体" pitchFamily="49" charset="-122"/>
              </a:rPr>
              <a:t>&gt;</a:t>
            </a:r>
            <a:r>
              <a:rPr lang="zh-CN" altLang="en-US" sz="2000" b="1" dirty="0" smtClean="0">
                <a:latin typeface="楷体" pitchFamily="49" charset="-122"/>
                <a:ea typeface="楷体" pitchFamily="49" charset="-122"/>
              </a:rPr>
              <a:t>  </a:t>
            </a:r>
            <a:r>
              <a:rPr lang="en-US" altLang="zh-CN" sz="2000" b="1" dirty="0" smtClean="0">
                <a:latin typeface="楷体" pitchFamily="49" charset="-122"/>
                <a:ea typeface="楷体" pitchFamily="49" charset="-122"/>
              </a:rPr>
              <a:t>(</a:t>
            </a:r>
            <a:r>
              <a:rPr lang="zh-CN" altLang="en-US" sz="2000" b="1" dirty="0" smtClean="0">
                <a:latin typeface="楷体" pitchFamily="49" charset="-122"/>
                <a:ea typeface="楷体" pitchFamily="49" charset="-122"/>
              </a:rPr>
              <a:t>中国人的服装</a:t>
            </a:r>
            <a:r>
              <a:rPr lang="en-US" altLang="zh-CN" sz="2000" b="1" dirty="0" smtClean="0">
                <a:latin typeface="楷体" pitchFamily="49" charset="-122"/>
                <a:ea typeface="楷体" pitchFamily="49" charset="-122"/>
              </a:rPr>
              <a:t>)</a:t>
            </a:r>
            <a:r>
              <a:rPr lang="zh-CN" altLang="en-US" sz="2000" b="1" dirty="0" smtClean="0">
                <a:latin typeface="楷体" pitchFamily="49" charset="-122"/>
                <a:ea typeface="楷体" pitchFamily="49" charset="-122"/>
              </a:rPr>
              <a:t>插图</a:t>
            </a:r>
            <a:endParaRPr lang="zh-CN" altLang="en-US" sz="2000" b="1" dirty="0">
              <a:latin typeface="楷体" pitchFamily="49" charset="-122"/>
              <a:ea typeface="楷体" pitchFamily="49" charset="-122"/>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1056</TotalTime>
  <Words>2245</Words>
  <Application>Microsoft Office PowerPoint</Application>
  <PresentationFormat>全屏显示(4:3)</PresentationFormat>
  <Paragraphs>87</Paragraphs>
  <Slides>11</Slides>
  <Notes>0</Notes>
  <HiddenSlides>0</HiddenSlides>
  <MMClips>0</MMClips>
  <ScaleCrop>false</ScaleCrop>
  <HeadingPairs>
    <vt:vector size="4" baseType="variant">
      <vt:variant>
        <vt:lpstr>主题</vt:lpstr>
      </vt:variant>
      <vt:variant>
        <vt:i4>1</vt:i4>
      </vt:variant>
      <vt:variant>
        <vt:lpstr>幻灯片标题</vt:lpstr>
      </vt:variant>
      <vt:variant>
        <vt:i4>11</vt:i4>
      </vt:variant>
    </vt:vector>
  </HeadingPairs>
  <TitlesOfParts>
    <vt:vector size="12" baseType="lpstr">
      <vt:lpstr>Office 主题</vt:lpstr>
      <vt:lpstr>张爱玲(1920.09—1995.09)       西方现代心理分析和中国古典小说叙事笔法的奇特结合 </vt:lpstr>
      <vt:lpstr>幻灯片 2</vt:lpstr>
      <vt:lpstr>幻灯片 3</vt:lpstr>
      <vt:lpstr>幻灯片 4</vt:lpstr>
      <vt:lpstr>幻灯片 5</vt:lpstr>
      <vt:lpstr>幻灯片 6</vt:lpstr>
      <vt:lpstr>幻灯片 7</vt:lpstr>
      <vt:lpstr>幻灯片 8</vt:lpstr>
      <vt:lpstr>幻灯片 9</vt:lpstr>
      <vt:lpstr>幻灯片 10</vt:lpstr>
      <vt:lpstr>幻灯片 11</vt:lpstr>
    </vt:vector>
  </TitlesOfParts>
  <Company>Toshiba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张爱玲(1920.09—1995.09)         —— 西方现代心理分析和中国古典小说叙事笔法奇特结合的高手</dc:title>
  <dc:creator>Amor</dc:creator>
  <cp:lastModifiedBy>Amor</cp:lastModifiedBy>
  <cp:revision>66</cp:revision>
  <dcterms:created xsi:type="dcterms:W3CDTF">2013-10-15T08:24:27Z</dcterms:created>
  <dcterms:modified xsi:type="dcterms:W3CDTF">2013-10-24T09:25:01Z</dcterms:modified>
</cp:coreProperties>
</file>