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499" r:id="rId16"/>
    <p:sldId id="500" r:id="rId17"/>
    <p:sldId id="534" r:id="rId18"/>
    <p:sldId id="501" r:id="rId19"/>
    <p:sldId id="502" r:id="rId20"/>
    <p:sldId id="503" r:id="rId21"/>
    <p:sldId id="504" r:id="rId22"/>
    <p:sldId id="505" r:id="rId23"/>
    <p:sldId id="506" r:id="rId24"/>
    <p:sldId id="507" r:id="rId25"/>
    <p:sldId id="508" r:id="rId26"/>
    <p:sldId id="509" r:id="rId27"/>
    <p:sldId id="510" r:id="rId28"/>
    <p:sldId id="511" r:id="rId29"/>
    <p:sldId id="512" r:id="rId30"/>
    <p:sldId id="513" r:id="rId31"/>
    <p:sldId id="514" r:id="rId32"/>
    <p:sldId id="515" r:id="rId33"/>
    <p:sldId id="516" r:id="rId34"/>
    <p:sldId id="517" r:id="rId35"/>
    <p:sldId id="518" r:id="rId36"/>
    <p:sldId id="519" r:id="rId37"/>
    <p:sldId id="520" r:id="rId38"/>
    <p:sldId id="521" r:id="rId39"/>
    <p:sldId id="522" r:id="rId40"/>
    <p:sldId id="523" r:id="rId41"/>
    <p:sldId id="524" r:id="rId42"/>
    <p:sldId id="525" r:id="rId43"/>
    <p:sldId id="526" r:id="rId44"/>
    <p:sldId id="527" r:id="rId45"/>
    <p:sldId id="535" r:id="rId46"/>
    <p:sldId id="528" r:id="rId47"/>
    <p:sldId id="529" r:id="rId48"/>
    <p:sldId id="530" r:id="rId49"/>
    <p:sldId id="531" r:id="rId50"/>
    <p:sldId id="532" r:id="rId51"/>
    <p:sldId id="533" r:id="rId52"/>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5FF"/>
    <a:srgbClr val="FF2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27"/>
  </p:normalViewPr>
  <p:slideViewPr>
    <p:cSldViewPr snapToGrid="0" snapToObjects="1">
      <p:cViewPr varScale="1">
        <p:scale>
          <a:sx n="74" d="100"/>
          <a:sy n="74" d="100"/>
        </p:scale>
        <p:origin x="184"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4BEAA2-21BD-864A-8548-F217BCFBD953}" type="datetimeFigureOut">
              <a:rPr lang="en-GB" smtClean="0"/>
              <a:t>06/01/2021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89CB1-5DAA-F94F-A31C-4DFAF8DB80AE}" type="slidenum">
              <a:rPr lang="en-GB" smtClean="0"/>
              <a:t>‹#›</a:t>
            </a:fld>
            <a:endParaRPr lang="en-GB" dirty="0"/>
          </a:p>
        </p:txBody>
      </p:sp>
    </p:spTree>
    <p:extLst>
      <p:ext uri="{BB962C8B-B14F-4D97-AF65-F5344CB8AC3E}">
        <p14:creationId xmlns:p14="http://schemas.microsoft.com/office/powerpoint/2010/main" val="3347972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E589CB1-5DAA-F94F-A31C-4DFAF8DB80AE}" type="slidenum">
              <a:rPr lang="en-GB" smtClean="0"/>
              <a:t>49</a:t>
            </a:fld>
            <a:endParaRPr lang="en-GB" dirty="0"/>
          </a:p>
        </p:txBody>
      </p:sp>
    </p:spTree>
    <p:extLst>
      <p:ext uri="{BB962C8B-B14F-4D97-AF65-F5344CB8AC3E}">
        <p14:creationId xmlns:p14="http://schemas.microsoft.com/office/powerpoint/2010/main" val="1064123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E589CB1-5DAA-F94F-A31C-4DFAF8DB80AE}" type="slidenum">
              <a:rPr lang="en-GB" smtClean="0"/>
              <a:t>50</a:t>
            </a:fld>
            <a:endParaRPr lang="en-GB" dirty="0"/>
          </a:p>
        </p:txBody>
      </p:sp>
    </p:spTree>
    <p:extLst>
      <p:ext uri="{BB962C8B-B14F-4D97-AF65-F5344CB8AC3E}">
        <p14:creationId xmlns:p14="http://schemas.microsoft.com/office/powerpoint/2010/main" val="450556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31CE-7AC4-CE47-BE39-8866F7C588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669F844-A9D9-814B-9BC1-49F431F94E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48E6535-39E9-8048-A37B-6166030BC359}"/>
              </a:ext>
            </a:extLst>
          </p:cNvPr>
          <p:cNvSpPr>
            <a:spLocks noGrp="1"/>
          </p:cNvSpPr>
          <p:nvPr>
            <p:ph type="dt" sz="half" idx="10"/>
          </p:nvPr>
        </p:nvSpPr>
        <p:spPr/>
        <p:txBody>
          <a:bodyPr/>
          <a:lstStyle/>
          <a:p>
            <a:fld id="{05261C80-7410-BA4F-9CA5-20D19A4F4E91}" type="datetimeFigureOut">
              <a:rPr lang="en-GB" smtClean="0"/>
              <a:t>05/01/2021</a:t>
            </a:fld>
            <a:endParaRPr lang="en-GB" dirty="0"/>
          </a:p>
        </p:txBody>
      </p:sp>
      <p:sp>
        <p:nvSpPr>
          <p:cNvPr id="5" name="Footer Placeholder 4">
            <a:extLst>
              <a:ext uri="{FF2B5EF4-FFF2-40B4-BE49-F238E27FC236}">
                <a16:creationId xmlns:a16="http://schemas.microsoft.com/office/drawing/2014/main" id="{AEC3FF60-F64C-EE49-8623-75E9CB729E0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8BF5D44-F404-ED4C-92A1-D68AFB4945CC}"/>
              </a:ext>
            </a:extLst>
          </p:cNvPr>
          <p:cNvSpPr>
            <a:spLocks noGrp="1"/>
          </p:cNvSpPr>
          <p:nvPr>
            <p:ph type="sldNum" sz="quarter" idx="12"/>
          </p:nvPr>
        </p:nvSpPr>
        <p:spPr/>
        <p:txBody>
          <a:bodyPr/>
          <a:lstStyle/>
          <a:p>
            <a:fld id="{ADD6F911-EA52-B840-9946-6D0B8E2C7FFF}" type="slidenum">
              <a:rPr lang="en-GB" smtClean="0"/>
              <a:t>‹#›</a:t>
            </a:fld>
            <a:endParaRPr lang="en-GB" dirty="0"/>
          </a:p>
        </p:txBody>
      </p:sp>
    </p:spTree>
    <p:extLst>
      <p:ext uri="{BB962C8B-B14F-4D97-AF65-F5344CB8AC3E}">
        <p14:creationId xmlns:p14="http://schemas.microsoft.com/office/powerpoint/2010/main" val="1892607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6E5F6-8907-B046-B000-D2CF16018C4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B55F30B-1270-1E4C-BE2F-52D77FC4BD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8CAE2D-0E0C-9844-BB7D-E98BA84985C6}"/>
              </a:ext>
            </a:extLst>
          </p:cNvPr>
          <p:cNvSpPr>
            <a:spLocks noGrp="1"/>
          </p:cNvSpPr>
          <p:nvPr>
            <p:ph type="dt" sz="half" idx="10"/>
          </p:nvPr>
        </p:nvSpPr>
        <p:spPr/>
        <p:txBody>
          <a:bodyPr/>
          <a:lstStyle/>
          <a:p>
            <a:fld id="{05261C80-7410-BA4F-9CA5-20D19A4F4E91}" type="datetimeFigureOut">
              <a:rPr lang="en-GB" smtClean="0"/>
              <a:t>05/01/2021</a:t>
            </a:fld>
            <a:endParaRPr lang="en-GB" dirty="0"/>
          </a:p>
        </p:txBody>
      </p:sp>
      <p:sp>
        <p:nvSpPr>
          <p:cNvPr id="5" name="Footer Placeholder 4">
            <a:extLst>
              <a:ext uri="{FF2B5EF4-FFF2-40B4-BE49-F238E27FC236}">
                <a16:creationId xmlns:a16="http://schemas.microsoft.com/office/drawing/2014/main" id="{7D59AD92-35EF-F645-A084-A474098244BD}"/>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EBE4BC4-A66C-EF48-835A-76B12950C72F}"/>
              </a:ext>
            </a:extLst>
          </p:cNvPr>
          <p:cNvSpPr>
            <a:spLocks noGrp="1"/>
          </p:cNvSpPr>
          <p:nvPr>
            <p:ph type="sldNum" sz="quarter" idx="12"/>
          </p:nvPr>
        </p:nvSpPr>
        <p:spPr/>
        <p:txBody>
          <a:bodyPr/>
          <a:lstStyle/>
          <a:p>
            <a:fld id="{ADD6F911-EA52-B840-9946-6D0B8E2C7FFF}" type="slidenum">
              <a:rPr lang="en-GB" smtClean="0"/>
              <a:t>‹#›</a:t>
            </a:fld>
            <a:endParaRPr lang="en-GB" dirty="0"/>
          </a:p>
        </p:txBody>
      </p:sp>
    </p:spTree>
    <p:extLst>
      <p:ext uri="{BB962C8B-B14F-4D97-AF65-F5344CB8AC3E}">
        <p14:creationId xmlns:p14="http://schemas.microsoft.com/office/powerpoint/2010/main" val="290881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FA6ECF-9557-514F-89E0-B188A95510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BA665DC-6683-0A4F-AB9E-239114EB43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7FE67F-F94A-F34F-8FE8-71271EB6A0A8}"/>
              </a:ext>
            </a:extLst>
          </p:cNvPr>
          <p:cNvSpPr>
            <a:spLocks noGrp="1"/>
          </p:cNvSpPr>
          <p:nvPr>
            <p:ph type="dt" sz="half" idx="10"/>
          </p:nvPr>
        </p:nvSpPr>
        <p:spPr/>
        <p:txBody>
          <a:bodyPr/>
          <a:lstStyle/>
          <a:p>
            <a:fld id="{05261C80-7410-BA4F-9CA5-20D19A4F4E91}" type="datetimeFigureOut">
              <a:rPr lang="en-GB" smtClean="0"/>
              <a:t>05/01/2021</a:t>
            </a:fld>
            <a:endParaRPr lang="en-GB" dirty="0"/>
          </a:p>
        </p:txBody>
      </p:sp>
      <p:sp>
        <p:nvSpPr>
          <p:cNvPr id="5" name="Footer Placeholder 4">
            <a:extLst>
              <a:ext uri="{FF2B5EF4-FFF2-40B4-BE49-F238E27FC236}">
                <a16:creationId xmlns:a16="http://schemas.microsoft.com/office/drawing/2014/main" id="{26495FE2-762A-0D48-9A69-A2080D840113}"/>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5A4F9B0-F5C9-D24E-87A5-8ABD54BB89FE}"/>
              </a:ext>
            </a:extLst>
          </p:cNvPr>
          <p:cNvSpPr>
            <a:spLocks noGrp="1"/>
          </p:cNvSpPr>
          <p:nvPr>
            <p:ph type="sldNum" sz="quarter" idx="12"/>
          </p:nvPr>
        </p:nvSpPr>
        <p:spPr/>
        <p:txBody>
          <a:bodyPr/>
          <a:lstStyle/>
          <a:p>
            <a:fld id="{ADD6F911-EA52-B840-9946-6D0B8E2C7FFF}" type="slidenum">
              <a:rPr lang="en-GB" smtClean="0"/>
              <a:t>‹#›</a:t>
            </a:fld>
            <a:endParaRPr lang="en-GB" dirty="0"/>
          </a:p>
        </p:txBody>
      </p:sp>
    </p:spTree>
    <p:extLst>
      <p:ext uri="{BB962C8B-B14F-4D97-AF65-F5344CB8AC3E}">
        <p14:creationId xmlns:p14="http://schemas.microsoft.com/office/powerpoint/2010/main" val="3686464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7B7769C-A9B8-514A-829F-BC1A122E16D4}"/>
              </a:ext>
            </a:extLst>
          </p:cNvPr>
          <p:cNvSpPr/>
          <p:nvPr userDrawn="1"/>
        </p:nvSpPr>
        <p:spPr>
          <a:xfrm>
            <a:off x="0" y="0"/>
            <a:ext cx="12192000" cy="683974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91122AA4-DBE7-4848-A853-380FA9C84C2E}"/>
              </a:ext>
            </a:extLst>
          </p:cNvPr>
          <p:cNvSpPr>
            <a:spLocks noGrp="1"/>
          </p:cNvSpPr>
          <p:nvPr>
            <p:ph type="title"/>
          </p:nvPr>
        </p:nvSpPr>
        <p:spPr>
          <a:xfrm>
            <a:off x="0" y="18256"/>
            <a:ext cx="12192000" cy="479286"/>
          </a:xfrm>
        </p:spPr>
        <p:txBody>
          <a:bodyPr/>
          <a:lstStyle>
            <a:lvl1pPr>
              <a:defRPr>
                <a:solidFill>
                  <a:schemeClr val="bg1"/>
                </a:solidFill>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9B63D56-2FCB-B64B-A292-7568BEACA7DC}"/>
              </a:ext>
            </a:extLst>
          </p:cNvPr>
          <p:cNvSpPr>
            <a:spLocks noGrp="1"/>
          </p:cNvSpPr>
          <p:nvPr>
            <p:ph idx="1"/>
          </p:nvPr>
        </p:nvSpPr>
        <p:spPr>
          <a:xfrm>
            <a:off x="0" y="507814"/>
            <a:ext cx="12192000" cy="6331930"/>
          </a:xfrm>
        </p:spPr>
        <p:txBody>
          <a:bodyPr/>
          <a:lstStyle>
            <a:lvl1pPr marL="12700" indent="-12700">
              <a:buNone/>
              <a:tabLst/>
              <a:defRPr>
                <a:solidFill>
                  <a:schemeClr val="bg1"/>
                </a:solidFill>
              </a:defRPr>
            </a:lvl1pPr>
            <a:lvl2pPr>
              <a:buNone/>
              <a:defRPr>
                <a:solidFill>
                  <a:schemeClr val="bg1"/>
                </a:solidFill>
              </a:defRPr>
            </a:lvl2pPr>
            <a:lvl3pPr>
              <a:buNone/>
              <a:defRPr>
                <a:solidFill>
                  <a:schemeClr val="bg1"/>
                </a:solidFill>
              </a:defRPr>
            </a:lvl3pPr>
            <a:lvl4pPr>
              <a:buNone/>
              <a:defRPr>
                <a:solidFill>
                  <a:schemeClr val="bg1"/>
                </a:solidFill>
              </a:defRPr>
            </a:lvl4pPr>
            <a:lvl5pPr>
              <a:buNone/>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57208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015EA-A791-6F46-A214-8A013E780B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841144F-74DF-EA4A-BDFB-A7079ABCAB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29F792-7DA1-5342-A285-6B724E20F687}"/>
              </a:ext>
            </a:extLst>
          </p:cNvPr>
          <p:cNvSpPr>
            <a:spLocks noGrp="1"/>
          </p:cNvSpPr>
          <p:nvPr>
            <p:ph type="dt" sz="half" idx="10"/>
          </p:nvPr>
        </p:nvSpPr>
        <p:spPr/>
        <p:txBody>
          <a:bodyPr/>
          <a:lstStyle/>
          <a:p>
            <a:fld id="{05261C80-7410-BA4F-9CA5-20D19A4F4E91}" type="datetimeFigureOut">
              <a:rPr lang="en-GB" smtClean="0"/>
              <a:t>05/01/2021</a:t>
            </a:fld>
            <a:endParaRPr lang="en-GB" dirty="0"/>
          </a:p>
        </p:txBody>
      </p:sp>
      <p:sp>
        <p:nvSpPr>
          <p:cNvPr id="5" name="Footer Placeholder 4">
            <a:extLst>
              <a:ext uri="{FF2B5EF4-FFF2-40B4-BE49-F238E27FC236}">
                <a16:creationId xmlns:a16="http://schemas.microsoft.com/office/drawing/2014/main" id="{56B8AA66-596E-6C45-88E8-4A31E388920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E9BED99-E930-BE47-BECE-7578BD406E92}"/>
              </a:ext>
            </a:extLst>
          </p:cNvPr>
          <p:cNvSpPr>
            <a:spLocks noGrp="1"/>
          </p:cNvSpPr>
          <p:nvPr>
            <p:ph type="sldNum" sz="quarter" idx="12"/>
          </p:nvPr>
        </p:nvSpPr>
        <p:spPr/>
        <p:txBody>
          <a:bodyPr/>
          <a:lstStyle/>
          <a:p>
            <a:fld id="{ADD6F911-EA52-B840-9946-6D0B8E2C7FFF}" type="slidenum">
              <a:rPr lang="en-GB" smtClean="0"/>
              <a:t>‹#›</a:t>
            </a:fld>
            <a:endParaRPr lang="en-GB" dirty="0"/>
          </a:p>
        </p:txBody>
      </p:sp>
    </p:spTree>
    <p:extLst>
      <p:ext uri="{BB962C8B-B14F-4D97-AF65-F5344CB8AC3E}">
        <p14:creationId xmlns:p14="http://schemas.microsoft.com/office/powerpoint/2010/main" val="43900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433E9-C136-0E48-8F8F-CEA76E27226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C3E4BD2-9A75-794C-B074-3E6700F1B6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C5E60F8-5484-A346-9031-21FAC3329D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83070C-B990-6544-AB50-6861E2755487}"/>
              </a:ext>
            </a:extLst>
          </p:cNvPr>
          <p:cNvSpPr>
            <a:spLocks noGrp="1"/>
          </p:cNvSpPr>
          <p:nvPr>
            <p:ph type="dt" sz="half" idx="10"/>
          </p:nvPr>
        </p:nvSpPr>
        <p:spPr/>
        <p:txBody>
          <a:bodyPr/>
          <a:lstStyle/>
          <a:p>
            <a:fld id="{05261C80-7410-BA4F-9CA5-20D19A4F4E91}" type="datetimeFigureOut">
              <a:rPr lang="en-GB" smtClean="0"/>
              <a:t>05/01/2021</a:t>
            </a:fld>
            <a:endParaRPr lang="en-GB" dirty="0"/>
          </a:p>
        </p:txBody>
      </p:sp>
      <p:sp>
        <p:nvSpPr>
          <p:cNvPr id="6" name="Footer Placeholder 5">
            <a:extLst>
              <a:ext uri="{FF2B5EF4-FFF2-40B4-BE49-F238E27FC236}">
                <a16:creationId xmlns:a16="http://schemas.microsoft.com/office/drawing/2014/main" id="{A3968E51-2A62-8B49-8944-C480FFEFF48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37331A9-5258-D94D-A9FC-2E7AE7BE96F0}"/>
              </a:ext>
            </a:extLst>
          </p:cNvPr>
          <p:cNvSpPr>
            <a:spLocks noGrp="1"/>
          </p:cNvSpPr>
          <p:nvPr>
            <p:ph type="sldNum" sz="quarter" idx="12"/>
          </p:nvPr>
        </p:nvSpPr>
        <p:spPr/>
        <p:txBody>
          <a:bodyPr/>
          <a:lstStyle/>
          <a:p>
            <a:fld id="{ADD6F911-EA52-B840-9946-6D0B8E2C7FFF}" type="slidenum">
              <a:rPr lang="en-GB" smtClean="0"/>
              <a:t>‹#›</a:t>
            </a:fld>
            <a:endParaRPr lang="en-GB" dirty="0"/>
          </a:p>
        </p:txBody>
      </p:sp>
    </p:spTree>
    <p:extLst>
      <p:ext uri="{BB962C8B-B14F-4D97-AF65-F5344CB8AC3E}">
        <p14:creationId xmlns:p14="http://schemas.microsoft.com/office/powerpoint/2010/main" val="2690917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1709A-A86F-A346-9FF8-BA83B6161A3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FB647F7-086A-1348-9371-4B646FBAE2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EF7C25-333D-E64B-9666-A6D0742559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8BEB1E3-1AC6-C848-9C79-99ED9B3121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6C286D-73B0-FE43-8B2E-5C53ECDEB2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EBC0EB3-A432-8048-AEC5-1FAD9AF46B3B}"/>
              </a:ext>
            </a:extLst>
          </p:cNvPr>
          <p:cNvSpPr>
            <a:spLocks noGrp="1"/>
          </p:cNvSpPr>
          <p:nvPr>
            <p:ph type="dt" sz="half" idx="10"/>
          </p:nvPr>
        </p:nvSpPr>
        <p:spPr/>
        <p:txBody>
          <a:bodyPr/>
          <a:lstStyle/>
          <a:p>
            <a:fld id="{05261C80-7410-BA4F-9CA5-20D19A4F4E91}" type="datetimeFigureOut">
              <a:rPr lang="en-GB" smtClean="0"/>
              <a:t>05/01/2021</a:t>
            </a:fld>
            <a:endParaRPr lang="en-GB" dirty="0"/>
          </a:p>
        </p:txBody>
      </p:sp>
      <p:sp>
        <p:nvSpPr>
          <p:cNvPr id="8" name="Footer Placeholder 7">
            <a:extLst>
              <a:ext uri="{FF2B5EF4-FFF2-40B4-BE49-F238E27FC236}">
                <a16:creationId xmlns:a16="http://schemas.microsoft.com/office/drawing/2014/main" id="{2C26BA2A-4ADC-0C4A-AD63-F58F7EED6DF6}"/>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0C45C64C-2360-1148-A18F-1CEFA276285C}"/>
              </a:ext>
            </a:extLst>
          </p:cNvPr>
          <p:cNvSpPr>
            <a:spLocks noGrp="1"/>
          </p:cNvSpPr>
          <p:nvPr>
            <p:ph type="sldNum" sz="quarter" idx="12"/>
          </p:nvPr>
        </p:nvSpPr>
        <p:spPr/>
        <p:txBody>
          <a:bodyPr/>
          <a:lstStyle/>
          <a:p>
            <a:fld id="{ADD6F911-EA52-B840-9946-6D0B8E2C7FFF}" type="slidenum">
              <a:rPr lang="en-GB" smtClean="0"/>
              <a:t>‹#›</a:t>
            </a:fld>
            <a:endParaRPr lang="en-GB" dirty="0"/>
          </a:p>
        </p:txBody>
      </p:sp>
    </p:spTree>
    <p:extLst>
      <p:ext uri="{BB962C8B-B14F-4D97-AF65-F5344CB8AC3E}">
        <p14:creationId xmlns:p14="http://schemas.microsoft.com/office/powerpoint/2010/main" val="1499413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B4E30-ED88-DA4B-A11C-55A3EA9418F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FB350D7-6CA4-8945-9EF9-5C8C4964C2D4}"/>
              </a:ext>
            </a:extLst>
          </p:cNvPr>
          <p:cNvSpPr>
            <a:spLocks noGrp="1"/>
          </p:cNvSpPr>
          <p:nvPr>
            <p:ph type="dt" sz="half" idx="10"/>
          </p:nvPr>
        </p:nvSpPr>
        <p:spPr/>
        <p:txBody>
          <a:bodyPr/>
          <a:lstStyle/>
          <a:p>
            <a:fld id="{05261C80-7410-BA4F-9CA5-20D19A4F4E91}" type="datetimeFigureOut">
              <a:rPr lang="en-GB" smtClean="0"/>
              <a:t>05/01/2021</a:t>
            </a:fld>
            <a:endParaRPr lang="en-GB" dirty="0"/>
          </a:p>
        </p:txBody>
      </p:sp>
      <p:sp>
        <p:nvSpPr>
          <p:cNvPr id="4" name="Footer Placeholder 3">
            <a:extLst>
              <a:ext uri="{FF2B5EF4-FFF2-40B4-BE49-F238E27FC236}">
                <a16:creationId xmlns:a16="http://schemas.microsoft.com/office/drawing/2014/main" id="{B18F72AE-6DEE-D944-91CC-D4574B763111}"/>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0413E07A-C74E-D14A-8885-B0316054D846}"/>
              </a:ext>
            </a:extLst>
          </p:cNvPr>
          <p:cNvSpPr>
            <a:spLocks noGrp="1"/>
          </p:cNvSpPr>
          <p:nvPr>
            <p:ph type="sldNum" sz="quarter" idx="12"/>
          </p:nvPr>
        </p:nvSpPr>
        <p:spPr/>
        <p:txBody>
          <a:bodyPr/>
          <a:lstStyle/>
          <a:p>
            <a:fld id="{ADD6F911-EA52-B840-9946-6D0B8E2C7FFF}" type="slidenum">
              <a:rPr lang="en-GB" smtClean="0"/>
              <a:t>‹#›</a:t>
            </a:fld>
            <a:endParaRPr lang="en-GB" dirty="0"/>
          </a:p>
        </p:txBody>
      </p:sp>
    </p:spTree>
    <p:extLst>
      <p:ext uri="{BB962C8B-B14F-4D97-AF65-F5344CB8AC3E}">
        <p14:creationId xmlns:p14="http://schemas.microsoft.com/office/powerpoint/2010/main" val="1770339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C1736-35A4-5046-A9E5-7D17ABB18AC2}"/>
              </a:ext>
            </a:extLst>
          </p:cNvPr>
          <p:cNvSpPr>
            <a:spLocks noGrp="1"/>
          </p:cNvSpPr>
          <p:nvPr>
            <p:ph type="dt" sz="half" idx="10"/>
          </p:nvPr>
        </p:nvSpPr>
        <p:spPr/>
        <p:txBody>
          <a:bodyPr/>
          <a:lstStyle/>
          <a:p>
            <a:fld id="{05261C80-7410-BA4F-9CA5-20D19A4F4E91}" type="datetimeFigureOut">
              <a:rPr lang="en-GB" smtClean="0"/>
              <a:t>05/01/2021</a:t>
            </a:fld>
            <a:endParaRPr lang="en-GB" dirty="0"/>
          </a:p>
        </p:txBody>
      </p:sp>
      <p:sp>
        <p:nvSpPr>
          <p:cNvPr id="3" name="Footer Placeholder 2">
            <a:extLst>
              <a:ext uri="{FF2B5EF4-FFF2-40B4-BE49-F238E27FC236}">
                <a16:creationId xmlns:a16="http://schemas.microsoft.com/office/drawing/2014/main" id="{5F570C79-5E48-1E49-ABBD-24FA96E1A1B3}"/>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10BCC759-F581-EE47-B036-3BBDCAE5E64D}"/>
              </a:ext>
            </a:extLst>
          </p:cNvPr>
          <p:cNvSpPr>
            <a:spLocks noGrp="1"/>
          </p:cNvSpPr>
          <p:nvPr>
            <p:ph type="sldNum" sz="quarter" idx="12"/>
          </p:nvPr>
        </p:nvSpPr>
        <p:spPr/>
        <p:txBody>
          <a:bodyPr/>
          <a:lstStyle/>
          <a:p>
            <a:fld id="{ADD6F911-EA52-B840-9946-6D0B8E2C7FFF}" type="slidenum">
              <a:rPr lang="en-GB" smtClean="0"/>
              <a:t>‹#›</a:t>
            </a:fld>
            <a:endParaRPr lang="en-GB" dirty="0"/>
          </a:p>
        </p:txBody>
      </p:sp>
    </p:spTree>
    <p:extLst>
      <p:ext uri="{BB962C8B-B14F-4D97-AF65-F5344CB8AC3E}">
        <p14:creationId xmlns:p14="http://schemas.microsoft.com/office/powerpoint/2010/main" val="2242227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B9D31-3696-0542-B992-6A1254DF4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4A8EFD7-48B5-1E45-9E9A-802566DDE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04DF0FD-69B5-DA40-B04A-E7EE64482E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B63A4D-4611-774C-B518-83CE25AE33D6}"/>
              </a:ext>
            </a:extLst>
          </p:cNvPr>
          <p:cNvSpPr>
            <a:spLocks noGrp="1"/>
          </p:cNvSpPr>
          <p:nvPr>
            <p:ph type="dt" sz="half" idx="10"/>
          </p:nvPr>
        </p:nvSpPr>
        <p:spPr/>
        <p:txBody>
          <a:bodyPr/>
          <a:lstStyle/>
          <a:p>
            <a:fld id="{05261C80-7410-BA4F-9CA5-20D19A4F4E91}" type="datetimeFigureOut">
              <a:rPr lang="en-GB" smtClean="0"/>
              <a:t>05/01/2021</a:t>
            </a:fld>
            <a:endParaRPr lang="en-GB" dirty="0"/>
          </a:p>
        </p:txBody>
      </p:sp>
      <p:sp>
        <p:nvSpPr>
          <p:cNvPr id="6" name="Footer Placeholder 5">
            <a:extLst>
              <a:ext uri="{FF2B5EF4-FFF2-40B4-BE49-F238E27FC236}">
                <a16:creationId xmlns:a16="http://schemas.microsoft.com/office/drawing/2014/main" id="{124631EF-0AAC-AE48-8AEC-EB57BFBB2950}"/>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8284B16D-DE5B-D546-8660-2E10E11D4ADC}"/>
              </a:ext>
            </a:extLst>
          </p:cNvPr>
          <p:cNvSpPr>
            <a:spLocks noGrp="1"/>
          </p:cNvSpPr>
          <p:nvPr>
            <p:ph type="sldNum" sz="quarter" idx="12"/>
          </p:nvPr>
        </p:nvSpPr>
        <p:spPr/>
        <p:txBody>
          <a:bodyPr/>
          <a:lstStyle/>
          <a:p>
            <a:fld id="{ADD6F911-EA52-B840-9946-6D0B8E2C7FFF}" type="slidenum">
              <a:rPr lang="en-GB" smtClean="0"/>
              <a:t>‹#›</a:t>
            </a:fld>
            <a:endParaRPr lang="en-GB" dirty="0"/>
          </a:p>
        </p:txBody>
      </p:sp>
    </p:spTree>
    <p:extLst>
      <p:ext uri="{BB962C8B-B14F-4D97-AF65-F5344CB8AC3E}">
        <p14:creationId xmlns:p14="http://schemas.microsoft.com/office/powerpoint/2010/main" val="391394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0DFD-F569-284C-B48D-21FEE98ADC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89BDFD2-B390-C946-A53E-1D30F50449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AF8ED088-B007-A843-AEE8-4E5FFBC21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8883A6-4EEF-2A4E-9F4A-ECFADA55F6BC}"/>
              </a:ext>
            </a:extLst>
          </p:cNvPr>
          <p:cNvSpPr>
            <a:spLocks noGrp="1"/>
          </p:cNvSpPr>
          <p:nvPr>
            <p:ph type="dt" sz="half" idx="10"/>
          </p:nvPr>
        </p:nvSpPr>
        <p:spPr/>
        <p:txBody>
          <a:bodyPr/>
          <a:lstStyle/>
          <a:p>
            <a:fld id="{05261C80-7410-BA4F-9CA5-20D19A4F4E91}" type="datetimeFigureOut">
              <a:rPr lang="en-GB" smtClean="0"/>
              <a:t>05/01/2021</a:t>
            </a:fld>
            <a:endParaRPr lang="en-GB" dirty="0"/>
          </a:p>
        </p:txBody>
      </p:sp>
      <p:sp>
        <p:nvSpPr>
          <p:cNvPr id="6" name="Footer Placeholder 5">
            <a:extLst>
              <a:ext uri="{FF2B5EF4-FFF2-40B4-BE49-F238E27FC236}">
                <a16:creationId xmlns:a16="http://schemas.microsoft.com/office/drawing/2014/main" id="{54BE2EBA-325B-774A-BB0B-C70B7428691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809C1A4B-CAA8-CC47-8DE2-8CF2FFD04640}"/>
              </a:ext>
            </a:extLst>
          </p:cNvPr>
          <p:cNvSpPr>
            <a:spLocks noGrp="1"/>
          </p:cNvSpPr>
          <p:nvPr>
            <p:ph type="sldNum" sz="quarter" idx="12"/>
          </p:nvPr>
        </p:nvSpPr>
        <p:spPr/>
        <p:txBody>
          <a:bodyPr/>
          <a:lstStyle/>
          <a:p>
            <a:fld id="{ADD6F911-EA52-B840-9946-6D0B8E2C7FFF}" type="slidenum">
              <a:rPr lang="en-GB" smtClean="0"/>
              <a:t>‹#›</a:t>
            </a:fld>
            <a:endParaRPr lang="en-GB" dirty="0"/>
          </a:p>
        </p:txBody>
      </p:sp>
    </p:spTree>
    <p:extLst>
      <p:ext uri="{BB962C8B-B14F-4D97-AF65-F5344CB8AC3E}">
        <p14:creationId xmlns:p14="http://schemas.microsoft.com/office/powerpoint/2010/main" val="2557404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89AB58-3372-8A42-8300-9B87DFF98F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E0B5353-BE0C-374A-8969-C88E4522BB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C7B136-B521-544A-B1D8-8E55D8D59F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61C80-7410-BA4F-9CA5-20D19A4F4E91}" type="datetimeFigureOut">
              <a:rPr lang="en-GB" smtClean="0"/>
              <a:t>05/01/2021</a:t>
            </a:fld>
            <a:endParaRPr lang="en-GB" dirty="0"/>
          </a:p>
        </p:txBody>
      </p:sp>
      <p:sp>
        <p:nvSpPr>
          <p:cNvPr id="5" name="Footer Placeholder 4">
            <a:extLst>
              <a:ext uri="{FF2B5EF4-FFF2-40B4-BE49-F238E27FC236}">
                <a16:creationId xmlns:a16="http://schemas.microsoft.com/office/drawing/2014/main" id="{C9AD5EFB-348B-D546-9F98-D254EC63D1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094DDAA5-A23E-2F4E-A238-E57DB0328E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6F911-EA52-B840-9946-6D0B8E2C7FFF}" type="slidenum">
              <a:rPr lang="en-GB" smtClean="0"/>
              <a:t>‹#›</a:t>
            </a:fld>
            <a:endParaRPr lang="en-GB" dirty="0"/>
          </a:p>
        </p:txBody>
      </p:sp>
    </p:spTree>
    <p:extLst>
      <p:ext uri="{BB962C8B-B14F-4D97-AF65-F5344CB8AC3E}">
        <p14:creationId xmlns:p14="http://schemas.microsoft.com/office/powerpoint/2010/main" val="308063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6AA6-8094-FA43-970A-259458EB0854}"/>
              </a:ext>
            </a:extLst>
          </p:cNvPr>
          <p:cNvSpPr>
            <a:spLocks noGrp="1"/>
          </p:cNvSpPr>
          <p:nvPr>
            <p:ph type="title"/>
          </p:nvPr>
        </p:nvSpPr>
        <p:spPr/>
        <p:txBody>
          <a:bodyPr>
            <a:normAutofit fontScale="90000"/>
          </a:bodyPr>
          <a:lstStyle/>
          <a:p>
            <a:r>
              <a:rPr lang="en-GB" dirty="0"/>
              <a:t>20. Further Programming</a:t>
            </a:r>
          </a:p>
        </p:txBody>
      </p:sp>
      <p:sp>
        <p:nvSpPr>
          <p:cNvPr id="3" name="Content Placeholder 2">
            <a:extLst>
              <a:ext uri="{FF2B5EF4-FFF2-40B4-BE49-F238E27FC236}">
                <a16:creationId xmlns:a16="http://schemas.microsoft.com/office/drawing/2014/main" id="{D2B4C4B8-601F-F941-8877-3439A4645766}"/>
              </a:ext>
            </a:extLst>
          </p:cNvPr>
          <p:cNvSpPr>
            <a:spLocks noGrp="1"/>
          </p:cNvSpPr>
          <p:nvPr>
            <p:ph idx="1"/>
          </p:nvPr>
        </p:nvSpPr>
        <p:spPr>
          <a:solidFill>
            <a:schemeClr val="accent2"/>
          </a:solidFill>
        </p:spPr>
        <p:txBody>
          <a:bodyPr>
            <a:normAutofit fontScale="70000" lnSpcReduction="20000"/>
          </a:bodyPr>
          <a:lstStyle/>
          <a:p>
            <a:pPr marL="514350" indent="-514350">
              <a:buFont typeface="+mj-lt"/>
              <a:buAutoNum type="arabicPeriod"/>
            </a:pPr>
            <a:r>
              <a:rPr lang="en-US" dirty="0"/>
              <a:t>Understanding what is meant by a programming paradigm </a:t>
            </a:r>
          </a:p>
          <a:p>
            <a:pPr marL="514350" indent="-514350">
              <a:buFont typeface="+mj-lt"/>
              <a:buAutoNum type="arabicPeriod"/>
            </a:pPr>
            <a:r>
              <a:rPr lang="en-US" dirty="0"/>
              <a:t>Show understanding of the characteristics of a number of programming paradigms: </a:t>
            </a:r>
          </a:p>
          <a:p>
            <a:pPr marL="514350" indent="-514350">
              <a:buFont typeface="+mj-lt"/>
              <a:buAutoNum type="arabicPeriod"/>
            </a:pPr>
            <a:r>
              <a:rPr lang="en-US" dirty="0"/>
              <a:t>Low-level Programming: </a:t>
            </a:r>
          </a:p>
          <a:p>
            <a:pPr marL="514350" indent="-514350">
              <a:buFont typeface="+mj-lt"/>
              <a:buAutoNum type="arabicPeriod"/>
            </a:pPr>
            <a:r>
              <a:rPr lang="en-US" dirty="0"/>
              <a:t>• understanding of and ability to write</a:t>
            </a:r>
            <a:br>
              <a:rPr lang="en-US" dirty="0"/>
            </a:br>
            <a:r>
              <a:rPr lang="en-US" dirty="0"/>
              <a:t>low-level code that uses various addressing modes: immediate, direct, indirect, indexed and relative </a:t>
            </a:r>
          </a:p>
          <a:p>
            <a:pPr marL="514350" indent="-514350">
              <a:buFont typeface="+mj-lt"/>
              <a:buAutoNum type="arabicPeriod"/>
            </a:pPr>
            <a:r>
              <a:rPr lang="en-US" dirty="0"/>
              <a:t>Imperative (Procedural) programming: </a:t>
            </a:r>
          </a:p>
          <a:p>
            <a:pPr marL="514350" indent="-514350">
              <a:buFont typeface="+mj-lt"/>
              <a:buAutoNum type="arabicPeriod"/>
            </a:pPr>
            <a:r>
              <a:rPr lang="en-US" dirty="0"/>
              <a:t>Assumed knowledge and understanding of Structural Programming (see details in AS content section 11.3) </a:t>
            </a:r>
          </a:p>
          <a:p>
            <a:pPr marL="514350" indent="-514350">
              <a:buFont typeface="+mj-lt"/>
              <a:buAutoNum type="arabicPeriod"/>
            </a:pPr>
            <a:r>
              <a:rPr lang="en-US" dirty="0"/>
              <a:t>understanding of and ability to write imperative (procedural) programming code that uses variables, constructs, procedures and functions. See details in AS Content </a:t>
            </a:r>
          </a:p>
          <a:p>
            <a:pPr marL="514350" indent="-514350">
              <a:buFont typeface="+mj-lt"/>
              <a:buAutoNum type="arabicPeriod"/>
            </a:pPr>
            <a:r>
              <a:rPr lang="en-US" dirty="0"/>
              <a:t>Object-Oriented Programming (OOP): </a:t>
            </a:r>
          </a:p>
          <a:p>
            <a:pPr marL="514350" indent="-514350">
              <a:buFont typeface="+mj-lt"/>
              <a:buAutoNum type="arabicPeriod"/>
            </a:pPr>
            <a:r>
              <a:rPr lang="en-US" dirty="0"/>
              <a:t>understanding of the terminology associated with OOP (including objects, properties, methods, classes, inheritance, polymorphism, containment (aggregation), encapsulation, getters, setters, instances) </a:t>
            </a:r>
          </a:p>
          <a:p>
            <a:pPr marL="514350" indent="-514350">
              <a:buFont typeface="+mj-lt"/>
              <a:buAutoNum type="arabicPeriod"/>
            </a:pPr>
            <a:r>
              <a:rPr lang="en-US" dirty="0"/>
              <a:t>understanding of how to solve a problem by designing appropriate classes </a:t>
            </a:r>
          </a:p>
          <a:p>
            <a:pPr marL="514350" indent="-514350">
              <a:buFont typeface="+mj-lt"/>
              <a:buAutoNum type="arabicPeriod"/>
            </a:pPr>
            <a:r>
              <a:rPr lang="en-US" dirty="0"/>
              <a:t>understanding of and ability to write code that demonstrates the use of OOP </a:t>
            </a:r>
          </a:p>
          <a:p>
            <a:pPr marL="514350" indent="-514350">
              <a:buFont typeface="+mj-lt"/>
              <a:buAutoNum type="arabicPeriod"/>
            </a:pPr>
            <a:r>
              <a:rPr lang="en-US" dirty="0"/>
              <a:t>Declarative programming: </a:t>
            </a:r>
          </a:p>
          <a:p>
            <a:pPr marL="514350" indent="-514350">
              <a:buFont typeface="+mj-lt"/>
              <a:buAutoNum type="arabicPeriod"/>
            </a:pPr>
            <a:r>
              <a:rPr lang="en-US" dirty="0"/>
              <a:t>understanding of and ability to solve a problem by writing appropriate facts and rules based on supplied information </a:t>
            </a:r>
          </a:p>
          <a:p>
            <a:pPr marL="514350" indent="-514350">
              <a:buFont typeface="+mj-lt"/>
              <a:buAutoNum type="arabicPeriod"/>
            </a:pPr>
            <a:r>
              <a:rPr lang="en-US" dirty="0"/>
              <a:t>understanding of and ability to write code that can satisfy a goal using facts and rules </a:t>
            </a:r>
          </a:p>
          <a:p>
            <a:pPr marL="514350" indent="-514350">
              <a:buFont typeface="+mj-lt"/>
              <a:buAutoNum type="arabicPeriod"/>
            </a:pPr>
            <a:endParaRPr lang="en-GB" dirty="0"/>
          </a:p>
        </p:txBody>
      </p:sp>
    </p:spTree>
    <p:extLst>
      <p:ext uri="{BB962C8B-B14F-4D97-AF65-F5344CB8AC3E}">
        <p14:creationId xmlns:p14="http://schemas.microsoft.com/office/powerpoint/2010/main" val="412360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ABD9-4F53-C149-A1ED-0C4BF9A71766}"/>
              </a:ext>
            </a:extLst>
          </p:cNvPr>
          <p:cNvSpPr>
            <a:spLocks noGrp="1"/>
          </p:cNvSpPr>
          <p:nvPr>
            <p:ph type="title"/>
          </p:nvPr>
        </p:nvSpPr>
        <p:spPr/>
        <p:txBody>
          <a:bodyPr>
            <a:normAutofit fontScale="90000"/>
          </a:bodyPr>
          <a:lstStyle/>
          <a:p>
            <a:r>
              <a:rPr lang="en-GB" dirty="0"/>
              <a:t>Immediate addressing</a:t>
            </a:r>
          </a:p>
        </p:txBody>
      </p:sp>
      <p:sp>
        <p:nvSpPr>
          <p:cNvPr id="3" name="Content Placeholder 2">
            <a:extLst>
              <a:ext uri="{FF2B5EF4-FFF2-40B4-BE49-F238E27FC236}">
                <a16:creationId xmlns:a16="http://schemas.microsoft.com/office/drawing/2014/main" id="{88EF01F2-7E86-F94E-9828-F300B41625AB}"/>
              </a:ext>
            </a:extLst>
          </p:cNvPr>
          <p:cNvSpPr>
            <a:spLocks noGrp="1"/>
          </p:cNvSpPr>
          <p:nvPr>
            <p:ph idx="1"/>
          </p:nvPr>
        </p:nvSpPr>
        <p:spPr/>
        <p:txBody>
          <a:bodyPr>
            <a:normAutofit fontScale="92500"/>
          </a:bodyPr>
          <a:lstStyle/>
          <a:p>
            <a:r>
              <a:rPr lang="en-GB" dirty="0"/>
              <a:t>With the other types of addressing you are saying go to a memory location and eventually give me the value from there and store it that value in the accumulator (ACC) </a:t>
            </a:r>
          </a:p>
          <a:p>
            <a:endParaRPr lang="en-GB" dirty="0"/>
          </a:p>
          <a:p>
            <a:r>
              <a:rPr lang="en-GB" dirty="0"/>
              <a:t>With immediate addressing you are not saying “go to this memory location and find a value to put in the ACC” you are saying: “put this value immediately in the ACC”</a:t>
            </a:r>
          </a:p>
          <a:p>
            <a:endParaRPr lang="en-GB" dirty="0"/>
          </a:p>
          <a:p>
            <a:r>
              <a:rPr lang="en-GB" dirty="0"/>
              <a:t>Example</a:t>
            </a:r>
          </a:p>
          <a:p>
            <a:r>
              <a:rPr lang="en-GB" dirty="0"/>
              <a:t>LDD 56 </a:t>
            </a:r>
          </a:p>
          <a:p>
            <a:r>
              <a:rPr lang="en-GB" dirty="0"/>
              <a:t>This means go to location 56 and store that value in the ACC (Direct addressing)</a:t>
            </a:r>
          </a:p>
          <a:p>
            <a:endParaRPr lang="en-GB" dirty="0"/>
          </a:p>
          <a:p>
            <a:r>
              <a:rPr lang="en-GB" dirty="0"/>
              <a:t>LDD #56 </a:t>
            </a:r>
          </a:p>
          <a:p>
            <a:r>
              <a:rPr lang="en-GB" dirty="0"/>
              <a:t>This means put the value 56 immediately in the ACC. This is immediately addressing. </a:t>
            </a:r>
            <a:br>
              <a:rPr lang="en-GB" dirty="0"/>
            </a:br>
            <a:r>
              <a:rPr lang="en-GB" dirty="0"/>
              <a:t>Use the # symbol to know the difference between LDD 56 and LDD #56</a:t>
            </a:r>
          </a:p>
          <a:p>
            <a:endParaRPr lang="en-GB" dirty="0"/>
          </a:p>
          <a:p>
            <a:endParaRPr lang="en-GB" dirty="0"/>
          </a:p>
        </p:txBody>
      </p:sp>
    </p:spTree>
    <p:extLst>
      <p:ext uri="{BB962C8B-B14F-4D97-AF65-F5344CB8AC3E}">
        <p14:creationId xmlns:p14="http://schemas.microsoft.com/office/powerpoint/2010/main" val="157154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66BE-35CD-134A-9B90-22D790A82850}"/>
              </a:ext>
            </a:extLst>
          </p:cNvPr>
          <p:cNvSpPr>
            <a:spLocks noGrp="1"/>
          </p:cNvSpPr>
          <p:nvPr>
            <p:ph type="title"/>
          </p:nvPr>
        </p:nvSpPr>
        <p:spPr/>
        <p:txBody>
          <a:bodyPr>
            <a:normAutofit fontScale="90000"/>
          </a:bodyPr>
          <a:lstStyle/>
          <a:p>
            <a:r>
              <a:rPr lang="en-GB" dirty="0"/>
              <a:t>Relative Addressing </a:t>
            </a:r>
          </a:p>
        </p:txBody>
      </p:sp>
      <p:sp>
        <p:nvSpPr>
          <p:cNvPr id="3" name="Content Placeholder 2">
            <a:extLst>
              <a:ext uri="{FF2B5EF4-FFF2-40B4-BE49-F238E27FC236}">
                <a16:creationId xmlns:a16="http://schemas.microsoft.com/office/drawing/2014/main" id="{5AA37411-74AA-A04D-81CF-D1AC438C0B89}"/>
              </a:ext>
            </a:extLst>
          </p:cNvPr>
          <p:cNvSpPr>
            <a:spLocks noGrp="1"/>
          </p:cNvSpPr>
          <p:nvPr>
            <p:ph idx="1"/>
          </p:nvPr>
        </p:nvSpPr>
        <p:spPr/>
        <p:txBody>
          <a:bodyPr>
            <a:normAutofit fontScale="85000" lnSpcReduction="20000"/>
          </a:bodyPr>
          <a:lstStyle/>
          <a:p>
            <a:r>
              <a:rPr lang="en-GB" dirty="0"/>
              <a:t>Remember with Indexed Addressing we use an Index Register (IR). So the address we go to is whatever we typed + IR value. </a:t>
            </a:r>
          </a:p>
          <a:p>
            <a:endParaRPr lang="en-GB" dirty="0"/>
          </a:p>
          <a:p>
            <a:r>
              <a:rPr lang="en-GB" dirty="0"/>
              <a:t>Example: </a:t>
            </a:r>
          </a:p>
          <a:p>
            <a:r>
              <a:rPr lang="en-GB" dirty="0"/>
              <a:t>Your IR is 7</a:t>
            </a:r>
          </a:p>
          <a:p>
            <a:r>
              <a:rPr lang="en-GB" dirty="0"/>
              <a:t>You want to load memory location 100 </a:t>
            </a:r>
          </a:p>
          <a:p>
            <a:r>
              <a:rPr lang="en-GB" dirty="0"/>
              <a:t>You have to type LDD 93.</a:t>
            </a:r>
          </a:p>
          <a:p>
            <a:r>
              <a:rPr lang="en-GB" dirty="0"/>
              <a:t>This will be 93 + 7 = 100 </a:t>
            </a:r>
          </a:p>
          <a:p>
            <a:endParaRPr lang="en-GB" dirty="0"/>
          </a:p>
          <a:p>
            <a:r>
              <a:rPr lang="en-GB" dirty="0"/>
              <a:t>Well with Relative Addressing you don’t use an IR but you use the Program Counter (PC) itself. </a:t>
            </a:r>
          </a:p>
          <a:p>
            <a:endParaRPr lang="en-GB" dirty="0"/>
          </a:p>
          <a:p>
            <a:r>
              <a:rPr lang="en-GB" dirty="0"/>
              <a:t>Actually things differ here, some people say you use the Program Counter (PC) and other people say it uses the Current Instruction Register (CIR or IR) </a:t>
            </a:r>
          </a:p>
          <a:p>
            <a:endParaRPr lang="en-GB" dirty="0"/>
          </a:p>
          <a:p>
            <a:r>
              <a:rPr lang="en-GB" dirty="0"/>
              <a:t>Its harder to load items directly, because you have to keep track of where the data is within memory but its super easy to store things in memory without any clashes because you just use your value + CIR for the address</a:t>
            </a:r>
          </a:p>
          <a:p>
            <a:endParaRPr lang="en-GB" dirty="0"/>
          </a:p>
        </p:txBody>
      </p:sp>
    </p:spTree>
    <p:extLst>
      <p:ext uri="{BB962C8B-B14F-4D97-AF65-F5344CB8AC3E}">
        <p14:creationId xmlns:p14="http://schemas.microsoft.com/office/powerpoint/2010/main" val="2306210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4C1F-FBA5-7541-B916-97C4D394C9A5}"/>
              </a:ext>
            </a:extLst>
          </p:cNvPr>
          <p:cNvSpPr>
            <a:spLocks noGrp="1"/>
          </p:cNvSpPr>
          <p:nvPr>
            <p:ph type="title"/>
          </p:nvPr>
        </p:nvSpPr>
        <p:spPr/>
        <p:txBody>
          <a:bodyPr>
            <a:normAutofit fontScale="90000"/>
          </a:bodyPr>
          <a:lstStyle/>
          <a:p>
            <a:r>
              <a:rPr lang="en-GB" dirty="0"/>
              <a:t>Symbolic Addressing (part 1) </a:t>
            </a:r>
          </a:p>
        </p:txBody>
      </p:sp>
      <p:sp>
        <p:nvSpPr>
          <p:cNvPr id="3" name="Content Placeholder 2">
            <a:extLst>
              <a:ext uri="{FF2B5EF4-FFF2-40B4-BE49-F238E27FC236}">
                <a16:creationId xmlns:a16="http://schemas.microsoft.com/office/drawing/2014/main" id="{3DC251F8-4154-3746-885E-B9AADB943461}"/>
              </a:ext>
            </a:extLst>
          </p:cNvPr>
          <p:cNvSpPr>
            <a:spLocks noGrp="1"/>
          </p:cNvSpPr>
          <p:nvPr>
            <p:ph idx="1"/>
          </p:nvPr>
        </p:nvSpPr>
        <p:spPr/>
        <p:txBody>
          <a:bodyPr/>
          <a:lstStyle/>
          <a:p>
            <a:r>
              <a:rPr lang="en-GB" dirty="0"/>
              <a:t>Where you don’t say a number but a name instead</a:t>
            </a:r>
          </a:p>
          <a:p>
            <a:r>
              <a:rPr lang="en-GB" dirty="0"/>
              <a:t>But you can’t say “name” you have to say either symbol or label.</a:t>
            </a:r>
          </a:p>
          <a:p>
            <a:r>
              <a:rPr lang="en-GB" dirty="0"/>
              <a:t>You will need to have a symbol table.</a:t>
            </a:r>
          </a:p>
          <a:p>
            <a:endParaRPr lang="en-GB" dirty="0"/>
          </a:p>
          <a:p>
            <a:r>
              <a:rPr lang="en-GB" dirty="0"/>
              <a:t>Example:</a:t>
            </a:r>
          </a:p>
          <a:p>
            <a:r>
              <a:rPr lang="en-GB" dirty="0"/>
              <a:t>LDD Batman </a:t>
            </a:r>
          </a:p>
          <a:p>
            <a:r>
              <a:rPr lang="en-GB" dirty="0"/>
              <a:t>This will load whatever is inside memory location Batman</a:t>
            </a:r>
          </a:p>
          <a:p>
            <a:r>
              <a:rPr lang="en-GB" dirty="0"/>
              <a:t>The symbol table shows that Batman is actually location 28 and holds the value 99</a:t>
            </a:r>
          </a:p>
          <a:p>
            <a:endParaRPr lang="en-GB" dirty="0"/>
          </a:p>
          <a:p>
            <a:endParaRPr lang="en-GB" dirty="0"/>
          </a:p>
        </p:txBody>
      </p:sp>
      <p:graphicFrame>
        <p:nvGraphicFramePr>
          <p:cNvPr id="4" name="Table 4">
            <a:extLst>
              <a:ext uri="{FF2B5EF4-FFF2-40B4-BE49-F238E27FC236}">
                <a16:creationId xmlns:a16="http://schemas.microsoft.com/office/drawing/2014/main" id="{57FBCB91-934F-524D-B175-4F51670F0980}"/>
              </a:ext>
            </a:extLst>
          </p:cNvPr>
          <p:cNvGraphicFramePr>
            <a:graphicFrameLocks noGrp="1"/>
          </p:cNvGraphicFramePr>
          <p:nvPr>
            <p:extLst>
              <p:ext uri="{D42A27DB-BD31-4B8C-83A1-F6EECF244321}">
                <p14:modId xmlns:p14="http://schemas.microsoft.com/office/powerpoint/2010/main" val="2861153316"/>
              </p:ext>
            </p:extLst>
          </p:nvPr>
        </p:nvGraphicFramePr>
        <p:xfrm>
          <a:off x="160338" y="4748742"/>
          <a:ext cx="6096000" cy="1371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879069039"/>
                    </a:ext>
                  </a:extLst>
                </a:gridCol>
                <a:gridCol w="2032000">
                  <a:extLst>
                    <a:ext uri="{9D8B030D-6E8A-4147-A177-3AD203B41FA5}">
                      <a16:colId xmlns:a16="http://schemas.microsoft.com/office/drawing/2014/main" val="1344885379"/>
                    </a:ext>
                  </a:extLst>
                </a:gridCol>
                <a:gridCol w="2032000">
                  <a:extLst>
                    <a:ext uri="{9D8B030D-6E8A-4147-A177-3AD203B41FA5}">
                      <a16:colId xmlns:a16="http://schemas.microsoft.com/office/drawing/2014/main" val="873365192"/>
                    </a:ext>
                  </a:extLst>
                </a:gridCol>
              </a:tblGrid>
              <a:tr h="370840">
                <a:tc>
                  <a:txBody>
                    <a:bodyPr/>
                    <a:lstStyle/>
                    <a:p>
                      <a:r>
                        <a:rPr lang="en-GB" sz="2400" dirty="0"/>
                        <a:t>Label</a:t>
                      </a:r>
                    </a:p>
                  </a:txBody>
                  <a:tcPr/>
                </a:tc>
                <a:tc>
                  <a:txBody>
                    <a:bodyPr/>
                    <a:lstStyle/>
                    <a:p>
                      <a:r>
                        <a:rPr lang="en-GB" sz="2400" dirty="0"/>
                        <a:t>Real location</a:t>
                      </a:r>
                    </a:p>
                  </a:txBody>
                  <a:tcPr/>
                </a:tc>
                <a:tc>
                  <a:txBody>
                    <a:bodyPr/>
                    <a:lstStyle/>
                    <a:p>
                      <a:r>
                        <a:rPr lang="en-GB" sz="2400" dirty="0"/>
                        <a:t>Value</a:t>
                      </a:r>
                    </a:p>
                  </a:txBody>
                  <a:tcPr/>
                </a:tc>
                <a:extLst>
                  <a:ext uri="{0D108BD9-81ED-4DB2-BD59-A6C34878D82A}">
                    <a16:rowId xmlns:a16="http://schemas.microsoft.com/office/drawing/2014/main" val="3739347508"/>
                  </a:ext>
                </a:extLst>
              </a:tr>
              <a:tr h="370840">
                <a:tc>
                  <a:txBody>
                    <a:bodyPr/>
                    <a:lstStyle/>
                    <a:p>
                      <a:r>
                        <a:rPr lang="en-GB" sz="2400" dirty="0"/>
                        <a:t>Batman</a:t>
                      </a:r>
                    </a:p>
                  </a:txBody>
                  <a:tcPr/>
                </a:tc>
                <a:tc>
                  <a:txBody>
                    <a:bodyPr/>
                    <a:lstStyle/>
                    <a:p>
                      <a:r>
                        <a:rPr lang="en-GB" sz="2400" dirty="0"/>
                        <a:t>28</a:t>
                      </a:r>
                    </a:p>
                  </a:txBody>
                  <a:tcPr/>
                </a:tc>
                <a:tc>
                  <a:txBody>
                    <a:bodyPr/>
                    <a:lstStyle/>
                    <a:p>
                      <a:r>
                        <a:rPr lang="en-GB" sz="2400" dirty="0"/>
                        <a:t>99</a:t>
                      </a:r>
                    </a:p>
                  </a:txBody>
                  <a:tcPr/>
                </a:tc>
                <a:extLst>
                  <a:ext uri="{0D108BD9-81ED-4DB2-BD59-A6C34878D82A}">
                    <a16:rowId xmlns:a16="http://schemas.microsoft.com/office/drawing/2014/main" val="3631157594"/>
                  </a:ext>
                </a:extLst>
              </a:tr>
              <a:tr h="370840">
                <a:tc>
                  <a:txBody>
                    <a:bodyPr/>
                    <a:lstStyle/>
                    <a:p>
                      <a:r>
                        <a:rPr lang="en-GB" sz="2400" dirty="0"/>
                        <a:t>Superman</a:t>
                      </a:r>
                    </a:p>
                  </a:txBody>
                  <a:tcPr/>
                </a:tc>
                <a:tc>
                  <a:txBody>
                    <a:bodyPr/>
                    <a:lstStyle/>
                    <a:p>
                      <a:r>
                        <a:rPr lang="en-GB" sz="2400" dirty="0"/>
                        <a:t>43</a:t>
                      </a:r>
                    </a:p>
                  </a:txBody>
                  <a:tcPr/>
                </a:tc>
                <a:tc>
                  <a:txBody>
                    <a:bodyPr/>
                    <a:lstStyle/>
                    <a:p>
                      <a:r>
                        <a:rPr lang="en-GB" sz="2400" dirty="0"/>
                        <a:t>872</a:t>
                      </a:r>
                    </a:p>
                  </a:txBody>
                  <a:tcPr/>
                </a:tc>
                <a:extLst>
                  <a:ext uri="{0D108BD9-81ED-4DB2-BD59-A6C34878D82A}">
                    <a16:rowId xmlns:a16="http://schemas.microsoft.com/office/drawing/2014/main" val="1607656003"/>
                  </a:ext>
                </a:extLst>
              </a:tr>
            </a:tbl>
          </a:graphicData>
        </a:graphic>
      </p:graphicFrame>
    </p:spTree>
    <p:extLst>
      <p:ext uri="{BB962C8B-B14F-4D97-AF65-F5344CB8AC3E}">
        <p14:creationId xmlns:p14="http://schemas.microsoft.com/office/powerpoint/2010/main" val="955932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FCD1E-666F-CA48-B79D-D8CD10B1D28B}"/>
              </a:ext>
            </a:extLst>
          </p:cNvPr>
          <p:cNvSpPr>
            <a:spLocks noGrp="1"/>
          </p:cNvSpPr>
          <p:nvPr>
            <p:ph type="title"/>
          </p:nvPr>
        </p:nvSpPr>
        <p:spPr/>
        <p:txBody>
          <a:bodyPr>
            <a:normAutofit fontScale="90000"/>
          </a:bodyPr>
          <a:lstStyle/>
          <a:p>
            <a:r>
              <a:rPr lang="en-GB" dirty="0"/>
              <a:t>Symbolic Addressing (part 2)</a:t>
            </a:r>
          </a:p>
        </p:txBody>
      </p:sp>
      <p:sp>
        <p:nvSpPr>
          <p:cNvPr id="3" name="Content Placeholder 2">
            <a:extLst>
              <a:ext uri="{FF2B5EF4-FFF2-40B4-BE49-F238E27FC236}">
                <a16:creationId xmlns:a16="http://schemas.microsoft.com/office/drawing/2014/main" id="{02B85ECD-425F-1947-9EAF-AEED792E7F1D}"/>
              </a:ext>
            </a:extLst>
          </p:cNvPr>
          <p:cNvSpPr>
            <a:spLocks noGrp="1"/>
          </p:cNvSpPr>
          <p:nvPr>
            <p:ph idx="1"/>
          </p:nvPr>
        </p:nvSpPr>
        <p:spPr/>
        <p:txBody>
          <a:bodyPr/>
          <a:lstStyle/>
          <a:p>
            <a:r>
              <a:rPr lang="en-GB" dirty="0"/>
              <a:t>Why use a symbol / label and not the number?</a:t>
            </a:r>
          </a:p>
          <a:p>
            <a:endParaRPr lang="en-GB" dirty="0"/>
          </a:p>
          <a:p>
            <a:r>
              <a:rPr lang="en-GB" dirty="0"/>
              <a:t>If you used direct addressing or any other addressing mode and then you change your program, you may have to change all the other locations, but with symbolic addressing, it doesn’t matter because you are referencing a label. </a:t>
            </a:r>
          </a:p>
          <a:p>
            <a:endParaRPr lang="en-GB" dirty="0"/>
          </a:p>
          <a:p>
            <a:r>
              <a:rPr lang="en-GB" dirty="0"/>
              <a:t>Symbolic addressing is only used for Assembly language.</a:t>
            </a:r>
          </a:p>
        </p:txBody>
      </p:sp>
    </p:spTree>
    <p:extLst>
      <p:ext uri="{BB962C8B-B14F-4D97-AF65-F5344CB8AC3E}">
        <p14:creationId xmlns:p14="http://schemas.microsoft.com/office/powerpoint/2010/main" val="171369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0339-9DD1-3B48-AB8C-34C177601436}"/>
              </a:ext>
            </a:extLst>
          </p:cNvPr>
          <p:cNvSpPr>
            <a:spLocks noGrp="1"/>
          </p:cNvSpPr>
          <p:nvPr>
            <p:ph type="title"/>
          </p:nvPr>
        </p:nvSpPr>
        <p:spPr/>
        <p:txBody>
          <a:bodyPr>
            <a:normAutofit fontScale="90000"/>
          </a:bodyPr>
          <a:lstStyle/>
          <a:p>
            <a:r>
              <a:rPr lang="en-GB" dirty="0"/>
              <a:t>Imperative Programming</a:t>
            </a:r>
          </a:p>
        </p:txBody>
      </p:sp>
      <p:sp>
        <p:nvSpPr>
          <p:cNvPr id="3" name="Content Placeholder 2">
            <a:extLst>
              <a:ext uri="{FF2B5EF4-FFF2-40B4-BE49-F238E27FC236}">
                <a16:creationId xmlns:a16="http://schemas.microsoft.com/office/drawing/2014/main" id="{DCB89B08-2C1C-9641-BADB-2EE4BD8594AA}"/>
              </a:ext>
            </a:extLst>
          </p:cNvPr>
          <p:cNvSpPr>
            <a:spLocks noGrp="1"/>
          </p:cNvSpPr>
          <p:nvPr>
            <p:ph idx="1"/>
          </p:nvPr>
        </p:nvSpPr>
        <p:spPr/>
        <p:txBody>
          <a:bodyPr/>
          <a:lstStyle/>
          <a:p>
            <a:r>
              <a:rPr lang="en-GB" dirty="0"/>
              <a:t>This is how we all started.</a:t>
            </a:r>
          </a:p>
          <a:p>
            <a:r>
              <a:rPr lang="en-GB" dirty="0"/>
              <a:t>Also called procedural </a:t>
            </a:r>
          </a:p>
          <a:p>
            <a:r>
              <a:rPr lang="en-GB" dirty="0"/>
              <a:t>Your program runs in the same order that you typed it in.</a:t>
            </a:r>
          </a:p>
          <a:p>
            <a:endParaRPr lang="en-GB" dirty="0"/>
          </a:p>
          <a:p>
            <a:r>
              <a:rPr lang="en-GB" dirty="0"/>
              <a:t>It does not mean it uses an interpreter. Interpreter and complier is how your code gets translated. Procedural programming / Imperative programming just means whatever you typed first happens first.</a:t>
            </a:r>
          </a:p>
          <a:p>
            <a:endParaRPr lang="en-GB" dirty="0"/>
          </a:p>
          <a:p>
            <a:r>
              <a:rPr lang="en-GB" dirty="0"/>
              <a:t>After a while, they improved imperative programming by including procedures and functions </a:t>
            </a:r>
          </a:p>
        </p:txBody>
      </p:sp>
    </p:spTree>
    <p:extLst>
      <p:ext uri="{BB962C8B-B14F-4D97-AF65-F5344CB8AC3E}">
        <p14:creationId xmlns:p14="http://schemas.microsoft.com/office/powerpoint/2010/main" val="2564436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Procedure and Functions</a:t>
            </a:r>
          </a:p>
        </p:txBody>
      </p:sp>
      <p:sp>
        <p:nvSpPr>
          <p:cNvPr id="3" name="Content Placeholder 2"/>
          <p:cNvSpPr>
            <a:spLocks noGrp="1"/>
          </p:cNvSpPr>
          <p:nvPr>
            <p:ph idx="1"/>
          </p:nvPr>
        </p:nvSpPr>
        <p:spPr/>
        <p:txBody>
          <a:bodyPr>
            <a:normAutofit fontScale="70000" lnSpcReduction="20000"/>
          </a:bodyPr>
          <a:lstStyle/>
          <a:p>
            <a:r>
              <a:rPr lang="en-GB" dirty="0"/>
              <a:t>You write some code at the start of the page, you want to use the same code later in your program. You can make your code at the start into a procedure </a:t>
            </a:r>
          </a:p>
          <a:p>
            <a:endParaRPr lang="en-GB" dirty="0"/>
          </a:p>
          <a:p>
            <a:r>
              <a:rPr lang="en-GB" dirty="0"/>
              <a:t>Procedure = Code that can run repeatedly from different parts of the program. </a:t>
            </a:r>
          </a:p>
          <a:p>
            <a:r>
              <a:rPr lang="en-GB" dirty="0"/>
              <a:t>You need three things: PROCEDURE, ENDPROCEDURE and CALL</a:t>
            </a:r>
          </a:p>
          <a:p>
            <a:endParaRPr lang="en-GB" dirty="0"/>
          </a:p>
          <a:p>
            <a:r>
              <a:rPr lang="en-GB" dirty="0"/>
              <a:t>Example:</a:t>
            </a:r>
          </a:p>
          <a:p>
            <a:r>
              <a:rPr lang="en-GB" dirty="0"/>
              <a:t>PROCEDURE TeachersA </a:t>
            </a:r>
          </a:p>
          <a:p>
            <a:r>
              <a:rPr lang="en-GB" dirty="0"/>
              <a:t>    PRINT “Amar”</a:t>
            </a:r>
            <a:br>
              <a:rPr lang="en-GB" dirty="0"/>
            </a:br>
            <a:r>
              <a:rPr lang="en-GB" dirty="0"/>
              <a:t>    PRINT “Alice”</a:t>
            </a:r>
            <a:br>
              <a:rPr lang="en-GB" dirty="0"/>
            </a:br>
            <a:r>
              <a:rPr lang="en-GB" dirty="0"/>
              <a:t>    PRINT “Ainur”</a:t>
            </a:r>
          </a:p>
          <a:p>
            <a:r>
              <a:rPr lang="en-GB" dirty="0"/>
              <a:t>ENDPROCEDURE </a:t>
            </a:r>
          </a:p>
          <a:p>
            <a:endParaRPr lang="en-GB" dirty="0"/>
          </a:p>
          <a:p>
            <a:r>
              <a:rPr lang="en-GB" dirty="0"/>
              <a:t>This makes a procedure called TeachersA. The code within the procedure just prints out teacher names. </a:t>
            </a:r>
          </a:p>
          <a:p>
            <a:endParaRPr lang="en-GB" dirty="0"/>
          </a:p>
          <a:p>
            <a:r>
              <a:rPr lang="en-GB" dirty="0"/>
              <a:t>So later in your code you can have something like:</a:t>
            </a:r>
          </a:p>
          <a:p>
            <a:r>
              <a:rPr lang="en-GB" dirty="0"/>
              <a:t>IF letter = A THEN</a:t>
            </a:r>
          </a:p>
          <a:p>
            <a:r>
              <a:rPr lang="en-GB" dirty="0"/>
              <a:t>  CALL TeachersA</a:t>
            </a:r>
          </a:p>
          <a:p>
            <a:r>
              <a:rPr lang="en-GB" dirty="0"/>
              <a:t>ENDIF</a:t>
            </a:r>
          </a:p>
        </p:txBody>
      </p:sp>
    </p:spTree>
    <p:extLst>
      <p:ext uri="{BB962C8B-B14F-4D97-AF65-F5344CB8AC3E}">
        <p14:creationId xmlns:p14="http://schemas.microsoft.com/office/powerpoint/2010/main" val="2035146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Function</a:t>
            </a:r>
          </a:p>
        </p:txBody>
      </p:sp>
      <p:sp>
        <p:nvSpPr>
          <p:cNvPr id="3" name="Content Placeholder 2"/>
          <p:cNvSpPr>
            <a:spLocks noGrp="1"/>
          </p:cNvSpPr>
          <p:nvPr>
            <p:ph idx="1"/>
          </p:nvPr>
        </p:nvSpPr>
        <p:spPr/>
        <p:txBody>
          <a:bodyPr>
            <a:normAutofit fontScale="62500" lnSpcReduction="20000"/>
          </a:bodyPr>
          <a:lstStyle/>
          <a:p>
            <a:r>
              <a:rPr lang="en-GB" dirty="0"/>
              <a:t>A procedure just does what you will tell it. In the other example it just prints ”Amar”, ”Alice” and “Ainur” </a:t>
            </a:r>
          </a:p>
          <a:p>
            <a:endParaRPr lang="en-GB" dirty="0"/>
          </a:p>
          <a:p>
            <a:r>
              <a:rPr lang="en-GB" dirty="0"/>
              <a:t>A function is exactly the same as a procedure but you have to give it value and it returns a value. </a:t>
            </a:r>
          </a:p>
          <a:p>
            <a:r>
              <a:rPr lang="en-GB" dirty="0"/>
              <a:t>This is called passing values </a:t>
            </a:r>
          </a:p>
          <a:p>
            <a:endParaRPr lang="en-GB" dirty="0"/>
          </a:p>
          <a:p>
            <a:r>
              <a:rPr lang="en-GB" dirty="0"/>
              <a:t>FUNCTION (value to be passed in)</a:t>
            </a:r>
          </a:p>
          <a:p>
            <a:r>
              <a:rPr lang="mr-IN" dirty="0"/>
              <a:t>…</a:t>
            </a:r>
            <a:endParaRPr lang="en-GB" dirty="0"/>
          </a:p>
          <a:p>
            <a:r>
              <a:rPr lang="en-GB" dirty="0"/>
              <a:t>RETURN (value to be passed out)</a:t>
            </a:r>
          </a:p>
          <a:p>
            <a:r>
              <a:rPr lang="en-GB" dirty="0"/>
              <a:t>ENDFUNCTION</a:t>
            </a:r>
          </a:p>
          <a:p>
            <a:r>
              <a:rPr lang="en-GB" dirty="0"/>
              <a:t>You need four things for a function: FUNCTION, RETURN, ENDFUNCTION and CALL</a:t>
            </a:r>
          </a:p>
          <a:p>
            <a:endParaRPr lang="en-GB" dirty="0"/>
          </a:p>
          <a:p>
            <a:r>
              <a:rPr lang="en-GB" dirty="0"/>
              <a:t>FUNCTION Score_to_Percent (Score)</a:t>
            </a:r>
          </a:p>
          <a:p>
            <a:r>
              <a:rPr lang="en-GB" dirty="0"/>
              <a:t>     Percent </a:t>
            </a:r>
            <a:r>
              <a:rPr lang="en-GB" dirty="0">
                <a:sym typeface="Wingdings"/>
              </a:rPr>
              <a:t> (score / 75) * 100</a:t>
            </a:r>
          </a:p>
          <a:p>
            <a:r>
              <a:rPr lang="en-GB" dirty="0">
                <a:sym typeface="Wingdings"/>
              </a:rPr>
              <a:t>     RETURN Percent</a:t>
            </a:r>
          </a:p>
          <a:p>
            <a:r>
              <a:rPr lang="en-GB" dirty="0">
                <a:sym typeface="Wingdings"/>
              </a:rPr>
              <a:t>ENDFUNCTION </a:t>
            </a:r>
          </a:p>
          <a:p>
            <a:endParaRPr lang="en-GB" dirty="0">
              <a:sym typeface="Wingdings"/>
            </a:endParaRPr>
          </a:p>
          <a:p>
            <a:r>
              <a:rPr lang="en-GB" dirty="0">
                <a:sym typeface="Wingdings"/>
              </a:rPr>
              <a:t>Somewhere later in your code you can have:</a:t>
            </a:r>
          </a:p>
          <a:p>
            <a:r>
              <a:rPr lang="en-GB" dirty="0">
                <a:sym typeface="Wingdings"/>
              </a:rPr>
              <a:t>Score  67</a:t>
            </a:r>
          </a:p>
          <a:p>
            <a:r>
              <a:rPr lang="en-GB" dirty="0">
                <a:sym typeface="Wingdings"/>
              </a:rPr>
              <a:t>CALL Score_to_Percent(Score)</a:t>
            </a:r>
          </a:p>
          <a:p>
            <a:endParaRPr lang="en-GB" dirty="0">
              <a:sym typeface="Wingdings"/>
            </a:endParaRPr>
          </a:p>
          <a:p>
            <a:endParaRPr lang="en-GB" dirty="0">
              <a:sym typeface="Wingdings"/>
            </a:endParaRPr>
          </a:p>
          <a:p>
            <a:endParaRPr lang="en-GB" dirty="0"/>
          </a:p>
        </p:txBody>
      </p:sp>
    </p:spTree>
    <p:extLst>
      <p:ext uri="{BB962C8B-B14F-4D97-AF65-F5344CB8AC3E}">
        <p14:creationId xmlns:p14="http://schemas.microsoft.com/office/powerpoint/2010/main" val="3664330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6AA6-8094-FA43-970A-259458EB0854}"/>
              </a:ext>
            </a:extLst>
          </p:cNvPr>
          <p:cNvSpPr>
            <a:spLocks noGrp="1"/>
          </p:cNvSpPr>
          <p:nvPr>
            <p:ph type="title"/>
          </p:nvPr>
        </p:nvSpPr>
        <p:spPr/>
        <p:txBody>
          <a:bodyPr>
            <a:normAutofit fontScale="90000"/>
          </a:bodyPr>
          <a:lstStyle/>
          <a:p>
            <a:r>
              <a:rPr lang="en-GB" dirty="0"/>
              <a:t>Today</a:t>
            </a:r>
          </a:p>
        </p:txBody>
      </p:sp>
      <p:sp>
        <p:nvSpPr>
          <p:cNvPr id="3" name="Content Placeholder 2">
            <a:extLst>
              <a:ext uri="{FF2B5EF4-FFF2-40B4-BE49-F238E27FC236}">
                <a16:creationId xmlns:a16="http://schemas.microsoft.com/office/drawing/2014/main" id="{D2B4C4B8-601F-F941-8877-3439A4645766}"/>
              </a:ext>
            </a:extLst>
          </p:cNvPr>
          <p:cNvSpPr>
            <a:spLocks noGrp="1"/>
          </p:cNvSpPr>
          <p:nvPr>
            <p:ph idx="1"/>
          </p:nvPr>
        </p:nvSpPr>
        <p:spPr>
          <a:solidFill>
            <a:schemeClr val="accent2"/>
          </a:solidFill>
        </p:spPr>
        <p:txBody>
          <a:bodyPr>
            <a:normAutofit/>
          </a:bodyPr>
          <a:lstStyle/>
          <a:p>
            <a:pPr marL="514350" indent="-514350">
              <a:buFont typeface="+mj-lt"/>
              <a:buAutoNum type="arabicPeriod" startAt="8"/>
            </a:pPr>
            <a:r>
              <a:rPr lang="en-US" dirty="0"/>
              <a:t>Object-Oriented Programming (OOP): </a:t>
            </a:r>
          </a:p>
          <a:p>
            <a:pPr marL="514350" indent="-514350">
              <a:buFont typeface="+mj-lt"/>
              <a:buAutoNum type="arabicPeriod" startAt="8"/>
            </a:pPr>
            <a:r>
              <a:rPr lang="en-US" dirty="0"/>
              <a:t>understanding of the terminology associated with OOP (including objects, properties, methods, classes, inheritance, polymorphism, containment (aggregation), encapsulation, getters, setters, instances) </a:t>
            </a:r>
          </a:p>
          <a:p>
            <a:pPr marL="514350" indent="-514350">
              <a:buFont typeface="+mj-lt"/>
              <a:buAutoNum type="arabicPeriod" startAt="8"/>
            </a:pPr>
            <a:r>
              <a:rPr lang="en-US" dirty="0"/>
              <a:t>understanding of how to solve a problem by designing appropriate classes </a:t>
            </a:r>
          </a:p>
          <a:p>
            <a:pPr marL="514350" indent="-514350">
              <a:buFont typeface="+mj-lt"/>
              <a:buAutoNum type="arabicPeriod" startAt="8"/>
            </a:pPr>
            <a:r>
              <a:rPr lang="en-US" dirty="0"/>
              <a:t>understanding of and ability to write code that demonstrates the use of OOP </a:t>
            </a:r>
          </a:p>
          <a:p>
            <a:pPr marL="0" indent="0"/>
            <a:endParaRPr lang="en-US" dirty="0"/>
          </a:p>
          <a:p>
            <a:pPr marL="0" indent="0"/>
            <a:r>
              <a:rPr lang="en-US" dirty="0"/>
              <a:t>Understand: A whole bunch of terms for OOP</a:t>
            </a:r>
          </a:p>
          <a:p>
            <a:pPr marL="0" indent="0"/>
            <a:endParaRPr lang="en-US" dirty="0"/>
          </a:p>
          <a:p>
            <a:pPr marL="0" indent="0"/>
            <a:r>
              <a:rPr lang="en-US" dirty="0"/>
              <a:t>Able: Identify getters and setters</a:t>
            </a:r>
          </a:p>
          <a:p>
            <a:pPr marL="0" indent="0"/>
            <a:endParaRPr lang="en-US" dirty="0"/>
          </a:p>
          <a:p>
            <a:pPr marL="0" indent="0"/>
            <a:r>
              <a:rPr lang="en-US" dirty="0"/>
              <a:t>Answer: What is a class method?</a:t>
            </a:r>
          </a:p>
          <a:p>
            <a:pPr marL="514350" indent="-514350">
              <a:buFont typeface="+mj-lt"/>
              <a:buAutoNum type="arabicPeriod" startAt="8"/>
            </a:pPr>
            <a:endParaRPr lang="en-GB" dirty="0"/>
          </a:p>
        </p:txBody>
      </p:sp>
    </p:spTree>
    <p:extLst>
      <p:ext uri="{BB962C8B-B14F-4D97-AF65-F5344CB8AC3E}">
        <p14:creationId xmlns:p14="http://schemas.microsoft.com/office/powerpoint/2010/main" val="511506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B0B34-EEC1-BB43-976B-850ECE4B9734}"/>
              </a:ext>
            </a:extLst>
          </p:cNvPr>
          <p:cNvSpPr>
            <a:spLocks noGrp="1"/>
          </p:cNvSpPr>
          <p:nvPr>
            <p:ph type="title"/>
          </p:nvPr>
        </p:nvSpPr>
        <p:spPr/>
        <p:txBody>
          <a:bodyPr>
            <a:normAutofit fontScale="90000"/>
          </a:bodyPr>
          <a:lstStyle/>
          <a:p>
            <a:r>
              <a:rPr lang="en-GB" dirty="0"/>
              <a:t>Object Orientated Programming (OOP)</a:t>
            </a:r>
          </a:p>
        </p:txBody>
      </p:sp>
      <p:sp>
        <p:nvSpPr>
          <p:cNvPr id="3" name="Content Placeholder 2">
            <a:extLst>
              <a:ext uri="{FF2B5EF4-FFF2-40B4-BE49-F238E27FC236}">
                <a16:creationId xmlns:a16="http://schemas.microsoft.com/office/drawing/2014/main" id="{CD671ADB-7CAA-4246-A2E2-6940983510B0}"/>
              </a:ext>
            </a:extLst>
          </p:cNvPr>
          <p:cNvSpPr>
            <a:spLocks noGrp="1"/>
          </p:cNvSpPr>
          <p:nvPr>
            <p:ph idx="1"/>
          </p:nvPr>
        </p:nvSpPr>
        <p:spPr/>
        <p:txBody>
          <a:bodyPr>
            <a:normAutofit lnSpcReduction="10000"/>
          </a:bodyPr>
          <a:lstStyle/>
          <a:p>
            <a:r>
              <a:rPr lang="en-GB" dirty="0"/>
              <a:t>Oh my gosh…so so so so many stupid words here. </a:t>
            </a:r>
          </a:p>
          <a:p>
            <a:endParaRPr lang="en-GB" dirty="0"/>
          </a:p>
          <a:p>
            <a:r>
              <a:rPr lang="en-GB" dirty="0"/>
              <a:t>Object Orientated Programming (OOP) uses objects. </a:t>
            </a:r>
          </a:p>
          <a:p>
            <a:r>
              <a:rPr lang="en-GB" dirty="0"/>
              <a:t>Objects are similar to procedures and functions</a:t>
            </a:r>
          </a:p>
          <a:p>
            <a:endParaRPr lang="en-GB" dirty="0"/>
          </a:p>
          <a:p>
            <a:r>
              <a:rPr lang="en-GB" dirty="0"/>
              <a:t>Objects are self contained pieces of code. </a:t>
            </a:r>
          </a:p>
          <a:p>
            <a:endParaRPr lang="en-GB" dirty="0"/>
          </a:p>
          <a:p>
            <a:r>
              <a:rPr lang="en-GB" dirty="0"/>
              <a:t>So what’s the difference between an object and procedure or function?</a:t>
            </a:r>
          </a:p>
          <a:p>
            <a:r>
              <a:rPr lang="en-GB" dirty="0"/>
              <a:t>Not much, a procedure won’t give you anything in return, it will just run. </a:t>
            </a:r>
          </a:p>
          <a:p>
            <a:r>
              <a:rPr lang="en-GB" dirty="0"/>
              <a:t>A function means you must give it something and it will give something to you</a:t>
            </a:r>
          </a:p>
          <a:p>
            <a:r>
              <a:rPr lang="en-GB" dirty="0"/>
              <a:t>An object, we don’t care about the classification. Give it something, don’t give it something, we don’t care.</a:t>
            </a:r>
          </a:p>
          <a:p>
            <a:r>
              <a:rPr lang="en-GB" dirty="0"/>
              <a:t>Also, objects can interact with each other</a:t>
            </a:r>
          </a:p>
        </p:txBody>
      </p:sp>
    </p:spTree>
    <p:extLst>
      <p:ext uri="{BB962C8B-B14F-4D97-AF65-F5344CB8AC3E}">
        <p14:creationId xmlns:p14="http://schemas.microsoft.com/office/powerpoint/2010/main" val="3826429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08D1-5A18-6042-8916-73C95059F2A9}"/>
              </a:ext>
            </a:extLst>
          </p:cNvPr>
          <p:cNvSpPr>
            <a:spLocks noGrp="1"/>
          </p:cNvSpPr>
          <p:nvPr>
            <p:ph type="title"/>
          </p:nvPr>
        </p:nvSpPr>
        <p:spPr/>
        <p:txBody>
          <a:bodyPr>
            <a:normAutofit fontScale="90000"/>
          </a:bodyPr>
          <a:lstStyle/>
          <a:p>
            <a:r>
              <a:rPr lang="en-GB" dirty="0"/>
              <a:t>OOP Terms</a:t>
            </a:r>
          </a:p>
        </p:txBody>
      </p:sp>
      <p:sp>
        <p:nvSpPr>
          <p:cNvPr id="3" name="Content Placeholder 2">
            <a:extLst>
              <a:ext uri="{FF2B5EF4-FFF2-40B4-BE49-F238E27FC236}">
                <a16:creationId xmlns:a16="http://schemas.microsoft.com/office/drawing/2014/main" id="{4ECFC54D-A100-3C49-9542-DE61719855A4}"/>
              </a:ext>
            </a:extLst>
          </p:cNvPr>
          <p:cNvSpPr>
            <a:spLocks noGrp="1"/>
          </p:cNvSpPr>
          <p:nvPr>
            <p:ph idx="1"/>
          </p:nvPr>
        </p:nvSpPr>
        <p:spPr/>
        <p:txBody>
          <a:bodyPr>
            <a:normAutofit lnSpcReduction="10000"/>
          </a:bodyPr>
          <a:lstStyle/>
          <a:p>
            <a:r>
              <a:rPr lang="en-GB" dirty="0"/>
              <a:t>An Object cannot just be made by magic, you need to make a Class. </a:t>
            </a:r>
          </a:p>
          <a:p>
            <a:endParaRPr lang="en-GB" dirty="0"/>
          </a:p>
          <a:p>
            <a:r>
              <a:rPr lang="en-GB" dirty="0"/>
              <a:t>A Class is used to create an Object</a:t>
            </a:r>
          </a:p>
          <a:p>
            <a:endParaRPr lang="en-GB" dirty="0"/>
          </a:p>
          <a:p>
            <a:r>
              <a:rPr lang="en-GB" dirty="0"/>
              <a:t>So now we have two words:</a:t>
            </a:r>
          </a:p>
          <a:p>
            <a:endParaRPr lang="en-GB" dirty="0"/>
          </a:p>
          <a:p>
            <a:r>
              <a:rPr lang="en-GB" dirty="0"/>
              <a:t>Class : Used as a template to create an object</a:t>
            </a:r>
          </a:p>
          <a:p>
            <a:r>
              <a:rPr lang="en-GB" dirty="0"/>
              <a:t>Object : Self contained code</a:t>
            </a:r>
          </a:p>
          <a:p>
            <a:endParaRPr lang="en-GB" dirty="0"/>
          </a:p>
          <a:p>
            <a:r>
              <a:rPr lang="en-GB" dirty="0"/>
              <a:t>We will now need to learn all of these words:</a:t>
            </a:r>
          </a:p>
          <a:p>
            <a:r>
              <a:rPr lang="en-GB" dirty="0"/>
              <a:t>Properties, Methods, Instance, Inheritance, Polymorphism, Containment, Aggregation, Encapsulation, Deconstruction, Getters, Setters, Attributes, Public, Private, Behaviours</a:t>
            </a:r>
          </a:p>
        </p:txBody>
      </p:sp>
    </p:spTree>
    <p:extLst>
      <p:ext uri="{BB962C8B-B14F-4D97-AF65-F5344CB8AC3E}">
        <p14:creationId xmlns:p14="http://schemas.microsoft.com/office/powerpoint/2010/main" val="152917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E2AE-9041-FE4C-B0A8-CA2A904DD1EA}"/>
              </a:ext>
            </a:extLst>
          </p:cNvPr>
          <p:cNvSpPr>
            <a:spLocks noGrp="1"/>
          </p:cNvSpPr>
          <p:nvPr>
            <p:ph type="title"/>
          </p:nvPr>
        </p:nvSpPr>
        <p:spPr/>
        <p:txBody>
          <a:bodyPr>
            <a:normAutofit fontScale="90000"/>
          </a:bodyPr>
          <a:lstStyle/>
          <a:p>
            <a:r>
              <a:rPr lang="en-GB" dirty="0"/>
              <a:t>Today</a:t>
            </a:r>
          </a:p>
        </p:txBody>
      </p:sp>
      <p:sp>
        <p:nvSpPr>
          <p:cNvPr id="3" name="Content Placeholder 2">
            <a:extLst>
              <a:ext uri="{FF2B5EF4-FFF2-40B4-BE49-F238E27FC236}">
                <a16:creationId xmlns:a16="http://schemas.microsoft.com/office/drawing/2014/main" id="{6992D262-8373-B44E-A2FE-193DE25BE9F7}"/>
              </a:ext>
            </a:extLst>
          </p:cNvPr>
          <p:cNvSpPr>
            <a:spLocks noGrp="1"/>
          </p:cNvSpPr>
          <p:nvPr>
            <p:ph idx="1"/>
          </p:nvPr>
        </p:nvSpPr>
        <p:spPr>
          <a:solidFill>
            <a:schemeClr val="accent2"/>
          </a:solidFill>
        </p:spPr>
        <p:txBody>
          <a:bodyPr>
            <a:normAutofit fontScale="77500" lnSpcReduction="20000"/>
          </a:bodyPr>
          <a:lstStyle/>
          <a:p>
            <a:pPr marL="514350" indent="-514350">
              <a:buFont typeface="+mj-lt"/>
              <a:buAutoNum type="arabicPeriod"/>
            </a:pPr>
            <a:r>
              <a:rPr lang="en-US" dirty="0"/>
              <a:t>Understanding what is meant by a programming paradigm </a:t>
            </a:r>
          </a:p>
          <a:p>
            <a:pPr marL="514350" indent="-514350">
              <a:buFont typeface="+mj-lt"/>
              <a:buAutoNum type="arabicPeriod"/>
            </a:pPr>
            <a:r>
              <a:rPr lang="en-US" dirty="0"/>
              <a:t>Show understanding of the characteristics of a number of programming paradigms: </a:t>
            </a:r>
          </a:p>
          <a:p>
            <a:pPr marL="514350" indent="-514350">
              <a:buFont typeface="+mj-lt"/>
              <a:buAutoNum type="arabicPeriod"/>
            </a:pPr>
            <a:r>
              <a:rPr lang="en-US" dirty="0"/>
              <a:t>Low-level Programming: </a:t>
            </a:r>
          </a:p>
          <a:p>
            <a:pPr marL="514350" indent="-514350">
              <a:buFont typeface="+mj-lt"/>
              <a:buAutoNum type="arabicPeriod"/>
            </a:pPr>
            <a:r>
              <a:rPr lang="en-US" dirty="0"/>
              <a:t>• understanding of and ability to write</a:t>
            </a:r>
            <a:br>
              <a:rPr lang="en-US" dirty="0"/>
            </a:br>
            <a:r>
              <a:rPr lang="en-US" dirty="0"/>
              <a:t>low-level code that uses various addressing modes: immediate, direct, indirect, indexed and relative </a:t>
            </a:r>
          </a:p>
          <a:p>
            <a:pPr marL="514350" indent="-514350">
              <a:buFont typeface="+mj-lt"/>
              <a:buAutoNum type="arabicPeriod"/>
            </a:pPr>
            <a:r>
              <a:rPr lang="en-US" dirty="0"/>
              <a:t>Imperative (Procedural) programming: </a:t>
            </a:r>
          </a:p>
          <a:p>
            <a:pPr marL="514350" indent="-514350">
              <a:buFont typeface="+mj-lt"/>
              <a:buAutoNum type="arabicPeriod"/>
            </a:pPr>
            <a:r>
              <a:rPr lang="en-US" dirty="0"/>
              <a:t>Assumed knowledge and understanding of Structural Programming (see details in AS content section 11.3) </a:t>
            </a:r>
          </a:p>
          <a:p>
            <a:pPr marL="514350" indent="-514350">
              <a:buFont typeface="+mj-lt"/>
              <a:buAutoNum type="arabicPeriod"/>
            </a:pPr>
            <a:r>
              <a:rPr lang="en-US" dirty="0"/>
              <a:t>understanding of and ability to write imperative (procedural) programming code that uses variables, constructs, procedures and functions. See details in AS Content</a:t>
            </a:r>
          </a:p>
          <a:p>
            <a:pPr marL="514350" indent="-514350">
              <a:buFont typeface="+mj-lt"/>
              <a:buAutoNum type="arabicPeriod"/>
            </a:pPr>
            <a:endParaRPr lang="en-US" dirty="0"/>
          </a:p>
          <a:p>
            <a:pPr marL="514350" indent="-514350">
              <a:buFont typeface="+mj-lt"/>
              <a:buAutoNum type="arabicPeriod"/>
            </a:pPr>
            <a:endParaRPr lang="en-US" dirty="0"/>
          </a:p>
          <a:p>
            <a:pPr marL="0" indent="0"/>
            <a:r>
              <a:rPr lang="en-US" dirty="0"/>
              <a:t>Understand: What is a programming paradigm </a:t>
            </a:r>
          </a:p>
          <a:p>
            <a:pPr marL="0" indent="0"/>
            <a:endParaRPr lang="en-US" dirty="0"/>
          </a:p>
          <a:p>
            <a:pPr marL="0" indent="0"/>
            <a:r>
              <a:rPr lang="en-US" dirty="0"/>
              <a:t>Able: Describe the different paradigm</a:t>
            </a:r>
          </a:p>
          <a:p>
            <a:pPr marL="0" indent="0"/>
            <a:endParaRPr lang="en-US" dirty="0"/>
          </a:p>
          <a:p>
            <a:pPr marL="0" indent="0"/>
            <a:r>
              <a:rPr lang="en-US" dirty="0"/>
              <a:t>Answer: Why use one paradigm over another?</a:t>
            </a:r>
            <a:endParaRPr lang="en-GB" dirty="0"/>
          </a:p>
        </p:txBody>
      </p:sp>
    </p:spTree>
    <p:extLst>
      <p:ext uri="{BB962C8B-B14F-4D97-AF65-F5344CB8AC3E}">
        <p14:creationId xmlns:p14="http://schemas.microsoft.com/office/powerpoint/2010/main" val="166022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DEF4C-34A4-114B-BC91-C7D38744BF44}"/>
              </a:ext>
            </a:extLst>
          </p:cNvPr>
          <p:cNvSpPr>
            <a:spLocks noGrp="1"/>
          </p:cNvSpPr>
          <p:nvPr>
            <p:ph type="title"/>
          </p:nvPr>
        </p:nvSpPr>
        <p:spPr/>
        <p:txBody>
          <a:bodyPr>
            <a:normAutofit fontScale="90000"/>
          </a:bodyPr>
          <a:lstStyle/>
          <a:p>
            <a:r>
              <a:rPr lang="en-GB" dirty="0"/>
              <a:t>OOP Terms – Classes (part 1)</a:t>
            </a:r>
          </a:p>
        </p:txBody>
      </p:sp>
      <p:sp>
        <p:nvSpPr>
          <p:cNvPr id="3" name="Content Placeholder 2">
            <a:extLst>
              <a:ext uri="{FF2B5EF4-FFF2-40B4-BE49-F238E27FC236}">
                <a16:creationId xmlns:a16="http://schemas.microsoft.com/office/drawing/2014/main" id="{D712AD12-0B8C-5740-9890-EAB0D4BDC4C7}"/>
              </a:ext>
            </a:extLst>
          </p:cNvPr>
          <p:cNvSpPr>
            <a:spLocks noGrp="1"/>
          </p:cNvSpPr>
          <p:nvPr>
            <p:ph idx="1"/>
          </p:nvPr>
        </p:nvSpPr>
        <p:spPr/>
        <p:txBody>
          <a:bodyPr/>
          <a:lstStyle/>
          <a:p>
            <a:r>
              <a:rPr lang="en-GB" dirty="0"/>
              <a:t>So a class is used as a template to create an object</a:t>
            </a:r>
          </a:p>
          <a:p>
            <a:endParaRPr lang="en-GB" dirty="0"/>
          </a:p>
          <a:p>
            <a:r>
              <a:rPr lang="en-GB" dirty="0"/>
              <a:t>Classes have names, attributes, methods, public sets, private sets and encapsulation. </a:t>
            </a:r>
          </a:p>
          <a:p>
            <a:endParaRPr lang="en-GB" dirty="0"/>
          </a:p>
          <a:p>
            <a:r>
              <a:rPr lang="en-GB" dirty="0"/>
              <a:t>Lets say you want a program that draws shapes. (Square, Triangle, Circle etc…)</a:t>
            </a:r>
          </a:p>
          <a:p>
            <a:endParaRPr lang="en-GB" dirty="0"/>
          </a:p>
          <a:p>
            <a:r>
              <a:rPr lang="en-GB" dirty="0"/>
              <a:t>The actual shape (square, triangle, circle etc…) is the object. </a:t>
            </a:r>
          </a:p>
          <a:p>
            <a:r>
              <a:rPr lang="en-GB" dirty="0"/>
              <a:t>But you need to make a template on how to make that object. That template is called a class.</a:t>
            </a:r>
          </a:p>
          <a:p>
            <a:endParaRPr lang="en-GB" dirty="0"/>
          </a:p>
          <a:p>
            <a:r>
              <a:rPr lang="en-GB" dirty="0"/>
              <a:t>So a shape can have an area size, the perimeter size and a name </a:t>
            </a:r>
          </a:p>
        </p:txBody>
      </p:sp>
    </p:spTree>
    <p:extLst>
      <p:ext uri="{BB962C8B-B14F-4D97-AF65-F5344CB8AC3E}">
        <p14:creationId xmlns:p14="http://schemas.microsoft.com/office/powerpoint/2010/main" val="3498693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53CB-96C1-EF40-B59D-7DEA7F8537A2}"/>
              </a:ext>
            </a:extLst>
          </p:cNvPr>
          <p:cNvSpPr>
            <a:spLocks noGrp="1"/>
          </p:cNvSpPr>
          <p:nvPr>
            <p:ph type="title"/>
          </p:nvPr>
        </p:nvSpPr>
        <p:spPr/>
        <p:txBody>
          <a:bodyPr>
            <a:normAutofit fontScale="90000"/>
          </a:bodyPr>
          <a:lstStyle/>
          <a:p>
            <a:r>
              <a:rPr lang="en-GB" dirty="0"/>
              <a:t>OOP Terms – Classes – (part 2)</a:t>
            </a:r>
          </a:p>
        </p:txBody>
      </p:sp>
      <p:sp>
        <p:nvSpPr>
          <p:cNvPr id="3" name="Content Placeholder 2">
            <a:extLst>
              <a:ext uri="{FF2B5EF4-FFF2-40B4-BE49-F238E27FC236}">
                <a16:creationId xmlns:a16="http://schemas.microsoft.com/office/drawing/2014/main" id="{755C439B-7635-C94A-A3DC-CD6F7278EEA2}"/>
              </a:ext>
            </a:extLst>
          </p:cNvPr>
          <p:cNvSpPr>
            <a:spLocks noGrp="1"/>
          </p:cNvSpPr>
          <p:nvPr>
            <p:ph idx="1"/>
          </p:nvPr>
        </p:nvSpPr>
        <p:spPr/>
        <p:txBody>
          <a:bodyPr>
            <a:normAutofit fontScale="92500"/>
          </a:bodyPr>
          <a:lstStyle/>
          <a:p>
            <a:r>
              <a:rPr lang="en-GB" dirty="0"/>
              <a:t>Class Name: This is the name of your class</a:t>
            </a:r>
          </a:p>
          <a:p>
            <a:endParaRPr lang="en-GB" dirty="0"/>
          </a:p>
          <a:p>
            <a:r>
              <a:rPr lang="en-GB" dirty="0"/>
              <a:t>Class Attributes: These are the things inside the class that you wrote specifically for that individual class.</a:t>
            </a:r>
          </a:p>
          <a:p>
            <a:endParaRPr lang="en-GB" dirty="0"/>
          </a:p>
          <a:p>
            <a:r>
              <a:rPr lang="en-GB" dirty="0"/>
              <a:t>Class Methods: If you have any other code that you wrote, maybe its another class or maybe its another object, or maybe it’s a procedure or maybe it’s a function, and you want this code within the Class you are making now, this is called a Class Method. </a:t>
            </a:r>
          </a:p>
          <a:p>
            <a:r>
              <a:rPr lang="en-GB" dirty="0"/>
              <a:t>Class Method = When you have external code within your class</a:t>
            </a:r>
          </a:p>
          <a:p>
            <a:endParaRPr lang="en-GB" dirty="0"/>
          </a:p>
          <a:p>
            <a:r>
              <a:rPr lang="en-GB" dirty="0"/>
              <a:t>Encapsulation: When you combine class attributes and class methods into one class. </a:t>
            </a:r>
          </a:p>
          <a:p>
            <a:endParaRPr lang="en-GB" dirty="0"/>
          </a:p>
          <a:p>
            <a:r>
              <a:rPr lang="en-GB" dirty="0"/>
              <a:t>Public and Private: Where you say what part of your class can be changed (public) and what parts cannot be changed (private)</a:t>
            </a:r>
          </a:p>
        </p:txBody>
      </p:sp>
    </p:spTree>
    <p:extLst>
      <p:ext uri="{BB962C8B-B14F-4D97-AF65-F5344CB8AC3E}">
        <p14:creationId xmlns:p14="http://schemas.microsoft.com/office/powerpoint/2010/main" val="2391556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0A6F-E0FF-E147-BA1C-5418700B1485}"/>
              </a:ext>
            </a:extLst>
          </p:cNvPr>
          <p:cNvSpPr>
            <a:spLocks noGrp="1"/>
          </p:cNvSpPr>
          <p:nvPr>
            <p:ph type="title"/>
          </p:nvPr>
        </p:nvSpPr>
        <p:spPr/>
        <p:txBody>
          <a:bodyPr>
            <a:normAutofit fontScale="90000"/>
          </a:bodyPr>
          <a:lstStyle/>
          <a:p>
            <a:r>
              <a:rPr lang="en-GB" dirty="0"/>
              <a:t>OOP Terms – Classes – (part 3)</a:t>
            </a:r>
          </a:p>
        </p:txBody>
      </p:sp>
      <p:sp>
        <p:nvSpPr>
          <p:cNvPr id="3" name="Content Placeholder 2">
            <a:extLst>
              <a:ext uri="{FF2B5EF4-FFF2-40B4-BE49-F238E27FC236}">
                <a16:creationId xmlns:a16="http://schemas.microsoft.com/office/drawing/2014/main" id="{AAE3BC39-F407-3B42-A62E-5B58F8BB53E3}"/>
              </a:ext>
            </a:extLst>
          </p:cNvPr>
          <p:cNvSpPr>
            <a:spLocks noGrp="1"/>
          </p:cNvSpPr>
          <p:nvPr>
            <p:ph idx="1"/>
          </p:nvPr>
        </p:nvSpPr>
        <p:spPr>
          <a:xfrm>
            <a:off x="-1" y="2920814"/>
            <a:ext cx="12158663" cy="3918930"/>
          </a:xfrm>
        </p:spPr>
        <p:txBody>
          <a:bodyPr>
            <a:normAutofit fontScale="92500" lnSpcReduction="10000"/>
          </a:bodyPr>
          <a:lstStyle/>
          <a:p>
            <a:r>
              <a:rPr lang="en-GB" dirty="0"/>
              <a:t>Class Name = Red box</a:t>
            </a:r>
          </a:p>
          <a:p>
            <a:r>
              <a:rPr lang="en-GB" dirty="0"/>
              <a:t>Class Attributes = Blue box</a:t>
            </a:r>
          </a:p>
          <a:p>
            <a:r>
              <a:rPr lang="en-GB" dirty="0"/>
              <a:t>Class Methods = Green box </a:t>
            </a:r>
          </a:p>
          <a:p>
            <a:r>
              <a:rPr lang="en-GB" dirty="0"/>
              <a:t>Public = Green</a:t>
            </a:r>
          </a:p>
          <a:p>
            <a:r>
              <a:rPr lang="en-GB" dirty="0"/>
              <a:t>Private = Blue</a:t>
            </a:r>
          </a:p>
          <a:p>
            <a:endParaRPr lang="en-GB" dirty="0"/>
          </a:p>
          <a:p>
            <a:r>
              <a:rPr lang="en-GB" dirty="0"/>
              <a:t>And here is why OOP terms suck, because even in your book it says the green box things are attributes, which they are because attributes are things inside a Class, but really these are Class Methods because they link to other functions within your code</a:t>
            </a:r>
          </a:p>
        </p:txBody>
      </p:sp>
      <p:pic>
        <p:nvPicPr>
          <p:cNvPr id="5" name="Picture 4">
            <a:extLst>
              <a:ext uri="{FF2B5EF4-FFF2-40B4-BE49-F238E27FC236}">
                <a16:creationId xmlns:a16="http://schemas.microsoft.com/office/drawing/2014/main" id="{13467BB9-98AC-4F46-B472-73FD1F4A87C2}"/>
              </a:ext>
            </a:extLst>
          </p:cNvPr>
          <p:cNvPicPr>
            <a:picLocks noChangeAspect="1"/>
          </p:cNvPicPr>
          <p:nvPr/>
        </p:nvPicPr>
        <p:blipFill>
          <a:blip r:embed="rId2"/>
          <a:stretch>
            <a:fillRect/>
          </a:stretch>
        </p:blipFill>
        <p:spPr>
          <a:xfrm>
            <a:off x="4310065" y="507814"/>
            <a:ext cx="7848600" cy="2413000"/>
          </a:xfrm>
          <a:prstGeom prst="rect">
            <a:avLst/>
          </a:prstGeom>
        </p:spPr>
      </p:pic>
      <p:sp>
        <p:nvSpPr>
          <p:cNvPr id="7" name="Rectangle 6">
            <a:extLst>
              <a:ext uri="{FF2B5EF4-FFF2-40B4-BE49-F238E27FC236}">
                <a16:creationId xmlns:a16="http://schemas.microsoft.com/office/drawing/2014/main" id="{07C84BC0-BA11-844E-83F1-0487341A94B2}"/>
              </a:ext>
            </a:extLst>
          </p:cNvPr>
          <p:cNvSpPr/>
          <p:nvPr/>
        </p:nvSpPr>
        <p:spPr>
          <a:xfrm>
            <a:off x="7848600" y="614363"/>
            <a:ext cx="4310065" cy="314325"/>
          </a:xfrm>
          <a:prstGeom prst="rect">
            <a:avLst/>
          </a:prstGeom>
          <a:solidFill>
            <a:srgbClr val="FF2600">
              <a:alpha val="2666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a:extLst>
              <a:ext uri="{FF2B5EF4-FFF2-40B4-BE49-F238E27FC236}">
                <a16:creationId xmlns:a16="http://schemas.microsoft.com/office/drawing/2014/main" id="{A12D3387-C2BD-194A-89CF-E5D1B808602B}"/>
              </a:ext>
            </a:extLst>
          </p:cNvPr>
          <p:cNvSpPr/>
          <p:nvPr/>
        </p:nvSpPr>
        <p:spPr>
          <a:xfrm>
            <a:off x="7848599" y="938960"/>
            <a:ext cx="4310065" cy="932703"/>
          </a:xfrm>
          <a:prstGeom prst="rect">
            <a:avLst/>
          </a:prstGeom>
          <a:solidFill>
            <a:srgbClr val="0070C0">
              <a:alpha val="2666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92096F08-E300-5E4E-8B14-BE189FC99B3B}"/>
              </a:ext>
            </a:extLst>
          </p:cNvPr>
          <p:cNvSpPr/>
          <p:nvPr/>
        </p:nvSpPr>
        <p:spPr>
          <a:xfrm>
            <a:off x="7848598" y="1929887"/>
            <a:ext cx="4310065" cy="932703"/>
          </a:xfrm>
          <a:prstGeom prst="rect">
            <a:avLst/>
          </a:prstGeom>
          <a:solidFill>
            <a:srgbClr val="92D050">
              <a:alpha val="2666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499607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9D012-1744-804F-A657-0464F87EFAEE}"/>
              </a:ext>
            </a:extLst>
          </p:cNvPr>
          <p:cNvSpPr>
            <a:spLocks noGrp="1"/>
          </p:cNvSpPr>
          <p:nvPr>
            <p:ph type="title"/>
          </p:nvPr>
        </p:nvSpPr>
        <p:spPr/>
        <p:txBody>
          <a:bodyPr>
            <a:normAutofit fontScale="90000"/>
          </a:bodyPr>
          <a:lstStyle/>
          <a:p>
            <a:r>
              <a:rPr lang="en-GB" dirty="0"/>
              <a:t>Classes and Objects</a:t>
            </a:r>
          </a:p>
        </p:txBody>
      </p:sp>
      <p:sp>
        <p:nvSpPr>
          <p:cNvPr id="3" name="Content Placeholder 2">
            <a:extLst>
              <a:ext uri="{FF2B5EF4-FFF2-40B4-BE49-F238E27FC236}">
                <a16:creationId xmlns:a16="http://schemas.microsoft.com/office/drawing/2014/main" id="{49C4A7A2-DCA8-424C-A2BA-BAD340183D95}"/>
              </a:ext>
            </a:extLst>
          </p:cNvPr>
          <p:cNvSpPr>
            <a:spLocks noGrp="1"/>
          </p:cNvSpPr>
          <p:nvPr>
            <p:ph idx="1"/>
          </p:nvPr>
        </p:nvSpPr>
        <p:spPr/>
        <p:txBody>
          <a:bodyPr>
            <a:normAutofit fontScale="92500" lnSpcReduction="10000"/>
          </a:bodyPr>
          <a:lstStyle/>
          <a:p>
            <a:r>
              <a:rPr lang="en-GB" dirty="0"/>
              <a:t>Okay, so you want to make an Object, you know you need a template for this Object. This template is called a Class. </a:t>
            </a:r>
          </a:p>
          <a:p>
            <a:endParaRPr lang="en-GB" dirty="0"/>
          </a:p>
          <a:p>
            <a:r>
              <a:rPr lang="en-GB" dirty="0"/>
              <a:t>Can I make 1 class to make many Objects </a:t>
            </a:r>
          </a:p>
          <a:p>
            <a:r>
              <a:rPr lang="en-GB" dirty="0"/>
              <a:t>Yes. As long as the Objects are the same, you can make many Objects from one Class</a:t>
            </a:r>
          </a:p>
          <a:p>
            <a:endParaRPr lang="en-GB" dirty="0"/>
          </a:p>
          <a:p>
            <a:r>
              <a:rPr lang="en-GB" dirty="0"/>
              <a:t>So can we say that a Class is used to create Objects?</a:t>
            </a:r>
          </a:p>
          <a:p>
            <a:r>
              <a:rPr lang="en-GB" dirty="0"/>
              <a:t>No.</a:t>
            </a:r>
          </a:p>
          <a:p>
            <a:endParaRPr lang="en-GB" dirty="0"/>
          </a:p>
          <a:p>
            <a:r>
              <a:rPr lang="en-GB" dirty="0"/>
              <a:t>We cannot say “…create Objects” we have to say “…create instances of an Object”</a:t>
            </a:r>
          </a:p>
          <a:p>
            <a:r>
              <a:rPr lang="en-GB" dirty="0"/>
              <a:t>Instance = one (of) </a:t>
            </a:r>
          </a:p>
          <a:p>
            <a:endParaRPr lang="en-GB" dirty="0"/>
          </a:p>
          <a:p>
            <a:r>
              <a:rPr lang="en-GB" dirty="0"/>
              <a:t>So if I made my class and I used it to create 25 objects, I have to say I have 25 instances of an object. </a:t>
            </a:r>
          </a:p>
          <a:p>
            <a:endParaRPr lang="en-GB" dirty="0"/>
          </a:p>
          <a:p>
            <a:endParaRPr lang="en-GB" dirty="0"/>
          </a:p>
        </p:txBody>
      </p:sp>
    </p:spTree>
    <p:extLst>
      <p:ext uri="{BB962C8B-B14F-4D97-AF65-F5344CB8AC3E}">
        <p14:creationId xmlns:p14="http://schemas.microsoft.com/office/powerpoint/2010/main" val="358581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8F08-D9C5-D349-99E1-0D9A365BB042}"/>
              </a:ext>
            </a:extLst>
          </p:cNvPr>
          <p:cNvSpPr>
            <a:spLocks noGrp="1"/>
          </p:cNvSpPr>
          <p:nvPr>
            <p:ph type="title"/>
          </p:nvPr>
        </p:nvSpPr>
        <p:spPr/>
        <p:txBody>
          <a:bodyPr>
            <a:normAutofit fontScale="90000"/>
          </a:bodyPr>
          <a:lstStyle/>
          <a:p>
            <a:r>
              <a:rPr lang="en-GB" dirty="0"/>
              <a:t>OOP Terms - Objects</a:t>
            </a:r>
          </a:p>
        </p:txBody>
      </p:sp>
      <p:sp>
        <p:nvSpPr>
          <p:cNvPr id="3" name="Content Placeholder 2">
            <a:extLst>
              <a:ext uri="{FF2B5EF4-FFF2-40B4-BE49-F238E27FC236}">
                <a16:creationId xmlns:a16="http://schemas.microsoft.com/office/drawing/2014/main" id="{6979B27F-5A27-2B48-B8A6-EC9B7A18C837}"/>
              </a:ext>
            </a:extLst>
          </p:cNvPr>
          <p:cNvSpPr>
            <a:spLocks noGrp="1"/>
          </p:cNvSpPr>
          <p:nvPr>
            <p:ph idx="1"/>
          </p:nvPr>
        </p:nvSpPr>
        <p:spPr/>
        <p:txBody>
          <a:bodyPr>
            <a:normAutofit fontScale="85000" lnSpcReduction="20000"/>
          </a:bodyPr>
          <a:lstStyle/>
          <a:p>
            <a:r>
              <a:rPr lang="en-GB" dirty="0"/>
              <a:t>So if I have a copy of an object its called an instance. </a:t>
            </a:r>
          </a:p>
          <a:p>
            <a:endParaRPr lang="en-GB" dirty="0"/>
          </a:p>
          <a:p>
            <a:r>
              <a:rPr lang="en-GB" dirty="0"/>
              <a:t>Objects can also have </a:t>
            </a:r>
          </a:p>
          <a:p>
            <a:r>
              <a:rPr lang="en-GB" dirty="0"/>
              <a:t>Data, Methods, Properties, Actions, Behaviours </a:t>
            </a:r>
          </a:p>
          <a:p>
            <a:endParaRPr lang="en-GB" dirty="0"/>
          </a:p>
          <a:p>
            <a:r>
              <a:rPr lang="en-GB" dirty="0"/>
              <a:t>The information about an object is called its Data </a:t>
            </a:r>
          </a:p>
          <a:p>
            <a:r>
              <a:rPr lang="en-GB" dirty="0"/>
              <a:t>So for example, our Shape Class is used to make instances of Squares, Triangles and Circles. The information about an individual square, (the area, perimeter and name) are the Object’s Data. (ANNOYING….Some places say Object Data is the same as Object Information and it’s the same as Object Attributes)</a:t>
            </a:r>
          </a:p>
          <a:p>
            <a:endParaRPr lang="en-GB" dirty="0"/>
          </a:p>
          <a:p>
            <a:r>
              <a:rPr lang="en-GB" dirty="0"/>
              <a:t>If our Object can do something, then we say our Object has an Action. </a:t>
            </a:r>
          </a:p>
          <a:p>
            <a:r>
              <a:rPr lang="en-GB" dirty="0"/>
              <a:t>Actions are also called behaviours </a:t>
            </a:r>
          </a:p>
          <a:p>
            <a:endParaRPr lang="en-GB" dirty="0"/>
          </a:p>
          <a:p>
            <a:r>
              <a:rPr lang="en-GB" dirty="0"/>
              <a:t>If your Object has Object Data and Object Action, then those are the Object Properties. Your object will always have Object Data at least so that’s why sometimes Object Data is also called Object Information and its same as Object Attributes and it’s the same as Object Properties) </a:t>
            </a:r>
          </a:p>
          <a:p>
            <a:endParaRPr lang="en-GB" dirty="0"/>
          </a:p>
        </p:txBody>
      </p:sp>
    </p:spTree>
    <p:extLst>
      <p:ext uri="{BB962C8B-B14F-4D97-AF65-F5344CB8AC3E}">
        <p14:creationId xmlns:p14="http://schemas.microsoft.com/office/powerpoint/2010/main" val="153855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41E4-46FC-7F44-B093-01E79B412452}"/>
              </a:ext>
            </a:extLst>
          </p:cNvPr>
          <p:cNvSpPr>
            <a:spLocks noGrp="1"/>
          </p:cNvSpPr>
          <p:nvPr>
            <p:ph type="title"/>
          </p:nvPr>
        </p:nvSpPr>
        <p:spPr/>
        <p:txBody>
          <a:bodyPr>
            <a:normAutofit fontScale="90000"/>
          </a:bodyPr>
          <a:lstStyle/>
          <a:p>
            <a:r>
              <a:rPr lang="en-GB" dirty="0"/>
              <a:t>Quick Review</a:t>
            </a:r>
          </a:p>
        </p:txBody>
      </p:sp>
      <p:sp>
        <p:nvSpPr>
          <p:cNvPr id="3" name="Content Placeholder 2">
            <a:extLst>
              <a:ext uri="{FF2B5EF4-FFF2-40B4-BE49-F238E27FC236}">
                <a16:creationId xmlns:a16="http://schemas.microsoft.com/office/drawing/2014/main" id="{67B91F89-A2E3-2D43-91A3-09CEC0A6BE09}"/>
              </a:ext>
            </a:extLst>
          </p:cNvPr>
          <p:cNvSpPr>
            <a:spLocks noGrp="1"/>
          </p:cNvSpPr>
          <p:nvPr>
            <p:ph idx="1"/>
          </p:nvPr>
        </p:nvSpPr>
        <p:spPr/>
        <p:txBody>
          <a:bodyPr/>
          <a:lstStyle/>
          <a:p>
            <a:r>
              <a:rPr lang="en-GB" dirty="0"/>
              <a:t>We’ve covered the yellow ones so far:</a:t>
            </a:r>
          </a:p>
          <a:p>
            <a:r>
              <a:rPr lang="en-GB" dirty="0">
                <a:solidFill>
                  <a:srgbClr val="FFFF00"/>
                </a:solidFill>
              </a:rPr>
              <a:t>Properties</a:t>
            </a:r>
            <a:r>
              <a:rPr lang="en-GB" dirty="0"/>
              <a:t>, </a:t>
            </a:r>
            <a:r>
              <a:rPr lang="en-GB" dirty="0">
                <a:solidFill>
                  <a:srgbClr val="FFFF00"/>
                </a:solidFill>
              </a:rPr>
              <a:t>Methods</a:t>
            </a:r>
            <a:r>
              <a:rPr lang="en-GB" dirty="0"/>
              <a:t>, </a:t>
            </a:r>
            <a:r>
              <a:rPr lang="en-GB" dirty="0">
                <a:solidFill>
                  <a:srgbClr val="FFFF00"/>
                </a:solidFill>
              </a:rPr>
              <a:t>Instance</a:t>
            </a:r>
            <a:r>
              <a:rPr lang="en-GB" dirty="0"/>
              <a:t>, Inheritance, Polymorphism, Containment, Aggregation, </a:t>
            </a:r>
            <a:r>
              <a:rPr lang="en-GB" dirty="0">
                <a:solidFill>
                  <a:srgbClr val="FFFF00"/>
                </a:solidFill>
              </a:rPr>
              <a:t>Encapsulation</a:t>
            </a:r>
            <a:r>
              <a:rPr lang="en-GB" dirty="0"/>
              <a:t>, Deconstruction, Getters, Setters, </a:t>
            </a:r>
            <a:r>
              <a:rPr lang="en-GB" dirty="0">
                <a:solidFill>
                  <a:srgbClr val="FFFF00"/>
                </a:solidFill>
              </a:rPr>
              <a:t>Attributes</a:t>
            </a:r>
            <a:r>
              <a:rPr lang="en-GB" dirty="0"/>
              <a:t>, </a:t>
            </a:r>
            <a:r>
              <a:rPr lang="en-GB" dirty="0">
                <a:solidFill>
                  <a:srgbClr val="FFFF00"/>
                </a:solidFill>
              </a:rPr>
              <a:t>Public</a:t>
            </a:r>
            <a:r>
              <a:rPr lang="en-GB" dirty="0"/>
              <a:t>, </a:t>
            </a:r>
            <a:r>
              <a:rPr lang="en-GB" dirty="0">
                <a:solidFill>
                  <a:srgbClr val="FFFF00"/>
                </a:solidFill>
              </a:rPr>
              <a:t>Private</a:t>
            </a:r>
            <a:r>
              <a:rPr lang="en-GB" dirty="0"/>
              <a:t>, </a:t>
            </a:r>
            <a:r>
              <a:rPr lang="en-GB" dirty="0">
                <a:solidFill>
                  <a:srgbClr val="FFFF00"/>
                </a:solidFill>
              </a:rPr>
              <a:t>Behaviours</a:t>
            </a:r>
          </a:p>
          <a:p>
            <a:endParaRPr lang="en-GB" dirty="0"/>
          </a:p>
          <a:p>
            <a:endParaRPr lang="en-GB" dirty="0"/>
          </a:p>
          <a:p>
            <a:endParaRPr lang="en-GB" dirty="0"/>
          </a:p>
        </p:txBody>
      </p:sp>
    </p:spTree>
    <p:extLst>
      <p:ext uri="{BB962C8B-B14F-4D97-AF65-F5344CB8AC3E}">
        <p14:creationId xmlns:p14="http://schemas.microsoft.com/office/powerpoint/2010/main" val="2328743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6EBA-5B23-B54E-8B9E-315E35F8DF81}"/>
              </a:ext>
            </a:extLst>
          </p:cNvPr>
          <p:cNvSpPr>
            <a:spLocks noGrp="1"/>
          </p:cNvSpPr>
          <p:nvPr>
            <p:ph type="title"/>
          </p:nvPr>
        </p:nvSpPr>
        <p:spPr/>
        <p:txBody>
          <a:bodyPr>
            <a:normAutofit fontScale="90000"/>
          </a:bodyPr>
          <a:lstStyle/>
          <a:p>
            <a:r>
              <a:rPr lang="en-GB" dirty="0"/>
              <a:t>Inheritance</a:t>
            </a:r>
          </a:p>
        </p:txBody>
      </p:sp>
      <p:sp>
        <p:nvSpPr>
          <p:cNvPr id="3" name="Content Placeholder 2">
            <a:extLst>
              <a:ext uri="{FF2B5EF4-FFF2-40B4-BE49-F238E27FC236}">
                <a16:creationId xmlns:a16="http://schemas.microsoft.com/office/drawing/2014/main" id="{697789DB-ADE3-8F42-931D-069135DF8A31}"/>
              </a:ext>
            </a:extLst>
          </p:cNvPr>
          <p:cNvSpPr>
            <a:spLocks noGrp="1"/>
          </p:cNvSpPr>
          <p:nvPr>
            <p:ph idx="1"/>
          </p:nvPr>
        </p:nvSpPr>
        <p:spPr/>
        <p:txBody>
          <a:bodyPr>
            <a:normAutofit lnSpcReduction="10000"/>
          </a:bodyPr>
          <a:lstStyle/>
          <a:p>
            <a:r>
              <a:rPr lang="en-GB" dirty="0"/>
              <a:t>You make a Class.</a:t>
            </a:r>
          </a:p>
          <a:p>
            <a:r>
              <a:rPr lang="en-GB" dirty="0"/>
              <a:t>You give it some data and methods.</a:t>
            </a:r>
          </a:p>
          <a:p>
            <a:endParaRPr lang="en-GB" dirty="0"/>
          </a:p>
          <a:p>
            <a:r>
              <a:rPr lang="en-GB" dirty="0"/>
              <a:t>You now want to make a new class and want copy things from your first class to this new class. </a:t>
            </a:r>
          </a:p>
          <a:p>
            <a:endParaRPr lang="en-GB" dirty="0"/>
          </a:p>
          <a:p>
            <a:r>
              <a:rPr lang="en-GB" dirty="0"/>
              <a:t>You don’t say copy. You say inherits. </a:t>
            </a:r>
          </a:p>
          <a:p>
            <a:endParaRPr lang="en-GB" dirty="0"/>
          </a:p>
          <a:p>
            <a:r>
              <a:rPr lang="en-GB" dirty="0"/>
              <a:t>Things in your new ‘child’ class inherit things from its ‘parent’ class</a:t>
            </a:r>
          </a:p>
          <a:p>
            <a:endParaRPr lang="en-GB" dirty="0"/>
          </a:p>
          <a:p>
            <a:r>
              <a:rPr lang="en-GB" dirty="0"/>
              <a:t>Inheritance = When a class has copied data from another class</a:t>
            </a:r>
          </a:p>
          <a:p>
            <a:r>
              <a:rPr lang="en-GB" dirty="0"/>
              <a:t>Multiple Inheritance = When your class is made up of data from more than one Superclass </a:t>
            </a:r>
          </a:p>
          <a:p>
            <a:endParaRPr lang="en-GB" dirty="0"/>
          </a:p>
        </p:txBody>
      </p:sp>
    </p:spTree>
    <p:extLst>
      <p:ext uri="{BB962C8B-B14F-4D97-AF65-F5344CB8AC3E}">
        <p14:creationId xmlns:p14="http://schemas.microsoft.com/office/powerpoint/2010/main" val="3097331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890F-B194-6745-999A-65A76FCA86DB}"/>
              </a:ext>
            </a:extLst>
          </p:cNvPr>
          <p:cNvSpPr>
            <a:spLocks noGrp="1"/>
          </p:cNvSpPr>
          <p:nvPr>
            <p:ph type="title"/>
          </p:nvPr>
        </p:nvSpPr>
        <p:spPr/>
        <p:txBody>
          <a:bodyPr>
            <a:normAutofit fontScale="90000"/>
          </a:bodyPr>
          <a:lstStyle/>
          <a:p>
            <a:r>
              <a:rPr lang="en-GB" dirty="0"/>
              <a:t>Superclass</a:t>
            </a:r>
          </a:p>
        </p:txBody>
      </p:sp>
      <p:sp>
        <p:nvSpPr>
          <p:cNvPr id="3" name="Content Placeholder 2">
            <a:extLst>
              <a:ext uri="{FF2B5EF4-FFF2-40B4-BE49-F238E27FC236}">
                <a16:creationId xmlns:a16="http://schemas.microsoft.com/office/drawing/2014/main" id="{21210A2E-C574-D942-8E65-23776D8B7FA2}"/>
              </a:ext>
            </a:extLst>
          </p:cNvPr>
          <p:cNvSpPr>
            <a:spLocks noGrp="1"/>
          </p:cNvSpPr>
          <p:nvPr>
            <p:ph idx="1"/>
          </p:nvPr>
        </p:nvSpPr>
        <p:spPr/>
        <p:txBody>
          <a:bodyPr>
            <a:normAutofit lnSpcReduction="10000"/>
          </a:bodyPr>
          <a:lstStyle/>
          <a:p>
            <a:r>
              <a:rPr lang="en-GB" dirty="0"/>
              <a:t>New word, and its most stupid.</a:t>
            </a:r>
          </a:p>
          <a:p>
            <a:endParaRPr lang="en-GB" dirty="0"/>
          </a:p>
          <a:p>
            <a:endParaRPr lang="en-GB" dirty="0"/>
          </a:p>
          <a:p>
            <a:endParaRPr lang="en-GB" dirty="0"/>
          </a:p>
          <a:p>
            <a:endParaRPr lang="en-GB" dirty="0"/>
          </a:p>
          <a:p>
            <a:endParaRPr lang="en-GB" dirty="0"/>
          </a:p>
          <a:p>
            <a:endParaRPr lang="en-GB" dirty="0"/>
          </a:p>
          <a:p>
            <a:r>
              <a:rPr lang="en-GB" dirty="0"/>
              <a:t>You made a class to help you make objects. </a:t>
            </a:r>
          </a:p>
          <a:p>
            <a:r>
              <a:rPr lang="en-GB" dirty="0"/>
              <a:t>But now you make some new classes that inherit things from your existing Shape Class. </a:t>
            </a:r>
          </a:p>
          <a:p>
            <a:r>
              <a:rPr lang="en-GB" dirty="0"/>
              <a:t>Your original Shape Class is now called a Superclass</a:t>
            </a:r>
          </a:p>
          <a:p>
            <a:endParaRPr lang="en-GB" dirty="0"/>
          </a:p>
          <a:p>
            <a:r>
              <a:rPr lang="en-GB" dirty="0"/>
              <a:t>If you wondering what derived class means, it a way of saying a class that has been made. You don’t need to say derived. Too many stupid words. </a:t>
            </a:r>
          </a:p>
          <a:p>
            <a:endParaRPr lang="en-GB" dirty="0"/>
          </a:p>
          <a:p>
            <a:endParaRPr lang="en-GB" dirty="0"/>
          </a:p>
        </p:txBody>
      </p:sp>
      <p:pic>
        <p:nvPicPr>
          <p:cNvPr id="5" name="Picture 4">
            <a:extLst>
              <a:ext uri="{FF2B5EF4-FFF2-40B4-BE49-F238E27FC236}">
                <a16:creationId xmlns:a16="http://schemas.microsoft.com/office/drawing/2014/main" id="{F2DE7D17-FFCA-504D-A297-78A9E0F4D022}"/>
              </a:ext>
            </a:extLst>
          </p:cNvPr>
          <p:cNvPicPr>
            <a:picLocks noChangeAspect="1"/>
          </p:cNvPicPr>
          <p:nvPr/>
        </p:nvPicPr>
        <p:blipFill>
          <a:blip r:embed="rId2"/>
          <a:stretch>
            <a:fillRect/>
          </a:stretch>
        </p:blipFill>
        <p:spPr>
          <a:xfrm>
            <a:off x="1222375" y="930579"/>
            <a:ext cx="8089900" cy="2743200"/>
          </a:xfrm>
          <a:prstGeom prst="rect">
            <a:avLst/>
          </a:prstGeom>
        </p:spPr>
      </p:pic>
    </p:spTree>
    <p:extLst>
      <p:ext uri="{BB962C8B-B14F-4D97-AF65-F5344CB8AC3E}">
        <p14:creationId xmlns:p14="http://schemas.microsoft.com/office/powerpoint/2010/main" val="3603935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D2ED3-C1C6-B445-AA19-E2D80C297DC2}"/>
              </a:ext>
            </a:extLst>
          </p:cNvPr>
          <p:cNvSpPr>
            <a:spLocks noGrp="1"/>
          </p:cNvSpPr>
          <p:nvPr>
            <p:ph type="title"/>
          </p:nvPr>
        </p:nvSpPr>
        <p:spPr/>
        <p:txBody>
          <a:bodyPr>
            <a:normAutofit fontScale="90000"/>
          </a:bodyPr>
          <a:lstStyle/>
          <a:p>
            <a:r>
              <a:rPr lang="en-GB" dirty="0"/>
              <a:t>Polymorphism </a:t>
            </a:r>
          </a:p>
        </p:txBody>
      </p:sp>
      <p:sp>
        <p:nvSpPr>
          <p:cNvPr id="3" name="Content Placeholder 2">
            <a:extLst>
              <a:ext uri="{FF2B5EF4-FFF2-40B4-BE49-F238E27FC236}">
                <a16:creationId xmlns:a16="http://schemas.microsoft.com/office/drawing/2014/main" id="{4AC402E1-620B-FE4E-9EA5-6D674C534F98}"/>
              </a:ext>
            </a:extLst>
          </p:cNvPr>
          <p:cNvSpPr>
            <a:spLocks noGrp="1"/>
          </p:cNvSpPr>
          <p:nvPr>
            <p:ph idx="1"/>
          </p:nvPr>
        </p:nvSpPr>
        <p:spPr/>
        <p:txBody>
          <a:bodyPr>
            <a:normAutofit fontScale="70000" lnSpcReduction="20000"/>
          </a:bodyPr>
          <a:lstStyle/>
          <a:p>
            <a:r>
              <a:rPr lang="en-GB" dirty="0"/>
              <a:t>Poly = Many </a:t>
            </a:r>
          </a:p>
          <a:p>
            <a:r>
              <a:rPr lang="en-GB" dirty="0"/>
              <a:t>Morph = Forms</a:t>
            </a:r>
          </a:p>
          <a:p>
            <a:endParaRPr lang="en-GB" dirty="0"/>
          </a:p>
          <a:p>
            <a:r>
              <a:rPr lang="en-GB" dirty="0"/>
              <a:t>When many different objects respond to the same command but they respond differently depending on the code in that object.  </a:t>
            </a:r>
          </a:p>
          <a:p>
            <a:endParaRPr lang="en-GB" dirty="0"/>
          </a:p>
          <a:p>
            <a:r>
              <a:rPr lang="en-GB" dirty="0"/>
              <a:t>SIMPLE: When one Object can be used to give you different answers in different scenarios </a:t>
            </a:r>
          </a:p>
          <a:p>
            <a:endParaRPr lang="en-GB" dirty="0"/>
          </a:p>
          <a:p>
            <a:r>
              <a:rPr lang="en-GB" dirty="0"/>
              <a:t>Example your Shape superclass has a property called ”number of sides” </a:t>
            </a:r>
          </a:p>
          <a:p>
            <a:endParaRPr lang="en-GB" dirty="0"/>
          </a:p>
          <a:p>
            <a:r>
              <a:rPr lang="en-GB" dirty="0"/>
              <a:t>Your square subclass has the value of 4</a:t>
            </a:r>
          </a:p>
          <a:p>
            <a:r>
              <a:rPr lang="en-GB" dirty="0"/>
              <a:t>The triangle subclass has the value of 3 </a:t>
            </a:r>
          </a:p>
          <a:p>
            <a:r>
              <a:rPr lang="en-GB" dirty="0"/>
              <a:t>The circle subclass has the subclass of 1 </a:t>
            </a:r>
          </a:p>
          <a:p>
            <a:endParaRPr lang="en-GB" dirty="0"/>
          </a:p>
          <a:p>
            <a:r>
              <a:rPr lang="en-GB" dirty="0"/>
              <a:t>So in your program, if you have something that</a:t>
            </a:r>
            <a:r>
              <a:rPr lang="mr-IN" dirty="0"/>
              <a:t>’</a:t>
            </a:r>
            <a:r>
              <a:rPr lang="en-GB" dirty="0"/>
              <a:t>s asks for the number of sides then your code will pass the value from that specific object. </a:t>
            </a:r>
          </a:p>
          <a:p>
            <a:endParaRPr lang="en-GB" dirty="0"/>
          </a:p>
          <a:p>
            <a:r>
              <a:rPr lang="en-GB" dirty="0"/>
              <a:t>So you will say the same command “How many sides” but depending on the object the message passing will either say 4, 18 or 6 depending on the object.</a:t>
            </a:r>
          </a:p>
        </p:txBody>
      </p:sp>
    </p:spTree>
    <p:extLst>
      <p:ext uri="{BB962C8B-B14F-4D97-AF65-F5344CB8AC3E}">
        <p14:creationId xmlns:p14="http://schemas.microsoft.com/office/powerpoint/2010/main" val="4054519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526C-5CA7-F643-8E6E-4769758DAA52}"/>
              </a:ext>
            </a:extLst>
          </p:cNvPr>
          <p:cNvSpPr>
            <a:spLocks noGrp="1"/>
          </p:cNvSpPr>
          <p:nvPr>
            <p:ph type="title"/>
          </p:nvPr>
        </p:nvSpPr>
        <p:spPr/>
        <p:txBody>
          <a:bodyPr>
            <a:normAutofit fontScale="90000"/>
          </a:bodyPr>
          <a:lstStyle/>
          <a:p>
            <a:r>
              <a:rPr lang="en-GB" dirty="0"/>
              <a:t>Polymorphism Example</a:t>
            </a:r>
          </a:p>
        </p:txBody>
      </p:sp>
      <p:sp>
        <p:nvSpPr>
          <p:cNvPr id="3" name="Content Placeholder 2">
            <a:extLst>
              <a:ext uri="{FF2B5EF4-FFF2-40B4-BE49-F238E27FC236}">
                <a16:creationId xmlns:a16="http://schemas.microsoft.com/office/drawing/2014/main" id="{F4245A04-7195-314A-8B8D-CC16E7604CE4}"/>
              </a:ext>
            </a:extLst>
          </p:cNvPr>
          <p:cNvSpPr>
            <a:spLocks noGrp="1"/>
          </p:cNvSpPr>
          <p:nvPr>
            <p:ph idx="1"/>
          </p:nvPr>
        </p:nvSpPr>
        <p:spPr/>
        <p:txBody>
          <a:bodyPr/>
          <a:lstStyle/>
          <a:p>
            <a:r>
              <a:rPr lang="en-GB" dirty="0"/>
              <a:t>Problem: Some places say polymorphic just means different answers, some places say its different TYPES of answer. </a:t>
            </a:r>
          </a:p>
          <a:p>
            <a:endParaRPr lang="en-GB" dirty="0"/>
          </a:p>
          <a:p>
            <a:r>
              <a:rPr lang="en-GB" dirty="0"/>
              <a:t>Example: The function len( ) will calculate the length of something</a:t>
            </a:r>
          </a:p>
          <a:p>
            <a:endParaRPr lang="en-GB" dirty="0"/>
          </a:p>
          <a:p>
            <a:r>
              <a:rPr lang="en-GB" dirty="0"/>
              <a:t>len( ) is just one function but it’s a polymorphic function because I can get different TYPES of result based on my input.</a:t>
            </a:r>
          </a:p>
          <a:p>
            <a:endParaRPr lang="en-GB" dirty="0"/>
          </a:p>
        </p:txBody>
      </p:sp>
      <p:graphicFrame>
        <p:nvGraphicFramePr>
          <p:cNvPr id="4" name="Table 4">
            <a:extLst>
              <a:ext uri="{FF2B5EF4-FFF2-40B4-BE49-F238E27FC236}">
                <a16:creationId xmlns:a16="http://schemas.microsoft.com/office/drawing/2014/main" id="{97C614A2-6021-F14A-B2B2-9D3791863667}"/>
              </a:ext>
            </a:extLst>
          </p:cNvPr>
          <p:cNvGraphicFramePr>
            <a:graphicFrameLocks noGrp="1"/>
          </p:cNvGraphicFramePr>
          <p:nvPr>
            <p:extLst>
              <p:ext uri="{D42A27DB-BD31-4B8C-83A1-F6EECF244321}">
                <p14:modId xmlns:p14="http://schemas.microsoft.com/office/powerpoint/2010/main" val="678652213"/>
              </p:ext>
            </p:extLst>
          </p:nvPr>
        </p:nvGraphicFramePr>
        <p:xfrm>
          <a:off x="0" y="4155626"/>
          <a:ext cx="12192000" cy="2194560"/>
        </p:xfrm>
        <a:graphic>
          <a:graphicData uri="http://schemas.openxmlformats.org/drawingml/2006/table">
            <a:tbl>
              <a:tblPr firstRow="1" bandRow="1">
                <a:tableStyleId>{5C22544A-7EE6-4342-B048-85BDC9FD1C3A}</a:tableStyleId>
              </a:tblPr>
              <a:tblGrid>
                <a:gridCol w="6000750">
                  <a:extLst>
                    <a:ext uri="{9D8B030D-6E8A-4147-A177-3AD203B41FA5}">
                      <a16:colId xmlns:a16="http://schemas.microsoft.com/office/drawing/2014/main" val="1064705071"/>
                    </a:ext>
                  </a:extLst>
                </a:gridCol>
                <a:gridCol w="1157288">
                  <a:extLst>
                    <a:ext uri="{9D8B030D-6E8A-4147-A177-3AD203B41FA5}">
                      <a16:colId xmlns:a16="http://schemas.microsoft.com/office/drawing/2014/main" val="658869062"/>
                    </a:ext>
                  </a:extLst>
                </a:gridCol>
                <a:gridCol w="5033962">
                  <a:extLst>
                    <a:ext uri="{9D8B030D-6E8A-4147-A177-3AD203B41FA5}">
                      <a16:colId xmlns:a16="http://schemas.microsoft.com/office/drawing/2014/main" val="2627344672"/>
                    </a:ext>
                  </a:extLst>
                </a:gridCol>
              </a:tblGrid>
              <a:tr h="370840">
                <a:tc>
                  <a:txBody>
                    <a:bodyPr/>
                    <a:lstStyle/>
                    <a:p>
                      <a:pPr algn="ctr"/>
                      <a:r>
                        <a:rPr lang="en-GB" sz="2400" dirty="0"/>
                        <a:t>Code</a:t>
                      </a:r>
                    </a:p>
                  </a:txBody>
                  <a:tcPr/>
                </a:tc>
                <a:tc>
                  <a:txBody>
                    <a:bodyPr/>
                    <a:lstStyle/>
                    <a:p>
                      <a:pPr algn="ctr"/>
                      <a:r>
                        <a:rPr lang="en-GB" sz="2400" dirty="0"/>
                        <a:t>Result</a:t>
                      </a:r>
                    </a:p>
                  </a:txBody>
                  <a:tcPr/>
                </a:tc>
                <a:tc>
                  <a:txBody>
                    <a:bodyPr/>
                    <a:lstStyle/>
                    <a:p>
                      <a:pPr algn="ctr"/>
                      <a:r>
                        <a:rPr lang="en-GB" sz="2400" dirty="0"/>
                        <a:t>Explain</a:t>
                      </a:r>
                    </a:p>
                  </a:txBody>
                  <a:tcPr/>
                </a:tc>
                <a:extLst>
                  <a:ext uri="{0D108BD9-81ED-4DB2-BD59-A6C34878D82A}">
                    <a16:rowId xmlns:a16="http://schemas.microsoft.com/office/drawing/2014/main" val="1974497506"/>
                  </a:ext>
                </a:extLst>
              </a:tr>
              <a:tr h="370840">
                <a:tc>
                  <a:txBody>
                    <a:bodyPr/>
                    <a:lstStyle/>
                    <a:p>
                      <a:pPr algn="ctr"/>
                      <a:r>
                        <a:rPr lang="en-US" sz="2400" dirty="0"/>
                        <a:t>print(len(”Batman"))</a:t>
                      </a:r>
                      <a:endParaRPr lang="en-GB" sz="2400" dirty="0"/>
                    </a:p>
                  </a:txBody>
                  <a:tcPr/>
                </a:tc>
                <a:tc>
                  <a:txBody>
                    <a:bodyPr/>
                    <a:lstStyle/>
                    <a:p>
                      <a:pPr algn="ctr"/>
                      <a:r>
                        <a:rPr lang="en-GB" sz="2400" dirty="0"/>
                        <a:t>6</a:t>
                      </a:r>
                    </a:p>
                  </a:txBody>
                  <a:tcPr/>
                </a:tc>
                <a:tc>
                  <a:txBody>
                    <a:bodyPr/>
                    <a:lstStyle/>
                    <a:p>
                      <a:pPr algn="ctr"/>
                      <a:r>
                        <a:rPr lang="en-GB" sz="2400" dirty="0"/>
                        <a:t>Number of letters in Batman</a:t>
                      </a:r>
                    </a:p>
                  </a:txBody>
                  <a:tcPr/>
                </a:tc>
                <a:extLst>
                  <a:ext uri="{0D108BD9-81ED-4DB2-BD59-A6C34878D82A}">
                    <a16:rowId xmlns:a16="http://schemas.microsoft.com/office/drawing/2014/main" val="1131919533"/>
                  </a:ext>
                </a:extLst>
              </a:tr>
              <a:tr h="370840">
                <a:tc>
                  <a:txBody>
                    <a:bodyPr/>
                    <a:lstStyle/>
                    <a:p>
                      <a:pPr algn="ctr"/>
                      <a:r>
                        <a:rPr lang="en-US" sz="2400" dirty="0"/>
                        <a:t>print(len([”Cat", ”Dog", ”Horse"]))</a:t>
                      </a:r>
                      <a:endParaRPr lang="en-GB" sz="2400" dirty="0"/>
                    </a:p>
                  </a:txBody>
                  <a:tcPr/>
                </a:tc>
                <a:tc>
                  <a:txBody>
                    <a:bodyPr/>
                    <a:lstStyle/>
                    <a:p>
                      <a:pPr algn="ctr"/>
                      <a:r>
                        <a:rPr lang="en-GB" sz="2400" dirty="0"/>
                        <a:t>3</a:t>
                      </a:r>
                    </a:p>
                  </a:txBody>
                  <a:tcPr/>
                </a:tc>
                <a:tc>
                  <a:txBody>
                    <a:bodyPr/>
                    <a:lstStyle/>
                    <a:p>
                      <a:pPr algn="ctr"/>
                      <a:r>
                        <a:rPr lang="en-GB" sz="2400" dirty="0"/>
                        <a:t>How many items in my list</a:t>
                      </a:r>
                    </a:p>
                  </a:txBody>
                  <a:tcPr/>
                </a:tc>
                <a:extLst>
                  <a:ext uri="{0D108BD9-81ED-4DB2-BD59-A6C34878D82A}">
                    <a16:rowId xmlns:a16="http://schemas.microsoft.com/office/drawing/2014/main" val="2623529748"/>
                  </a:ext>
                </a:extLst>
              </a:tr>
              <a:tr h="370840">
                <a:tc>
                  <a:txBody>
                    <a:bodyPr/>
                    <a:lstStyle/>
                    <a:p>
                      <a:pPr algn="ctr"/>
                      <a:r>
                        <a:rPr lang="en-US" sz="2400" dirty="0"/>
                        <a:t>print(len({"Name": ”Amar", "Address": ”UK"}))</a:t>
                      </a:r>
                      <a:endParaRPr lang="en-GB" sz="2400" dirty="0"/>
                    </a:p>
                  </a:txBody>
                  <a:tcPr/>
                </a:tc>
                <a:tc>
                  <a:txBody>
                    <a:bodyPr/>
                    <a:lstStyle/>
                    <a:p>
                      <a:pPr algn="ctr"/>
                      <a:r>
                        <a:rPr lang="en-GB" sz="2400" dirty="0"/>
                        <a:t>2</a:t>
                      </a:r>
                    </a:p>
                  </a:txBody>
                  <a:tcPr/>
                </a:tc>
                <a:tc>
                  <a:txBody>
                    <a:bodyPr/>
                    <a:lstStyle/>
                    <a:p>
                      <a:pPr algn="ctr"/>
                      <a:r>
                        <a:rPr lang="en-GB" sz="2400" dirty="0"/>
                        <a:t>How many keys in my dictionary  (Name and Address)</a:t>
                      </a:r>
                    </a:p>
                  </a:txBody>
                  <a:tcPr/>
                </a:tc>
                <a:extLst>
                  <a:ext uri="{0D108BD9-81ED-4DB2-BD59-A6C34878D82A}">
                    <a16:rowId xmlns:a16="http://schemas.microsoft.com/office/drawing/2014/main" val="2523569452"/>
                  </a:ext>
                </a:extLst>
              </a:tr>
            </a:tbl>
          </a:graphicData>
        </a:graphic>
      </p:graphicFrame>
    </p:spTree>
    <p:extLst>
      <p:ext uri="{BB962C8B-B14F-4D97-AF65-F5344CB8AC3E}">
        <p14:creationId xmlns:p14="http://schemas.microsoft.com/office/powerpoint/2010/main" val="3669726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1BF16-945C-234A-BF9E-76365A92C04B}"/>
              </a:ext>
            </a:extLst>
          </p:cNvPr>
          <p:cNvSpPr>
            <a:spLocks noGrp="1"/>
          </p:cNvSpPr>
          <p:nvPr>
            <p:ph type="title"/>
          </p:nvPr>
        </p:nvSpPr>
        <p:spPr/>
        <p:txBody>
          <a:bodyPr>
            <a:normAutofit fontScale="90000"/>
          </a:bodyPr>
          <a:lstStyle/>
          <a:p>
            <a:r>
              <a:rPr lang="en-GB" dirty="0"/>
              <a:t>Programming Paradigm </a:t>
            </a:r>
          </a:p>
        </p:txBody>
      </p:sp>
      <p:sp>
        <p:nvSpPr>
          <p:cNvPr id="3" name="Content Placeholder 2">
            <a:extLst>
              <a:ext uri="{FF2B5EF4-FFF2-40B4-BE49-F238E27FC236}">
                <a16:creationId xmlns:a16="http://schemas.microsoft.com/office/drawing/2014/main" id="{82614D3E-47CE-2246-8CDA-5252E4BC9A7B}"/>
              </a:ext>
            </a:extLst>
          </p:cNvPr>
          <p:cNvSpPr>
            <a:spLocks noGrp="1"/>
          </p:cNvSpPr>
          <p:nvPr>
            <p:ph idx="1"/>
          </p:nvPr>
        </p:nvSpPr>
        <p:spPr/>
        <p:txBody>
          <a:bodyPr>
            <a:normAutofit fontScale="77500" lnSpcReduction="20000"/>
          </a:bodyPr>
          <a:lstStyle/>
          <a:p>
            <a:r>
              <a:rPr lang="en-GB" dirty="0"/>
              <a:t>There are many different ways to code. </a:t>
            </a:r>
          </a:p>
          <a:p>
            <a:endParaRPr lang="en-GB" dirty="0"/>
          </a:p>
          <a:p>
            <a:r>
              <a:rPr lang="en-GB" dirty="0"/>
              <a:t>One way is to use code which deals directly with the CPU (Assembly language)</a:t>
            </a:r>
          </a:p>
          <a:p>
            <a:endParaRPr lang="en-GB" dirty="0"/>
          </a:p>
          <a:p>
            <a:r>
              <a:rPr lang="en-GB" dirty="0"/>
              <a:t>Another way is to write code and it executes one thing after another in order. You write  the code for Task A, then Task B, then Task C and the computer runs Task A, then B then C in the order you wrote it. </a:t>
            </a:r>
          </a:p>
          <a:p>
            <a:endParaRPr lang="en-GB" dirty="0"/>
          </a:p>
          <a:p>
            <a:r>
              <a:rPr lang="en-GB" dirty="0"/>
              <a:t>One more way is you use Objects and Classes so you can write your code anywhere you like and you just call on your code when needed. </a:t>
            </a:r>
          </a:p>
          <a:p>
            <a:r>
              <a:rPr lang="en-GB" dirty="0"/>
              <a:t>So you can write Task A, then Task F, then Task C, then Task B but then you call them in the order you want not the order you wrote them with </a:t>
            </a:r>
          </a:p>
          <a:p>
            <a:endParaRPr lang="en-GB" dirty="0"/>
          </a:p>
          <a:p>
            <a:r>
              <a:rPr lang="en-GB" dirty="0"/>
              <a:t>A final way to program code is where you tell the computer what you want the answer to be and let the computer work out how to get there. </a:t>
            </a:r>
          </a:p>
          <a:p>
            <a:endParaRPr lang="en-GB" dirty="0"/>
          </a:p>
          <a:p>
            <a:r>
              <a:rPr lang="en-GB" dirty="0"/>
              <a:t>All of these different ways are called Programming Paradigm </a:t>
            </a:r>
          </a:p>
          <a:p>
            <a:endParaRPr lang="en-GB" dirty="0"/>
          </a:p>
          <a:p>
            <a:r>
              <a:rPr lang="en-GB" dirty="0"/>
              <a:t>Paradigm = A way / concept of doing something </a:t>
            </a:r>
          </a:p>
          <a:p>
            <a:endParaRPr lang="en-GB" dirty="0"/>
          </a:p>
          <a:p>
            <a:endParaRPr lang="en-GB" dirty="0"/>
          </a:p>
        </p:txBody>
      </p:sp>
    </p:spTree>
    <p:extLst>
      <p:ext uri="{BB962C8B-B14F-4D97-AF65-F5344CB8AC3E}">
        <p14:creationId xmlns:p14="http://schemas.microsoft.com/office/powerpoint/2010/main" val="674578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90BA2-7D41-364C-9BA4-F1C44E9B1980}"/>
              </a:ext>
            </a:extLst>
          </p:cNvPr>
          <p:cNvSpPr>
            <a:spLocks noGrp="1"/>
          </p:cNvSpPr>
          <p:nvPr>
            <p:ph type="title"/>
          </p:nvPr>
        </p:nvSpPr>
        <p:spPr/>
        <p:txBody>
          <a:bodyPr>
            <a:normAutofit fontScale="90000"/>
          </a:bodyPr>
          <a:lstStyle/>
          <a:p>
            <a:r>
              <a:rPr lang="en-GB" dirty="0"/>
              <a:t>Overloading (part 1)</a:t>
            </a:r>
          </a:p>
        </p:txBody>
      </p:sp>
      <p:sp>
        <p:nvSpPr>
          <p:cNvPr id="3" name="Content Placeholder 2">
            <a:extLst>
              <a:ext uri="{FF2B5EF4-FFF2-40B4-BE49-F238E27FC236}">
                <a16:creationId xmlns:a16="http://schemas.microsoft.com/office/drawing/2014/main" id="{F9E02360-C691-A541-A076-F18E0A8D26BA}"/>
              </a:ext>
            </a:extLst>
          </p:cNvPr>
          <p:cNvSpPr>
            <a:spLocks noGrp="1"/>
          </p:cNvSpPr>
          <p:nvPr>
            <p:ph idx="1"/>
          </p:nvPr>
        </p:nvSpPr>
        <p:spPr/>
        <p:txBody>
          <a:bodyPr/>
          <a:lstStyle/>
          <a:p>
            <a:r>
              <a:rPr lang="en-GB" dirty="0"/>
              <a:t>Overloading is another stupid term.</a:t>
            </a:r>
          </a:p>
          <a:p>
            <a:endParaRPr lang="en-GB" dirty="0"/>
          </a:p>
          <a:p>
            <a:r>
              <a:rPr lang="en-GB" dirty="0"/>
              <a:t>Inside your class you have methods. 							    These are the external pieces of 							      code within your class. (Green box)</a:t>
            </a:r>
          </a:p>
          <a:p>
            <a:endParaRPr lang="en-GB" dirty="0"/>
          </a:p>
          <a:p>
            <a:r>
              <a:rPr lang="en-GB" dirty="0"/>
              <a:t>And we said that your child class inherits things from its parent. So the Triangle class has everything from the Shape superclass.</a:t>
            </a:r>
          </a:p>
          <a:p>
            <a:endParaRPr lang="en-GB" dirty="0"/>
          </a:p>
          <a:p>
            <a:endParaRPr lang="en-GB" dirty="0"/>
          </a:p>
          <a:p>
            <a:endParaRPr lang="en-GB" dirty="0"/>
          </a:p>
          <a:p>
            <a:endParaRPr lang="en-GB" dirty="0"/>
          </a:p>
        </p:txBody>
      </p:sp>
      <p:grpSp>
        <p:nvGrpSpPr>
          <p:cNvPr id="8" name="Group 7">
            <a:extLst>
              <a:ext uri="{FF2B5EF4-FFF2-40B4-BE49-F238E27FC236}">
                <a16:creationId xmlns:a16="http://schemas.microsoft.com/office/drawing/2014/main" id="{F577B40D-0D85-944F-B15D-48EBFB843200}"/>
              </a:ext>
            </a:extLst>
          </p:cNvPr>
          <p:cNvGrpSpPr/>
          <p:nvPr/>
        </p:nvGrpSpPr>
        <p:grpSpPr>
          <a:xfrm>
            <a:off x="5429251" y="136339"/>
            <a:ext cx="6600826" cy="2306824"/>
            <a:chOff x="4310065" y="507814"/>
            <a:chExt cx="7848600" cy="2413000"/>
          </a:xfrm>
        </p:grpSpPr>
        <p:pic>
          <p:nvPicPr>
            <p:cNvPr id="4" name="Picture 3">
              <a:extLst>
                <a:ext uri="{FF2B5EF4-FFF2-40B4-BE49-F238E27FC236}">
                  <a16:creationId xmlns:a16="http://schemas.microsoft.com/office/drawing/2014/main" id="{9A4611CB-3980-A54D-92D9-01BF63F092D8}"/>
                </a:ext>
              </a:extLst>
            </p:cNvPr>
            <p:cNvPicPr>
              <a:picLocks noChangeAspect="1"/>
            </p:cNvPicPr>
            <p:nvPr/>
          </p:nvPicPr>
          <p:blipFill>
            <a:blip r:embed="rId2"/>
            <a:stretch>
              <a:fillRect/>
            </a:stretch>
          </p:blipFill>
          <p:spPr>
            <a:xfrm>
              <a:off x="4310065" y="507814"/>
              <a:ext cx="7848600" cy="2413000"/>
            </a:xfrm>
            <a:prstGeom prst="rect">
              <a:avLst/>
            </a:prstGeom>
          </p:spPr>
        </p:pic>
        <p:sp>
          <p:nvSpPr>
            <p:cNvPr id="5" name="Rectangle 4">
              <a:extLst>
                <a:ext uri="{FF2B5EF4-FFF2-40B4-BE49-F238E27FC236}">
                  <a16:creationId xmlns:a16="http://schemas.microsoft.com/office/drawing/2014/main" id="{592DD595-859D-0F48-900F-6957492751A6}"/>
                </a:ext>
              </a:extLst>
            </p:cNvPr>
            <p:cNvSpPr/>
            <p:nvPr/>
          </p:nvSpPr>
          <p:spPr>
            <a:xfrm>
              <a:off x="7848600" y="614363"/>
              <a:ext cx="4310065" cy="314325"/>
            </a:xfrm>
            <a:prstGeom prst="rect">
              <a:avLst/>
            </a:prstGeom>
            <a:solidFill>
              <a:srgbClr val="FF2600">
                <a:alpha val="2666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extLst>
                <a:ext uri="{FF2B5EF4-FFF2-40B4-BE49-F238E27FC236}">
                  <a16:creationId xmlns:a16="http://schemas.microsoft.com/office/drawing/2014/main" id="{6A050665-6F3D-4748-AA8C-439596C0048F}"/>
                </a:ext>
              </a:extLst>
            </p:cNvPr>
            <p:cNvSpPr/>
            <p:nvPr/>
          </p:nvSpPr>
          <p:spPr>
            <a:xfrm>
              <a:off x="7848599" y="938960"/>
              <a:ext cx="4310065" cy="932703"/>
            </a:xfrm>
            <a:prstGeom prst="rect">
              <a:avLst/>
            </a:prstGeom>
            <a:solidFill>
              <a:srgbClr val="0070C0">
                <a:alpha val="2666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055A0B7D-EAF9-DB4F-AB37-9D4AA7AF9101}"/>
                </a:ext>
              </a:extLst>
            </p:cNvPr>
            <p:cNvSpPr/>
            <p:nvPr/>
          </p:nvSpPr>
          <p:spPr>
            <a:xfrm>
              <a:off x="7848598" y="1929887"/>
              <a:ext cx="4310065" cy="932703"/>
            </a:xfrm>
            <a:prstGeom prst="rect">
              <a:avLst/>
            </a:prstGeom>
            <a:solidFill>
              <a:srgbClr val="92D050">
                <a:alpha val="2666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9" name="Picture 8">
            <a:extLst>
              <a:ext uri="{FF2B5EF4-FFF2-40B4-BE49-F238E27FC236}">
                <a16:creationId xmlns:a16="http://schemas.microsoft.com/office/drawing/2014/main" id="{75F8F2AE-5749-4740-AAC2-5D4DA8A06D20}"/>
              </a:ext>
            </a:extLst>
          </p:cNvPr>
          <p:cNvPicPr>
            <a:picLocks noChangeAspect="1"/>
          </p:cNvPicPr>
          <p:nvPr/>
        </p:nvPicPr>
        <p:blipFill>
          <a:blip r:embed="rId3"/>
          <a:stretch>
            <a:fillRect/>
          </a:stretch>
        </p:blipFill>
        <p:spPr>
          <a:xfrm>
            <a:off x="6564137" y="4176551"/>
            <a:ext cx="5627863" cy="1908349"/>
          </a:xfrm>
          <a:prstGeom prst="rect">
            <a:avLst/>
          </a:prstGeom>
        </p:spPr>
      </p:pic>
    </p:spTree>
    <p:extLst>
      <p:ext uri="{BB962C8B-B14F-4D97-AF65-F5344CB8AC3E}">
        <p14:creationId xmlns:p14="http://schemas.microsoft.com/office/powerpoint/2010/main" val="1957650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BDC66-F602-AB46-BC91-33CF50A4AF0C}"/>
              </a:ext>
            </a:extLst>
          </p:cNvPr>
          <p:cNvSpPr>
            <a:spLocks noGrp="1"/>
          </p:cNvSpPr>
          <p:nvPr>
            <p:ph type="title"/>
          </p:nvPr>
        </p:nvSpPr>
        <p:spPr/>
        <p:txBody>
          <a:bodyPr>
            <a:normAutofit fontScale="90000"/>
          </a:bodyPr>
          <a:lstStyle/>
          <a:p>
            <a:r>
              <a:rPr lang="en-GB" dirty="0"/>
              <a:t>Overloading (part 2)</a:t>
            </a:r>
          </a:p>
        </p:txBody>
      </p:sp>
      <p:sp>
        <p:nvSpPr>
          <p:cNvPr id="3" name="Content Placeholder 2">
            <a:extLst>
              <a:ext uri="{FF2B5EF4-FFF2-40B4-BE49-F238E27FC236}">
                <a16:creationId xmlns:a16="http://schemas.microsoft.com/office/drawing/2014/main" id="{8618D337-5A5C-064D-86CA-F97CB2072076}"/>
              </a:ext>
            </a:extLst>
          </p:cNvPr>
          <p:cNvSpPr>
            <a:spLocks noGrp="1"/>
          </p:cNvSpPr>
          <p:nvPr>
            <p:ph idx="1"/>
          </p:nvPr>
        </p:nvSpPr>
        <p:spPr/>
        <p:txBody>
          <a:bodyPr>
            <a:normAutofit fontScale="77500" lnSpcReduction="20000"/>
          </a:bodyPr>
          <a:lstStyle/>
          <a:p>
            <a:r>
              <a:rPr lang="en-GB" dirty="0"/>
              <a:t>But, what if you want to change 							       the methods in the triangle class? </a:t>
            </a:r>
          </a:p>
          <a:p>
            <a:endParaRPr lang="en-GB" dirty="0"/>
          </a:p>
          <a:p>
            <a:r>
              <a:rPr lang="en-GB" dirty="0"/>
              <a:t>You can. </a:t>
            </a:r>
          </a:p>
          <a:p>
            <a:endParaRPr lang="en-GB" dirty="0"/>
          </a:p>
          <a:p>
            <a:r>
              <a:rPr lang="en-GB" dirty="0"/>
              <a:t>Changing the inherited methods is called Overloading </a:t>
            </a:r>
          </a:p>
          <a:p>
            <a:endParaRPr lang="en-GB" dirty="0"/>
          </a:p>
          <a:p>
            <a:r>
              <a:rPr lang="en-GB" dirty="0"/>
              <a:t>It happens a lot with Polymorphism too.</a:t>
            </a:r>
          </a:p>
          <a:p>
            <a:endParaRPr lang="en-GB" dirty="0"/>
          </a:p>
          <a:p>
            <a:r>
              <a:rPr lang="en-GB" dirty="0"/>
              <a:t>Really, you are kind of making a new class but with CS they like having stupid words and like making themselves seem smart by making thing complex. </a:t>
            </a:r>
          </a:p>
          <a:p>
            <a:endParaRPr lang="en-GB" dirty="0"/>
          </a:p>
          <a:p>
            <a:r>
              <a:rPr lang="en-GB" dirty="0"/>
              <a:t>Have a class? Made another class based on the first class? Want to change its methods. Do it, its called Overloading.</a:t>
            </a:r>
          </a:p>
          <a:p>
            <a:endParaRPr lang="en-GB" dirty="0"/>
          </a:p>
          <a:p>
            <a:r>
              <a:rPr lang="en-GB" dirty="0"/>
              <a:t>Why do it?</a:t>
            </a:r>
          </a:p>
          <a:p>
            <a:r>
              <a:rPr lang="en-GB" dirty="0"/>
              <a:t>Change the code so it exactly fits your needs.</a:t>
            </a:r>
          </a:p>
          <a:p>
            <a:r>
              <a:rPr lang="en-GB" dirty="0"/>
              <a:t>Your class can have the same name but do different things</a:t>
            </a:r>
          </a:p>
        </p:txBody>
      </p:sp>
      <p:pic>
        <p:nvPicPr>
          <p:cNvPr id="4" name="Picture 3">
            <a:extLst>
              <a:ext uri="{FF2B5EF4-FFF2-40B4-BE49-F238E27FC236}">
                <a16:creationId xmlns:a16="http://schemas.microsoft.com/office/drawing/2014/main" id="{30038CE2-DFF6-0643-94F7-59C0116F06E4}"/>
              </a:ext>
            </a:extLst>
          </p:cNvPr>
          <p:cNvPicPr>
            <a:picLocks noChangeAspect="1"/>
          </p:cNvPicPr>
          <p:nvPr/>
        </p:nvPicPr>
        <p:blipFill>
          <a:blip r:embed="rId2"/>
          <a:stretch>
            <a:fillRect/>
          </a:stretch>
        </p:blipFill>
        <p:spPr>
          <a:xfrm>
            <a:off x="5796951" y="0"/>
            <a:ext cx="6395049" cy="2168494"/>
          </a:xfrm>
          <a:prstGeom prst="rect">
            <a:avLst/>
          </a:prstGeom>
        </p:spPr>
      </p:pic>
    </p:spTree>
    <p:extLst>
      <p:ext uri="{BB962C8B-B14F-4D97-AF65-F5344CB8AC3E}">
        <p14:creationId xmlns:p14="http://schemas.microsoft.com/office/powerpoint/2010/main" val="2733871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338C-94A8-7E48-9B7A-B58FD33E7D68}"/>
              </a:ext>
            </a:extLst>
          </p:cNvPr>
          <p:cNvSpPr>
            <a:spLocks noGrp="1"/>
          </p:cNvSpPr>
          <p:nvPr>
            <p:ph type="title"/>
          </p:nvPr>
        </p:nvSpPr>
        <p:spPr/>
        <p:txBody>
          <a:bodyPr>
            <a:normAutofit fontScale="90000"/>
          </a:bodyPr>
          <a:lstStyle/>
          <a:p>
            <a:r>
              <a:rPr lang="en-GB" dirty="0"/>
              <a:t>Quick Review</a:t>
            </a:r>
          </a:p>
        </p:txBody>
      </p:sp>
      <p:sp>
        <p:nvSpPr>
          <p:cNvPr id="3" name="Content Placeholder 2">
            <a:extLst>
              <a:ext uri="{FF2B5EF4-FFF2-40B4-BE49-F238E27FC236}">
                <a16:creationId xmlns:a16="http://schemas.microsoft.com/office/drawing/2014/main" id="{2E26553C-FC64-3C4E-AA2A-C60C0AAECCA8}"/>
              </a:ext>
            </a:extLst>
          </p:cNvPr>
          <p:cNvSpPr>
            <a:spLocks noGrp="1"/>
          </p:cNvSpPr>
          <p:nvPr>
            <p:ph idx="1"/>
          </p:nvPr>
        </p:nvSpPr>
        <p:spPr/>
        <p:txBody>
          <a:bodyPr/>
          <a:lstStyle/>
          <a:p>
            <a:r>
              <a:rPr lang="en-GB" dirty="0"/>
              <a:t>We’ve done the yellow ones. The pink ones are bonus ones</a:t>
            </a:r>
          </a:p>
          <a:p>
            <a:r>
              <a:rPr lang="en-GB" dirty="0">
                <a:solidFill>
                  <a:srgbClr val="FFFF00"/>
                </a:solidFill>
              </a:rPr>
              <a:t>Properties</a:t>
            </a:r>
            <a:r>
              <a:rPr lang="en-GB" dirty="0"/>
              <a:t>, </a:t>
            </a:r>
            <a:r>
              <a:rPr lang="en-GB" dirty="0">
                <a:solidFill>
                  <a:srgbClr val="FFFF00"/>
                </a:solidFill>
              </a:rPr>
              <a:t>Methods</a:t>
            </a:r>
            <a:r>
              <a:rPr lang="en-GB" dirty="0"/>
              <a:t>, </a:t>
            </a:r>
            <a:r>
              <a:rPr lang="en-GB" dirty="0">
                <a:solidFill>
                  <a:srgbClr val="FFFF00"/>
                </a:solidFill>
              </a:rPr>
              <a:t>Instance</a:t>
            </a:r>
            <a:r>
              <a:rPr lang="en-GB" dirty="0"/>
              <a:t>, </a:t>
            </a:r>
            <a:r>
              <a:rPr lang="en-GB" dirty="0">
                <a:solidFill>
                  <a:srgbClr val="FFFF00"/>
                </a:solidFill>
              </a:rPr>
              <a:t>Inheritance</a:t>
            </a:r>
            <a:r>
              <a:rPr lang="en-GB" dirty="0"/>
              <a:t>, </a:t>
            </a:r>
            <a:r>
              <a:rPr lang="en-GB" dirty="0">
                <a:solidFill>
                  <a:srgbClr val="FFFF00"/>
                </a:solidFill>
              </a:rPr>
              <a:t>Polymorphism</a:t>
            </a:r>
            <a:r>
              <a:rPr lang="en-GB" dirty="0"/>
              <a:t>, Containment, Aggregation, </a:t>
            </a:r>
            <a:r>
              <a:rPr lang="en-GB" dirty="0">
                <a:solidFill>
                  <a:srgbClr val="FFFF00"/>
                </a:solidFill>
              </a:rPr>
              <a:t>Encapsulation</a:t>
            </a:r>
            <a:r>
              <a:rPr lang="en-GB" dirty="0"/>
              <a:t>, Deconstruction, Getters, Setters, </a:t>
            </a:r>
            <a:r>
              <a:rPr lang="en-GB" dirty="0">
                <a:solidFill>
                  <a:srgbClr val="FFFF00"/>
                </a:solidFill>
              </a:rPr>
              <a:t>Attributes</a:t>
            </a:r>
            <a:r>
              <a:rPr lang="en-GB" dirty="0"/>
              <a:t>, </a:t>
            </a:r>
            <a:r>
              <a:rPr lang="en-GB" dirty="0">
                <a:solidFill>
                  <a:srgbClr val="FFFF00"/>
                </a:solidFill>
              </a:rPr>
              <a:t>Public</a:t>
            </a:r>
            <a:r>
              <a:rPr lang="en-GB" dirty="0"/>
              <a:t>, </a:t>
            </a:r>
            <a:r>
              <a:rPr lang="en-GB" dirty="0">
                <a:solidFill>
                  <a:srgbClr val="FFFF00"/>
                </a:solidFill>
              </a:rPr>
              <a:t>Private</a:t>
            </a:r>
            <a:r>
              <a:rPr lang="en-GB" dirty="0"/>
              <a:t>, </a:t>
            </a:r>
            <a:r>
              <a:rPr lang="en-GB" dirty="0">
                <a:solidFill>
                  <a:srgbClr val="FFFF00"/>
                </a:solidFill>
              </a:rPr>
              <a:t>Behaviours, </a:t>
            </a:r>
            <a:r>
              <a:rPr lang="en-GB" dirty="0">
                <a:solidFill>
                  <a:srgbClr val="FF85FF"/>
                </a:solidFill>
              </a:rPr>
              <a:t>Superclass, Overload</a:t>
            </a:r>
          </a:p>
          <a:p>
            <a:endParaRPr lang="en-GB" dirty="0"/>
          </a:p>
        </p:txBody>
      </p:sp>
    </p:spTree>
    <p:extLst>
      <p:ext uri="{BB962C8B-B14F-4D97-AF65-F5344CB8AC3E}">
        <p14:creationId xmlns:p14="http://schemas.microsoft.com/office/powerpoint/2010/main" val="2102283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8C15E-7F70-7A43-A57A-BD5D4DAEF6E9}"/>
              </a:ext>
            </a:extLst>
          </p:cNvPr>
          <p:cNvSpPr>
            <a:spLocks noGrp="1"/>
          </p:cNvSpPr>
          <p:nvPr>
            <p:ph type="title"/>
          </p:nvPr>
        </p:nvSpPr>
        <p:spPr/>
        <p:txBody>
          <a:bodyPr>
            <a:normAutofit fontScale="90000"/>
          </a:bodyPr>
          <a:lstStyle/>
          <a:p>
            <a:r>
              <a:rPr lang="en-GB" dirty="0"/>
              <a:t>Containment / Aggregation</a:t>
            </a:r>
          </a:p>
        </p:txBody>
      </p:sp>
      <p:sp>
        <p:nvSpPr>
          <p:cNvPr id="3" name="Content Placeholder 2">
            <a:extLst>
              <a:ext uri="{FF2B5EF4-FFF2-40B4-BE49-F238E27FC236}">
                <a16:creationId xmlns:a16="http://schemas.microsoft.com/office/drawing/2014/main" id="{77F87B66-334A-E64F-87C1-A51D132D8687}"/>
              </a:ext>
            </a:extLst>
          </p:cNvPr>
          <p:cNvSpPr>
            <a:spLocks noGrp="1"/>
          </p:cNvSpPr>
          <p:nvPr>
            <p:ph idx="1"/>
          </p:nvPr>
        </p:nvSpPr>
        <p:spPr/>
        <p:txBody>
          <a:bodyPr/>
          <a:lstStyle/>
          <a:p>
            <a:r>
              <a:rPr lang="en-GB" dirty="0"/>
              <a:t>Containment is the same as aggregation.</a:t>
            </a:r>
          </a:p>
          <a:p>
            <a:endParaRPr lang="en-GB" dirty="0"/>
          </a:p>
          <a:p>
            <a:r>
              <a:rPr lang="en-GB" dirty="0"/>
              <a:t>It just means when one class is made up from other classes</a:t>
            </a:r>
          </a:p>
          <a:p>
            <a:endParaRPr lang="en-GB" dirty="0"/>
          </a:p>
          <a:p>
            <a:endParaRPr lang="en-GB" dirty="0"/>
          </a:p>
          <a:p>
            <a:endParaRPr lang="en-GB" dirty="0"/>
          </a:p>
          <a:p>
            <a:endParaRPr lang="en-GB" dirty="0"/>
          </a:p>
          <a:p>
            <a:endParaRPr lang="en-GB" dirty="0"/>
          </a:p>
          <a:p>
            <a:r>
              <a:rPr lang="en-GB" dirty="0"/>
              <a:t>So the aeroplane class is made up from a seat, fuselage, wing and cockpit class.</a:t>
            </a:r>
          </a:p>
          <a:p>
            <a:endParaRPr lang="en-GB" dirty="0"/>
          </a:p>
          <a:p>
            <a:r>
              <a:rPr lang="en-GB" dirty="0"/>
              <a:t>Aeroplane Class is an aggregation / containment of the other classes.</a:t>
            </a:r>
          </a:p>
        </p:txBody>
      </p:sp>
      <p:pic>
        <p:nvPicPr>
          <p:cNvPr id="5" name="Picture 4">
            <a:extLst>
              <a:ext uri="{FF2B5EF4-FFF2-40B4-BE49-F238E27FC236}">
                <a16:creationId xmlns:a16="http://schemas.microsoft.com/office/drawing/2014/main" id="{43DBBE86-315F-0144-83E2-82CEDD5D5B53}"/>
              </a:ext>
            </a:extLst>
          </p:cNvPr>
          <p:cNvPicPr>
            <a:picLocks noChangeAspect="1"/>
          </p:cNvPicPr>
          <p:nvPr/>
        </p:nvPicPr>
        <p:blipFill rotWithShape="1">
          <a:blip r:embed="rId2"/>
          <a:srcRect t="5271"/>
          <a:stretch/>
        </p:blipFill>
        <p:spPr>
          <a:xfrm>
            <a:off x="1993900" y="2085974"/>
            <a:ext cx="8204200" cy="1997075"/>
          </a:xfrm>
          <a:prstGeom prst="rect">
            <a:avLst/>
          </a:prstGeom>
        </p:spPr>
      </p:pic>
    </p:spTree>
    <p:extLst>
      <p:ext uri="{BB962C8B-B14F-4D97-AF65-F5344CB8AC3E}">
        <p14:creationId xmlns:p14="http://schemas.microsoft.com/office/powerpoint/2010/main" val="2660461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38BA-F8C5-A842-BD8C-D060F25174A4}"/>
              </a:ext>
            </a:extLst>
          </p:cNvPr>
          <p:cNvSpPr>
            <a:spLocks noGrp="1"/>
          </p:cNvSpPr>
          <p:nvPr>
            <p:ph type="title"/>
          </p:nvPr>
        </p:nvSpPr>
        <p:spPr/>
        <p:txBody>
          <a:bodyPr>
            <a:normAutofit fontScale="90000"/>
          </a:bodyPr>
          <a:lstStyle/>
          <a:p>
            <a:r>
              <a:rPr lang="en-GB" dirty="0"/>
              <a:t>Constructor</a:t>
            </a:r>
          </a:p>
        </p:txBody>
      </p:sp>
      <p:sp>
        <p:nvSpPr>
          <p:cNvPr id="3" name="Content Placeholder 2">
            <a:extLst>
              <a:ext uri="{FF2B5EF4-FFF2-40B4-BE49-F238E27FC236}">
                <a16:creationId xmlns:a16="http://schemas.microsoft.com/office/drawing/2014/main" id="{9FC53BE5-DAAF-E940-BE98-3BC9D512386B}"/>
              </a:ext>
            </a:extLst>
          </p:cNvPr>
          <p:cNvSpPr>
            <a:spLocks noGrp="1"/>
          </p:cNvSpPr>
          <p:nvPr>
            <p:ph idx="1"/>
          </p:nvPr>
        </p:nvSpPr>
        <p:spPr/>
        <p:txBody>
          <a:bodyPr>
            <a:normAutofit lnSpcReduction="10000"/>
          </a:bodyPr>
          <a:lstStyle/>
          <a:p>
            <a:r>
              <a:rPr lang="en-GB" dirty="0"/>
              <a:t>You made a class to use as a template to make an object. </a:t>
            </a:r>
          </a:p>
          <a:p>
            <a:endParaRPr lang="en-GB" dirty="0"/>
          </a:p>
          <a:p>
            <a:r>
              <a:rPr lang="en-GB" dirty="0"/>
              <a:t>But the life of an object has different stages</a:t>
            </a:r>
          </a:p>
          <a:p>
            <a:endParaRPr lang="en-GB" dirty="0"/>
          </a:p>
          <a:p>
            <a:r>
              <a:rPr lang="en-GB" dirty="0"/>
              <a:t>What was it called when you make a copy of an object?</a:t>
            </a:r>
          </a:p>
          <a:p>
            <a:r>
              <a:rPr lang="en-GB" dirty="0"/>
              <a:t>Instance </a:t>
            </a:r>
          </a:p>
          <a:p>
            <a:endParaRPr lang="en-GB" dirty="0"/>
          </a:p>
          <a:p>
            <a:r>
              <a:rPr lang="en-GB" dirty="0"/>
              <a:t>What is used to as a template to make an object?</a:t>
            </a:r>
          </a:p>
          <a:p>
            <a:r>
              <a:rPr lang="en-GB" dirty="0"/>
              <a:t>Class</a:t>
            </a:r>
          </a:p>
          <a:p>
            <a:endParaRPr lang="en-GB" dirty="0"/>
          </a:p>
          <a:p>
            <a:r>
              <a:rPr lang="en-GB" dirty="0"/>
              <a:t>What is it called when you actually make your first object? When it first gets created?</a:t>
            </a:r>
          </a:p>
          <a:p>
            <a:r>
              <a:rPr lang="en-GB" dirty="0"/>
              <a:t>Constructor </a:t>
            </a:r>
          </a:p>
        </p:txBody>
      </p:sp>
    </p:spTree>
    <p:extLst>
      <p:ext uri="{BB962C8B-B14F-4D97-AF65-F5344CB8AC3E}">
        <p14:creationId xmlns:p14="http://schemas.microsoft.com/office/powerpoint/2010/main" val="2599027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1405-28D6-BE47-8D35-29693381B5D0}"/>
              </a:ext>
            </a:extLst>
          </p:cNvPr>
          <p:cNvSpPr>
            <a:spLocks noGrp="1"/>
          </p:cNvSpPr>
          <p:nvPr>
            <p:ph type="title"/>
          </p:nvPr>
        </p:nvSpPr>
        <p:spPr/>
        <p:txBody>
          <a:bodyPr>
            <a:normAutofit fontScale="90000"/>
          </a:bodyPr>
          <a:lstStyle/>
          <a:p>
            <a:r>
              <a:rPr lang="en-GB" dirty="0"/>
              <a:t>Getters, Setters, Destructors</a:t>
            </a:r>
          </a:p>
        </p:txBody>
      </p:sp>
      <p:sp>
        <p:nvSpPr>
          <p:cNvPr id="3" name="Content Placeholder 2">
            <a:extLst>
              <a:ext uri="{FF2B5EF4-FFF2-40B4-BE49-F238E27FC236}">
                <a16:creationId xmlns:a16="http://schemas.microsoft.com/office/drawing/2014/main" id="{603907B8-1ED7-0345-A592-6D8EB95B1013}"/>
              </a:ext>
            </a:extLst>
          </p:cNvPr>
          <p:cNvSpPr>
            <a:spLocks noGrp="1"/>
          </p:cNvSpPr>
          <p:nvPr>
            <p:ph idx="1"/>
          </p:nvPr>
        </p:nvSpPr>
        <p:spPr/>
        <p:txBody>
          <a:bodyPr numCol="1">
            <a:normAutofit fontScale="92500" lnSpcReduction="10000"/>
          </a:bodyPr>
          <a:lstStyle/>
          <a:p>
            <a:r>
              <a:rPr lang="en-GB" dirty="0"/>
              <a:t>Ahhhh more dumb terms.</a:t>
            </a:r>
          </a:p>
          <a:p>
            <a:endParaRPr lang="en-GB" dirty="0"/>
          </a:p>
          <a:p>
            <a:r>
              <a:rPr lang="en-GB" dirty="0"/>
              <a:t>If I say:</a:t>
            </a:r>
          </a:p>
          <a:p>
            <a:r>
              <a:rPr lang="en-GB" dirty="0"/>
              <a:t>A = 4 </a:t>
            </a:r>
          </a:p>
          <a:p>
            <a:r>
              <a:rPr lang="en-GB" dirty="0"/>
              <a:t>What’s my variable name?</a:t>
            </a:r>
          </a:p>
          <a:p>
            <a:r>
              <a:rPr lang="en-GB" dirty="0"/>
              <a:t>A</a:t>
            </a:r>
          </a:p>
          <a:p>
            <a:r>
              <a:rPr lang="en-GB" dirty="0"/>
              <a:t>What’s my data value?</a:t>
            </a:r>
          </a:p>
          <a:p>
            <a:r>
              <a:rPr lang="en-GB" dirty="0"/>
              <a:t>4</a:t>
            </a:r>
          </a:p>
          <a:p>
            <a:endParaRPr lang="en-GB" dirty="0"/>
          </a:p>
          <a:p>
            <a:r>
              <a:rPr lang="en-GB" dirty="0"/>
              <a:t>Okay, now check out the code on the next page:</a:t>
            </a:r>
          </a:p>
          <a:p>
            <a:r>
              <a:rPr lang="en-GB" dirty="0"/>
              <a:t>It creates a class called Superhero and allows you to give a power level to a superhero.</a:t>
            </a:r>
          </a:p>
          <a:p>
            <a:endParaRPr lang="en-GB" dirty="0"/>
          </a:p>
          <a:p>
            <a:r>
              <a:rPr lang="en-GB" dirty="0"/>
              <a:t>Task:</a:t>
            </a:r>
          </a:p>
          <a:p>
            <a:r>
              <a:rPr lang="en-GB" dirty="0"/>
              <a:t>What does each line of the code do?</a:t>
            </a:r>
          </a:p>
          <a:p>
            <a:endParaRPr lang="en-US" dirty="0"/>
          </a:p>
          <a:p>
            <a:endParaRPr lang="en-GB" dirty="0"/>
          </a:p>
        </p:txBody>
      </p:sp>
    </p:spTree>
    <p:extLst>
      <p:ext uri="{BB962C8B-B14F-4D97-AF65-F5344CB8AC3E}">
        <p14:creationId xmlns:p14="http://schemas.microsoft.com/office/powerpoint/2010/main" val="27595372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DA6F0-6190-4541-9A8A-D40782662BC4}"/>
              </a:ext>
            </a:extLst>
          </p:cNvPr>
          <p:cNvSpPr>
            <a:spLocks noGrp="1"/>
          </p:cNvSpPr>
          <p:nvPr>
            <p:ph idx="1"/>
          </p:nvPr>
        </p:nvSpPr>
        <p:spPr>
          <a:xfrm>
            <a:off x="0" y="0"/>
            <a:ext cx="5929313" cy="6839744"/>
          </a:xfrm>
        </p:spPr>
        <p:txBody>
          <a:bodyPr>
            <a:normAutofit fontScale="85000" lnSpcReduction="20000"/>
          </a:bodyPr>
          <a:lstStyle/>
          <a:p>
            <a:pPr marL="514350" indent="-514350">
              <a:buFont typeface="+mj-lt"/>
              <a:buAutoNum type="arabicPeriod"/>
            </a:pPr>
            <a:r>
              <a:rPr lang="en-US" dirty="0"/>
              <a:t>class Superhero: </a:t>
            </a:r>
          </a:p>
          <a:p>
            <a:pPr marL="514350" indent="-514350">
              <a:buFont typeface="+mj-lt"/>
              <a:buAutoNum type="arabicPeriod"/>
            </a:pPr>
            <a:r>
              <a:rPr lang="en-US" dirty="0"/>
              <a:t>    def __init__(hero, power = 0): </a:t>
            </a:r>
          </a:p>
          <a:p>
            <a:pPr marL="514350" indent="-514350">
              <a:buFont typeface="+mj-lt"/>
              <a:buAutoNum type="arabicPeriod"/>
            </a:pPr>
            <a:r>
              <a:rPr lang="en-US" dirty="0"/>
              <a:t>         hero._power = power </a:t>
            </a:r>
          </a:p>
          <a:p>
            <a:pPr marL="514350" indent="-514350">
              <a:buFont typeface="+mj-lt"/>
              <a:buAutoNum type="arabicPeriod"/>
            </a:pPr>
            <a:r>
              <a:rPr lang="en-US" dirty="0"/>
              <a:t>      </a:t>
            </a:r>
          </a:p>
          <a:p>
            <a:pPr marL="514350" indent="-514350">
              <a:buFont typeface="+mj-lt"/>
              <a:buAutoNum type="arabicPeriod"/>
            </a:pPr>
            <a:r>
              <a:rPr lang="en-US" dirty="0"/>
              <a:t>        def get_power(hero): </a:t>
            </a:r>
          </a:p>
          <a:p>
            <a:pPr marL="514350" indent="-514350">
              <a:buFont typeface="+mj-lt"/>
              <a:buAutoNum type="arabicPeriod"/>
            </a:pPr>
            <a:r>
              <a:rPr lang="en-US" dirty="0"/>
              <a:t>        return hero._power </a:t>
            </a:r>
          </a:p>
          <a:p>
            <a:pPr marL="514350" indent="-514350">
              <a:buFont typeface="+mj-lt"/>
              <a:buAutoNum type="arabicPeriod"/>
            </a:pPr>
            <a:r>
              <a:rPr lang="en-US" dirty="0"/>
              <a:t>      </a:t>
            </a:r>
          </a:p>
          <a:p>
            <a:pPr marL="514350" indent="-514350">
              <a:buFont typeface="+mj-lt"/>
              <a:buAutoNum type="arabicPeriod"/>
            </a:pPr>
            <a:r>
              <a:rPr lang="en-US" dirty="0"/>
              <a:t>        def set_power(hero, x): </a:t>
            </a:r>
          </a:p>
          <a:p>
            <a:pPr marL="514350" indent="-514350">
              <a:buFont typeface="+mj-lt"/>
              <a:buAutoNum type="arabicPeriod"/>
            </a:pPr>
            <a:r>
              <a:rPr lang="en-US" dirty="0"/>
              <a:t>        hero._power = x </a:t>
            </a:r>
          </a:p>
          <a:p>
            <a:pPr marL="514350" indent="-514350">
              <a:buFont typeface="+mj-lt"/>
              <a:buAutoNum type="arabicPeriod"/>
            </a:pPr>
            <a:r>
              <a:rPr lang="en-US" dirty="0"/>
              <a:t>  </a:t>
            </a:r>
          </a:p>
          <a:p>
            <a:pPr marL="514350" indent="-514350">
              <a:buFont typeface="+mj-lt"/>
              <a:buAutoNum type="arabicPeriod"/>
            </a:pPr>
            <a:r>
              <a:rPr lang="en-US" dirty="0"/>
              <a:t>Batman = Superhero() </a:t>
            </a:r>
          </a:p>
          <a:p>
            <a:pPr marL="514350" indent="-514350">
              <a:buFont typeface="+mj-lt"/>
              <a:buAutoNum type="arabicPeriod"/>
            </a:pPr>
            <a:r>
              <a:rPr lang="en-US" dirty="0"/>
              <a:t>  </a:t>
            </a:r>
          </a:p>
          <a:p>
            <a:pPr marL="514350" indent="-514350">
              <a:buFont typeface="+mj-lt"/>
              <a:buAutoNum type="arabicPeriod"/>
            </a:pPr>
            <a:r>
              <a:rPr lang="en-US" dirty="0"/>
              <a:t>Batman.set_power(88) </a:t>
            </a:r>
          </a:p>
          <a:p>
            <a:pPr marL="514350" indent="-514350">
              <a:buFont typeface="+mj-lt"/>
              <a:buAutoNum type="arabicPeriod"/>
            </a:pPr>
            <a:r>
              <a:rPr lang="en-US" dirty="0"/>
              <a:t>  </a:t>
            </a:r>
          </a:p>
          <a:p>
            <a:pPr marL="514350" indent="-514350">
              <a:buFont typeface="+mj-lt"/>
              <a:buAutoNum type="arabicPeriod"/>
            </a:pPr>
            <a:r>
              <a:rPr lang="en-US" dirty="0"/>
              <a:t>print(Batman.get_power()) </a:t>
            </a:r>
          </a:p>
          <a:p>
            <a:pPr marL="514350" indent="-514350">
              <a:buFont typeface="+mj-lt"/>
              <a:buAutoNum type="arabicPeriod"/>
            </a:pPr>
            <a:r>
              <a:rPr lang="en-US" dirty="0"/>
              <a:t>  </a:t>
            </a:r>
          </a:p>
          <a:p>
            <a:pPr marL="514350" indent="-514350">
              <a:buFont typeface="+mj-lt"/>
              <a:buAutoNum type="arabicPeriod"/>
            </a:pPr>
            <a:r>
              <a:rPr lang="en-US" dirty="0"/>
              <a:t>print(Batman._Power) </a:t>
            </a:r>
          </a:p>
          <a:p>
            <a:pPr marL="514350" indent="-514350">
              <a:buFont typeface="+mj-lt"/>
              <a:buAutoNum type="arabicPeriod"/>
            </a:pPr>
            <a:endParaRPr lang="en-GB" dirty="0"/>
          </a:p>
          <a:p>
            <a:pPr marL="514350" indent="-514350">
              <a:buFont typeface="+mj-lt"/>
              <a:buAutoNum type="arabicPeriod"/>
            </a:pPr>
            <a:endParaRPr lang="en-GB" dirty="0"/>
          </a:p>
        </p:txBody>
      </p:sp>
      <p:sp>
        <p:nvSpPr>
          <p:cNvPr id="4" name="Content Placeholder 2">
            <a:extLst>
              <a:ext uri="{FF2B5EF4-FFF2-40B4-BE49-F238E27FC236}">
                <a16:creationId xmlns:a16="http://schemas.microsoft.com/office/drawing/2014/main" id="{4F9396D1-E26C-6349-80A3-8302C97B80EB}"/>
              </a:ext>
            </a:extLst>
          </p:cNvPr>
          <p:cNvSpPr txBox="1">
            <a:spLocks/>
          </p:cNvSpPr>
          <p:nvPr/>
        </p:nvSpPr>
        <p:spPr>
          <a:xfrm>
            <a:off x="5381625" y="18256"/>
            <a:ext cx="6810375" cy="6839744"/>
          </a:xfrm>
          <a:prstGeom prst="rect">
            <a:avLst/>
          </a:prstGeom>
        </p:spPr>
        <p:txBody>
          <a:bodyPr vert="horz" lIns="91440" tIns="45720" rIns="91440" bIns="45720" rtlCol="0">
            <a:noAutofit/>
          </a:bodyPr>
          <a:lstStyle>
            <a:lvl1pPr marL="12700" indent="-12700" algn="l" defTabSz="914400" rtl="0" eaLnBrk="1" latinLnBrk="0" hangingPunct="1">
              <a:lnSpc>
                <a:spcPct val="90000"/>
              </a:lnSpc>
              <a:spcBef>
                <a:spcPts val="1000"/>
              </a:spcBef>
              <a:buFont typeface="Arial" panose="020B0604020202020204" pitchFamily="34" charset="0"/>
              <a:buNone/>
              <a:tabLst/>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sz="1800" dirty="0"/>
              <a:t>Makes a class</a:t>
            </a:r>
          </a:p>
          <a:p>
            <a:pPr marL="514350" indent="-514350">
              <a:buFont typeface="+mj-lt"/>
              <a:buAutoNum type="arabicPeriod"/>
            </a:pPr>
            <a:r>
              <a:rPr lang="en-US" sz="1800" dirty="0"/>
              <a:t>Defines the class. Gives it attributes Hero and power. power set to 0</a:t>
            </a:r>
          </a:p>
          <a:p>
            <a:pPr marL="514350" indent="-514350">
              <a:buFont typeface="+mj-lt"/>
              <a:buAutoNum type="arabicPeriod"/>
            </a:pPr>
            <a:r>
              <a:rPr lang="en-US" sz="1800" dirty="0"/>
              <a:t>         Says the value of hero.power is same as power</a:t>
            </a:r>
          </a:p>
          <a:p>
            <a:pPr marL="514350" indent="-514350">
              <a:buFont typeface="+mj-lt"/>
              <a:buAutoNum type="arabicPeriod"/>
            </a:pPr>
            <a:r>
              <a:rPr lang="en-US" sz="1800" dirty="0"/>
              <a:t>      </a:t>
            </a:r>
          </a:p>
          <a:p>
            <a:pPr marL="514350" indent="-514350">
              <a:buFont typeface="+mj-lt"/>
              <a:buAutoNum type="arabicPeriod"/>
            </a:pPr>
            <a:r>
              <a:rPr lang="en-US" sz="1800" dirty="0"/>
              <a:t>        Defines new function called get_power. You give it hero</a:t>
            </a:r>
          </a:p>
          <a:p>
            <a:pPr marL="514350" indent="-514350">
              <a:buFont typeface="+mj-lt"/>
              <a:buAutoNum type="arabicPeriod"/>
            </a:pPr>
            <a:r>
              <a:rPr lang="en-US" sz="1800" dirty="0"/>
              <a:t>     It returns hero power </a:t>
            </a:r>
          </a:p>
          <a:p>
            <a:pPr marL="514350" indent="-514350">
              <a:buFont typeface="+mj-lt"/>
              <a:buAutoNum type="arabicPeriod"/>
            </a:pPr>
            <a:r>
              <a:rPr lang="en-US" sz="1800" dirty="0"/>
              <a:t>      </a:t>
            </a:r>
          </a:p>
          <a:p>
            <a:pPr marL="514350" indent="-514350">
              <a:buFont typeface="+mj-lt"/>
              <a:buAutoNum type="arabicPeriod"/>
            </a:pPr>
            <a:r>
              <a:rPr lang="en-US" sz="1800" dirty="0"/>
              <a:t>      Defines new function called set_power, you give it hero and x</a:t>
            </a:r>
          </a:p>
          <a:p>
            <a:pPr marL="514350" indent="-514350">
              <a:buFont typeface="+mj-lt"/>
              <a:buAutoNum type="arabicPeriod"/>
            </a:pPr>
            <a:r>
              <a:rPr lang="en-US" sz="1800" dirty="0"/>
              <a:t>        Says hero.power is equal to x</a:t>
            </a:r>
          </a:p>
          <a:p>
            <a:pPr marL="514350" indent="-514350">
              <a:buFont typeface="+mj-lt"/>
              <a:buAutoNum type="arabicPeriod"/>
            </a:pPr>
            <a:r>
              <a:rPr lang="en-US" sz="1800" dirty="0"/>
              <a:t>  </a:t>
            </a:r>
          </a:p>
          <a:p>
            <a:pPr marL="514350" indent="-514350">
              <a:buFont typeface="+mj-lt"/>
              <a:buAutoNum type="arabicPeriod"/>
            </a:pPr>
            <a:r>
              <a:rPr lang="en-US" sz="1800" dirty="0"/>
              <a:t>Makes a new object called Batman with the attributes of the Superhero class</a:t>
            </a:r>
          </a:p>
          <a:p>
            <a:pPr marL="514350" indent="-514350">
              <a:buFont typeface="+mj-lt"/>
              <a:buAutoNum type="arabicPeriod"/>
            </a:pPr>
            <a:r>
              <a:rPr lang="en-US" sz="1800" dirty="0"/>
              <a:t>  </a:t>
            </a:r>
          </a:p>
          <a:p>
            <a:pPr marL="514350" indent="-514350">
              <a:buFont typeface="+mj-lt"/>
              <a:buAutoNum type="arabicPeriod"/>
            </a:pPr>
            <a:r>
              <a:rPr lang="en-US" sz="1800" dirty="0"/>
              <a:t>Sets the power level for Batman</a:t>
            </a:r>
          </a:p>
          <a:p>
            <a:pPr marL="514350" indent="-514350">
              <a:buFont typeface="+mj-lt"/>
              <a:buAutoNum type="arabicPeriod"/>
            </a:pPr>
            <a:r>
              <a:rPr lang="en-US" sz="1800" dirty="0"/>
              <a:t>  </a:t>
            </a:r>
          </a:p>
          <a:p>
            <a:pPr marL="514350" indent="-514350">
              <a:buFont typeface="+mj-lt"/>
              <a:buAutoNum type="arabicPeriod"/>
            </a:pPr>
            <a:r>
              <a:rPr lang="en-US" sz="1800" dirty="0"/>
              <a:t>Gets the power level for Batman </a:t>
            </a:r>
          </a:p>
          <a:p>
            <a:pPr marL="514350" indent="-514350">
              <a:buFont typeface="+mj-lt"/>
              <a:buAutoNum type="arabicPeriod"/>
            </a:pPr>
            <a:r>
              <a:rPr lang="en-US" sz="1800" dirty="0"/>
              <a:t>  </a:t>
            </a:r>
          </a:p>
          <a:p>
            <a:pPr marL="514350" indent="-514350">
              <a:buFont typeface="+mj-lt"/>
              <a:buAutoNum type="arabicPeriod"/>
            </a:pPr>
            <a:r>
              <a:rPr lang="en-US" sz="1800" dirty="0"/>
              <a:t>Prints the power level for Batman</a:t>
            </a:r>
          </a:p>
        </p:txBody>
      </p:sp>
      <p:sp>
        <p:nvSpPr>
          <p:cNvPr id="6" name="Rectangle 5">
            <a:extLst>
              <a:ext uri="{FF2B5EF4-FFF2-40B4-BE49-F238E27FC236}">
                <a16:creationId xmlns:a16="http://schemas.microsoft.com/office/drawing/2014/main" id="{58970F12-1985-F643-A792-5488E0D415F0}"/>
              </a:ext>
            </a:extLst>
          </p:cNvPr>
          <p:cNvSpPr/>
          <p:nvPr/>
        </p:nvSpPr>
        <p:spPr>
          <a:xfrm>
            <a:off x="5381625" y="18256"/>
            <a:ext cx="6810375" cy="682148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69672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1000"/>
                                        <p:tgtEl>
                                          <p:spTgt spid="6"/>
                                        </p:tgtEl>
                                        <p:attrNameLst>
                                          <p:attrName>ppt_x</p:attrName>
                                        </p:attrNameLst>
                                      </p:cBhvr>
                                      <p:tavLst>
                                        <p:tav tm="0">
                                          <p:val>
                                            <p:strVal val="ppt_x"/>
                                          </p:val>
                                        </p:tav>
                                        <p:tav tm="100000">
                                          <p:val>
                                            <p:strVal val="ppt_x"/>
                                          </p:val>
                                        </p:tav>
                                      </p:tavLst>
                                    </p:anim>
                                    <p:anim calcmode="lin" valueType="num">
                                      <p:cBhvr additive="base">
                                        <p:cTn id="7" dur="1000"/>
                                        <p:tgtEl>
                                          <p:spTgt spid="6"/>
                                        </p:tgtEl>
                                        <p:attrNameLst>
                                          <p:attrName>ppt_y</p:attrName>
                                        </p:attrNameLst>
                                      </p:cBhvr>
                                      <p:tavLst>
                                        <p:tav tm="0">
                                          <p:val>
                                            <p:strVal val="ppt_y"/>
                                          </p:val>
                                        </p:tav>
                                        <p:tav tm="100000">
                                          <p:val>
                                            <p:strVal val="1+ppt_h/2"/>
                                          </p:val>
                                        </p:tav>
                                      </p:tavLst>
                                    </p:anim>
                                    <p:set>
                                      <p:cBhvr>
                                        <p:cTn id="8"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D29D-1AF4-5E4C-8360-37FB9F0682A8}"/>
              </a:ext>
            </a:extLst>
          </p:cNvPr>
          <p:cNvSpPr>
            <a:spLocks noGrp="1"/>
          </p:cNvSpPr>
          <p:nvPr>
            <p:ph type="title"/>
          </p:nvPr>
        </p:nvSpPr>
        <p:spPr/>
        <p:txBody>
          <a:bodyPr>
            <a:normAutofit fontScale="90000"/>
          </a:bodyPr>
          <a:lstStyle/>
          <a:p>
            <a:r>
              <a:rPr lang="en-GB" dirty="0"/>
              <a:t>Getter and Setter</a:t>
            </a:r>
          </a:p>
        </p:txBody>
      </p:sp>
      <p:sp>
        <p:nvSpPr>
          <p:cNvPr id="5" name="Content Placeholder 4">
            <a:extLst>
              <a:ext uri="{FF2B5EF4-FFF2-40B4-BE49-F238E27FC236}">
                <a16:creationId xmlns:a16="http://schemas.microsoft.com/office/drawing/2014/main" id="{53E0E1F2-9B52-4F41-8AE2-754680631A84}"/>
              </a:ext>
            </a:extLst>
          </p:cNvPr>
          <p:cNvSpPr>
            <a:spLocks noGrp="1"/>
          </p:cNvSpPr>
          <p:nvPr>
            <p:ph idx="1"/>
          </p:nvPr>
        </p:nvSpPr>
        <p:spPr>
          <a:xfrm>
            <a:off x="0" y="507814"/>
            <a:ext cx="6096000" cy="6331930"/>
          </a:xfrm>
        </p:spPr>
        <p:txBody>
          <a:bodyPr>
            <a:normAutofit fontScale="77500" lnSpcReduction="20000"/>
          </a:bodyPr>
          <a:lstStyle/>
          <a:p>
            <a:pPr marL="0" indent="0"/>
            <a:r>
              <a:rPr lang="en-US" dirty="0"/>
              <a:t>You see how we got data in lines 5 and 6</a:t>
            </a:r>
          </a:p>
          <a:p>
            <a:pPr marL="0" indent="0"/>
            <a:endParaRPr lang="en-US" dirty="0"/>
          </a:p>
          <a:p>
            <a:pPr marL="0" indent="0"/>
            <a:r>
              <a:rPr lang="en-US" dirty="0"/>
              <a:t>And you see how we gave data in lines 8 and 9 </a:t>
            </a:r>
          </a:p>
          <a:p>
            <a:pPr marL="0" indent="0"/>
            <a:endParaRPr lang="en-US" dirty="0"/>
          </a:p>
          <a:p>
            <a:pPr marL="0" indent="0"/>
            <a:r>
              <a:rPr lang="en-US" dirty="0"/>
              <a:t>But we didn’t directly touch the variables in lines 2 and 3. </a:t>
            </a:r>
          </a:p>
          <a:p>
            <a:pPr marL="0" indent="0"/>
            <a:endParaRPr lang="en-US" dirty="0"/>
          </a:p>
          <a:p>
            <a:pPr marL="0" indent="0"/>
            <a:r>
              <a:rPr lang="en-US" dirty="0"/>
              <a:t>We used two different functions to get information and to set information.</a:t>
            </a:r>
          </a:p>
          <a:p>
            <a:pPr marL="0" indent="0"/>
            <a:endParaRPr lang="en-US" dirty="0"/>
          </a:p>
          <a:p>
            <a:pPr marL="0" indent="0"/>
            <a:r>
              <a:rPr lang="en-US" dirty="0"/>
              <a:t>These are getter functions (line 5 &amp;6)</a:t>
            </a:r>
          </a:p>
          <a:p>
            <a:pPr marL="0" indent="0"/>
            <a:r>
              <a:rPr lang="en-US" dirty="0"/>
              <a:t>And setter functions (line 8 &amp; 9)</a:t>
            </a:r>
          </a:p>
          <a:p>
            <a:pPr marL="0" indent="0"/>
            <a:endParaRPr lang="en-US" dirty="0"/>
          </a:p>
          <a:p>
            <a:pPr marL="0" indent="0"/>
            <a:r>
              <a:rPr lang="en-US" dirty="0"/>
              <a:t>Notice that we didn’t actually set any data until line 13, but we made a setter function ready for it. </a:t>
            </a:r>
          </a:p>
          <a:p>
            <a:pPr marL="0" indent="0"/>
            <a:endParaRPr lang="en-US" dirty="0"/>
          </a:p>
          <a:p>
            <a:pPr marL="0" indent="0"/>
            <a:r>
              <a:rPr lang="en-US" dirty="0"/>
              <a:t>And we didn’t actually receive anything until line 15 and 17  but we made our getter function in line 5 and 6</a:t>
            </a:r>
          </a:p>
          <a:p>
            <a:pPr marL="514350" indent="-514350">
              <a:buFont typeface="+mj-lt"/>
              <a:buAutoNum type="arabicPeriod"/>
            </a:pPr>
            <a:endParaRPr lang="en-GB" dirty="0"/>
          </a:p>
          <a:p>
            <a:pPr marL="514350" indent="-514350">
              <a:buFont typeface="+mj-lt"/>
              <a:buAutoNum type="arabicPeriod"/>
            </a:pPr>
            <a:endParaRPr lang="en-GB" dirty="0"/>
          </a:p>
          <a:p>
            <a:endParaRPr lang="en-GB" dirty="0"/>
          </a:p>
        </p:txBody>
      </p:sp>
      <p:sp>
        <p:nvSpPr>
          <p:cNvPr id="7" name="Content Placeholder 4">
            <a:extLst>
              <a:ext uri="{FF2B5EF4-FFF2-40B4-BE49-F238E27FC236}">
                <a16:creationId xmlns:a16="http://schemas.microsoft.com/office/drawing/2014/main" id="{4AE1D2BA-6067-1F40-911E-44C484898323}"/>
              </a:ext>
            </a:extLst>
          </p:cNvPr>
          <p:cNvSpPr txBox="1">
            <a:spLocks/>
          </p:cNvSpPr>
          <p:nvPr/>
        </p:nvSpPr>
        <p:spPr>
          <a:xfrm>
            <a:off x="6096000" y="518086"/>
            <a:ext cx="6096000" cy="6331930"/>
          </a:xfrm>
          <a:prstGeom prst="rect">
            <a:avLst/>
          </a:prstGeom>
        </p:spPr>
        <p:txBody>
          <a:bodyPr vert="horz" lIns="91440" tIns="45720" rIns="91440" bIns="45720" rtlCol="0">
            <a:normAutofit fontScale="77500" lnSpcReduction="20000"/>
          </a:bodyPr>
          <a:lstStyle>
            <a:lvl1pPr marL="12700" indent="-12700" algn="l" defTabSz="914400" rtl="0" eaLnBrk="1" latinLnBrk="0" hangingPunct="1">
              <a:lnSpc>
                <a:spcPct val="90000"/>
              </a:lnSpc>
              <a:spcBef>
                <a:spcPts val="1000"/>
              </a:spcBef>
              <a:buFont typeface="Arial" panose="020B0604020202020204" pitchFamily="34" charset="0"/>
              <a:buNone/>
              <a:tabLst/>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t>class Superhero: </a:t>
            </a:r>
          </a:p>
          <a:p>
            <a:pPr marL="514350" indent="-514350">
              <a:buFont typeface="+mj-lt"/>
              <a:buAutoNum type="arabicPeriod"/>
            </a:pPr>
            <a:r>
              <a:rPr lang="en-US" dirty="0"/>
              <a:t>    def __init__(hero, power = 0): </a:t>
            </a:r>
          </a:p>
          <a:p>
            <a:pPr marL="514350" indent="-514350">
              <a:buFont typeface="+mj-lt"/>
              <a:buAutoNum type="arabicPeriod"/>
            </a:pPr>
            <a:r>
              <a:rPr lang="en-US" dirty="0"/>
              <a:t>         hero._power = power </a:t>
            </a:r>
          </a:p>
          <a:p>
            <a:pPr marL="514350" indent="-514350">
              <a:buFont typeface="+mj-lt"/>
              <a:buAutoNum type="arabicPeriod"/>
            </a:pPr>
            <a:r>
              <a:rPr lang="en-US" dirty="0"/>
              <a:t>      </a:t>
            </a:r>
          </a:p>
          <a:p>
            <a:pPr marL="514350" indent="-514350">
              <a:buFont typeface="+mj-lt"/>
              <a:buAutoNum type="arabicPeriod"/>
            </a:pPr>
            <a:r>
              <a:rPr lang="en-US" dirty="0"/>
              <a:t>        def get_power(hero): </a:t>
            </a:r>
          </a:p>
          <a:p>
            <a:pPr marL="514350" indent="-514350">
              <a:buFont typeface="+mj-lt"/>
              <a:buAutoNum type="arabicPeriod"/>
            </a:pPr>
            <a:r>
              <a:rPr lang="en-US" dirty="0"/>
              <a:t>        return hero._power </a:t>
            </a:r>
          </a:p>
          <a:p>
            <a:pPr marL="514350" indent="-514350">
              <a:buFont typeface="+mj-lt"/>
              <a:buAutoNum type="arabicPeriod"/>
            </a:pPr>
            <a:r>
              <a:rPr lang="en-US" dirty="0"/>
              <a:t>      </a:t>
            </a:r>
          </a:p>
          <a:p>
            <a:pPr marL="514350" indent="-514350">
              <a:buFont typeface="+mj-lt"/>
              <a:buAutoNum type="arabicPeriod"/>
            </a:pPr>
            <a:r>
              <a:rPr lang="en-US" dirty="0"/>
              <a:t>        def set_power(hero, x): </a:t>
            </a:r>
          </a:p>
          <a:p>
            <a:pPr marL="514350" indent="-514350">
              <a:buFont typeface="+mj-lt"/>
              <a:buAutoNum type="arabicPeriod"/>
            </a:pPr>
            <a:r>
              <a:rPr lang="en-US" dirty="0"/>
              <a:t>        hero._power = x </a:t>
            </a:r>
          </a:p>
          <a:p>
            <a:pPr marL="514350" indent="-514350">
              <a:buFont typeface="+mj-lt"/>
              <a:buAutoNum type="arabicPeriod"/>
            </a:pPr>
            <a:r>
              <a:rPr lang="en-US" dirty="0"/>
              <a:t>  </a:t>
            </a:r>
          </a:p>
          <a:p>
            <a:pPr marL="514350" indent="-514350">
              <a:buFont typeface="+mj-lt"/>
              <a:buAutoNum type="arabicPeriod"/>
            </a:pPr>
            <a:r>
              <a:rPr lang="en-US" dirty="0"/>
              <a:t>Batman = Superhero() </a:t>
            </a:r>
          </a:p>
          <a:p>
            <a:pPr marL="514350" indent="-514350">
              <a:buFont typeface="+mj-lt"/>
              <a:buAutoNum type="arabicPeriod"/>
            </a:pPr>
            <a:r>
              <a:rPr lang="en-US" dirty="0"/>
              <a:t>  </a:t>
            </a:r>
          </a:p>
          <a:p>
            <a:pPr marL="514350" indent="-514350">
              <a:buFont typeface="+mj-lt"/>
              <a:buAutoNum type="arabicPeriod"/>
            </a:pPr>
            <a:r>
              <a:rPr lang="en-US" dirty="0"/>
              <a:t>Batman.set_power(88) </a:t>
            </a:r>
          </a:p>
          <a:p>
            <a:pPr marL="514350" indent="-514350">
              <a:buFont typeface="+mj-lt"/>
              <a:buAutoNum type="arabicPeriod"/>
            </a:pPr>
            <a:r>
              <a:rPr lang="en-US" dirty="0"/>
              <a:t>  </a:t>
            </a:r>
          </a:p>
          <a:p>
            <a:pPr marL="514350" indent="-514350">
              <a:buFont typeface="+mj-lt"/>
              <a:buAutoNum type="arabicPeriod"/>
            </a:pPr>
            <a:r>
              <a:rPr lang="en-US" dirty="0"/>
              <a:t>print(Batman.get_power()) </a:t>
            </a:r>
          </a:p>
          <a:p>
            <a:pPr marL="514350" indent="-514350">
              <a:buFont typeface="+mj-lt"/>
              <a:buAutoNum type="arabicPeriod"/>
            </a:pPr>
            <a:r>
              <a:rPr lang="en-US" dirty="0"/>
              <a:t>  </a:t>
            </a:r>
          </a:p>
          <a:p>
            <a:pPr marL="514350" indent="-514350">
              <a:buFont typeface="+mj-lt"/>
              <a:buAutoNum type="arabicPeriod"/>
            </a:pPr>
            <a:r>
              <a:rPr lang="en-US" dirty="0"/>
              <a:t>print(Batman._Power) </a:t>
            </a:r>
          </a:p>
          <a:p>
            <a:pPr marL="514350" indent="-514350">
              <a:buFont typeface="+mj-lt"/>
              <a:buAutoNum type="arabicPeriod"/>
            </a:pPr>
            <a:endParaRPr lang="en-GB" dirty="0"/>
          </a:p>
          <a:p>
            <a:pPr marL="514350" indent="-514350">
              <a:buFont typeface="+mj-lt"/>
              <a:buAutoNum type="arabicPeriod"/>
            </a:pPr>
            <a:endParaRPr lang="en-GB" dirty="0"/>
          </a:p>
          <a:p>
            <a:endParaRPr lang="en-GB" dirty="0"/>
          </a:p>
        </p:txBody>
      </p:sp>
    </p:spTree>
    <p:extLst>
      <p:ext uri="{BB962C8B-B14F-4D97-AF65-F5344CB8AC3E}">
        <p14:creationId xmlns:p14="http://schemas.microsoft.com/office/powerpoint/2010/main" val="4003271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E4A1-655A-4044-9589-790CBF13D865}"/>
              </a:ext>
            </a:extLst>
          </p:cNvPr>
          <p:cNvSpPr>
            <a:spLocks noGrp="1"/>
          </p:cNvSpPr>
          <p:nvPr>
            <p:ph type="title"/>
          </p:nvPr>
        </p:nvSpPr>
        <p:spPr/>
        <p:txBody>
          <a:bodyPr>
            <a:normAutofit fontScale="90000"/>
          </a:bodyPr>
          <a:lstStyle/>
          <a:p>
            <a:r>
              <a:rPr lang="en-GB" dirty="0"/>
              <a:t>Destructor </a:t>
            </a:r>
          </a:p>
        </p:txBody>
      </p:sp>
      <p:sp>
        <p:nvSpPr>
          <p:cNvPr id="3" name="Content Placeholder 2">
            <a:extLst>
              <a:ext uri="{FF2B5EF4-FFF2-40B4-BE49-F238E27FC236}">
                <a16:creationId xmlns:a16="http://schemas.microsoft.com/office/drawing/2014/main" id="{32F63D78-E58D-0A42-885B-12D7628EEA4C}"/>
              </a:ext>
            </a:extLst>
          </p:cNvPr>
          <p:cNvSpPr>
            <a:spLocks noGrp="1"/>
          </p:cNvSpPr>
          <p:nvPr>
            <p:ph idx="1"/>
          </p:nvPr>
        </p:nvSpPr>
        <p:spPr/>
        <p:txBody>
          <a:bodyPr/>
          <a:lstStyle/>
          <a:p>
            <a:r>
              <a:rPr lang="en-GB" dirty="0"/>
              <a:t>This is code used to delete an object. </a:t>
            </a:r>
          </a:p>
          <a:p>
            <a:endParaRPr lang="en-GB" dirty="0"/>
          </a:p>
          <a:p>
            <a:r>
              <a:rPr lang="en-GB" dirty="0"/>
              <a:t>You may need to delete an object to free up your memory </a:t>
            </a:r>
          </a:p>
          <a:p>
            <a:endParaRPr lang="en-GB" dirty="0"/>
          </a:p>
          <a:p>
            <a:r>
              <a:rPr lang="en-GB" dirty="0"/>
              <a:t>def __del__(”THE NAME OF YOUR OBJECT”)</a:t>
            </a:r>
          </a:p>
        </p:txBody>
      </p:sp>
    </p:spTree>
    <p:extLst>
      <p:ext uri="{BB962C8B-B14F-4D97-AF65-F5344CB8AC3E}">
        <p14:creationId xmlns:p14="http://schemas.microsoft.com/office/powerpoint/2010/main" val="3306320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779A-8B20-0D42-A573-893F2EB145E4}"/>
              </a:ext>
            </a:extLst>
          </p:cNvPr>
          <p:cNvSpPr>
            <a:spLocks noGrp="1"/>
          </p:cNvSpPr>
          <p:nvPr>
            <p:ph type="title"/>
          </p:nvPr>
        </p:nvSpPr>
        <p:spPr/>
        <p:txBody>
          <a:bodyPr>
            <a:normAutofit fontScale="90000"/>
          </a:bodyPr>
          <a:lstStyle/>
          <a:p>
            <a:r>
              <a:rPr lang="en-GB" dirty="0"/>
              <a:t>Finally</a:t>
            </a:r>
          </a:p>
        </p:txBody>
      </p:sp>
      <p:sp>
        <p:nvSpPr>
          <p:cNvPr id="3" name="Content Placeholder 2">
            <a:extLst>
              <a:ext uri="{FF2B5EF4-FFF2-40B4-BE49-F238E27FC236}">
                <a16:creationId xmlns:a16="http://schemas.microsoft.com/office/drawing/2014/main" id="{75646164-D242-4E4A-9C29-EEE96D17A0E3}"/>
              </a:ext>
            </a:extLst>
          </p:cNvPr>
          <p:cNvSpPr>
            <a:spLocks noGrp="1"/>
          </p:cNvSpPr>
          <p:nvPr>
            <p:ph idx="1"/>
          </p:nvPr>
        </p:nvSpPr>
        <p:spPr/>
        <p:txBody>
          <a:bodyPr/>
          <a:lstStyle/>
          <a:p>
            <a:r>
              <a:rPr lang="en-GB" dirty="0"/>
              <a:t>We’ve done the yellow ones. The pink ones are bonus ones</a:t>
            </a:r>
            <a:endParaRPr lang="en-GB" dirty="0">
              <a:solidFill>
                <a:srgbClr val="FFFF00"/>
              </a:solidFill>
            </a:endParaRPr>
          </a:p>
          <a:p>
            <a:r>
              <a:rPr lang="en-GB" dirty="0">
                <a:solidFill>
                  <a:srgbClr val="FFFF00"/>
                </a:solidFill>
              </a:rPr>
              <a:t>Properties</a:t>
            </a:r>
            <a:r>
              <a:rPr lang="en-GB" dirty="0"/>
              <a:t>, </a:t>
            </a:r>
            <a:r>
              <a:rPr lang="en-GB" dirty="0">
                <a:solidFill>
                  <a:srgbClr val="FFFF00"/>
                </a:solidFill>
              </a:rPr>
              <a:t>Methods</a:t>
            </a:r>
            <a:r>
              <a:rPr lang="en-GB" dirty="0"/>
              <a:t>, </a:t>
            </a:r>
            <a:r>
              <a:rPr lang="en-GB" dirty="0">
                <a:solidFill>
                  <a:srgbClr val="FFFF00"/>
                </a:solidFill>
              </a:rPr>
              <a:t>Instance</a:t>
            </a:r>
            <a:r>
              <a:rPr lang="en-GB" dirty="0"/>
              <a:t>, </a:t>
            </a:r>
            <a:r>
              <a:rPr lang="en-GB" dirty="0">
                <a:solidFill>
                  <a:srgbClr val="FFFF00"/>
                </a:solidFill>
              </a:rPr>
              <a:t>Inheritance</a:t>
            </a:r>
            <a:r>
              <a:rPr lang="en-GB" dirty="0"/>
              <a:t>, </a:t>
            </a:r>
            <a:r>
              <a:rPr lang="en-GB" dirty="0">
                <a:solidFill>
                  <a:srgbClr val="FFFF00"/>
                </a:solidFill>
              </a:rPr>
              <a:t>Polymorphism</a:t>
            </a:r>
            <a:r>
              <a:rPr lang="en-GB" dirty="0"/>
              <a:t>, </a:t>
            </a:r>
            <a:r>
              <a:rPr lang="en-GB" dirty="0">
                <a:solidFill>
                  <a:srgbClr val="FFFF00"/>
                </a:solidFill>
              </a:rPr>
              <a:t>Containment</a:t>
            </a:r>
            <a:r>
              <a:rPr lang="en-GB" dirty="0"/>
              <a:t>, </a:t>
            </a:r>
            <a:r>
              <a:rPr lang="en-GB" dirty="0">
                <a:solidFill>
                  <a:srgbClr val="FFFF00"/>
                </a:solidFill>
              </a:rPr>
              <a:t>Aggregation</a:t>
            </a:r>
            <a:r>
              <a:rPr lang="en-GB" dirty="0"/>
              <a:t>, </a:t>
            </a:r>
            <a:r>
              <a:rPr lang="en-GB" dirty="0">
                <a:solidFill>
                  <a:srgbClr val="FFFF00"/>
                </a:solidFill>
              </a:rPr>
              <a:t>Encapsulation</a:t>
            </a:r>
            <a:r>
              <a:rPr lang="en-GB" dirty="0"/>
              <a:t>, </a:t>
            </a:r>
            <a:r>
              <a:rPr lang="en-GB" dirty="0">
                <a:solidFill>
                  <a:srgbClr val="FFFF00"/>
                </a:solidFill>
              </a:rPr>
              <a:t>Deconstruction, Getters, Setters, Attributes</a:t>
            </a:r>
            <a:r>
              <a:rPr lang="en-GB" dirty="0"/>
              <a:t>, </a:t>
            </a:r>
            <a:r>
              <a:rPr lang="en-GB" dirty="0">
                <a:solidFill>
                  <a:srgbClr val="FFFF00"/>
                </a:solidFill>
              </a:rPr>
              <a:t>Public</a:t>
            </a:r>
            <a:r>
              <a:rPr lang="en-GB" dirty="0"/>
              <a:t>, </a:t>
            </a:r>
            <a:r>
              <a:rPr lang="en-GB" dirty="0">
                <a:solidFill>
                  <a:srgbClr val="FFFF00"/>
                </a:solidFill>
              </a:rPr>
              <a:t>Private</a:t>
            </a:r>
            <a:r>
              <a:rPr lang="en-GB" dirty="0"/>
              <a:t>, </a:t>
            </a:r>
            <a:r>
              <a:rPr lang="en-GB" dirty="0">
                <a:solidFill>
                  <a:srgbClr val="FFFF00"/>
                </a:solidFill>
              </a:rPr>
              <a:t>Behaviours, </a:t>
            </a:r>
            <a:r>
              <a:rPr lang="en-GB" dirty="0">
                <a:solidFill>
                  <a:srgbClr val="FF85FF"/>
                </a:solidFill>
              </a:rPr>
              <a:t>Superclass, Overload</a:t>
            </a:r>
          </a:p>
          <a:p>
            <a:endParaRPr lang="en-GB" dirty="0"/>
          </a:p>
        </p:txBody>
      </p:sp>
    </p:spTree>
    <p:extLst>
      <p:ext uri="{BB962C8B-B14F-4D97-AF65-F5344CB8AC3E}">
        <p14:creationId xmlns:p14="http://schemas.microsoft.com/office/powerpoint/2010/main" val="3234035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5459E-B6C8-6149-B244-45D061F131FE}"/>
              </a:ext>
            </a:extLst>
          </p:cNvPr>
          <p:cNvSpPr>
            <a:spLocks noGrp="1"/>
          </p:cNvSpPr>
          <p:nvPr>
            <p:ph type="title"/>
          </p:nvPr>
        </p:nvSpPr>
        <p:spPr/>
        <p:txBody>
          <a:bodyPr>
            <a:normAutofit fontScale="90000"/>
          </a:bodyPr>
          <a:lstStyle/>
          <a:p>
            <a:r>
              <a:rPr lang="en-GB" dirty="0"/>
              <a:t>Programming Paradigm </a:t>
            </a:r>
          </a:p>
        </p:txBody>
      </p:sp>
      <p:sp>
        <p:nvSpPr>
          <p:cNvPr id="3" name="Content Placeholder 2">
            <a:extLst>
              <a:ext uri="{FF2B5EF4-FFF2-40B4-BE49-F238E27FC236}">
                <a16:creationId xmlns:a16="http://schemas.microsoft.com/office/drawing/2014/main" id="{ABA98007-75E2-B84F-88E1-788A6DC26E2D}"/>
              </a:ext>
            </a:extLst>
          </p:cNvPr>
          <p:cNvSpPr>
            <a:spLocks noGrp="1"/>
          </p:cNvSpPr>
          <p:nvPr>
            <p:ph idx="1"/>
          </p:nvPr>
        </p:nvSpPr>
        <p:spPr/>
        <p:txBody>
          <a:bodyPr/>
          <a:lstStyle/>
          <a:p>
            <a:r>
              <a:rPr lang="en-GB" dirty="0"/>
              <a:t>Match up the types (green) with the definition (orange)</a:t>
            </a:r>
          </a:p>
        </p:txBody>
      </p:sp>
      <p:sp>
        <p:nvSpPr>
          <p:cNvPr id="4" name="TextBox 3">
            <a:extLst>
              <a:ext uri="{FF2B5EF4-FFF2-40B4-BE49-F238E27FC236}">
                <a16:creationId xmlns:a16="http://schemas.microsoft.com/office/drawing/2014/main" id="{4BA230E7-B8AE-BC47-819B-B2C2DDB4AE69}"/>
              </a:ext>
            </a:extLst>
          </p:cNvPr>
          <p:cNvSpPr txBox="1"/>
          <p:nvPr/>
        </p:nvSpPr>
        <p:spPr>
          <a:xfrm>
            <a:off x="6958014" y="2416775"/>
            <a:ext cx="3114676" cy="1384995"/>
          </a:xfrm>
          <a:prstGeom prst="rect">
            <a:avLst/>
          </a:prstGeom>
          <a:solidFill>
            <a:schemeClr val="accent2"/>
          </a:solidFill>
        </p:spPr>
        <p:txBody>
          <a:bodyPr wrap="square" rtlCol="0">
            <a:spAutoFit/>
          </a:bodyPr>
          <a:lstStyle/>
          <a:p>
            <a:pPr algn="ctr"/>
            <a:r>
              <a:rPr lang="en-GB" sz="2800" dirty="0"/>
              <a:t>Use code that directly can talk to the CPU</a:t>
            </a:r>
          </a:p>
        </p:txBody>
      </p:sp>
      <p:sp>
        <p:nvSpPr>
          <p:cNvPr id="5" name="TextBox 4">
            <a:extLst>
              <a:ext uri="{FF2B5EF4-FFF2-40B4-BE49-F238E27FC236}">
                <a16:creationId xmlns:a16="http://schemas.microsoft.com/office/drawing/2014/main" id="{9CFA3B1C-C34A-2E4A-BB29-FEBD2EEF6791}"/>
              </a:ext>
            </a:extLst>
          </p:cNvPr>
          <p:cNvSpPr txBox="1"/>
          <p:nvPr/>
        </p:nvSpPr>
        <p:spPr>
          <a:xfrm>
            <a:off x="8272464" y="665052"/>
            <a:ext cx="3114676" cy="954107"/>
          </a:xfrm>
          <a:prstGeom prst="rect">
            <a:avLst/>
          </a:prstGeom>
          <a:solidFill>
            <a:schemeClr val="accent2"/>
          </a:solidFill>
        </p:spPr>
        <p:txBody>
          <a:bodyPr wrap="square" rtlCol="0">
            <a:spAutoFit/>
          </a:bodyPr>
          <a:lstStyle/>
          <a:p>
            <a:pPr algn="ctr"/>
            <a:r>
              <a:rPr lang="en-GB" sz="2800" dirty="0"/>
              <a:t>Uses Objects and Classes</a:t>
            </a:r>
          </a:p>
        </p:txBody>
      </p:sp>
      <p:sp>
        <p:nvSpPr>
          <p:cNvPr id="6" name="TextBox 5">
            <a:extLst>
              <a:ext uri="{FF2B5EF4-FFF2-40B4-BE49-F238E27FC236}">
                <a16:creationId xmlns:a16="http://schemas.microsoft.com/office/drawing/2014/main" id="{5D42D53C-5510-6A43-8BF4-9749D4D9DC81}"/>
              </a:ext>
            </a:extLst>
          </p:cNvPr>
          <p:cNvSpPr txBox="1"/>
          <p:nvPr/>
        </p:nvSpPr>
        <p:spPr>
          <a:xfrm>
            <a:off x="2828925" y="2385643"/>
            <a:ext cx="3114676" cy="1384995"/>
          </a:xfrm>
          <a:prstGeom prst="rect">
            <a:avLst/>
          </a:prstGeom>
          <a:solidFill>
            <a:schemeClr val="accent2"/>
          </a:solidFill>
        </p:spPr>
        <p:txBody>
          <a:bodyPr wrap="square" rtlCol="0">
            <a:spAutoFit/>
          </a:bodyPr>
          <a:lstStyle/>
          <a:p>
            <a:pPr algn="ctr"/>
            <a:r>
              <a:rPr lang="en-GB" sz="2800" dirty="0"/>
              <a:t>The order you write your code is the order its run it</a:t>
            </a:r>
          </a:p>
        </p:txBody>
      </p:sp>
      <p:sp>
        <p:nvSpPr>
          <p:cNvPr id="7" name="TextBox 6">
            <a:extLst>
              <a:ext uri="{FF2B5EF4-FFF2-40B4-BE49-F238E27FC236}">
                <a16:creationId xmlns:a16="http://schemas.microsoft.com/office/drawing/2014/main" id="{143C6A55-FB18-2B44-AB53-8DEAA6D24256}"/>
              </a:ext>
            </a:extLst>
          </p:cNvPr>
          <p:cNvSpPr txBox="1"/>
          <p:nvPr/>
        </p:nvSpPr>
        <p:spPr>
          <a:xfrm>
            <a:off x="4136232" y="4103417"/>
            <a:ext cx="3114676" cy="2246769"/>
          </a:xfrm>
          <a:prstGeom prst="rect">
            <a:avLst/>
          </a:prstGeom>
          <a:solidFill>
            <a:schemeClr val="accent2"/>
          </a:solidFill>
        </p:spPr>
        <p:txBody>
          <a:bodyPr wrap="square" rtlCol="0">
            <a:spAutoFit/>
          </a:bodyPr>
          <a:lstStyle/>
          <a:p>
            <a:pPr algn="ctr"/>
            <a:r>
              <a:rPr lang="en-GB" sz="2800" dirty="0"/>
              <a:t>You tell the computer the result you want and the computer handles the rest</a:t>
            </a:r>
          </a:p>
        </p:txBody>
      </p:sp>
      <p:sp>
        <p:nvSpPr>
          <p:cNvPr id="8" name="TextBox 7">
            <a:extLst>
              <a:ext uri="{FF2B5EF4-FFF2-40B4-BE49-F238E27FC236}">
                <a16:creationId xmlns:a16="http://schemas.microsoft.com/office/drawing/2014/main" id="{F3B385A6-F484-1747-9268-509BEE2D8458}"/>
              </a:ext>
            </a:extLst>
          </p:cNvPr>
          <p:cNvSpPr txBox="1"/>
          <p:nvPr/>
        </p:nvSpPr>
        <p:spPr>
          <a:xfrm>
            <a:off x="366714" y="4928596"/>
            <a:ext cx="3114676" cy="523220"/>
          </a:xfrm>
          <a:prstGeom prst="rect">
            <a:avLst/>
          </a:prstGeom>
          <a:solidFill>
            <a:schemeClr val="accent6"/>
          </a:solidFill>
        </p:spPr>
        <p:txBody>
          <a:bodyPr wrap="square" rtlCol="0">
            <a:spAutoFit/>
          </a:bodyPr>
          <a:lstStyle/>
          <a:p>
            <a:pPr algn="ctr"/>
            <a:r>
              <a:rPr lang="en-GB" sz="2800" dirty="0"/>
              <a:t>Low Level</a:t>
            </a:r>
          </a:p>
        </p:txBody>
      </p:sp>
      <p:sp>
        <p:nvSpPr>
          <p:cNvPr id="9" name="TextBox 8">
            <a:extLst>
              <a:ext uri="{FF2B5EF4-FFF2-40B4-BE49-F238E27FC236}">
                <a16:creationId xmlns:a16="http://schemas.microsoft.com/office/drawing/2014/main" id="{F63C6DC8-B0F7-4B4E-AC8D-CFF3CCD5D78A}"/>
              </a:ext>
            </a:extLst>
          </p:cNvPr>
          <p:cNvSpPr txBox="1"/>
          <p:nvPr/>
        </p:nvSpPr>
        <p:spPr>
          <a:xfrm>
            <a:off x="2578894" y="1350795"/>
            <a:ext cx="3114676" cy="954107"/>
          </a:xfrm>
          <a:prstGeom prst="rect">
            <a:avLst/>
          </a:prstGeom>
          <a:solidFill>
            <a:schemeClr val="accent6"/>
          </a:solidFill>
        </p:spPr>
        <p:txBody>
          <a:bodyPr wrap="square" rtlCol="0">
            <a:spAutoFit/>
          </a:bodyPr>
          <a:lstStyle/>
          <a:p>
            <a:pPr algn="ctr"/>
            <a:r>
              <a:rPr lang="en-GB" sz="2800" dirty="0"/>
              <a:t>Imperative / Procedural </a:t>
            </a:r>
          </a:p>
        </p:txBody>
      </p:sp>
      <p:sp>
        <p:nvSpPr>
          <p:cNvPr id="10" name="TextBox 9">
            <a:extLst>
              <a:ext uri="{FF2B5EF4-FFF2-40B4-BE49-F238E27FC236}">
                <a16:creationId xmlns:a16="http://schemas.microsoft.com/office/drawing/2014/main" id="{E844EABF-C529-9149-AD1C-A847D8FD46E3}"/>
              </a:ext>
            </a:extLst>
          </p:cNvPr>
          <p:cNvSpPr txBox="1"/>
          <p:nvPr/>
        </p:nvSpPr>
        <p:spPr>
          <a:xfrm>
            <a:off x="7617622" y="4236099"/>
            <a:ext cx="3114676" cy="954107"/>
          </a:xfrm>
          <a:prstGeom prst="rect">
            <a:avLst/>
          </a:prstGeom>
          <a:solidFill>
            <a:schemeClr val="accent6"/>
          </a:solidFill>
        </p:spPr>
        <p:txBody>
          <a:bodyPr wrap="square" rtlCol="0">
            <a:spAutoFit/>
          </a:bodyPr>
          <a:lstStyle/>
          <a:p>
            <a:pPr algn="ctr"/>
            <a:r>
              <a:rPr lang="en-GB" sz="2800" dirty="0"/>
              <a:t>Object Oriented (OOP)</a:t>
            </a:r>
          </a:p>
        </p:txBody>
      </p:sp>
      <p:sp>
        <p:nvSpPr>
          <p:cNvPr id="11" name="TextBox 10">
            <a:extLst>
              <a:ext uri="{FF2B5EF4-FFF2-40B4-BE49-F238E27FC236}">
                <a16:creationId xmlns:a16="http://schemas.microsoft.com/office/drawing/2014/main" id="{6D68A739-C722-3946-BF9D-961CA3DE4BD4}"/>
              </a:ext>
            </a:extLst>
          </p:cNvPr>
          <p:cNvSpPr txBox="1"/>
          <p:nvPr/>
        </p:nvSpPr>
        <p:spPr>
          <a:xfrm>
            <a:off x="8515352" y="5471258"/>
            <a:ext cx="3114676" cy="523220"/>
          </a:xfrm>
          <a:prstGeom prst="rect">
            <a:avLst/>
          </a:prstGeom>
          <a:solidFill>
            <a:schemeClr val="accent6"/>
          </a:solidFill>
        </p:spPr>
        <p:txBody>
          <a:bodyPr wrap="square" rtlCol="0">
            <a:spAutoFit/>
          </a:bodyPr>
          <a:lstStyle/>
          <a:p>
            <a:pPr algn="ctr"/>
            <a:r>
              <a:rPr lang="en-GB" sz="2800" dirty="0"/>
              <a:t>Declarative</a:t>
            </a:r>
          </a:p>
        </p:txBody>
      </p:sp>
    </p:spTree>
    <p:extLst>
      <p:ext uri="{BB962C8B-B14F-4D97-AF65-F5344CB8AC3E}">
        <p14:creationId xmlns:p14="http://schemas.microsoft.com/office/powerpoint/2010/main" val="1216878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6C00-6226-BA42-B040-21AF57C4DF2F}"/>
              </a:ext>
            </a:extLst>
          </p:cNvPr>
          <p:cNvSpPr>
            <a:spLocks noGrp="1"/>
          </p:cNvSpPr>
          <p:nvPr>
            <p:ph type="title"/>
          </p:nvPr>
        </p:nvSpPr>
        <p:spPr/>
        <p:txBody>
          <a:bodyPr>
            <a:normAutofit fontScale="90000"/>
          </a:bodyPr>
          <a:lstStyle/>
          <a:p>
            <a:r>
              <a:rPr lang="en-GB" dirty="0"/>
              <a:t>Practice</a:t>
            </a:r>
          </a:p>
        </p:txBody>
      </p:sp>
      <p:sp>
        <p:nvSpPr>
          <p:cNvPr id="3" name="Content Placeholder 2">
            <a:extLst>
              <a:ext uri="{FF2B5EF4-FFF2-40B4-BE49-F238E27FC236}">
                <a16:creationId xmlns:a16="http://schemas.microsoft.com/office/drawing/2014/main" id="{8C55FEB9-F758-4240-AE63-A25603D361C2}"/>
              </a:ext>
            </a:extLst>
          </p:cNvPr>
          <p:cNvSpPr>
            <a:spLocks noGrp="1"/>
          </p:cNvSpPr>
          <p:nvPr>
            <p:ph idx="1"/>
          </p:nvPr>
        </p:nvSpPr>
        <p:spPr/>
        <p:txBody>
          <a:bodyPr/>
          <a:lstStyle/>
          <a:p>
            <a:r>
              <a:rPr lang="en-GB" dirty="0"/>
              <a:t>We just did a lot of stuff about the terms used for OOP.</a:t>
            </a:r>
          </a:p>
          <a:p>
            <a:endParaRPr lang="en-GB" dirty="0"/>
          </a:p>
          <a:p>
            <a:r>
              <a:rPr lang="en-GB" dirty="0"/>
              <a:t>Now we shall practice. </a:t>
            </a:r>
          </a:p>
          <a:p>
            <a:endParaRPr lang="en-GB" dirty="0"/>
          </a:p>
          <a:p>
            <a:r>
              <a:rPr lang="en-GB" dirty="0"/>
              <a:t>Pages 502 onwards of your Hodder Course book has the code, but for ease I put them here.</a:t>
            </a:r>
          </a:p>
          <a:p>
            <a:endParaRPr lang="en-GB" dirty="0"/>
          </a:p>
          <a:p>
            <a:r>
              <a:rPr lang="en-GB" dirty="0"/>
              <a:t>Task for the 3 examples of code:</a:t>
            </a:r>
          </a:p>
          <a:p>
            <a:r>
              <a:rPr lang="en-GB" dirty="0"/>
              <a:t>1. Make sure it works.</a:t>
            </a:r>
          </a:p>
          <a:p>
            <a:r>
              <a:rPr lang="en-GB" dirty="0"/>
              <a:t>2. Give comments / label the parts of the code that use our keywords:</a:t>
            </a:r>
          </a:p>
          <a:p>
            <a:r>
              <a:rPr lang="en-GB" dirty="0">
                <a:solidFill>
                  <a:srgbClr val="FFFF00"/>
                </a:solidFill>
              </a:rPr>
              <a:t>Properties, Methods, Instance, Inheritance, Polymorphism, Containment, Aggregation, Encapsulation, Deconstruction, Getters, Setters, Attributes, Public, Private, Behaviours, Superclass, Overload</a:t>
            </a:r>
          </a:p>
          <a:p>
            <a:endParaRPr lang="en-GB" dirty="0"/>
          </a:p>
        </p:txBody>
      </p:sp>
    </p:spTree>
    <p:extLst>
      <p:ext uri="{BB962C8B-B14F-4D97-AF65-F5344CB8AC3E}">
        <p14:creationId xmlns:p14="http://schemas.microsoft.com/office/powerpoint/2010/main" val="2763388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00782-A88C-A64C-8582-5A5F70B20C79}"/>
              </a:ext>
            </a:extLst>
          </p:cNvPr>
          <p:cNvSpPr>
            <a:spLocks noGrp="1"/>
          </p:cNvSpPr>
          <p:nvPr>
            <p:ph type="title"/>
          </p:nvPr>
        </p:nvSpPr>
        <p:spPr/>
        <p:txBody>
          <a:bodyPr>
            <a:normAutofit fontScale="90000"/>
          </a:bodyPr>
          <a:lstStyle/>
          <a:p>
            <a:pPr algn="r"/>
            <a:r>
              <a:rPr lang="en-GB" dirty="0"/>
              <a:t>Example 1</a:t>
            </a:r>
          </a:p>
        </p:txBody>
      </p:sp>
      <p:pic>
        <p:nvPicPr>
          <p:cNvPr id="6" name="Content Placeholder 5">
            <a:extLst>
              <a:ext uri="{FF2B5EF4-FFF2-40B4-BE49-F238E27FC236}">
                <a16:creationId xmlns:a16="http://schemas.microsoft.com/office/drawing/2014/main" id="{8594A41E-BAA8-B04D-A891-763E20DB48D0}"/>
              </a:ext>
            </a:extLst>
          </p:cNvPr>
          <p:cNvPicPr>
            <a:picLocks noGrp="1" noChangeAspect="1"/>
          </p:cNvPicPr>
          <p:nvPr>
            <p:ph idx="1"/>
          </p:nvPr>
        </p:nvPicPr>
        <p:blipFill rotWithShape="1">
          <a:blip r:embed="rId2"/>
          <a:srcRect t="4982" r="3779" b="1248"/>
          <a:stretch/>
        </p:blipFill>
        <p:spPr>
          <a:xfrm>
            <a:off x="0" y="0"/>
            <a:ext cx="6014090" cy="6839744"/>
          </a:xfrm>
        </p:spPr>
      </p:pic>
      <p:sp>
        <p:nvSpPr>
          <p:cNvPr id="8" name="Rectangle 7">
            <a:extLst>
              <a:ext uri="{FF2B5EF4-FFF2-40B4-BE49-F238E27FC236}">
                <a16:creationId xmlns:a16="http://schemas.microsoft.com/office/drawing/2014/main" id="{F72276C8-55C9-D841-8697-A8DA4A552188}"/>
              </a:ext>
            </a:extLst>
          </p:cNvPr>
          <p:cNvSpPr/>
          <p:nvPr/>
        </p:nvSpPr>
        <p:spPr>
          <a:xfrm>
            <a:off x="3709358" y="931653"/>
            <a:ext cx="2053087" cy="396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3417C7B5-3EC7-7743-BF0A-517F6AB2D49F}"/>
              </a:ext>
            </a:extLst>
          </p:cNvPr>
          <p:cNvSpPr/>
          <p:nvPr/>
        </p:nvSpPr>
        <p:spPr>
          <a:xfrm>
            <a:off x="3709358" y="3107926"/>
            <a:ext cx="2304732" cy="396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EA710A48-34F4-D94E-ABD8-174AF16A48F7}"/>
              </a:ext>
            </a:extLst>
          </p:cNvPr>
          <p:cNvSpPr/>
          <p:nvPr/>
        </p:nvSpPr>
        <p:spPr>
          <a:xfrm>
            <a:off x="3709358" y="4887384"/>
            <a:ext cx="2304732" cy="396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091066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460D-FAAB-6A40-82C3-CAC7E9EA4936}"/>
              </a:ext>
            </a:extLst>
          </p:cNvPr>
          <p:cNvSpPr>
            <a:spLocks noGrp="1"/>
          </p:cNvSpPr>
          <p:nvPr>
            <p:ph type="title"/>
          </p:nvPr>
        </p:nvSpPr>
        <p:spPr/>
        <p:txBody>
          <a:bodyPr>
            <a:normAutofit fontScale="90000"/>
          </a:bodyPr>
          <a:lstStyle/>
          <a:p>
            <a:pPr algn="r"/>
            <a:r>
              <a:rPr lang="en-GB" dirty="0"/>
              <a:t>Example 2</a:t>
            </a:r>
          </a:p>
        </p:txBody>
      </p:sp>
      <p:pic>
        <p:nvPicPr>
          <p:cNvPr id="5" name="Content Placeholder 4">
            <a:extLst>
              <a:ext uri="{FF2B5EF4-FFF2-40B4-BE49-F238E27FC236}">
                <a16:creationId xmlns:a16="http://schemas.microsoft.com/office/drawing/2014/main" id="{0AE5D117-D6DC-8341-A690-024AF5B263CC}"/>
              </a:ext>
            </a:extLst>
          </p:cNvPr>
          <p:cNvPicPr>
            <a:picLocks noGrp="1" noChangeAspect="1"/>
          </p:cNvPicPr>
          <p:nvPr>
            <p:ph idx="1"/>
          </p:nvPr>
        </p:nvPicPr>
        <p:blipFill>
          <a:blip r:embed="rId2"/>
          <a:stretch>
            <a:fillRect/>
          </a:stretch>
        </p:blipFill>
        <p:spPr>
          <a:xfrm>
            <a:off x="0" y="1708150"/>
            <a:ext cx="7772400" cy="3441700"/>
          </a:xfrm>
        </p:spPr>
      </p:pic>
      <p:sp>
        <p:nvSpPr>
          <p:cNvPr id="6" name="Rectangle 5">
            <a:extLst>
              <a:ext uri="{FF2B5EF4-FFF2-40B4-BE49-F238E27FC236}">
                <a16:creationId xmlns:a16="http://schemas.microsoft.com/office/drawing/2014/main" id="{EEB64E32-1FF6-DB43-ABE8-9F5E9DFF8F35}"/>
              </a:ext>
            </a:extLst>
          </p:cNvPr>
          <p:cNvSpPr/>
          <p:nvPr/>
        </p:nvSpPr>
        <p:spPr>
          <a:xfrm>
            <a:off x="4520240" y="4140679"/>
            <a:ext cx="3252159" cy="416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6D967ABE-0C9D-A641-9D67-8E5BBD5640FE}"/>
              </a:ext>
            </a:extLst>
          </p:cNvPr>
          <p:cNvSpPr/>
          <p:nvPr/>
        </p:nvSpPr>
        <p:spPr>
          <a:xfrm>
            <a:off x="4520240" y="4733365"/>
            <a:ext cx="3252159" cy="416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52416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927C9-5D50-0542-89ED-CC7F923CD4A5}"/>
              </a:ext>
            </a:extLst>
          </p:cNvPr>
          <p:cNvSpPr>
            <a:spLocks noGrp="1"/>
          </p:cNvSpPr>
          <p:nvPr>
            <p:ph type="title"/>
          </p:nvPr>
        </p:nvSpPr>
        <p:spPr/>
        <p:txBody>
          <a:bodyPr>
            <a:normAutofit fontScale="90000"/>
          </a:bodyPr>
          <a:lstStyle/>
          <a:p>
            <a:pPr algn="r"/>
            <a:r>
              <a:rPr lang="en-GB" dirty="0"/>
              <a:t>Example 3</a:t>
            </a:r>
          </a:p>
        </p:txBody>
      </p:sp>
      <p:pic>
        <p:nvPicPr>
          <p:cNvPr id="5" name="Content Placeholder 4">
            <a:extLst>
              <a:ext uri="{FF2B5EF4-FFF2-40B4-BE49-F238E27FC236}">
                <a16:creationId xmlns:a16="http://schemas.microsoft.com/office/drawing/2014/main" id="{DF4BD525-3874-D94C-B499-C123989278A8}"/>
              </a:ext>
            </a:extLst>
          </p:cNvPr>
          <p:cNvPicPr>
            <a:picLocks noGrp="1" noChangeAspect="1"/>
          </p:cNvPicPr>
          <p:nvPr>
            <p:ph idx="1"/>
          </p:nvPr>
        </p:nvPicPr>
        <p:blipFill>
          <a:blip r:embed="rId2"/>
          <a:stretch>
            <a:fillRect/>
          </a:stretch>
        </p:blipFill>
        <p:spPr>
          <a:xfrm>
            <a:off x="0" y="1339266"/>
            <a:ext cx="7734300" cy="4635500"/>
          </a:xfrm>
        </p:spPr>
      </p:pic>
      <p:sp>
        <p:nvSpPr>
          <p:cNvPr id="6" name="Rectangle 5">
            <a:extLst>
              <a:ext uri="{FF2B5EF4-FFF2-40B4-BE49-F238E27FC236}">
                <a16:creationId xmlns:a16="http://schemas.microsoft.com/office/drawing/2014/main" id="{FB6AFE02-1487-D248-B839-697C78731EB3}"/>
              </a:ext>
            </a:extLst>
          </p:cNvPr>
          <p:cNvSpPr/>
          <p:nvPr/>
        </p:nvSpPr>
        <p:spPr>
          <a:xfrm>
            <a:off x="4779033" y="2708694"/>
            <a:ext cx="1587261" cy="416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54A733F2-B433-A945-B25A-7D8D31B84311}"/>
              </a:ext>
            </a:extLst>
          </p:cNvPr>
          <p:cNvSpPr/>
          <p:nvPr/>
        </p:nvSpPr>
        <p:spPr>
          <a:xfrm>
            <a:off x="2723071" y="5518734"/>
            <a:ext cx="1728159" cy="416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400933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B129-7EE0-9047-8873-9C94C3E29B36}"/>
              </a:ext>
            </a:extLst>
          </p:cNvPr>
          <p:cNvSpPr>
            <a:spLocks noGrp="1"/>
          </p:cNvSpPr>
          <p:nvPr>
            <p:ph type="title"/>
          </p:nvPr>
        </p:nvSpPr>
        <p:spPr/>
        <p:txBody>
          <a:bodyPr>
            <a:normAutofit fontScale="90000"/>
          </a:bodyPr>
          <a:lstStyle/>
          <a:p>
            <a:r>
              <a:rPr lang="en-GB" dirty="0"/>
              <a:t>Last Paradigm</a:t>
            </a:r>
          </a:p>
        </p:txBody>
      </p:sp>
      <p:sp>
        <p:nvSpPr>
          <p:cNvPr id="3" name="Content Placeholder 2">
            <a:extLst>
              <a:ext uri="{FF2B5EF4-FFF2-40B4-BE49-F238E27FC236}">
                <a16:creationId xmlns:a16="http://schemas.microsoft.com/office/drawing/2014/main" id="{881E6E80-8810-6540-8113-7FEE37006C08}"/>
              </a:ext>
            </a:extLst>
          </p:cNvPr>
          <p:cNvSpPr>
            <a:spLocks noGrp="1"/>
          </p:cNvSpPr>
          <p:nvPr>
            <p:ph idx="1"/>
          </p:nvPr>
        </p:nvSpPr>
        <p:spPr/>
        <p:txBody>
          <a:bodyPr/>
          <a:lstStyle/>
          <a:p>
            <a:r>
              <a:rPr lang="en-GB" dirty="0"/>
              <a:t>So we did low level paradigm. (uses low level code)</a:t>
            </a:r>
          </a:p>
          <a:p>
            <a:r>
              <a:rPr lang="en-GB" dirty="0"/>
              <a:t>Did imperative or procedural.  (does the things in order that you wrote them)</a:t>
            </a:r>
          </a:p>
          <a:p>
            <a:r>
              <a:rPr lang="en-GB" dirty="0"/>
              <a:t>Did Object Orientated Programming (uses classes and objects and stupid words)</a:t>
            </a:r>
          </a:p>
          <a:p>
            <a:endParaRPr lang="en-GB" dirty="0"/>
          </a:p>
          <a:p>
            <a:r>
              <a:rPr lang="en-GB" dirty="0"/>
              <a:t>Next is the best paradigm:</a:t>
            </a:r>
          </a:p>
          <a:p>
            <a:endParaRPr lang="en-GB" dirty="0"/>
          </a:p>
          <a:p>
            <a:r>
              <a:rPr lang="en-GB" dirty="0"/>
              <a:t>Declarative</a:t>
            </a:r>
          </a:p>
        </p:txBody>
      </p:sp>
    </p:spTree>
    <p:extLst>
      <p:ext uri="{BB962C8B-B14F-4D97-AF65-F5344CB8AC3E}">
        <p14:creationId xmlns:p14="http://schemas.microsoft.com/office/powerpoint/2010/main" val="39785017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6AA6-8094-FA43-970A-259458EB0854}"/>
              </a:ext>
            </a:extLst>
          </p:cNvPr>
          <p:cNvSpPr>
            <a:spLocks noGrp="1"/>
          </p:cNvSpPr>
          <p:nvPr>
            <p:ph type="title"/>
          </p:nvPr>
        </p:nvSpPr>
        <p:spPr/>
        <p:txBody>
          <a:bodyPr>
            <a:normAutofit fontScale="90000"/>
          </a:bodyPr>
          <a:lstStyle/>
          <a:p>
            <a:r>
              <a:rPr lang="en-GB" dirty="0"/>
              <a:t>Today</a:t>
            </a:r>
          </a:p>
        </p:txBody>
      </p:sp>
      <p:sp>
        <p:nvSpPr>
          <p:cNvPr id="3" name="Content Placeholder 2">
            <a:extLst>
              <a:ext uri="{FF2B5EF4-FFF2-40B4-BE49-F238E27FC236}">
                <a16:creationId xmlns:a16="http://schemas.microsoft.com/office/drawing/2014/main" id="{D2B4C4B8-601F-F941-8877-3439A4645766}"/>
              </a:ext>
            </a:extLst>
          </p:cNvPr>
          <p:cNvSpPr>
            <a:spLocks noGrp="1"/>
          </p:cNvSpPr>
          <p:nvPr>
            <p:ph idx="1"/>
          </p:nvPr>
        </p:nvSpPr>
        <p:spPr>
          <a:solidFill>
            <a:schemeClr val="accent2"/>
          </a:solidFill>
        </p:spPr>
        <p:txBody>
          <a:bodyPr>
            <a:normAutofit/>
          </a:bodyPr>
          <a:lstStyle/>
          <a:p>
            <a:pPr marL="514350" indent="-514350">
              <a:buFont typeface="+mj-lt"/>
              <a:buAutoNum type="arabicPeriod" startAt="12"/>
            </a:pPr>
            <a:r>
              <a:rPr lang="en-US" dirty="0"/>
              <a:t>Declarative programming: </a:t>
            </a:r>
          </a:p>
          <a:p>
            <a:pPr marL="514350" indent="-514350">
              <a:buFont typeface="+mj-lt"/>
              <a:buAutoNum type="arabicPeriod" startAt="12"/>
            </a:pPr>
            <a:r>
              <a:rPr lang="en-US" dirty="0"/>
              <a:t>understanding of and ability to solve a problem by writing appropriate facts and rules based on supplied information </a:t>
            </a:r>
          </a:p>
          <a:p>
            <a:pPr marL="514350" indent="-514350">
              <a:buFont typeface="+mj-lt"/>
              <a:buAutoNum type="arabicPeriod" startAt="12"/>
            </a:pPr>
            <a:r>
              <a:rPr lang="en-US" dirty="0"/>
              <a:t>understanding of and ability to write code that can satisfy a goal using facts and rules </a:t>
            </a:r>
          </a:p>
          <a:p>
            <a:pPr marL="514350" indent="-514350">
              <a:buFont typeface="+mj-lt"/>
              <a:buAutoNum type="arabicPeriod" startAt="12"/>
            </a:pPr>
            <a:endParaRPr lang="en-US" dirty="0"/>
          </a:p>
          <a:p>
            <a:pPr marL="0" indent="0"/>
            <a:r>
              <a:rPr lang="en-US" dirty="0"/>
              <a:t>Understand: What is declarative programming</a:t>
            </a:r>
          </a:p>
          <a:p>
            <a:pPr marL="0" indent="0"/>
            <a:endParaRPr lang="en-US" dirty="0"/>
          </a:p>
          <a:p>
            <a:pPr marL="0" indent="0"/>
            <a:r>
              <a:rPr lang="en-US" dirty="0"/>
              <a:t>Able: Explain facts and rules</a:t>
            </a:r>
          </a:p>
          <a:p>
            <a:pPr marL="0" indent="0"/>
            <a:endParaRPr lang="en-US" dirty="0"/>
          </a:p>
          <a:p>
            <a:pPr marL="0" indent="0"/>
            <a:r>
              <a:rPr lang="en-US" dirty="0"/>
              <a:t>Answer: Where do we use declarative programming?</a:t>
            </a:r>
          </a:p>
          <a:p>
            <a:pPr marL="514350" indent="-514350">
              <a:buFont typeface="+mj-lt"/>
              <a:buAutoNum type="arabicPeriod" startAt="8"/>
            </a:pPr>
            <a:endParaRPr lang="en-GB" dirty="0"/>
          </a:p>
        </p:txBody>
      </p:sp>
    </p:spTree>
    <p:extLst>
      <p:ext uri="{BB962C8B-B14F-4D97-AF65-F5344CB8AC3E}">
        <p14:creationId xmlns:p14="http://schemas.microsoft.com/office/powerpoint/2010/main" val="10624702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0115D-45EA-0241-87BC-88DDE7338BA9}"/>
              </a:ext>
            </a:extLst>
          </p:cNvPr>
          <p:cNvSpPr>
            <a:spLocks noGrp="1"/>
          </p:cNvSpPr>
          <p:nvPr>
            <p:ph type="title"/>
          </p:nvPr>
        </p:nvSpPr>
        <p:spPr/>
        <p:txBody>
          <a:bodyPr>
            <a:normAutofit fontScale="90000"/>
          </a:bodyPr>
          <a:lstStyle/>
          <a:p>
            <a:r>
              <a:rPr lang="en-GB" dirty="0"/>
              <a:t>Declarative</a:t>
            </a:r>
          </a:p>
        </p:txBody>
      </p:sp>
      <p:sp>
        <p:nvSpPr>
          <p:cNvPr id="3" name="Content Placeholder 2">
            <a:extLst>
              <a:ext uri="{FF2B5EF4-FFF2-40B4-BE49-F238E27FC236}">
                <a16:creationId xmlns:a16="http://schemas.microsoft.com/office/drawing/2014/main" id="{980AB717-3B23-8048-A67C-BFE7803F3A6A}"/>
              </a:ext>
            </a:extLst>
          </p:cNvPr>
          <p:cNvSpPr>
            <a:spLocks noGrp="1"/>
          </p:cNvSpPr>
          <p:nvPr>
            <p:ph idx="1"/>
          </p:nvPr>
        </p:nvSpPr>
        <p:spPr/>
        <p:txBody>
          <a:bodyPr>
            <a:normAutofit fontScale="77500" lnSpcReduction="20000"/>
          </a:bodyPr>
          <a:lstStyle/>
          <a:p>
            <a:r>
              <a:rPr lang="en-GB" dirty="0"/>
              <a:t>Lets say you have a list of items</a:t>
            </a:r>
          </a:p>
          <a:p>
            <a:r>
              <a:rPr lang="en-GB" dirty="0">
                <a:solidFill>
                  <a:srgbClr val="FF0000"/>
                </a:solidFill>
              </a:rPr>
              <a:t>EvilPeople = [”Joker", ”Lex Luther" , ”Bane", ”Scarecrow", ”Thanos"]</a:t>
            </a:r>
          </a:p>
          <a:p>
            <a:endParaRPr lang="en-GB" dirty="0"/>
          </a:p>
          <a:p>
            <a:r>
              <a:rPr lang="en-GB" dirty="0"/>
              <a:t>And you want to make it so anyone who wants to find someone can search and find them. </a:t>
            </a:r>
          </a:p>
          <a:p>
            <a:endParaRPr lang="en-GB" dirty="0"/>
          </a:p>
          <a:p>
            <a:r>
              <a:rPr lang="en-GB" dirty="0"/>
              <a:t>What algorithm could you use?</a:t>
            </a:r>
          </a:p>
          <a:p>
            <a:r>
              <a:rPr lang="en-GB" dirty="0"/>
              <a:t>Linear Search </a:t>
            </a:r>
          </a:p>
          <a:p>
            <a:r>
              <a:rPr lang="en-GB" dirty="0"/>
              <a:t>Binary Search Tree (you wouldn’t really use this)</a:t>
            </a:r>
          </a:p>
          <a:p>
            <a:endParaRPr lang="en-GB" dirty="0"/>
          </a:p>
          <a:p>
            <a:r>
              <a:rPr lang="en-GB" dirty="0"/>
              <a:t>So then you go ahead and write the code for linear search</a:t>
            </a:r>
          </a:p>
          <a:p>
            <a:r>
              <a:rPr lang="en-GB" dirty="0">
                <a:solidFill>
                  <a:srgbClr val="FF0000"/>
                </a:solidFill>
              </a:rPr>
              <a:t>key = input ("What do you want to find?")</a:t>
            </a:r>
          </a:p>
          <a:p>
            <a:endParaRPr lang="en-GB" dirty="0"/>
          </a:p>
          <a:p>
            <a:r>
              <a:rPr lang="en-GB" dirty="0">
                <a:solidFill>
                  <a:srgbClr val="FF0000"/>
                </a:solidFill>
              </a:rPr>
              <a:t>for counter in range(0,len(EvilPeople)):    </a:t>
            </a:r>
          </a:p>
          <a:p>
            <a:r>
              <a:rPr lang="en-GB" dirty="0">
                <a:solidFill>
                  <a:srgbClr val="FF0000"/>
                </a:solidFill>
              </a:rPr>
              <a:t>	if EvilPeople[counter] == key:        </a:t>
            </a:r>
          </a:p>
          <a:p>
            <a:r>
              <a:rPr lang="en-GB" dirty="0">
                <a:solidFill>
                  <a:srgbClr val="FF0000"/>
                </a:solidFill>
              </a:rPr>
              <a:t>		print ("Found it!")   </a:t>
            </a:r>
          </a:p>
          <a:p>
            <a:r>
              <a:rPr lang="en-GB" dirty="0">
                <a:solidFill>
                  <a:srgbClr val="FF0000"/>
                </a:solidFill>
              </a:rPr>
              <a:t> 	else:            </a:t>
            </a:r>
          </a:p>
          <a:p>
            <a:r>
              <a:rPr lang="en-GB" dirty="0">
                <a:solidFill>
                  <a:srgbClr val="FF0000"/>
                </a:solidFill>
              </a:rPr>
              <a:t>		print("Nope")</a:t>
            </a:r>
          </a:p>
          <a:p>
            <a:endParaRPr lang="en-GB" dirty="0"/>
          </a:p>
        </p:txBody>
      </p:sp>
    </p:spTree>
    <p:extLst>
      <p:ext uri="{BB962C8B-B14F-4D97-AF65-F5344CB8AC3E}">
        <p14:creationId xmlns:p14="http://schemas.microsoft.com/office/powerpoint/2010/main" val="33977295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B20A0-0A1F-004C-A788-3DC9F5791DDE}"/>
              </a:ext>
            </a:extLst>
          </p:cNvPr>
          <p:cNvSpPr>
            <a:spLocks noGrp="1"/>
          </p:cNvSpPr>
          <p:nvPr>
            <p:ph type="title"/>
          </p:nvPr>
        </p:nvSpPr>
        <p:spPr/>
        <p:txBody>
          <a:bodyPr>
            <a:normAutofit fontScale="90000"/>
          </a:bodyPr>
          <a:lstStyle/>
          <a:p>
            <a:r>
              <a:rPr lang="en-GB" dirty="0"/>
              <a:t>Declarative</a:t>
            </a:r>
          </a:p>
        </p:txBody>
      </p:sp>
      <p:sp>
        <p:nvSpPr>
          <p:cNvPr id="3" name="Content Placeholder 2">
            <a:extLst>
              <a:ext uri="{FF2B5EF4-FFF2-40B4-BE49-F238E27FC236}">
                <a16:creationId xmlns:a16="http://schemas.microsoft.com/office/drawing/2014/main" id="{9E33C2DE-EC7B-3043-8663-B53323862834}"/>
              </a:ext>
            </a:extLst>
          </p:cNvPr>
          <p:cNvSpPr>
            <a:spLocks noGrp="1"/>
          </p:cNvSpPr>
          <p:nvPr>
            <p:ph idx="1"/>
          </p:nvPr>
        </p:nvSpPr>
        <p:spPr/>
        <p:txBody>
          <a:bodyPr>
            <a:normAutofit lnSpcReduction="10000"/>
          </a:bodyPr>
          <a:lstStyle/>
          <a:p>
            <a:r>
              <a:rPr lang="en-GB" dirty="0"/>
              <a:t>So you had a list of items, you know you wanted to be able to search though it and YOU had to write the code to tell the computer how to search. </a:t>
            </a:r>
          </a:p>
          <a:p>
            <a:endParaRPr lang="en-GB" dirty="0"/>
          </a:p>
          <a:p>
            <a:r>
              <a:rPr lang="en-GB" dirty="0"/>
              <a:t>If you didn’t write the code for linear search then the computer can do nothing. </a:t>
            </a:r>
          </a:p>
          <a:p>
            <a:endParaRPr lang="en-GB" dirty="0"/>
          </a:p>
          <a:p>
            <a:r>
              <a:rPr lang="en-GB" dirty="0"/>
              <a:t>Declarative programming is NOT this.</a:t>
            </a:r>
          </a:p>
          <a:p>
            <a:r>
              <a:rPr lang="en-GB" dirty="0"/>
              <a:t>Declarative programming is when you tell the computer what you want, the computer then does it for you and you DO NOT have to tell the computer HOW to do it. </a:t>
            </a:r>
          </a:p>
          <a:p>
            <a:endParaRPr lang="en-GB" dirty="0"/>
          </a:p>
          <a:p>
            <a:r>
              <a:rPr lang="en-GB" dirty="0"/>
              <a:t>There are two main programming languages that are declarative. SQL and Prolog. We will look at SQL.</a:t>
            </a:r>
          </a:p>
          <a:p>
            <a:endParaRPr lang="en-GB" dirty="0"/>
          </a:p>
          <a:p>
            <a:r>
              <a:rPr lang="en-GB" dirty="0"/>
              <a:t>But before we do, we have to talk about rules and facts.</a:t>
            </a:r>
          </a:p>
        </p:txBody>
      </p:sp>
    </p:spTree>
    <p:extLst>
      <p:ext uri="{BB962C8B-B14F-4D97-AF65-F5344CB8AC3E}">
        <p14:creationId xmlns:p14="http://schemas.microsoft.com/office/powerpoint/2010/main" val="783890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53241-A972-B940-954B-267B839DF798}"/>
              </a:ext>
            </a:extLst>
          </p:cNvPr>
          <p:cNvSpPr>
            <a:spLocks noGrp="1"/>
          </p:cNvSpPr>
          <p:nvPr>
            <p:ph type="title"/>
          </p:nvPr>
        </p:nvSpPr>
        <p:spPr/>
        <p:txBody>
          <a:bodyPr>
            <a:normAutofit fontScale="90000"/>
          </a:bodyPr>
          <a:lstStyle/>
          <a:p>
            <a:r>
              <a:rPr lang="en-GB" dirty="0"/>
              <a:t>Facts and Rules</a:t>
            </a:r>
          </a:p>
        </p:txBody>
      </p:sp>
      <p:sp>
        <p:nvSpPr>
          <p:cNvPr id="3" name="Content Placeholder 2">
            <a:extLst>
              <a:ext uri="{FF2B5EF4-FFF2-40B4-BE49-F238E27FC236}">
                <a16:creationId xmlns:a16="http://schemas.microsoft.com/office/drawing/2014/main" id="{B5AD2554-D5F0-0749-82DD-0EE1622AAB4A}"/>
              </a:ext>
            </a:extLst>
          </p:cNvPr>
          <p:cNvSpPr>
            <a:spLocks noGrp="1"/>
          </p:cNvSpPr>
          <p:nvPr>
            <p:ph idx="1"/>
          </p:nvPr>
        </p:nvSpPr>
        <p:spPr/>
        <p:txBody>
          <a:bodyPr/>
          <a:lstStyle/>
          <a:p>
            <a:r>
              <a:rPr lang="en-GB" dirty="0"/>
              <a:t>Declarative programming does not work by magic. </a:t>
            </a:r>
          </a:p>
          <a:p>
            <a:r>
              <a:rPr lang="en-GB" dirty="0"/>
              <a:t>Although you do not need to tell the computer HOW to get data you do have to tell the computer what are the facts and rules.</a:t>
            </a:r>
          </a:p>
          <a:p>
            <a:endParaRPr lang="en-GB" dirty="0"/>
          </a:p>
          <a:p>
            <a:r>
              <a:rPr lang="en-GB" dirty="0"/>
              <a:t>Facts are just anything that is known.</a:t>
            </a:r>
          </a:p>
          <a:p>
            <a:r>
              <a:rPr lang="en-GB" dirty="0"/>
              <a:t>So in our example we know Joker, Lex Luther, Bane, Scarecrow, Thanos</a:t>
            </a:r>
          </a:p>
          <a:p>
            <a:endParaRPr lang="en-GB" dirty="0"/>
          </a:p>
          <a:p>
            <a:r>
              <a:rPr lang="en-GB" dirty="0"/>
              <a:t>Rules are the relationship between facts. </a:t>
            </a:r>
          </a:p>
          <a:p>
            <a:endParaRPr lang="en-GB" dirty="0"/>
          </a:p>
          <a:p>
            <a:r>
              <a:rPr lang="en-GB" dirty="0"/>
              <a:t>Our example is too simple, we have no relationships. So lets make our data a little more complex so we can make some rules. We will make a table and still call it EvilPeople</a:t>
            </a:r>
          </a:p>
        </p:txBody>
      </p:sp>
    </p:spTree>
    <p:extLst>
      <p:ext uri="{BB962C8B-B14F-4D97-AF65-F5344CB8AC3E}">
        <p14:creationId xmlns:p14="http://schemas.microsoft.com/office/powerpoint/2010/main" val="9466540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887F8-408D-264E-8ED0-FD57A6620B92}"/>
              </a:ext>
            </a:extLst>
          </p:cNvPr>
          <p:cNvSpPr>
            <a:spLocks noGrp="1"/>
          </p:cNvSpPr>
          <p:nvPr>
            <p:ph type="title"/>
          </p:nvPr>
        </p:nvSpPr>
        <p:spPr/>
        <p:txBody>
          <a:bodyPr>
            <a:normAutofit fontScale="90000"/>
          </a:bodyPr>
          <a:lstStyle/>
          <a:p>
            <a:r>
              <a:rPr lang="en-GB" dirty="0"/>
              <a:t>Rules and Facts</a:t>
            </a:r>
          </a:p>
        </p:txBody>
      </p:sp>
      <p:sp>
        <p:nvSpPr>
          <p:cNvPr id="6" name="Content Placeholder 5">
            <a:extLst>
              <a:ext uri="{FF2B5EF4-FFF2-40B4-BE49-F238E27FC236}">
                <a16:creationId xmlns:a16="http://schemas.microsoft.com/office/drawing/2014/main" id="{357C5FDE-88AF-B84D-9D80-FC4A64051BEC}"/>
              </a:ext>
            </a:extLst>
          </p:cNvPr>
          <p:cNvSpPr>
            <a:spLocks noGrp="1"/>
          </p:cNvSpPr>
          <p:nvPr>
            <p:ph idx="1"/>
          </p:nvPr>
        </p:nvSpPr>
        <p:spPr>
          <a:xfrm>
            <a:off x="0" y="507814"/>
            <a:ext cx="6676846" cy="6331930"/>
          </a:xfrm>
        </p:spPr>
        <p:txBody>
          <a:bodyPr/>
          <a:lstStyle/>
          <a:p>
            <a:r>
              <a:rPr lang="en-GB" dirty="0"/>
              <a:t>So now we have many facts. </a:t>
            </a:r>
          </a:p>
          <a:p>
            <a:r>
              <a:rPr lang="en-GB" dirty="0"/>
              <a:t>And we can say our rule is that one line holds the name, comic series and evil rating for one person. </a:t>
            </a:r>
          </a:p>
          <a:p>
            <a:endParaRPr lang="en-GB" dirty="0"/>
          </a:p>
          <a:p>
            <a:r>
              <a:rPr lang="en-GB" dirty="0"/>
              <a:t>So in SQL we can type:</a:t>
            </a:r>
          </a:p>
          <a:p>
            <a:endParaRPr lang="en-GB" dirty="0"/>
          </a:p>
          <a:p>
            <a:r>
              <a:rPr lang="en-GB" dirty="0"/>
              <a:t>SELECT Name, Evil Rating</a:t>
            </a:r>
          </a:p>
          <a:p>
            <a:r>
              <a:rPr lang="en-GB" dirty="0"/>
              <a:t>FROM EvilPeople</a:t>
            </a:r>
          </a:p>
          <a:p>
            <a:r>
              <a:rPr lang="en-GB" dirty="0"/>
              <a:t>WHERE Evil Rating &gt; 50</a:t>
            </a:r>
          </a:p>
          <a:p>
            <a:endParaRPr lang="en-GB" dirty="0"/>
          </a:p>
        </p:txBody>
      </p:sp>
      <p:graphicFrame>
        <p:nvGraphicFramePr>
          <p:cNvPr id="7" name="Table 4">
            <a:extLst>
              <a:ext uri="{FF2B5EF4-FFF2-40B4-BE49-F238E27FC236}">
                <a16:creationId xmlns:a16="http://schemas.microsoft.com/office/drawing/2014/main" id="{CDF6B452-18E3-7440-A904-080DC797B506}"/>
              </a:ext>
            </a:extLst>
          </p:cNvPr>
          <p:cNvGraphicFramePr>
            <a:graphicFrameLocks/>
          </p:cNvGraphicFramePr>
          <p:nvPr>
            <p:extLst>
              <p:ext uri="{D42A27DB-BD31-4B8C-83A1-F6EECF244321}">
                <p14:modId xmlns:p14="http://schemas.microsoft.com/office/powerpoint/2010/main" val="2006896094"/>
              </p:ext>
            </p:extLst>
          </p:nvPr>
        </p:nvGraphicFramePr>
        <p:xfrm>
          <a:off x="6676846" y="983651"/>
          <a:ext cx="5515153" cy="3535680"/>
        </p:xfrm>
        <a:graphic>
          <a:graphicData uri="http://schemas.openxmlformats.org/drawingml/2006/table">
            <a:tbl>
              <a:tblPr firstRow="1" bandRow="1">
                <a:tableStyleId>{5C22544A-7EE6-4342-B048-85BDC9FD1C3A}</a:tableStyleId>
              </a:tblPr>
              <a:tblGrid>
                <a:gridCol w="655607">
                  <a:extLst>
                    <a:ext uri="{9D8B030D-6E8A-4147-A177-3AD203B41FA5}">
                      <a16:colId xmlns:a16="http://schemas.microsoft.com/office/drawing/2014/main" val="1085724621"/>
                    </a:ext>
                  </a:extLst>
                </a:gridCol>
                <a:gridCol w="1932317">
                  <a:extLst>
                    <a:ext uri="{9D8B030D-6E8A-4147-A177-3AD203B41FA5}">
                      <a16:colId xmlns:a16="http://schemas.microsoft.com/office/drawing/2014/main" val="3867742480"/>
                    </a:ext>
                  </a:extLst>
                </a:gridCol>
                <a:gridCol w="1414732">
                  <a:extLst>
                    <a:ext uri="{9D8B030D-6E8A-4147-A177-3AD203B41FA5}">
                      <a16:colId xmlns:a16="http://schemas.microsoft.com/office/drawing/2014/main" val="1950755668"/>
                    </a:ext>
                  </a:extLst>
                </a:gridCol>
                <a:gridCol w="1512497">
                  <a:extLst>
                    <a:ext uri="{9D8B030D-6E8A-4147-A177-3AD203B41FA5}">
                      <a16:colId xmlns:a16="http://schemas.microsoft.com/office/drawing/2014/main" val="3949789611"/>
                    </a:ext>
                  </a:extLst>
                </a:gridCol>
              </a:tblGrid>
              <a:tr h="370840">
                <a:tc>
                  <a:txBody>
                    <a:bodyPr/>
                    <a:lstStyle/>
                    <a:p>
                      <a:pPr algn="ctr"/>
                      <a:r>
                        <a:rPr lang="en-GB" sz="2800" dirty="0"/>
                        <a:t>ID</a:t>
                      </a:r>
                    </a:p>
                  </a:txBody>
                  <a:tcPr/>
                </a:tc>
                <a:tc>
                  <a:txBody>
                    <a:bodyPr/>
                    <a:lstStyle/>
                    <a:p>
                      <a:pPr algn="ctr"/>
                      <a:r>
                        <a:rPr lang="en-GB" sz="2800" dirty="0"/>
                        <a:t>Name</a:t>
                      </a:r>
                    </a:p>
                  </a:txBody>
                  <a:tcPr/>
                </a:tc>
                <a:tc>
                  <a:txBody>
                    <a:bodyPr/>
                    <a:lstStyle/>
                    <a:p>
                      <a:pPr algn="ctr"/>
                      <a:r>
                        <a:rPr lang="en-GB" sz="2800" dirty="0"/>
                        <a:t>Marvel or DC</a:t>
                      </a:r>
                    </a:p>
                  </a:txBody>
                  <a:tcPr/>
                </a:tc>
                <a:tc>
                  <a:txBody>
                    <a:bodyPr/>
                    <a:lstStyle/>
                    <a:p>
                      <a:pPr algn="ctr"/>
                      <a:r>
                        <a:rPr lang="en-GB" sz="2800" dirty="0"/>
                        <a:t>Evil Rating</a:t>
                      </a:r>
                    </a:p>
                  </a:txBody>
                  <a:tcPr/>
                </a:tc>
                <a:extLst>
                  <a:ext uri="{0D108BD9-81ED-4DB2-BD59-A6C34878D82A}">
                    <a16:rowId xmlns:a16="http://schemas.microsoft.com/office/drawing/2014/main" val="967061298"/>
                  </a:ext>
                </a:extLst>
              </a:tr>
              <a:tr h="370840">
                <a:tc>
                  <a:txBody>
                    <a:bodyPr/>
                    <a:lstStyle/>
                    <a:p>
                      <a:pPr algn="ctr"/>
                      <a:r>
                        <a:rPr lang="en-GB" sz="2800" dirty="0"/>
                        <a:t>1</a:t>
                      </a:r>
                    </a:p>
                  </a:txBody>
                  <a:tcPr/>
                </a:tc>
                <a:tc>
                  <a:txBody>
                    <a:bodyPr/>
                    <a:lstStyle/>
                    <a:p>
                      <a:pPr algn="ctr"/>
                      <a:r>
                        <a:rPr lang="en-GB" sz="2800" dirty="0"/>
                        <a:t>Joker</a:t>
                      </a:r>
                    </a:p>
                  </a:txBody>
                  <a:tcPr/>
                </a:tc>
                <a:tc>
                  <a:txBody>
                    <a:bodyPr/>
                    <a:lstStyle/>
                    <a:p>
                      <a:pPr algn="ctr"/>
                      <a:r>
                        <a:rPr lang="en-GB" sz="2800" dirty="0"/>
                        <a:t>DC</a:t>
                      </a:r>
                    </a:p>
                  </a:txBody>
                  <a:tcPr/>
                </a:tc>
                <a:tc>
                  <a:txBody>
                    <a:bodyPr/>
                    <a:lstStyle/>
                    <a:p>
                      <a:pPr algn="ctr"/>
                      <a:r>
                        <a:rPr lang="en-GB" sz="2800" dirty="0"/>
                        <a:t>80</a:t>
                      </a:r>
                    </a:p>
                  </a:txBody>
                  <a:tcPr/>
                </a:tc>
                <a:extLst>
                  <a:ext uri="{0D108BD9-81ED-4DB2-BD59-A6C34878D82A}">
                    <a16:rowId xmlns:a16="http://schemas.microsoft.com/office/drawing/2014/main" val="1019431051"/>
                  </a:ext>
                </a:extLst>
              </a:tr>
              <a:tr h="370840">
                <a:tc>
                  <a:txBody>
                    <a:bodyPr/>
                    <a:lstStyle/>
                    <a:p>
                      <a:pPr algn="ctr"/>
                      <a:r>
                        <a:rPr lang="en-GB" sz="2800" dirty="0"/>
                        <a:t>2</a:t>
                      </a:r>
                    </a:p>
                  </a:txBody>
                  <a:tcPr/>
                </a:tc>
                <a:tc>
                  <a:txBody>
                    <a:bodyPr/>
                    <a:lstStyle/>
                    <a:p>
                      <a:pPr algn="ctr"/>
                      <a:r>
                        <a:rPr lang="en-GB" sz="2800" dirty="0"/>
                        <a:t>Lex Luther</a:t>
                      </a:r>
                    </a:p>
                  </a:txBody>
                  <a:tcPr/>
                </a:tc>
                <a:tc>
                  <a:txBody>
                    <a:bodyPr/>
                    <a:lstStyle/>
                    <a:p>
                      <a:pPr algn="ctr"/>
                      <a:r>
                        <a:rPr lang="en-GB" sz="2800" dirty="0"/>
                        <a:t>DC</a:t>
                      </a:r>
                    </a:p>
                  </a:txBody>
                  <a:tcPr/>
                </a:tc>
                <a:tc>
                  <a:txBody>
                    <a:bodyPr/>
                    <a:lstStyle/>
                    <a:p>
                      <a:pPr algn="ctr"/>
                      <a:r>
                        <a:rPr lang="en-GB" sz="2800" dirty="0"/>
                        <a:t>45</a:t>
                      </a:r>
                    </a:p>
                  </a:txBody>
                  <a:tcPr/>
                </a:tc>
                <a:extLst>
                  <a:ext uri="{0D108BD9-81ED-4DB2-BD59-A6C34878D82A}">
                    <a16:rowId xmlns:a16="http://schemas.microsoft.com/office/drawing/2014/main" val="2778782105"/>
                  </a:ext>
                </a:extLst>
              </a:tr>
              <a:tr h="370840">
                <a:tc>
                  <a:txBody>
                    <a:bodyPr/>
                    <a:lstStyle/>
                    <a:p>
                      <a:pPr algn="ctr"/>
                      <a:r>
                        <a:rPr lang="en-GB" sz="2800" dirty="0"/>
                        <a:t>3</a:t>
                      </a:r>
                    </a:p>
                  </a:txBody>
                  <a:tcPr/>
                </a:tc>
                <a:tc>
                  <a:txBody>
                    <a:bodyPr/>
                    <a:lstStyle/>
                    <a:p>
                      <a:pPr algn="ctr"/>
                      <a:r>
                        <a:rPr lang="en-GB" sz="2800" dirty="0"/>
                        <a:t>Bane</a:t>
                      </a:r>
                    </a:p>
                  </a:txBody>
                  <a:tcPr/>
                </a:tc>
                <a:tc>
                  <a:txBody>
                    <a:bodyPr/>
                    <a:lstStyle/>
                    <a:p>
                      <a:pPr algn="ctr"/>
                      <a:r>
                        <a:rPr lang="en-GB" sz="2800" dirty="0"/>
                        <a:t>DC</a:t>
                      </a:r>
                    </a:p>
                  </a:txBody>
                  <a:tcPr/>
                </a:tc>
                <a:tc>
                  <a:txBody>
                    <a:bodyPr/>
                    <a:lstStyle/>
                    <a:p>
                      <a:pPr algn="ctr"/>
                      <a:r>
                        <a:rPr lang="en-GB" sz="2800" dirty="0"/>
                        <a:t>30</a:t>
                      </a:r>
                    </a:p>
                  </a:txBody>
                  <a:tcPr/>
                </a:tc>
                <a:extLst>
                  <a:ext uri="{0D108BD9-81ED-4DB2-BD59-A6C34878D82A}">
                    <a16:rowId xmlns:a16="http://schemas.microsoft.com/office/drawing/2014/main" val="1902005801"/>
                  </a:ext>
                </a:extLst>
              </a:tr>
              <a:tr h="370840">
                <a:tc>
                  <a:txBody>
                    <a:bodyPr/>
                    <a:lstStyle/>
                    <a:p>
                      <a:pPr algn="ctr"/>
                      <a:r>
                        <a:rPr lang="en-GB" sz="2800" dirty="0"/>
                        <a:t>4</a:t>
                      </a:r>
                    </a:p>
                  </a:txBody>
                  <a:tcPr/>
                </a:tc>
                <a:tc>
                  <a:txBody>
                    <a:bodyPr/>
                    <a:lstStyle/>
                    <a:p>
                      <a:pPr algn="ctr"/>
                      <a:r>
                        <a:rPr lang="en-GB" sz="2800" dirty="0"/>
                        <a:t>Scarecrow</a:t>
                      </a:r>
                    </a:p>
                  </a:txBody>
                  <a:tcPr/>
                </a:tc>
                <a:tc>
                  <a:txBody>
                    <a:bodyPr/>
                    <a:lstStyle/>
                    <a:p>
                      <a:pPr algn="ctr"/>
                      <a:r>
                        <a:rPr lang="en-GB" sz="2800" dirty="0"/>
                        <a:t>DC</a:t>
                      </a:r>
                    </a:p>
                  </a:txBody>
                  <a:tcPr/>
                </a:tc>
                <a:tc>
                  <a:txBody>
                    <a:bodyPr/>
                    <a:lstStyle/>
                    <a:p>
                      <a:pPr algn="ctr"/>
                      <a:r>
                        <a:rPr lang="en-GB" sz="2800" dirty="0"/>
                        <a:t>90</a:t>
                      </a:r>
                    </a:p>
                  </a:txBody>
                  <a:tcPr/>
                </a:tc>
                <a:extLst>
                  <a:ext uri="{0D108BD9-81ED-4DB2-BD59-A6C34878D82A}">
                    <a16:rowId xmlns:a16="http://schemas.microsoft.com/office/drawing/2014/main" val="3391339429"/>
                  </a:ext>
                </a:extLst>
              </a:tr>
              <a:tr h="370840">
                <a:tc>
                  <a:txBody>
                    <a:bodyPr/>
                    <a:lstStyle/>
                    <a:p>
                      <a:pPr algn="ctr"/>
                      <a:r>
                        <a:rPr lang="en-GB" sz="2800" dirty="0"/>
                        <a:t>5</a:t>
                      </a:r>
                    </a:p>
                  </a:txBody>
                  <a:tcPr/>
                </a:tc>
                <a:tc>
                  <a:txBody>
                    <a:bodyPr/>
                    <a:lstStyle/>
                    <a:p>
                      <a:pPr algn="ctr"/>
                      <a:r>
                        <a:rPr lang="en-GB" sz="2800" dirty="0"/>
                        <a:t>Thanos</a:t>
                      </a:r>
                    </a:p>
                  </a:txBody>
                  <a:tcPr/>
                </a:tc>
                <a:tc>
                  <a:txBody>
                    <a:bodyPr/>
                    <a:lstStyle/>
                    <a:p>
                      <a:pPr algn="ctr"/>
                      <a:r>
                        <a:rPr lang="en-GB" sz="2800" dirty="0"/>
                        <a:t>Marvel</a:t>
                      </a:r>
                    </a:p>
                  </a:txBody>
                  <a:tcPr/>
                </a:tc>
                <a:tc>
                  <a:txBody>
                    <a:bodyPr/>
                    <a:lstStyle/>
                    <a:p>
                      <a:pPr algn="ctr"/>
                      <a:r>
                        <a:rPr lang="en-GB" sz="2800" dirty="0"/>
                        <a:t>10</a:t>
                      </a:r>
                    </a:p>
                  </a:txBody>
                  <a:tcPr/>
                </a:tc>
                <a:extLst>
                  <a:ext uri="{0D108BD9-81ED-4DB2-BD59-A6C34878D82A}">
                    <a16:rowId xmlns:a16="http://schemas.microsoft.com/office/drawing/2014/main" val="2221615501"/>
                  </a:ext>
                </a:extLst>
              </a:tr>
            </a:tbl>
          </a:graphicData>
        </a:graphic>
      </p:graphicFrame>
    </p:spTree>
    <p:extLst>
      <p:ext uri="{BB962C8B-B14F-4D97-AF65-F5344CB8AC3E}">
        <p14:creationId xmlns:p14="http://schemas.microsoft.com/office/powerpoint/2010/main" val="260533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5459E-B6C8-6149-B244-45D061F131FE}"/>
              </a:ext>
            </a:extLst>
          </p:cNvPr>
          <p:cNvSpPr>
            <a:spLocks noGrp="1"/>
          </p:cNvSpPr>
          <p:nvPr>
            <p:ph type="title"/>
          </p:nvPr>
        </p:nvSpPr>
        <p:spPr/>
        <p:txBody>
          <a:bodyPr>
            <a:normAutofit fontScale="90000"/>
          </a:bodyPr>
          <a:lstStyle/>
          <a:p>
            <a:r>
              <a:rPr lang="en-GB" dirty="0"/>
              <a:t>Programming Paradigm </a:t>
            </a:r>
          </a:p>
        </p:txBody>
      </p:sp>
      <p:sp>
        <p:nvSpPr>
          <p:cNvPr id="3" name="Content Placeholder 2">
            <a:extLst>
              <a:ext uri="{FF2B5EF4-FFF2-40B4-BE49-F238E27FC236}">
                <a16:creationId xmlns:a16="http://schemas.microsoft.com/office/drawing/2014/main" id="{ABA98007-75E2-B84F-88E1-788A6DC26E2D}"/>
              </a:ext>
            </a:extLst>
          </p:cNvPr>
          <p:cNvSpPr>
            <a:spLocks noGrp="1"/>
          </p:cNvSpPr>
          <p:nvPr>
            <p:ph idx="1"/>
          </p:nvPr>
        </p:nvSpPr>
        <p:spPr/>
        <p:txBody>
          <a:bodyPr/>
          <a:lstStyle/>
          <a:p>
            <a:r>
              <a:rPr lang="en-GB" dirty="0"/>
              <a:t>Match up the types (green) with the definition (orange)</a:t>
            </a:r>
          </a:p>
        </p:txBody>
      </p:sp>
      <p:sp>
        <p:nvSpPr>
          <p:cNvPr id="4" name="TextBox 3">
            <a:extLst>
              <a:ext uri="{FF2B5EF4-FFF2-40B4-BE49-F238E27FC236}">
                <a16:creationId xmlns:a16="http://schemas.microsoft.com/office/drawing/2014/main" id="{4BA230E7-B8AE-BC47-819B-B2C2DDB4AE69}"/>
              </a:ext>
            </a:extLst>
          </p:cNvPr>
          <p:cNvSpPr txBox="1"/>
          <p:nvPr/>
        </p:nvSpPr>
        <p:spPr>
          <a:xfrm>
            <a:off x="1759746" y="1792427"/>
            <a:ext cx="3114676" cy="1384995"/>
          </a:xfrm>
          <a:prstGeom prst="rect">
            <a:avLst/>
          </a:prstGeom>
          <a:solidFill>
            <a:schemeClr val="accent2"/>
          </a:solidFill>
        </p:spPr>
        <p:txBody>
          <a:bodyPr wrap="square" rtlCol="0">
            <a:spAutoFit/>
          </a:bodyPr>
          <a:lstStyle/>
          <a:p>
            <a:pPr algn="ctr"/>
            <a:r>
              <a:rPr lang="en-GB" sz="2800" dirty="0"/>
              <a:t>Use code that directly can talk to the CPU</a:t>
            </a:r>
          </a:p>
        </p:txBody>
      </p:sp>
      <p:sp>
        <p:nvSpPr>
          <p:cNvPr id="5" name="TextBox 4">
            <a:extLst>
              <a:ext uri="{FF2B5EF4-FFF2-40B4-BE49-F238E27FC236}">
                <a16:creationId xmlns:a16="http://schemas.microsoft.com/office/drawing/2014/main" id="{9CFA3B1C-C34A-2E4A-BB29-FEBD2EEF6791}"/>
              </a:ext>
            </a:extLst>
          </p:cNvPr>
          <p:cNvSpPr txBox="1"/>
          <p:nvPr/>
        </p:nvSpPr>
        <p:spPr>
          <a:xfrm>
            <a:off x="6353173" y="2210664"/>
            <a:ext cx="3114676" cy="954107"/>
          </a:xfrm>
          <a:prstGeom prst="rect">
            <a:avLst/>
          </a:prstGeom>
          <a:solidFill>
            <a:schemeClr val="accent2"/>
          </a:solidFill>
        </p:spPr>
        <p:txBody>
          <a:bodyPr wrap="square" rtlCol="0">
            <a:spAutoFit/>
          </a:bodyPr>
          <a:lstStyle/>
          <a:p>
            <a:pPr algn="ctr"/>
            <a:r>
              <a:rPr lang="en-GB" sz="2800" dirty="0"/>
              <a:t>Uses Objects and Classes</a:t>
            </a:r>
          </a:p>
        </p:txBody>
      </p:sp>
      <p:sp>
        <p:nvSpPr>
          <p:cNvPr id="6" name="TextBox 5">
            <a:extLst>
              <a:ext uri="{FF2B5EF4-FFF2-40B4-BE49-F238E27FC236}">
                <a16:creationId xmlns:a16="http://schemas.microsoft.com/office/drawing/2014/main" id="{5D42D53C-5510-6A43-8BF4-9749D4D9DC81}"/>
              </a:ext>
            </a:extLst>
          </p:cNvPr>
          <p:cNvSpPr txBox="1"/>
          <p:nvPr/>
        </p:nvSpPr>
        <p:spPr>
          <a:xfrm>
            <a:off x="1759746" y="4407887"/>
            <a:ext cx="3114676" cy="1384995"/>
          </a:xfrm>
          <a:prstGeom prst="rect">
            <a:avLst/>
          </a:prstGeom>
          <a:solidFill>
            <a:schemeClr val="accent2"/>
          </a:solidFill>
        </p:spPr>
        <p:txBody>
          <a:bodyPr wrap="square" rtlCol="0">
            <a:spAutoFit/>
          </a:bodyPr>
          <a:lstStyle/>
          <a:p>
            <a:pPr algn="ctr"/>
            <a:r>
              <a:rPr lang="en-GB" sz="2800" dirty="0"/>
              <a:t>The order you write your code is the order its run it</a:t>
            </a:r>
          </a:p>
        </p:txBody>
      </p:sp>
      <p:sp>
        <p:nvSpPr>
          <p:cNvPr id="7" name="TextBox 6">
            <a:extLst>
              <a:ext uri="{FF2B5EF4-FFF2-40B4-BE49-F238E27FC236}">
                <a16:creationId xmlns:a16="http://schemas.microsoft.com/office/drawing/2014/main" id="{143C6A55-FB18-2B44-AB53-8DEAA6D24256}"/>
              </a:ext>
            </a:extLst>
          </p:cNvPr>
          <p:cNvSpPr txBox="1"/>
          <p:nvPr/>
        </p:nvSpPr>
        <p:spPr>
          <a:xfrm>
            <a:off x="6353173" y="3990057"/>
            <a:ext cx="3114676" cy="2246769"/>
          </a:xfrm>
          <a:prstGeom prst="rect">
            <a:avLst/>
          </a:prstGeom>
          <a:solidFill>
            <a:schemeClr val="accent2"/>
          </a:solidFill>
        </p:spPr>
        <p:txBody>
          <a:bodyPr wrap="square" rtlCol="0">
            <a:spAutoFit/>
          </a:bodyPr>
          <a:lstStyle/>
          <a:p>
            <a:pPr algn="ctr"/>
            <a:r>
              <a:rPr lang="en-GB" sz="2800" dirty="0"/>
              <a:t>You tell the computer the result you want and the computer handles the rest</a:t>
            </a:r>
          </a:p>
        </p:txBody>
      </p:sp>
      <p:sp>
        <p:nvSpPr>
          <p:cNvPr id="8" name="TextBox 7">
            <a:extLst>
              <a:ext uri="{FF2B5EF4-FFF2-40B4-BE49-F238E27FC236}">
                <a16:creationId xmlns:a16="http://schemas.microsoft.com/office/drawing/2014/main" id="{F3B385A6-F484-1747-9268-509BEE2D8458}"/>
              </a:ext>
            </a:extLst>
          </p:cNvPr>
          <p:cNvSpPr txBox="1"/>
          <p:nvPr/>
        </p:nvSpPr>
        <p:spPr>
          <a:xfrm>
            <a:off x="1759746" y="1256557"/>
            <a:ext cx="3114676" cy="523220"/>
          </a:xfrm>
          <a:prstGeom prst="rect">
            <a:avLst/>
          </a:prstGeom>
          <a:solidFill>
            <a:schemeClr val="accent6"/>
          </a:solidFill>
        </p:spPr>
        <p:txBody>
          <a:bodyPr wrap="square" rtlCol="0">
            <a:spAutoFit/>
          </a:bodyPr>
          <a:lstStyle/>
          <a:p>
            <a:pPr algn="ctr"/>
            <a:r>
              <a:rPr lang="en-GB" sz="2800" dirty="0"/>
              <a:t>Low Level</a:t>
            </a:r>
          </a:p>
        </p:txBody>
      </p:sp>
      <p:sp>
        <p:nvSpPr>
          <p:cNvPr id="10" name="TextBox 9">
            <a:extLst>
              <a:ext uri="{FF2B5EF4-FFF2-40B4-BE49-F238E27FC236}">
                <a16:creationId xmlns:a16="http://schemas.microsoft.com/office/drawing/2014/main" id="{E844EABF-C529-9149-AD1C-A847D8FD46E3}"/>
              </a:ext>
            </a:extLst>
          </p:cNvPr>
          <p:cNvSpPr txBox="1"/>
          <p:nvPr/>
        </p:nvSpPr>
        <p:spPr>
          <a:xfrm>
            <a:off x="6353173" y="1256557"/>
            <a:ext cx="3114676" cy="954107"/>
          </a:xfrm>
          <a:prstGeom prst="rect">
            <a:avLst/>
          </a:prstGeom>
          <a:solidFill>
            <a:schemeClr val="accent6"/>
          </a:solidFill>
        </p:spPr>
        <p:txBody>
          <a:bodyPr wrap="square" rtlCol="0">
            <a:spAutoFit/>
          </a:bodyPr>
          <a:lstStyle/>
          <a:p>
            <a:pPr algn="ctr"/>
            <a:r>
              <a:rPr lang="en-GB" sz="2800" dirty="0"/>
              <a:t>Object Oriented (OOP)</a:t>
            </a:r>
          </a:p>
        </p:txBody>
      </p:sp>
      <p:sp>
        <p:nvSpPr>
          <p:cNvPr id="11" name="TextBox 10">
            <a:extLst>
              <a:ext uri="{FF2B5EF4-FFF2-40B4-BE49-F238E27FC236}">
                <a16:creationId xmlns:a16="http://schemas.microsoft.com/office/drawing/2014/main" id="{6D68A739-C722-3946-BF9D-961CA3DE4BD4}"/>
              </a:ext>
            </a:extLst>
          </p:cNvPr>
          <p:cNvSpPr txBox="1"/>
          <p:nvPr/>
        </p:nvSpPr>
        <p:spPr>
          <a:xfrm>
            <a:off x="6353173" y="3466837"/>
            <a:ext cx="3114676" cy="523220"/>
          </a:xfrm>
          <a:prstGeom prst="rect">
            <a:avLst/>
          </a:prstGeom>
          <a:solidFill>
            <a:schemeClr val="accent6"/>
          </a:solidFill>
        </p:spPr>
        <p:txBody>
          <a:bodyPr wrap="square" rtlCol="0">
            <a:spAutoFit/>
          </a:bodyPr>
          <a:lstStyle/>
          <a:p>
            <a:pPr algn="ctr"/>
            <a:r>
              <a:rPr lang="en-GB" sz="2800" dirty="0"/>
              <a:t>Declarative</a:t>
            </a:r>
          </a:p>
        </p:txBody>
      </p:sp>
      <p:sp>
        <p:nvSpPr>
          <p:cNvPr id="12" name="TextBox 11">
            <a:extLst>
              <a:ext uri="{FF2B5EF4-FFF2-40B4-BE49-F238E27FC236}">
                <a16:creationId xmlns:a16="http://schemas.microsoft.com/office/drawing/2014/main" id="{B099A25B-C242-B24B-9E7A-16F72B6B658D}"/>
              </a:ext>
            </a:extLst>
          </p:cNvPr>
          <p:cNvSpPr txBox="1"/>
          <p:nvPr/>
        </p:nvSpPr>
        <p:spPr>
          <a:xfrm>
            <a:off x="1778801" y="3466837"/>
            <a:ext cx="3114676" cy="954107"/>
          </a:xfrm>
          <a:prstGeom prst="rect">
            <a:avLst/>
          </a:prstGeom>
          <a:solidFill>
            <a:schemeClr val="accent6"/>
          </a:solidFill>
        </p:spPr>
        <p:txBody>
          <a:bodyPr wrap="square" rtlCol="0">
            <a:spAutoFit/>
          </a:bodyPr>
          <a:lstStyle/>
          <a:p>
            <a:pPr algn="ctr"/>
            <a:r>
              <a:rPr lang="en-GB" sz="2800" dirty="0"/>
              <a:t>Imperative / Procedural </a:t>
            </a:r>
          </a:p>
        </p:txBody>
      </p:sp>
    </p:spTree>
    <p:extLst>
      <p:ext uri="{BB962C8B-B14F-4D97-AF65-F5344CB8AC3E}">
        <p14:creationId xmlns:p14="http://schemas.microsoft.com/office/powerpoint/2010/main" val="7937918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887F8-408D-264E-8ED0-FD57A6620B92}"/>
              </a:ext>
            </a:extLst>
          </p:cNvPr>
          <p:cNvSpPr>
            <a:spLocks noGrp="1"/>
          </p:cNvSpPr>
          <p:nvPr>
            <p:ph type="title"/>
          </p:nvPr>
        </p:nvSpPr>
        <p:spPr/>
        <p:txBody>
          <a:bodyPr>
            <a:normAutofit fontScale="90000"/>
          </a:bodyPr>
          <a:lstStyle/>
          <a:p>
            <a:r>
              <a:rPr lang="en-GB" dirty="0"/>
              <a:t>Facts and Rules</a:t>
            </a:r>
          </a:p>
        </p:txBody>
      </p:sp>
      <p:sp>
        <p:nvSpPr>
          <p:cNvPr id="6" name="Content Placeholder 5">
            <a:extLst>
              <a:ext uri="{FF2B5EF4-FFF2-40B4-BE49-F238E27FC236}">
                <a16:creationId xmlns:a16="http://schemas.microsoft.com/office/drawing/2014/main" id="{357C5FDE-88AF-B84D-9D80-FC4A64051BEC}"/>
              </a:ext>
            </a:extLst>
          </p:cNvPr>
          <p:cNvSpPr>
            <a:spLocks noGrp="1"/>
          </p:cNvSpPr>
          <p:nvPr>
            <p:ph idx="1"/>
          </p:nvPr>
        </p:nvSpPr>
        <p:spPr>
          <a:xfrm>
            <a:off x="0" y="507814"/>
            <a:ext cx="6676846" cy="6331930"/>
          </a:xfrm>
        </p:spPr>
        <p:txBody>
          <a:bodyPr>
            <a:normAutofit lnSpcReduction="10000"/>
          </a:bodyPr>
          <a:lstStyle/>
          <a:p>
            <a:r>
              <a:rPr lang="en-GB" dirty="0"/>
              <a:t>SELECT Name, Evil Rating</a:t>
            </a:r>
          </a:p>
          <a:p>
            <a:r>
              <a:rPr lang="en-GB" dirty="0"/>
              <a:t>FROM EvilPeople</a:t>
            </a:r>
          </a:p>
          <a:p>
            <a:r>
              <a:rPr lang="en-GB" dirty="0"/>
              <a:t>WHERE Evil Rating &gt; 50</a:t>
            </a:r>
          </a:p>
          <a:p>
            <a:endParaRPr lang="en-GB" dirty="0"/>
          </a:p>
          <a:p>
            <a:r>
              <a:rPr lang="en-GB" dirty="0"/>
              <a:t>This should give the answers of:</a:t>
            </a:r>
            <a:br>
              <a:rPr lang="en-GB" dirty="0"/>
            </a:br>
            <a:r>
              <a:rPr lang="en-GB" dirty="0"/>
              <a:t>Joker 80</a:t>
            </a:r>
          </a:p>
          <a:p>
            <a:r>
              <a:rPr lang="en-GB" dirty="0"/>
              <a:t>Scarecrow 90</a:t>
            </a:r>
          </a:p>
          <a:p>
            <a:endParaRPr lang="en-GB" dirty="0"/>
          </a:p>
          <a:p>
            <a:r>
              <a:rPr lang="en-GB" dirty="0"/>
              <a:t>You did not tell the computer HOW to find the data, it just did and you don’t care HOW. </a:t>
            </a:r>
          </a:p>
          <a:p>
            <a:endParaRPr lang="en-GB" dirty="0"/>
          </a:p>
          <a:p>
            <a:r>
              <a:rPr lang="en-GB" dirty="0"/>
              <a:t>That’s declarative. Just say the facts and rules and the programming language does the rest for you</a:t>
            </a:r>
          </a:p>
        </p:txBody>
      </p:sp>
      <p:graphicFrame>
        <p:nvGraphicFramePr>
          <p:cNvPr id="7" name="Table 4">
            <a:extLst>
              <a:ext uri="{FF2B5EF4-FFF2-40B4-BE49-F238E27FC236}">
                <a16:creationId xmlns:a16="http://schemas.microsoft.com/office/drawing/2014/main" id="{CDF6B452-18E3-7440-A904-080DC797B506}"/>
              </a:ext>
            </a:extLst>
          </p:cNvPr>
          <p:cNvGraphicFramePr>
            <a:graphicFrameLocks/>
          </p:cNvGraphicFramePr>
          <p:nvPr/>
        </p:nvGraphicFramePr>
        <p:xfrm>
          <a:off x="6676846" y="983651"/>
          <a:ext cx="5515153" cy="3535680"/>
        </p:xfrm>
        <a:graphic>
          <a:graphicData uri="http://schemas.openxmlformats.org/drawingml/2006/table">
            <a:tbl>
              <a:tblPr firstRow="1" bandRow="1">
                <a:tableStyleId>{5C22544A-7EE6-4342-B048-85BDC9FD1C3A}</a:tableStyleId>
              </a:tblPr>
              <a:tblGrid>
                <a:gridCol w="655607">
                  <a:extLst>
                    <a:ext uri="{9D8B030D-6E8A-4147-A177-3AD203B41FA5}">
                      <a16:colId xmlns:a16="http://schemas.microsoft.com/office/drawing/2014/main" val="1085724621"/>
                    </a:ext>
                  </a:extLst>
                </a:gridCol>
                <a:gridCol w="1932317">
                  <a:extLst>
                    <a:ext uri="{9D8B030D-6E8A-4147-A177-3AD203B41FA5}">
                      <a16:colId xmlns:a16="http://schemas.microsoft.com/office/drawing/2014/main" val="3867742480"/>
                    </a:ext>
                  </a:extLst>
                </a:gridCol>
                <a:gridCol w="1414732">
                  <a:extLst>
                    <a:ext uri="{9D8B030D-6E8A-4147-A177-3AD203B41FA5}">
                      <a16:colId xmlns:a16="http://schemas.microsoft.com/office/drawing/2014/main" val="1950755668"/>
                    </a:ext>
                  </a:extLst>
                </a:gridCol>
                <a:gridCol w="1512497">
                  <a:extLst>
                    <a:ext uri="{9D8B030D-6E8A-4147-A177-3AD203B41FA5}">
                      <a16:colId xmlns:a16="http://schemas.microsoft.com/office/drawing/2014/main" val="3949789611"/>
                    </a:ext>
                  </a:extLst>
                </a:gridCol>
              </a:tblGrid>
              <a:tr h="370840">
                <a:tc>
                  <a:txBody>
                    <a:bodyPr/>
                    <a:lstStyle/>
                    <a:p>
                      <a:pPr algn="ctr"/>
                      <a:r>
                        <a:rPr lang="en-GB" sz="2800" dirty="0"/>
                        <a:t>ID</a:t>
                      </a:r>
                    </a:p>
                  </a:txBody>
                  <a:tcPr/>
                </a:tc>
                <a:tc>
                  <a:txBody>
                    <a:bodyPr/>
                    <a:lstStyle/>
                    <a:p>
                      <a:pPr algn="ctr"/>
                      <a:r>
                        <a:rPr lang="en-GB" sz="2800" dirty="0"/>
                        <a:t>Name</a:t>
                      </a:r>
                    </a:p>
                  </a:txBody>
                  <a:tcPr/>
                </a:tc>
                <a:tc>
                  <a:txBody>
                    <a:bodyPr/>
                    <a:lstStyle/>
                    <a:p>
                      <a:pPr algn="ctr"/>
                      <a:r>
                        <a:rPr lang="en-GB" sz="2800" dirty="0"/>
                        <a:t>Marvel or DC</a:t>
                      </a:r>
                    </a:p>
                  </a:txBody>
                  <a:tcPr/>
                </a:tc>
                <a:tc>
                  <a:txBody>
                    <a:bodyPr/>
                    <a:lstStyle/>
                    <a:p>
                      <a:pPr algn="ctr"/>
                      <a:r>
                        <a:rPr lang="en-GB" sz="2800" dirty="0"/>
                        <a:t>Evil Rating</a:t>
                      </a:r>
                    </a:p>
                  </a:txBody>
                  <a:tcPr/>
                </a:tc>
                <a:extLst>
                  <a:ext uri="{0D108BD9-81ED-4DB2-BD59-A6C34878D82A}">
                    <a16:rowId xmlns:a16="http://schemas.microsoft.com/office/drawing/2014/main" val="967061298"/>
                  </a:ext>
                </a:extLst>
              </a:tr>
              <a:tr h="370840">
                <a:tc>
                  <a:txBody>
                    <a:bodyPr/>
                    <a:lstStyle/>
                    <a:p>
                      <a:pPr algn="ctr"/>
                      <a:r>
                        <a:rPr lang="en-GB" sz="2800" dirty="0"/>
                        <a:t>1</a:t>
                      </a:r>
                    </a:p>
                  </a:txBody>
                  <a:tcPr/>
                </a:tc>
                <a:tc>
                  <a:txBody>
                    <a:bodyPr/>
                    <a:lstStyle/>
                    <a:p>
                      <a:pPr algn="ctr"/>
                      <a:r>
                        <a:rPr lang="en-GB" sz="2800" dirty="0"/>
                        <a:t>Joker</a:t>
                      </a:r>
                    </a:p>
                  </a:txBody>
                  <a:tcPr/>
                </a:tc>
                <a:tc>
                  <a:txBody>
                    <a:bodyPr/>
                    <a:lstStyle/>
                    <a:p>
                      <a:pPr algn="ctr"/>
                      <a:r>
                        <a:rPr lang="en-GB" sz="2800" dirty="0"/>
                        <a:t>DC</a:t>
                      </a:r>
                    </a:p>
                  </a:txBody>
                  <a:tcPr/>
                </a:tc>
                <a:tc>
                  <a:txBody>
                    <a:bodyPr/>
                    <a:lstStyle/>
                    <a:p>
                      <a:pPr algn="ctr"/>
                      <a:r>
                        <a:rPr lang="en-GB" sz="2800" dirty="0"/>
                        <a:t>80</a:t>
                      </a:r>
                    </a:p>
                  </a:txBody>
                  <a:tcPr/>
                </a:tc>
                <a:extLst>
                  <a:ext uri="{0D108BD9-81ED-4DB2-BD59-A6C34878D82A}">
                    <a16:rowId xmlns:a16="http://schemas.microsoft.com/office/drawing/2014/main" val="1019431051"/>
                  </a:ext>
                </a:extLst>
              </a:tr>
              <a:tr h="370840">
                <a:tc>
                  <a:txBody>
                    <a:bodyPr/>
                    <a:lstStyle/>
                    <a:p>
                      <a:pPr algn="ctr"/>
                      <a:r>
                        <a:rPr lang="en-GB" sz="2800" dirty="0"/>
                        <a:t>2</a:t>
                      </a:r>
                    </a:p>
                  </a:txBody>
                  <a:tcPr/>
                </a:tc>
                <a:tc>
                  <a:txBody>
                    <a:bodyPr/>
                    <a:lstStyle/>
                    <a:p>
                      <a:pPr algn="ctr"/>
                      <a:r>
                        <a:rPr lang="en-GB" sz="2800" dirty="0"/>
                        <a:t>Lex Luther</a:t>
                      </a:r>
                    </a:p>
                  </a:txBody>
                  <a:tcPr/>
                </a:tc>
                <a:tc>
                  <a:txBody>
                    <a:bodyPr/>
                    <a:lstStyle/>
                    <a:p>
                      <a:pPr algn="ctr"/>
                      <a:r>
                        <a:rPr lang="en-GB" sz="2800" dirty="0"/>
                        <a:t>DC</a:t>
                      </a:r>
                    </a:p>
                  </a:txBody>
                  <a:tcPr/>
                </a:tc>
                <a:tc>
                  <a:txBody>
                    <a:bodyPr/>
                    <a:lstStyle/>
                    <a:p>
                      <a:pPr algn="ctr"/>
                      <a:r>
                        <a:rPr lang="en-GB" sz="2800" dirty="0"/>
                        <a:t>45</a:t>
                      </a:r>
                    </a:p>
                  </a:txBody>
                  <a:tcPr/>
                </a:tc>
                <a:extLst>
                  <a:ext uri="{0D108BD9-81ED-4DB2-BD59-A6C34878D82A}">
                    <a16:rowId xmlns:a16="http://schemas.microsoft.com/office/drawing/2014/main" val="2778782105"/>
                  </a:ext>
                </a:extLst>
              </a:tr>
              <a:tr h="370840">
                <a:tc>
                  <a:txBody>
                    <a:bodyPr/>
                    <a:lstStyle/>
                    <a:p>
                      <a:pPr algn="ctr"/>
                      <a:r>
                        <a:rPr lang="en-GB" sz="2800" dirty="0"/>
                        <a:t>3</a:t>
                      </a:r>
                    </a:p>
                  </a:txBody>
                  <a:tcPr/>
                </a:tc>
                <a:tc>
                  <a:txBody>
                    <a:bodyPr/>
                    <a:lstStyle/>
                    <a:p>
                      <a:pPr algn="ctr"/>
                      <a:r>
                        <a:rPr lang="en-GB" sz="2800" dirty="0"/>
                        <a:t>Bane</a:t>
                      </a:r>
                    </a:p>
                  </a:txBody>
                  <a:tcPr/>
                </a:tc>
                <a:tc>
                  <a:txBody>
                    <a:bodyPr/>
                    <a:lstStyle/>
                    <a:p>
                      <a:pPr algn="ctr"/>
                      <a:r>
                        <a:rPr lang="en-GB" sz="2800" dirty="0"/>
                        <a:t>DC</a:t>
                      </a:r>
                    </a:p>
                  </a:txBody>
                  <a:tcPr/>
                </a:tc>
                <a:tc>
                  <a:txBody>
                    <a:bodyPr/>
                    <a:lstStyle/>
                    <a:p>
                      <a:pPr algn="ctr"/>
                      <a:r>
                        <a:rPr lang="en-GB" sz="2800" dirty="0"/>
                        <a:t>30</a:t>
                      </a:r>
                    </a:p>
                  </a:txBody>
                  <a:tcPr/>
                </a:tc>
                <a:extLst>
                  <a:ext uri="{0D108BD9-81ED-4DB2-BD59-A6C34878D82A}">
                    <a16:rowId xmlns:a16="http://schemas.microsoft.com/office/drawing/2014/main" val="1902005801"/>
                  </a:ext>
                </a:extLst>
              </a:tr>
              <a:tr h="370840">
                <a:tc>
                  <a:txBody>
                    <a:bodyPr/>
                    <a:lstStyle/>
                    <a:p>
                      <a:pPr algn="ctr"/>
                      <a:r>
                        <a:rPr lang="en-GB" sz="2800" dirty="0"/>
                        <a:t>4</a:t>
                      </a:r>
                    </a:p>
                  </a:txBody>
                  <a:tcPr/>
                </a:tc>
                <a:tc>
                  <a:txBody>
                    <a:bodyPr/>
                    <a:lstStyle/>
                    <a:p>
                      <a:pPr algn="ctr"/>
                      <a:r>
                        <a:rPr lang="en-GB" sz="2800" dirty="0"/>
                        <a:t>Scarecrow</a:t>
                      </a:r>
                    </a:p>
                  </a:txBody>
                  <a:tcPr/>
                </a:tc>
                <a:tc>
                  <a:txBody>
                    <a:bodyPr/>
                    <a:lstStyle/>
                    <a:p>
                      <a:pPr algn="ctr"/>
                      <a:r>
                        <a:rPr lang="en-GB" sz="2800" dirty="0"/>
                        <a:t>DC</a:t>
                      </a:r>
                    </a:p>
                  </a:txBody>
                  <a:tcPr/>
                </a:tc>
                <a:tc>
                  <a:txBody>
                    <a:bodyPr/>
                    <a:lstStyle/>
                    <a:p>
                      <a:pPr algn="ctr"/>
                      <a:r>
                        <a:rPr lang="en-GB" sz="2800" dirty="0"/>
                        <a:t>90</a:t>
                      </a:r>
                    </a:p>
                  </a:txBody>
                  <a:tcPr/>
                </a:tc>
                <a:extLst>
                  <a:ext uri="{0D108BD9-81ED-4DB2-BD59-A6C34878D82A}">
                    <a16:rowId xmlns:a16="http://schemas.microsoft.com/office/drawing/2014/main" val="3391339429"/>
                  </a:ext>
                </a:extLst>
              </a:tr>
              <a:tr h="370840">
                <a:tc>
                  <a:txBody>
                    <a:bodyPr/>
                    <a:lstStyle/>
                    <a:p>
                      <a:pPr algn="ctr"/>
                      <a:r>
                        <a:rPr lang="en-GB" sz="2800" dirty="0"/>
                        <a:t>5</a:t>
                      </a:r>
                    </a:p>
                  </a:txBody>
                  <a:tcPr/>
                </a:tc>
                <a:tc>
                  <a:txBody>
                    <a:bodyPr/>
                    <a:lstStyle/>
                    <a:p>
                      <a:pPr algn="ctr"/>
                      <a:r>
                        <a:rPr lang="en-GB" sz="2800" dirty="0"/>
                        <a:t>Thanos</a:t>
                      </a:r>
                    </a:p>
                  </a:txBody>
                  <a:tcPr/>
                </a:tc>
                <a:tc>
                  <a:txBody>
                    <a:bodyPr/>
                    <a:lstStyle/>
                    <a:p>
                      <a:pPr algn="ctr"/>
                      <a:r>
                        <a:rPr lang="en-GB" sz="2800" dirty="0"/>
                        <a:t>Marvel</a:t>
                      </a:r>
                    </a:p>
                  </a:txBody>
                  <a:tcPr/>
                </a:tc>
                <a:tc>
                  <a:txBody>
                    <a:bodyPr/>
                    <a:lstStyle/>
                    <a:p>
                      <a:pPr algn="ctr"/>
                      <a:r>
                        <a:rPr lang="en-GB" sz="2800" dirty="0"/>
                        <a:t>10</a:t>
                      </a:r>
                    </a:p>
                  </a:txBody>
                  <a:tcPr/>
                </a:tc>
                <a:extLst>
                  <a:ext uri="{0D108BD9-81ED-4DB2-BD59-A6C34878D82A}">
                    <a16:rowId xmlns:a16="http://schemas.microsoft.com/office/drawing/2014/main" val="2221615501"/>
                  </a:ext>
                </a:extLst>
              </a:tr>
            </a:tbl>
          </a:graphicData>
        </a:graphic>
      </p:graphicFrame>
    </p:spTree>
    <p:extLst>
      <p:ext uri="{BB962C8B-B14F-4D97-AF65-F5344CB8AC3E}">
        <p14:creationId xmlns:p14="http://schemas.microsoft.com/office/powerpoint/2010/main" val="3964223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BB07E-1F24-6743-B9EA-3C85689BBE3A}"/>
              </a:ext>
            </a:extLst>
          </p:cNvPr>
          <p:cNvSpPr>
            <a:spLocks noGrp="1"/>
          </p:cNvSpPr>
          <p:nvPr>
            <p:ph type="title"/>
          </p:nvPr>
        </p:nvSpPr>
        <p:spPr/>
        <p:txBody>
          <a:bodyPr>
            <a:normAutofit fontScale="90000"/>
          </a:bodyPr>
          <a:lstStyle/>
          <a:p>
            <a:r>
              <a:rPr lang="en-GB" dirty="0"/>
              <a:t>Why?</a:t>
            </a:r>
          </a:p>
        </p:txBody>
      </p:sp>
      <p:sp>
        <p:nvSpPr>
          <p:cNvPr id="3" name="Content Placeholder 2">
            <a:extLst>
              <a:ext uri="{FF2B5EF4-FFF2-40B4-BE49-F238E27FC236}">
                <a16:creationId xmlns:a16="http://schemas.microsoft.com/office/drawing/2014/main" id="{F9ED0ACA-448D-8745-B351-0BCABF0D8787}"/>
              </a:ext>
            </a:extLst>
          </p:cNvPr>
          <p:cNvSpPr>
            <a:spLocks noGrp="1"/>
          </p:cNvSpPr>
          <p:nvPr>
            <p:ph idx="1"/>
          </p:nvPr>
        </p:nvSpPr>
        <p:spPr/>
        <p:txBody>
          <a:bodyPr/>
          <a:lstStyle/>
          <a:p>
            <a:r>
              <a:rPr lang="en-GB" dirty="0"/>
              <a:t>We use declarative mainly for databases, knowledge bases and for queries.</a:t>
            </a:r>
          </a:p>
        </p:txBody>
      </p:sp>
    </p:spTree>
    <p:extLst>
      <p:ext uri="{BB962C8B-B14F-4D97-AF65-F5344CB8AC3E}">
        <p14:creationId xmlns:p14="http://schemas.microsoft.com/office/powerpoint/2010/main" val="1116866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14F87-9591-B042-8F55-2602C125C54E}"/>
              </a:ext>
            </a:extLst>
          </p:cNvPr>
          <p:cNvSpPr>
            <a:spLocks noGrp="1"/>
          </p:cNvSpPr>
          <p:nvPr>
            <p:ph type="title"/>
          </p:nvPr>
        </p:nvSpPr>
        <p:spPr/>
        <p:txBody>
          <a:bodyPr>
            <a:normAutofit fontScale="90000"/>
          </a:bodyPr>
          <a:lstStyle/>
          <a:p>
            <a:r>
              <a:rPr lang="en-GB" dirty="0"/>
              <a:t>Low Level </a:t>
            </a:r>
          </a:p>
        </p:txBody>
      </p:sp>
      <p:sp>
        <p:nvSpPr>
          <p:cNvPr id="3" name="Content Placeholder 2">
            <a:extLst>
              <a:ext uri="{FF2B5EF4-FFF2-40B4-BE49-F238E27FC236}">
                <a16:creationId xmlns:a16="http://schemas.microsoft.com/office/drawing/2014/main" id="{1DC69CA4-60E3-EE42-9A39-390CECAF24AE}"/>
              </a:ext>
            </a:extLst>
          </p:cNvPr>
          <p:cNvSpPr>
            <a:spLocks noGrp="1"/>
          </p:cNvSpPr>
          <p:nvPr>
            <p:ph idx="1"/>
          </p:nvPr>
        </p:nvSpPr>
        <p:spPr/>
        <p:txBody>
          <a:bodyPr>
            <a:normAutofit fontScale="77500" lnSpcReduction="20000"/>
          </a:bodyPr>
          <a:lstStyle/>
          <a:p>
            <a:r>
              <a:rPr lang="en-GB" dirty="0"/>
              <a:t>When you write with code that the CPU can directly understand. </a:t>
            </a:r>
          </a:p>
          <a:p>
            <a:r>
              <a:rPr lang="en-GB" dirty="0"/>
              <a:t>Assembly Language </a:t>
            </a:r>
          </a:p>
          <a:p>
            <a:r>
              <a:rPr lang="en-GB" dirty="0"/>
              <a:t>Machine Code / Binary </a:t>
            </a:r>
          </a:p>
          <a:p>
            <a:endParaRPr lang="en-GB" dirty="0"/>
          </a:p>
          <a:p>
            <a:r>
              <a:rPr lang="en-GB" dirty="0"/>
              <a:t>Used for:</a:t>
            </a:r>
          </a:p>
          <a:p>
            <a:pPr marL="457200" indent="-457200">
              <a:buFont typeface="Arial" panose="020B0604020202020204" pitchFamily="34" charset="0"/>
              <a:buChar char="•"/>
            </a:pPr>
            <a:r>
              <a:rPr lang="en-GB" dirty="0"/>
              <a:t>Printer drivers</a:t>
            </a:r>
          </a:p>
          <a:p>
            <a:pPr marL="457200" indent="-457200">
              <a:buFont typeface="Arial" panose="020B0604020202020204" pitchFamily="34" charset="0"/>
              <a:buChar char="•"/>
            </a:pPr>
            <a:r>
              <a:rPr lang="en-GB" dirty="0"/>
              <a:t>Control Systems / Registers</a:t>
            </a:r>
          </a:p>
          <a:p>
            <a:pPr marL="457200" indent="-457200">
              <a:buFont typeface="Arial" panose="020B0604020202020204" pitchFamily="34" charset="0"/>
              <a:buChar char="•"/>
            </a:pPr>
            <a:endParaRPr lang="en-GB" dirty="0"/>
          </a:p>
          <a:p>
            <a:pPr marL="0" indent="0"/>
            <a:r>
              <a:rPr lang="en-GB" dirty="0"/>
              <a:t>Low level can communicate RAM. But we don’t say communicate, we say address</a:t>
            </a:r>
          </a:p>
          <a:p>
            <a:pPr marL="0" indent="0"/>
            <a:endParaRPr lang="en-GB" dirty="0"/>
          </a:p>
          <a:p>
            <a:pPr marL="0" indent="0"/>
            <a:r>
              <a:rPr lang="en-GB" dirty="0"/>
              <a:t>Low Level has different ways to address RAM</a:t>
            </a:r>
          </a:p>
          <a:p>
            <a:pPr marL="514350" indent="-514350">
              <a:buFont typeface="+mj-lt"/>
              <a:buAutoNum type="arabicPeriod"/>
            </a:pPr>
            <a:r>
              <a:rPr lang="en-GB" dirty="0"/>
              <a:t>Absolute / Direct</a:t>
            </a:r>
          </a:p>
          <a:p>
            <a:pPr marL="514350" indent="-514350">
              <a:buFont typeface="+mj-lt"/>
              <a:buAutoNum type="arabicPeriod"/>
            </a:pPr>
            <a:r>
              <a:rPr lang="en-GB" dirty="0"/>
              <a:t>Indirect</a:t>
            </a:r>
          </a:p>
          <a:p>
            <a:pPr marL="514350" indent="-514350">
              <a:buFont typeface="+mj-lt"/>
              <a:buAutoNum type="arabicPeriod"/>
            </a:pPr>
            <a:r>
              <a:rPr lang="en-GB" dirty="0"/>
              <a:t>Indexed</a:t>
            </a:r>
          </a:p>
          <a:p>
            <a:pPr marL="514350" indent="-514350">
              <a:buFont typeface="+mj-lt"/>
              <a:buAutoNum type="arabicPeriod"/>
            </a:pPr>
            <a:r>
              <a:rPr lang="en-GB" dirty="0"/>
              <a:t>Immediate</a:t>
            </a:r>
          </a:p>
          <a:p>
            <a:pPr marL="514350" indent="-514350">
              <a:buFont typeface="+mj-lt"/>
              <a:buAutoNum type="arabicPeriod"/>
            </a:pPr>
            <a:r>
              <a:rPr lang="en-GB" dirty="0"/>
              <a:t>Relative</a:t>
            </a:r>
          </a:p>
          <a:p>
            <a:pPr marL="514350" indent="-514350">
              <a:buFont typeface="+mj-lt"/>
              <a:buAutoNum type="arabicPeriod"/>
            </a:pPr>
            <a:r>
              <a:rPr lang="en-GB" dirty="0"/>
              <a:t>Symbolic</a:t>
            </a:r>
          </a:p>
        </p:txBody>
      </p:sp>
    </p:spTree>
    <p:extLst>
      <p:ext uri="{BB962C8B-B14F-4D97-AF65-F5344CB8AC3E}">
        <p14:creationId xmlns:p14="http://schemas.microsoft.com/office/powerpoint/2010/main" val="1473716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E955-303C-D94C-A771-82C5DF732A2A}"/>
              </a:ext>
            </a:extLst>
          </p:cNvPr>
          <p:cNvSpPr>
            <a:spLocks noGrp="1"/>
          </p:cNvSpPr>
          <p:nvPr>
            <p:ph type="title"/>
          </p:nvPr>
        </p:nvSpPr>
        <p:spPr/>
        <p:txBody>
          <a:bodyPr>
            <a:normAutofit fontScale="90000"/>
          </a:bodyPr>
          <a:lstStyle/>
          <a:p>
            <a:r>
              <a:rPr lang="en-GB" dirty="0"/>
              <a:t>Absolute / Direct Addressing </a:t>
            </a:r>
          </a:p>
        </p:txBody>
      </p:sp>
      <p:sp>
        <p:nvSpPr>
          <p:cNvPr id="3" name="Content Placeholder 2">
            <a:extLst>
              <a:ext uri="{FF2B5EF4-FFF2-40B4-BE49-F238E27FC236}">
                <a16:creationId xmlns:a16="http://schemas.microsoft.com/office/drawing/2014/main" id="{84E3DC3D-A841-8046-9865-A78E3D7C1718}"/>
              </a:ext>
            </a:extLst>
          </p:cNvPr>
          <p:cNvSpPr>
            <a:spLocks noGrp="1"/>
          </p:cNvSpPr>
          <p:nvPr>
            <p:ph idx="1"/>
          </p:nvPr>
        </p:nvSpPr>
        <p:spPr/>
        <p:txBody>
          <a:bodyPr/>
          <a:lstStyle/>
          <a:p>
            <a:r>
              <a:rPr lang="en-GB" dirty="0"/>
              <a:t>You say the exact address you want. </a:t>
            </a:r>
          </a:p>
          <a:p>
            <a:r>
              <a:rPr lang="en-GB" dirty="0"/>
              <a:t>You directly tell the address</a:t>
            </a:r>
          </a:p>
          <a:p>
            <a:endParaRPr lang="en-GB" dirty="0"/>
          </a:p>
          <a:p>
            <a:r>
              <a:rPr lang="en-GB" dirty="0"/>
              <a:t>If you say STO 316</a:t>
            </a:r>
          </a:p>
          <a:p>
            <a:r>
              <a:rPr lang="en-GB" dirty="0"/>
              <a:t>Then it means store (STA) in memory location 316</a:t>
            </a:r>
          </a:p>
          <a:p>
            <a:endParaRPr lang="en-GB" dirty="0"/>
          </a:p>
          <a:p>
            <a:r>
              <a:rPr lang="en-GB" dirty="0"/>
              <a:t>LDD 12 </a:t>
            </a:r>
          </a:p>
          <a:p>
            <a:r>
              <a:rPr lang="en-GB" dirty="0"/>
              <a:t>Means load (LDD) whatever is in memory location 12</a:t>
            </a:r>
          </a:p>
        </p:txBody>
      </p:sp>
    </p:spTree>
    <p:extLst>
      <p:ext uri="{BB962C8B-B14F-4D97-AF65-F5344CB8AC3E}">
        <p14:creationId xmlns:p14="http://schemas.microsoft.com/office/powerpoint/2010/main" val="264609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7035-15A1-5D4A-A044-11E1007992F9}"/>
              </a:ext>
            </a:extLst>
          </p:cNvPr>
          <p:cNvSpPr>
            <a:spLocks noGrp="1"/>
          </p:cNvSpPr>
          <p:nvPr>
            <p:ph type="title"/>
          </p:nvPr>
        </p:nvSpPr>
        <p:spPr/>
        <p:txBody>
          <a:bodyPr>
            <a:normAutofit fontScale="90000"/>
          </a:bodyPr>
          <a:lstStyle/>
          <a:p>
            <a:r>
              <a:rPr lang="en-GB" dirty="0"/>
              <a:t>Indirect Addressing</a:t>
            </a:r>
          </a:p>
        </p:txBody>
      </p:sp>
      <p:sp>
        <p:nvSpPr>
          <p:cNvPr id="3" name="Content Placeholder 2">
            <a:extLst>
              <a:ext uri="{FF2B5EF4-FFF2-40B4-BE49-F238E27FC236}">
                <a16:creationId xmlns:a16="http://schemas.microsoft.com/office/drawing/2014/main" id="{0CE7B607-5E1F-AF4B-BD09-12E043BB0EC9}"/>
              </a:ext>
            </a:extLst>
          </p:cNvPr>
          <p:cNvSpPr>
            <a:spLocks noGrp="1"/>
          </p:cNvSpPr>
          <p:nvPr>
            <p:ph idx="1"/>
          </p:nvPr>
        </p:nvSpPr>
        <p:spPr/>
        <p:txBody>
          <a:bodyPr>
            <a:normAutofit fontScale="92500" lnSpcReduction="20000"/>
          </a:bodyPr>
          <a:lstStyle/>
          <a:p>
            <a:r>
              <a:rPr lang="en-GB" dirty="0"/>
              <a:t>With direct / absolute addressing, you say where you want to go and the value you want is in there. </a:t>
            </a:r>
          </a:p>
          <a:p>
            <a:endParaRPr lang="en-GB" dirty="0"/>
          </a:p>
          <a:p>
            <a:r>
              <a:rPr lang="en-GB" dirty="0"/>
              <a:t>With indirect addressing, you say where you want to go, but then that value is not the data you want but it says go somewhere else to find your value. </a:t>
            </a:r>
          </a:p>
          <a:p>
            <a:endParaRPr lang="en-GB" dirty="0"/>
          </a:p>
          <a:p>
            <a:r>
              <a:rPr lang="en-GB" dirty="0"/>
              <a:t>Example:</a:t>
            </a:r>
          </a:p>
          <a:p>
            <a:r>
              <a:rPr lang="en-GB" dirty="0"/>
              <a:t>LDD 75 </a:t>
            </a:r>
          </a:p>
          <a:p>
            <a:r>
              <a:rPr lang="en-GB" dirty="0"/>
              <a:t>You say you want to load whatever is in memory location 75 (this is direct)</a:t>
            </a:r>
          </a:p>
          <a:p>
            <a:endParaRPr lang="en-GB" dirty="0"/>
          </a:p>
          <a:p>
            <a:r>
              <a:rPr lang="en-GB" dirty="0"/>
              <a:t>You go to location 75 and inside 75 it says 219. So now you go to 219. </a:t>
            </a:r>
          </a:p>
          <a:p>
            <a:endParaRPr lang="en-GB" dirty="0"/>
          </a:p>
          <a:p>
            <a:r>
              <a:rPr lang="en-GB" dirty="0"/>
              <a:t>Then inside location 219 is the value you really wanted. </a:t>
            </a:r>
          </a:p>
          <a:p>
            <a:endParaRPr lang="en-GB" dirty="0"/>
          </a:p>
          <a:p>
            <a:r>
              <a:rPr lang="en-GB" dirty="0"/>
              <a:t>Indirect addressing doesn’t just mean 1 hop, it could be LDD 75 &gt; 219 &gt; 32 &gt; 4 …. Until you reach the value you want</a:t>
            </a:r>
          </a:p>
        </p:txBody>
      </p:sp>
    </p:spTree>
    <p:extLst>
      <p:ext uri="{BB962C8B-B14F-4D97-AF65-F5344CB8AC3E}">
        <p14:creationId xmlns:p14="http://schemas.microsoft.com/office/powerpoint/2010/main" val="1231769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56EB8-EE0C-6045-8EBE-2A8D39BE2E35}"/>
              </a:ext>
            </a:extLst>
          </p:cNvPr>
          <p:cNvSpPr>
            <a:spLocks noGrp="1"/>
          </p:cNvSpPr>
          <p:nvPr>
            <p:ph type="title"/>
          </p:nvPr>
        </p:nvSpPr>
        <p:spPr/>
        <p:txBody>
          <a:bodyPr>
            <a:normAutofit fontScale="90000"/>
          </a:bodyPr>
          <a:lstStyle/>
          <a:p>
            <a:r>
              <a:rPr lang="en-GB" dirty="0"/>
              <a:t>Indexed Addressing </a:t>
            </a:r>
          </a:p>
        </p:txBody>
      </p:sp>
      <p:sp>
        <p:nvSpPr>
          <p:cNvPr id="3" name="Content Placeholder 2">
            <a:extLst>
              <a:ext uri="{FF2B5EF4-FFF2-40B4-BE49-F238E27FC236}">
                <a16:creationId xmlns:a16="http://schemas.microsoft.com/office/drawing/2014/main" id="{A7FDD389-3196-A94F-A22A-FC16B98438ED}"/>
              </a:ext>
            </a:extLst>
          </p:cNvPr>
          <p:cNvSpPr>
            <a:spLocks noGrp="1"/>
          </p:cNvSpPr>
          <p:nvPr>
            <p:ph idx="1"/>
          </p:nvPr>
        </p:nvSpPr>
        <p:spPr/>
        <p:txBody>
          <a:bodyPr>
            <a:normAutofit lnSpcReduction="10000"/>
          </a:bodyPr>
          <a:lstStyle/>
          <a:p>
            <a:r>
              <a:rPr lang="en-GB" dirty="0"/>
              <a:t>This type of addressing uses something called an Index Register (IR) </a:t>
            </a:r>
          </a:p>
          <a:p>
            <a:endParaRPr lang="en-GB" dirty="0"/>
          </a:p>
          <a:p>
            <a:r>
              <a:rPr lang="en-GB" dirty="0"/>
              <a:t>A register is just a small piece of memory inside the CPU that holds one value.</a:t>
            </a:r>
          </a:p>
          <a:p>
            <a:endParaRPr lang="en-GB" dirty="0"/>
          </a:p>
          <a:p>
            <a:r>
              <a:rPr lang="en-GB" dirty="0"/>
              <a:t>Indexed addressing means the address you type + whatever is in the IR is where you go to. </a:t>
            </a:r>
          </a:p>
          <a:p>
            <a:endParaRPr lang="en-GB" dirty="0"/>
          </a:p>
          <a:p>
            <a:r>
              <a:rPr lang="en-GB" dirty="0"/>
              <a:t>Example:</a:t>
            </a:r>
          </a:p>
          <a:p>
            <a:r>
              <a:rPr lang="en-GB" dirty="0"/>
              <a:t>Your IR has the value 7 </a:t>
            </a:r>
          </a:p>
          <a:p>
            <a:r>
              <a:rPr lang="en-GB" dirty="0"/>
              <a:t>You want to go to memory location 100</a:t>
            </a:r>
          </a:p>
          <a:p>
            <a:r>
              <a:rPr lang="en-GB" dirty="0"/>
              <a:t>You must type LDD 93 </a:t>
            </a:r>
          </a:p>
          <a:p>
            <a:endParaRPr lang="en-GB" dirty="0"/>
          </a:p>
          <a:p>
            <a:r>
              <a:rPr lang="en-GB" dirty="0"/>
              <a:t>Why 93 if you want 100? Because 93 (the address you typed) + the 7 (the IR) = 100</a:t>
            </a:r>
          </a:p>
        </p:txBody>
      </p:sp>
    </p:spTree>
    <p:extLst>
      <p:ext uri="{BB962C8B-B14F-4D97-AF65-F5344CB8AC3E}">
        <p14:creationId xmlns:p14="http://schemas.microsoft.com/office/powerpoint/2010/main" val="3519036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1741</TotalTime>
  <Words>4922</Words>
  <Application>Microsoft Macintosh PowerPoint</Application>
  <PresentationFormat>Widescreen</PresentationFormat>
  <Paragraphs>657</Paragraphs>
  <Slides>51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Calibri Light</vt:lpstr>
      <vt:lpstr>Office Theme</vt:lpstr>
      <vt:lpstr>20. Further Programming</vt:lpstr>
      <vt:lpstr>Today</vt:lpstr>
      <vt:lpstr>Programming Paradigm </vt:lpstr>
      <vt:lpstr>Programming Paradigm </vt:lpstr>
      <vt:lpstr>Programming Paradigm </vt:lpstr>
      <vt:lpstr>Low Level </vt:lpstr>
      <vt:lpstr>Absolute / Direct Addressing </vt:lpstr>
      <vt:lpstr>Indirect Addressing</vt:lpstr>
      <vt:lpstr>Indexed Addressing </vt:lpstr>
      <vt:lpstr>Immediate addressing</vt:lpstr>
      <vt:lpstr>Relative Addressing </vt:lpstr>
      <vt:lpstr>Symbolic Addressing (part 1) </vt:lpstr>
      <vt:lpstr>Symbolic Addressing (part 2)</vt:lpstr>
      <vt:lpstr>Imperative Programming</vt:lpstr>
      <vt:lpstr>Procedure and Functions</vt:lpstr>
      <vt:lpstr>Function</vt:lpstr>
      <vt:lpstr>Today</vt:lpstr>
      <vt:lpstr>Object Orientated Programming (OOP)</vt:lpstr>
      <vt:lpstr>OOP Terms</vt:lpstr>
      <vt:lpstr>OOP Terms – Classes (part 1)</vt:lpstr>
      <vt:lpstr>OOP Terms – Classes – (part 2)</vt:lpstr>
      <vt:lpstr>OOP Terms – Classes – (part 3)</vt:lpstr>
      <vt:lpstr>Classes and Objects</vt:lpstr>
      <vt:lpstr>OOP Terms - Objects</vt:lpstr>
      <vt:lpstr>Quick Review</vt:lpstr>
      <vt:lpstr>Inheritance</vt:lpstr>
      <vt:lpstr>Superclass</vt:lpstr>
      <vt:lpstr>Polymorphism </vt:lpstr>
      <vt:lpstr>Polymorphism Example</vt:lpstr>
      <vt:lpstr>Overloading (part 1)</vt:lpstr>
      <vt:lpstr>Overloading (part 2)</vt:lpstr>
      <vt:lpstr>Quick Review</vt:lpstr>
      <vt:lpstr>Containment / Aggregation</vt:lpstr>
      <vt:lpstr>Constructor</vt:lpstr>
      <vt:lpstr>Getters, Setters, Destructors</vt:lpstr>
      <vt:lpstr>PowerPoint Presentation</vt:lpstr>
      <vt:lpstr>Getter and Setter</vt:lpstr>
      <vt:lpstr>Destructor </vt:lpstr>
      <vt:lpstr>Finally</vt:lpstr>
      <vt:lpstr>Practice</vt:lpstr>
      <vt:lpstr>Example 1</vt:lpstr>
      <vt:lpstr>Example 2</vt:lpstr>
      <vt:lpstr>Example 3</vt:lpstr>
      <vt:lpstr>Last Paradigm</vt:lpstr>
      <vt:lpstr>Today</vt:lpstr>
      <vt:lpstr>Declarative</vt:lpstr>
      <vt:lpstr>Declarative</vt:lpstr>
      <vt:lpstr>Facts and Rules</vt:lpstr>
      <vt:lpstr>Rules and Facts</vt:lpstr>
      <vt:lpstr>Facts and Rules</vt:lpstr>
      <vt:lpstr>Why?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 Further Programming</dc:title>
  <dc:creator>amar anwar</dc:creator>
  <cp:lastModifiedBy>amar anwar</cp:lastModifiedBy>
  <cp:revision>12</cp:revision>
  <dcterms:created xsi:type="dcterms:W3CDTF">2021-01-05T01:55:43Z</dcterms:created>
  <dcterms:modified xsi:type="dcterms:W3CDTF">2021-01-06T06:56:51Z</dcterms:modified>
</cp:coreProperties>
</file>