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6"/>
  </p:notes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481" r:id="rId21"/>
    <p:sldId id="277" r:id="rId22"/>
    <p:sldId id="278" r:id="rId23"/>
    <p:sldId id="440" r:id="rId24"/>
    <p:sldId id="443" r:id="rId25"/>
    <p:sldId id="444" r:id="rId26"/>
    <p:sldId id="445" r:id="rId27"/>
    <p:sldId id="446" r:id="rId28"/>
    <p:sldId id="447" r:id="rId29"/>
    <p:sldId id="448" r:id="rId30"/>
    <p:sldId id="449" r:id="rId31"/>
    <p:sldId id="450" r:id="rId32"/>
    <p:sldId id="452" r:id="rId33"/>
    <p:sldId id="453" r:id="rId34"/>
    <p:sldId id="454" r:id="rId35"/>
    <p:sldId id="467" r:id="rId36"/>
    <p:sldId id="473" r:id="rId37"/>
    <p:sldId id="474" r:id="rId38"/>
    <p:sldId id="475" r:id="rId39"/>
    <p:sldId id="476" r:id="rId40"/>
    <p:sldId id="477" r:id="rId41"/>
    <p:sldId id="478" r:id="rId42"/>
    <p:sldId id="468" r:id="rId43"/>
    <p:sldId id="479" r:id="rId44"/>
    <p:sldId id="480" r:id="rId45"/>
    <p:sldId id="483" r:id="rId46"/>
    <p:sldId id="484" r:id="rId47"/>
    <p:sldId id="485" r:id="rId48"/>
    <p:sldId id="486" r:id="rId49"/>
    <p:sldId id="487" r:id="rId50"/>
    <p:sldId id="310" r:id="rId51"/>
    <p:sldId id="488" r:id="rId52"/>
    <p:sldId id="311" r:id="rId53"/>
    <p:sldId id="312" r:id="rId54"/>
    <p:sldId id="313" r:id="rId55"/>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27"/>
  </p:normalViewPr>
  <p:slideViewPr>
    <p:cSldViewPr snapToGrid="0" snapToObjects="1">
      <p:cViewPr varScale="1">
        <p:scale>
          <a:sx n="74" d="100"/>
          <a:sy n="74" d="100"/>
        </p:scale>
        <p:origin x="184" y="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9D7A72-5585-C249-A2E2-DBD0AF557782}" type="datetimeFigureOut">
              <a:rPr lang="en-GB" smtClean="0"/>
              <a:t>07/01/2021</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5E5968-7F44-EE4E-BB2F-112A402E1034}" type="slidenum">
              <a:rPr lang="en-GB" smtClean="0"/>
              <a:t>‹#›</a:t>
            </a:fld>
            <a:endParaRPr lang="en-GB" dirty="0"/>
          </a:p>
        </p:txBody>
      </p:sp>
    </p:spTree>
    <p:extLst>
      <p:ext uri="{BB962C8B-B14F-4D97-AF65-F5344CB8AC3E}">
        <p14:creationId xmlns:p14="http://schemas.microsoft.com/office/powerpoint/2010/main" val="1031273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2C07C3-483E-0644-BD3C-B5E5A058ECED}" type="slidenum">
              <a:rPr lang="en-GB" smtClean="0"/>
              <a:t>52</a:t>
            </a:fld>
            <a:endParaRPr lang="en-GB" dirty="0"/>
          </a:p>
        </p:txBody>
      </p:sp>
    </p:spTree>
    <p:extLst>
      <p:ext uri="{BB962C8B-B14F-4D97-AF65-F5344CB8AC3E}">
        <p14:creationId xmlns:p14="http://schemas.microsoft.com/office/powerpoint/2010/main" val="2067628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27D1F-368A-724C-83C5-A6872C5845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79E0DCF-65AA-BB4B-99A7-2AB35F3260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1FA686F-C43E-F840-B931-F0EB799FA0E0}"/>
              </a:ext>
            </a:extLst>
          </p:cNvPr>
          <p:cNvSpPr>
            <a:spLocks noGrp="1"/>
          </p:cNvSpPr>
          <p:nvPr>
            <p:ph type="dt" sz="half" idx="10"/>
          </p:nvPr>
        </p:nvSpPr>
        <p:spPr/>
        <p:txBody>
          <a:bodyPr/>
          <a:lstStyle/>
          <a:p>
            <a:fld id="{D85A4CE1-FCEA-194D-BF7E-2EC065D8D2A3}" type="datetimeFigureOut">
              <a:rPr lang="en-GB" smtClean="0"/>
              <a:t>07/01/2021</a:t>
            </a:fld>
            <a:endParaRPr lang="en-GB" dirty="0"/>
          </a:p>
        </p:txBody>
      </p:sp>
      <p:sp>
        <p:nvSpPr>
          <p:cNvPr id="5" name="Footer Placeholder 4">
            <a:extLst>
              <a:ext uri="{FF2B5EF4-FFF2-40B4-BE49-F238E27FC236}">
                <a16:creationId xmlns:a16="http://schemas.microsoft.com/office/drawing/2014/main" id="{D3D838BC-EADB-F546-AEEA-FE35361120FD}"/>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DE78EAE4-34E5-764A-B81C-C071A1256E4C}"/>
              </a:ext>
            </a:extLst>
          </p:cNvPr>
          <p:cNvSpPr>
            <a:spLocks noGrp="1"/>
          </p:cNvSpPr>
          <p:nvPr>
            <p:ph type="sldNum" sz="quarter" idx="12"/>
          </p:nvPr>
        </p:nvSpPr>
        <p:spPr/>
        <p:txBody>
          <a:bodyPr/>
          <a:lstStyle/>
          <a:p>
            <a:fld id="{F256CF00-02D3-AE45-A9EC-E13B350B1A70}" type="slidenum">
              <a:rPr lang="en-GB" smtClean="0"/>
              <a:t>‹#›</a:t>
            </a:fld>
            <a:endParaRPr lang="en-GB" dirty="0"/>
          </a:p>
        </p:txBody>
      </p:sp>
    </p:spTree>
    <p:extLst>
      <p:ext uri="{BB962C8B-B14F-4D97-AF65-F5344CB8AC3E}">
        <p14:creationId xmlns:p14="http://schemas.microsoft.com/office/powerpoint/2010/main" val="1564712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F0E14-F438-7842-8E5B-3FC22B2CDD6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7BD50DA-80C8-3D40-9A4B-4C0BE39380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103137C-0EB7-7A4F-849B-7D802981D201}"/>
              </a:ext>
            </a:extLst>
          </p:cNvPr>
          <p:cNvSpPr>
            <a:spLocks noGrp="1"/>
          </p:cNvSpPr>
          <p:nvPr>
            <p:ph type="dt" sz="half" idx="10"/>
          </p:nvPr>
        </p:nvSpPr>
        <p:spPr/>
        <p:txBody>
          <a:bodyPr/>
          <a:lstStyle/>
          <a:p>
            <a:fld id="{D85A4CE1-FCEA-194D-BF7E-2EC065D8D2A3}" type="datetimeFigureOut">
              <a:rPr lang="en-GB" smtClean="0"/>
              <a:t>07/01/2021</a:t>
            </a:fld>
            <a:endParaRPr lang="en-GB" dirty="0"/>
          </a:p>
        </p:txBody>
      </p:sp>
      <p:sp>
        <p:nvSpPr>
          <p:cNvPr id="5" name="Footer Placeholder 4">
            <a:extLst>
              <a:ext uri="{FF2B5EF4-FFF2-40B4-BE49-F238E27FC236}">
                <a16:creationId xmlns:a16="http://schemas.microsoft.com/office/drawing/2014/main" id="{4229804D-F7CA-9C44-B3E8-04F6B31A3104}"/>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C4C276D0-5221-1049-A570-AB401EE1D35F}"/>
              </a:ext>
            </a:extLst>
          </p:cNvPr>
          <p:cNvSpPr>
            <a:spLocks noGrp="1"/>
          </p:cNvSpPr>
          <p:nvPr>
            <p:ph type="sldNum" sz="quarter" idx="12"/>
          </p:nvPr>
        </p:nvSpPr>
        <p:spPr/>
        <p:txBody>
          <a:bodyPr/>
          <a:lstStyle/>
          <a:p>
            <a:fld id="{F256CF00-02D3-AE45-A9EC-E13B350B1A70}" type="slidenum">
              <a:rPr lang="en-GB" smtClean="0"/>
              <a:t>‹#›</a:t>
            </a:fld>
            <a:endParaRPr lang="en-GB" dirty="0"/>
          </a:p>
        </p:txBody>
      </p:sp>
    </p:spTree>
    <p:extLst>
      <p:ext uri="{BB962C8B-B14F-4D97-AF65-F5344CB8AC3E}">
        <p14:creationId xmlns:p14="http://schemas.microsoft.com/office/powerpoint/2010/main" val="3411022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1663C7-0184-DB4B-9DFE-02760954BF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24ADF51-6190-9F44-B352-A8CEECB86B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B4B6713-AF1E-7B42-934B-6BE3449B78B0}"/>
              </a:ext>
            </a:extLst>
          </p:cNvPr>
          <p:cNvSpPr>
            <a:spLocks noGrp="1"/>
          </p:cNvSpPr>
          <p:nvPr>
            <p:ph type="dt" sz="half" idx="10"/>
          </p:nvPr>
        </p:nvSpPr>
        <p:spPr/>
        <p:txBody>
          <a:bodyPr/>
          <a:lstStyle/>
          <a:p>
            <a:fld id="{D85A4CE1-FCEA-194D-BF7E-2EC065D8D2A3}" type="datetimeFigureOut">
              <a:rPr lang="en-GB" smtClean="0"/>
              <a:t>07/01/2021</a:t>
            </a:fld>
            <a:endParaRPr lang="en-GB" dirty="0"/>
          </a:p>
        </p:txBody>
      </p:sp>
      <p:sp>
        <p:nvSpPr>
          <p:cNvPr id="5" name="Footer Placeholder 4">
            <a:extLst>
              <a:ext uri="{FF2B5EF4-FFF2-40B4-BE49-F238E27FC236}">
                <a16:creationId xmlns:a16="http://schemas.microsoft.com/office/drawing/2014/main" id="{814E3D2D-5E2F-0A4D-81F1-484A7EA2A2C9}"/>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39BD1123-2872-BB4C-9487-C4D531FAF72E}"/>
              </a:ext>
            </a:extLst>
          </p:cNvPr>
          <p:cNvSpPr>
            <a:spLocks noGrp="1"/>
          </p:cNvSpPr>
          <p:nvPr>
            <p:ph type="sldNum" sz="quarter" idx="12"/>
          </p:nvPr>
        </p:nvSpPr>
        <p:spPr/>
        <p:txBody>
          <a:bodyPr/>
          <a:lstStyle/>
          <a:p>
            <a:fld id="{F256CF00-02D3-AE45-A9EC-E13B350B1A70}" type="slidenum">
              <a:rPr lang="en-GB" smtClean="0"/>
              <a:t>‹#›</a:t>
            </a:fld>
            <a:endParaRPr lang="en-GB" dirty="0"/>
          </a:p>
        </p:txBody>
      </p:sp>
    </p:spTree>
    <p:extLst>
      <p:ext uri="{BB962C8B-B14F-4D97-AF65-F5344CB8AC3E}">
        <p14:creationId xmlns:p14="http://schemas.microsoft.com/office/powerpoint/2010/main" val="4120612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8CB7BEE-5B16-C045-A3B8-7F77E4F91F88}"/>
              </a:ext>
            </a:extLst>
          </p:cNvPr>
          <p:cNvSpPr/>
          <p:nvPr userDrawn="1"/>
        </p:nvSpPr>
        <p:spPr>
          <a:xfrm>
            <a:off x="22412" y="0"/>
            <a:ext cx="12169588" cy="685799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DCB13EF9-B525-C54D-91EC-2860B3E2D0C7}"/>
              </a:ext>
            </a:extLst>
          </p:cNvPr>
          <p:cNvSpPr>
            <a:spLocks noGrp="1"/>
          </p:cNvSpPr>
          <p:nvPr>
            <p:ph type="title"/>
          </p:nvPr>
        </p:nvSpPr>
        <p:spPr>
          <a:xfrm>
            <a:off x="0" y="0"/>
            <a:ext cx="12192000" cy="551329"/>
          </a:xfrm>
        </p:spPr>
        <p:txBody>
          <a:bodyPr/>
          <a:lstStyle>
            <a:lvl1pPr>
              <a:defRPr>
                <a:solidFill>
                  <a:schemeClr val="bg1"/>
                </a:solidFill>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2EA8319-F552-4748-9001-4F6BE390990D}"/>
              </a:ext>
            </a:extLst>
          </p:cNvPr>
          <p:cNvSpPr>
            <a:spLocks noGrp="1"/>
          </p:cNvSpPr>
          <p:nvPr>
            <p:ph idx="1"/>
          </p:nvPr>
        </p:nvSpPr>
        <p:spPr>
          <a:xfrm>
            <a:off x="22412" y="551328"/>
            <a:ext cx="12169588" cy="6306671"/>
          </a:xfrm>
        </p:spPr>
        <p:txBody>
          <a:bodyPr/>
          <a:lstStyle>
            <a:lvl1pPr marL="12700" indent="-12700">
              <a:buNone/>
              <a:tabLst/>
              <a:defRPr>
                <a:solidFill>
                  <a:schemeClr val="bg1"/>
                </a:solidFill>
              </a:defRPr>
            </a:lvl1pPr>
            <a:lvl2pPr>
              <a:buNone/>
              <a:defRPr>
                <a:solidFill>
                  <a:schemeClr val="bg1"/>
                </a:solidFill>
              </a:defRPr>
            </a:lvl2pPr>
            <a:lvl3pPr>
              <a:buNone/>
              <a:defRPr>
                <a:solidFill>
                  <a:schemeClr val="bg1"/>
                </a:solidFill>
              </a:defRPr>
            </a:lvl3pPr>
            <a:lvl4pPr>
              <a:buNone/>
              <a:defRPr>
                <a:solidFill>
                  <a:schemeClr val="bg1"/>
                </a:solidFill>
              </a:defRPr>
            </a:lvl4pPr>
            <a:lvl5pPr>
              <a:buNone/>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75282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DEF7B-DDFA-F045-89DC-1DF9E6666D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D9A8575-7517-6648-8DC8-6C2F8D2ABA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BA5B08-500F-F74A-AF17-4147DDF059C7}"/>
              </a:ext>
            </a:extLst>
          </p:cNvPr>
          <p:cNvSpPr>
            <a:spLocks noGrp="1"/>
          </p:cNvSpPr>
          <p:nvPr>
            <p:ph type="dt" sz="half" idx="10"/>
          </p:nvPr>
        </p:nvSpPr>
        <p:spPr/>
        <p:txBody>
          <a:bodyPr/>
          <a:lstStyle/>
          <a:p>
            <a:fld id="{D85A4CE1-FCEA-194D-BF7E-2EC065D8D2A3}" type="datetimeFigureOut">
              <a:rPr lang="en-GB" smtClean="0"/>
              <a:t>07/01/2021</a:t>
            </a:fld>
            <a:endParaRPr lang="en-GB" dirty="0"/>
          </a:p>
        </p:txBody>
      </p:sp>
      <p:sp>
        <p:nvSpPr>
          <p:cNvPr id="5" name="Footer Placeholder 4">
            <a:extLst>
              <a:ext uri="{FF2B5EF4-FFF2-40B4-BE49-F238E27FC236}">
                <a16:creationId xmlns:a16="http://schemas.microsoft.com/office/drawing/2014/main" id="{9F378251-6B4E-4F4D-B69F-4BDB2854C0F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D11575B9-1E33-9C48-B271-D79D2D342EEC}"/>
              </a:ext>
            </a:extLst>
          </p:cNvPr>
          <p:cNvSpPr>
            <a:spLocks noGrp="1"/>
          </p:cNvSpPr>
          <p:nvPr>
            <p:ph type="sldNum" sz="quarter" idx="12"/>
          </p:nvPr>
        </p:nvSpPr>
        <p:spPr/>
        <p:txBody>
          <a:bodyPr/>
          <a:lstStyle/>
          <a:p>
            <a:fld id="{F256CF00-02D3-AE45-A9EC-E13B350B1A70}" type="slidenum">
              <a:rPr lang="en-GB" smtClean="0"/>
              <a:t>‹#›</a:t>
            </a:fld>
            <a:endParaRPr lang="en-GB" dirty="0"/>
          </a:p>
        </p:txBody>
      </p:sp>
    </p:spTree>
    <p:extLst>
      <p:ext uri="{BB962C8B-B14F-4D97-AF65-F5344CB8AC3E}">
        <p14:creationId xmlns:p14="http://schemas.microsoft.com/office/powerpoint/2010/main" val="1026314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81A8D-BA80-674E-A4D8-7C33E6F9500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61D5C67-F1AF-7C40-95B4-45460D3E0E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B1AC7E5-8DD5-C146-BB20-1D730D50B2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ED73291-1DEF-0148-88EC-B3B991DAF438}"/>
              </a:ext>
            </a:extLst>
          </p:cNvPr>
          <p:cNvSpPr>
            <a:spLocks noGrp="1"/>
          </p:cNvSpPr>
          <p:nvPr>
            <p:ph type="dt" sz="half" idx="10"/>
          </p:nvPr>
        </p:nvSpPr>
        <p:spPr/>
        <p:txBody>
          <a:bodyPr/>
          <a:lstStyle/>
          <a:p>
            <a:fld id="{D85A4CE1-FCEA-194D-BF7E-2EC065D8D2A3}" type="datetimeFigureOut">
              <a:rPr lang="en-GB" smtClean="0"/>
              <a:t>07/01/2021</a:t>
            </a:fld>
            <a:endParaRPr lang="en-GB" dirty="0"/>
          </a:p>
        </p:txBody>
      </p:sp>
      <p:sp>
        <p:nvSpPr>
          <p:cNvPr id="6" name="Footer Placeholder 5">
            <a:extLst>
              <a:ext uri="{FF2B5EF4-FFF2-40B4-BE49-F238E27FC236}">
                <a16:creationId xmlns:a16="http://schemas.microsoft.com/office/drawing/2014/main" id="{30CD8935-7996-9744-A5AA-6AE16506ACF3}"/>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884AF686-7706-284F-AB66-84482AA5BEA5}"/>
              </a:ext>
            </a:extLst>
          </p:cNvPr>
          <p:cNvSpPr>
            <a:spLocks noGrp="1"/>
          </p:cNvSpPr>
          <p:nvPr>
            <p:ph type="sldNum" sz="quarter" idx="12"/>
          </p:nvPr>
        </p:nvSpPr>
        <p:spPr/>
        <p:txBody>
          <a:bodyPr/>
          <a:lstStyle/>
          <a:p>
            <a:fld id="{F256CF00-02D3-AE45-A9EC-E13B350B1A70}" type="slidenum">
              <a:rPr lang="en-GB" smtClean="0"/>
              <a:t>‹#›</a:t>
            </a:fld>
            <a:endParaRPr lang="en-GB" dirty="0"/>
          </a:p>
        </p:txBody>
      </p:sp>
    </p:spTree>
    <p:extLst>
      <p:ext uri="{BB962C8B-B14F-4D97-AF65-F5344CB8AC3E}">
        <p14:creationId xmlns:p14="http://schemas.microsoft.com/office/powerpoint/2010/main" val="3001293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C92ED-E3C9-F34F-A37C-6382F73B98A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B59C5AC-0468-7A42-933B-B55BF4BF02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3D81D1-5A0C-E241-92F0-D26EADABCB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0244EC3-66B1-F14D-83B6-EFC676D22A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5ED910-4A4B-AC4F-9AB3-BB681F9BBC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44A5371-83FD-D744-B0F4-A03AFAA6C701}"/>
              </a:ext>
            </a:extLst>
          </p:cNvPr>
          <p:cNvSpPr>
            <a:spLocks noGrp="1"/>
          </p:cNvSpPr>
          <p:nvPr>
            <p:ph type="dt" sz="half" idx="10"/>
          </p:nvPr>
        </p:nvSpPr>
        <p:spPr/>
        <p:txBody>
          <a:bodyPr/>
          <a:lstStyle/>
          <a:p>
            <a:fld id="{D85A4CE1-FCEA-194D-BF7E-2EC065D8D2A3}" type="datetimeFigureOut">
              <a:rPr lang="en-GB" smtClean="0"/>
              <a:t>07/01/2021</a:t>
            </a:fld>
            <a:endParaRPr lang="en-GB" dirty="0"/>
          </a:p>
        </p:txBody>
      </p:sp>
      <p:sp>
        <p:nvSpPr>
          <p:cNvPr id="8" name="Footer Placeholder 7">
            <a:extLst>
              <a:ext uri="{FF2B5EF4-FFF2-40B4-BE49-F238E27FC236}">
                <a16:creationId xmlns:a16="http://schemas.microsoft.com/office/drawing/2014/main" id="{BCF2E277-74E4-EB47-95A4-B311F3968A70}"/>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740C3120-100B-1240-B703-9D8F5C0C6639}"/>
              </a:ext>
            </a:extLst>
          </p:cNvPr>
          <p:cNvSpPr>
            <a:spLocks noGrp="1"/>
          </p:cNvSpPr>
          <p:nvPr>
            <p:ph type="sldNum" sz="quarter" idx="12"/>
          </p:nvPr>
        </p:nvSpPr>
        <p:spPr/>
        <p:txBody>
          <a:bodyPr/>
          <a:lstStyle/>
          <a:p>
            <a:fld id="{F256CF00-02D3-AE45-A9EC-E13B350B1A70}" type="slidenum">
              <a:rPr lang="en-GB" smtClean="0"/>
              <a:t>‹#›</a:t>
            </a:fld>
            <a:endParaRPr lang="en-GB" dirty="0"/>
          </a:p>
        </p:txBody>
      </p:sp>
    </p:spTree>
    <p:extLst>
      <p:ext uri="{BB962C8B-B14F-4D97-AF65-F5344CB8AC3E}">
        <p14:creationId xmlns:p14="http://schemas.microsoft.com/office/powerpoint/2010/main" val="2569183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FC85D-D760-4149-B565-92CEB26CD94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FD8DC6B-744C-F442-8C70-D52F8463DAD4}"/>
              </a:ext>
            </a:extLst>
          </p:cNvPr>
          <p:cNvSpPr>
            <a:spLocks noGrp="1"/>
          </p:cNvSpPr>
          <p:nvPr>
            <p:ph type="dt" sz="half" idx="10"/>
          </p:nvPr>
        </p:nvSpPr>
        <p:spPr/>
        <p:txBody>
          <a:bodyPr/>
          <a:lstStyle/>
          <a:p>
            <a:fld id="{D85A4CE1-FCEA-194D-BF7E-2EC065D8D2A3}" type="datetimeFigureOut">
              <a:rPr lang="en-GB" smtClean="0"/>
              <a:t>07/01/2021</a:t>
            </a:fld>
            <a:endParaRPr lang="en-GB" dirty="0"/>
          </a:p>
        </p:txBody>
      </p:sp>
      <p:sp>
        <p:nvSpPr>
          <p:cNvPr id="4" name="Footer Placeholder 3">
            <a:extLst>
              <a:ext uri="{FF2B5EF4-FFF2-40B4-BE49-F238E27FC236}">
                <a16:creationId xmlns:a16="http://schemas.microsoft.com/office/drawing/2014/main" id="{391878D8-C14D-CE49-8ACC-CBB642F718B8}"/>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B5D6A108-C023-444A-8318-8FF5535108BC}"/>
              </a:ext>
            </a:extLst>
          </p:cNvPr>
          <p:cNvSpPr>
            <a:spLocks noGrp="1"/>
          </p:cNvSpPr>
          <p:nvPr>
            <p:ph type="sldNum" sz="quarter" idx="12"/>
          </p:nvPr>
        </p:nvSpPr>
        <p:spPr/>
        <p:txBody>
          <a:bodyPr/>
          <a:lstStyle/>
          <a:p>
            <a:fld id="{F256CF00-02D3-AE45-A9EC-E13B350B1A70}" type="slidenum">
              <a:rPr lang="en-GB" smtClean="0"/>
              <a:t>‹#›</a:t>
            </a:fld>
            <a:endParaRPr lang="en-GB" dirty="0"/>
          </a:p>
        </p:txBody>
      </p:sp>
    </p:spTree>
    <p:extLst>
      <p:ext uri="{BB962C8B-B14F-4D97-AF65-F5344CB8AC3E}">
        <p14:creationId xmlns:p14="http://schemas.microsoft.com/office/powerpoint/2010/main" val="1578672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38B546-F897-A14D-A629-BD7AF36975AD}"/>
              </a:ext>
            </a:extLst>
          </p:cNvPr>
          <p:cNvSpPr>
            <a:spLocks noGrp="1"/>
          </p:cNvSpPr>
          <p:nvPr>
            <p:ph type="dt" sz="half" idx="10"/>
          </p:nvPr>
        </p:nvSpPr>
        <p:spPr/>
        <p:txBody>
          <a:bodyPr/>
          <a:lstStyle/>
          <a:p>
            <a:fld id="{D85A4CE1-FCEA-194D-BF7E-2EC065D8D2A3}" type="datetimeFigureOut">
              <a:rPr lang="en-GB" smtClean="0"/>
              <a:t>07/01/2021</a:t>
            </a:fld>
            <a:endParaRPr lang="en-GB" dirty="0"/>
          </a:p>
        </p:txBody>
      </p:sp>
      <p:sp>
        <p:nvSpPr>
          <p:cNvPr id="3" name="Footer Placeholder 2">
            <a:extLst>
              <a:ext uri="{FF2B5EF4-FFF2-40B4-BE49-F238E27FC236}">
                <a16:creationId xmlns:a16="http://schemas.microsoft.com/office/drawing/2014/main" id="{F473407A-7CB8-6647-B398-BD778E681906}"/>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4AF137BD-D36B-7145-9450-03BE4D38F9AB}"/>
              </a:ext>
            </a:extLst>
          </p:cNvPr>
          <p:cNvSpPr>
            <a:spLocks noGrp="1"/>
          </p:cNvSpPr>
          <p:nvPr>
            <p:ph type="sldNum" sz="quarter" idx="12"/>
          </p:nvPr>
        </p:nvSpPr>
        <p:spPr/>
        <p:txBody>
          <a:bodyPr/>
          <a:lstStyle/>
          <a:p>
            <a:fld id="{F256CF00-02D3-AE45-A9EC-E13B350B1A70}" type="slidenum">
              <a:rPr lang="en-GB" smtClean="0"/>
              <a:t>‹#›</a:t>
            </a:fld>
            <a:endParaRPr lang="en-GB" dirty="0"/>
          </a:p>
        </p:txBody>
      </p:sp>
    </p:spTree>
    <p:extLst>
      <p:ext uri="{BB962C8B-B14F-4D97-AF65-F5344CB8AC3E}">
        <p14:creationId xmlns:p14="http://schemas.microsoft.com/office/powerpoint/2010/main" val="3412138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03BFA-70A5-8942-842F-EF940EFA97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608454B-FC3D-734F-827F-51F8B9A87C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D570FC2-C1A2-7845-A54A-5292862A15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314358-5706-B844-B897-A7BBE080E4CD}"/>
              </a:ext>
            </a:extLst>
          </p:cNvPr>
          <p:cNvSpPr>
            <a:spLocks noGrp="1"/>
          </p:cNvSpPr>
          <p:nvPr>
            <p:ph type="dt" sz="half" idx="10"/>
          </p:nvPr>
        </p:nvSpPr>
        <p:spPr/>
        <p:txBody>
          <a:bodyPr/>
          <a:lstStyle/>
          <a:p>
            <a:fld id="{D85A4CE1-FCEA-194D-BF7E-2EC065D8D2A3}" type="datetimeFigureOut">
              <a:rPr lang="en-GB" smtClean="0"/>
              <a:t>07/01/2021</a:t>
            </a:fld>
            <a:endParaRPr lang="en-GB" dirty="0"/>
          </a:p>
        </p:txBody>
      </p:sp>
      <p:sp>
        <p:nvSpPr>
          <p:cNvPr id="6" name="Footer Placeholder 5">
            <a:extLst>
              <a:ext uri="{FF2B5EF4-FFF2-40B4-BE49-F238E27FC236}">
                <a16:creationId xmlns:a16="http://schemas.microsoft.com/office/drawing/2014/main" id="{68909BA7-A371-4C4F-984F-C89D827BDDEA}"/>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D457EEEF-5DCF-5143-9CE9-78AB954ADA06}"/>
              </a:ext>
            </a:extLst>
          </p:cNvPr>
          <p:cNvSpPr>
            <a:spLocks noGrp="1"/>
          </p:cNvSpPr>
          <p:nvPr>
            <p:ph type="sldNum" sz="quarter" idx="12"/>
          </p:nvPr>
        </p:nvSpPr>
        <p:spPr/>
        <p:txBody>
          <a:bodyPr/>
          <a:lstStyle/>
          <a:p>
            <a:fld id="{F256CF00-02D3-AE45-A9EC-E13B350B1A70}" type="slidenum">
              <a:rPr lang="en-GB" smtClean="0"/>
              <a:t>‹#›</a:t>
            </a:fld>
            <a:endParaRPr lang="en-GB" dirty="0"/>
          </a:p>
        </p:txBody>
      </p:sp>
    </p:spTree>
    <p:extLst>
      <p:ext uri="{BB962C8B-B14F-4D97-AF65-F5344CB8AC3E}">
        <p14:creationId xmlns:p14="http://schemas.microsoft.com/office/powerpoint/2010/main" val="2728085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5A6CF-5076-FA4D-B18D-00D6E5B208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6F437DC-5BB1-C444-A4BA-8BCC5DA30F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D8F58A0F-85A5-A344-824E-1B1D4D5350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997727-F1B2-3A44-8ACE-C25E86113014}"/>
              </a:ext>
            </a:extLst>
          </p:cNvPr>
          <p:cNvSpPr>
            <a:spLocks noGrp="1"/>
          </p:cNvSpPr>
          <p:nvPr>
            <p:ph type="dt" sz="half" idx="10"/>
          </p:nvPr>
        </p:nvSpPr>
        <p:spPr/>
        <p:txBody>
          <a:bodyPr/>
          <a:lstStyle/>
          <a:p>
            <a:fld id="{D85A4CE1-FCEA-194D-BF7E-2EC065D8D2A3}" type="datetimeFigureOut">
              <a:rPr lang="en-GB" smtClean="0"/>
              <a:t>07/01/2021</a:t>
            </a:fld>
            <a:endParaRPr lang="en-GB" dirty="0"/>
          </a:p>
        </p:txBody>
      </p:sp>
      <p:sp>
        <p:nvSpPr>
          <p:cNvPr id="6" name="Footer Placeholder 5">
            <a:extLst>
              <a:ext uri="{FF2B5EF4-FFF2-40B4-BE49-F238E27FC236}">
                <a16:creationId xmlns:a16="http://schemas.microsoft.com/office/drawing/2014/main" id="{B32E7D15-3506-E245-8CEF-5A3BEF893F56}"/>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CC34CDD2-F4BF-EE48-9147-B075AED5DCC4}"/>
              </a:ext>
            </a:extLst>
          </p:cNvPr>
          <p:cNvSpPr>
            <a:spLocks noGrp="1"/>
          </p:cNvSpPr>
          <p:nvPr>
            <p:ph type="sldNum" sz="quarter" idx="12"/>
          </p:nvPr>
        </p:nvSpPr>
        <p:spPr/>
        <p:txBody>
          <a:bodyPr/>
          <a:lstStyle/>
          <a:p>
            <a:fld id="{F256CF00-02D3-AE45-A9EC-E13B350B1A70}" type="slidenum">
              <a:rPr lang="en-GB" smtClean="0"/>
              <a:t>‹#›</a:t>
            </a:fld>
            <a:endParaRPr lang="en-GB" dirty="0"/>
          </a:p>
        </p:txBody>
      </p:sp>
    </p:spTree>
    <p:extLst>
      <p:ext uri="{BB962C8B-B14F-4D97-AF65-F5344CB8AC3E}">
        <p14:creationId xmlns:p14="http://schemas.microsoft.com/office/powerpoint/2010/main" val="2896218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53106-A1D5-0A4C-8413-78077BEF57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D0F54ED-52B7-1C40-B633-CB5571F699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0C15320-E11C-F246-875F-5A7963A06A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5A4CE1-FCEA-194D-BF7E-2EC065D8D2A3}" type="datetimeFigureOut">
              <a:rPr lang="en-GB" smtClean="0"/>
              <a:t>07/01/2021</a:t>
            </a:fld>
            <a:endParaRPr lang="en-GB" dirty="0"/>
          </a:p>
        </p:txBody>
      </p:sp>
      <p:sp>
        <p:nvSpPr>
          <p:cNvPr id="5" name="Footer Placeholder 4">
            <a:extLst>
              <a:ext uri="{FF2B5EF4-FFF2-40B4-BE49-F238E27FC236}">
                <a16:creationId xmlns:a16="http://schemas.microsoft.com/office/drawing/2014/main" id="{7D8862F5-9C66-3D4F-8A78-25313A14A9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2607D7C6-E472-794F-9E6F-9CD859D87C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56CF00-02D3-AE45-A9EC-E13B350B1A70}" type="slidenum">
              <a:rPr lang="en-GB" smtClean="0"/>
              <a:t>‹#›</a:t>
            </a:fld>
            <a:endParaRPr lang="en-GB" dirty="0"/>
          </a:p>
        </p:txBody>
      </p:sp>
    </p:spTree>
    <p:extLst>
      <p:ext uri="{BB962C8B-B14F-4D97-AF65-F5344CB8AC3E}">
        <p14:creationId xmlns:p14="http://schemas.microsoft.com/office/powerpoint/2010/main" val="1765198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0132-43EE-2049-BFCC-BCCC6F9B7E61}"/>
              </a:ext>
            </a:extLst>
          </p:cNvPr>
          <p:cNvSpPr>
            <a:spLocks noGrp="1"/>
          </p:cNvSpPr>
          <p:nvPr>
            <p:ph type="title"/>
          </p:nvPr>
        </p:nvSpPr>
        <p:spPr/>
        <p:txBody>
          <a:bodyPr>
            <a:normAutofit fontScale="90000"/>
          </a:bodyPr>
          <a:lstStyle/>
          <a:p>
            <a:r>
              <a:rPr lang="en-US" b="1" dirty="0"/>
              <a:t>20.2 File Processing and Exception Handling </a:t>
            </a:r>
            <a:endParaRPr lang="en-GB" dirty="0"/>
          </a:p>
        </p:txBody>
      </p:sp>
      <p:sp>
        <p:nvSpPr>
          <p:cNvPr id="3" name="Content Placeholder 2">
            <a:extLst>
              <a:ext uri="{FF2B5EF4-FFF2-40B4-BE49-F238E27FC236}">
                <a16:creationId xmlns:a16="http://schemas.microsoft.com/office/drawing/2014/main" id="{176E8048-0A71-034E-9DBF-BF7B0E946E54}"/>
              </a:ext>
            </a:extLst>
          </p:cNvPr>
          <p:cNvSpPr>
            <a:spLocks noGrp="1"/>
          </p:cNvSpPr>
          <p:nvPr>
            <p:ph idx="1"/>
          </p:nvPr>
        </p:nvSpPr>
        <p:spPr>
          <a:solidFill>
            <a:schemeClr val="accent2"/>
          </a:solidFill>
        </p:spPr>
        <p:txBody>
          <a:bodyPr/>
          <a:lstStyle/>
          <a:p>
            <a:pPr marL="514350" indent="-514350">
              <a:buFont typeface="+mj-lt"/>
              <a:buAutoNum type="arabicPeriod"/>
            </a:pPr>
            <a:r>
              <a:rPr lang="en-US" dirty="0"/>
              <a:t>Write code to perform file-processing operations </a:t>
            </a:r>
          </a:p>
          <a:p>
            <a:pPr marL="514350" indent="-514350">
              <a:buFont typeface="+mj-lt"/>
              <a:buAutoNum type="arabicPeriod"/>
            </a:pPr>
            <a:r>
              <a:rPr lang="en-US" dirty="0"/>
              <a:t>Show understanding of an exception and the importance of exception handling </a:t>
            </a:r>
          </a:p>
          <a:p>
            <a:pPr marL="514350" indent="-514350">
              <a:buFont typeface="+mj-lt"/>
              <a:buAutoNum type="arabicPeriod"/>
            </a:pPr>
            <a:r>
              <a:rPr lang="en-US" dirty="0"/>
              <a:t>Open (in read, write, append mode) and close a file Read a record from a file and write a record to a file </a:t>
            </a:r>
          </a:p>
          <a:p>
            <a:pPr marL="514350" indent="-514350">
              <a:buFont typeface="+mj-lt"/>
              <a:buAutoNum type="arabicPeriod"/>
            </a:pPr>
            <a:r>
              <a:rPr lang="en-US" dirty="0"/>
              <a:t>Perform file-processing operations on serial, sequential, random files </a:t>
            </a:r>
          </a:p>
          <a:p>
            <a:pPr marL="514350" indent="-514350">
              <a:buFont typeface="+mj-lt"/>
              <a:buAutoNum type="arabicPeriod"/>
            </a:pPr>
            <a:r>
              <a:rPr lang="en-US" dirty="0"/>
              <a:t>Know when it is appropriate to use exception handling Write program code to use exception handling </a:t>
            </a:r>
          </a:p>
          <a:p>
            <a:pPr marL="514350" indent="-514350">
              <a:buFont typeface="+mj-lt"/>
              <a:buAutoNum type="arabicPeriod"/>
            </a:pPr>
            <a:endParaRPr lang="en-GB" dirty="0"/>
          </a:p>
        </p:txBody>
      </p:sp>
    </p:spTree>
    <p:extLst>
      <p:ext uri="{BB962C8B-B14F-4D97-AF65-F5344CB8AC3E}">
        <p14:creationId xmlns:p14="http://schemas.microsoft.com/office/powerpoint/2010/main" val="17619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Sequential Files </a:t>
            </a:r>
          </a:p>
        </p:txBody>
      </p:sp>
      <p:sp>
        <p:nvSpPr>
          <p:cNvPr id="3" name="Content Placeholder 2"/>
          <p:cNvSpPr>
            <a:spLocks noGrp="1"/>
          </p:cNvSpPr>
          <p:nvPr>
            <p:ph idx="1"/>
          </p:nvPr>
        </p:nvSpPr>
        <p:spPr/>
        <p:txBody>
          <a:bodyPr/>
          <a:lstStyle/>
          <a:p>
            <a:r>
              <a:rPr lang="en-GB" dirty="0"/>
              <a:t>Records are in order</a:t>
            </a:r>
          </a:p>
          <a:p>
            <a:r>
              <a:rPr lang="en-GB" dirty="0"/>
              <a:t>Uses a key field to put things in order </a:t>
            </a:r>
          </a:p>
          <a:p>
            <a:endParaRPr lang="en-GB" dirty="0"/>
          </a:p>
          <a:p>
            <a:r>
              <a:rPr lang="en-GB" dirty="0"/>
              <a:t>Is a key field for a binary sequential file the same as a primary key in a database?</a:t>
            </a:r>
          </a:p>
          <a:p>
            <a:endParaRPr lang="en-GB" dirty="0"/>
          </a:p>
          <a:p>
            <a:r>
              <a:rPr lang="en-GB" dirty="0"/>
              <a:t>					Look at the database. It has a primary key.</a:t>
            </a:r>
          </a:p>
          <a:p>
            <a:r>
              <a:rPr lang="en-GB" dirty="0"/>
              <a:t>					Is the primary key valid?</a:t>
            </a:r>
          </a:p>
          <a:p>
            <a:r>
              <a:rPr lang="en-GB" dirty="0"/>
              <a:t>					Is the primary key in order?</a:t>
            </a:r>
          </a:p>
          <a:p>
            <a:endParaRPr lang="en-GB" dirty="0"/>
          </a:p>
          <a:p>
            <a:r>
              <a:rPr lang="en-GB" dirty="0"/>
              <a:t>					And that</a:t>
            </a:r>
            <a:r>
              <a:rPr lang="mr-IN" dirty="0"/>
              <a:t>’</a:t>
            </a:r>
            <a:r>
              <a:rPr lang="en-GB" dirty="0"/>
              <a:t>s the difference between a key field and primary key. A key field for sequential files must be unique AND in correct order. </a:t>
            </a:r>
          </a:p>
          <a:p>
            <a:endParaRPr lang="en-GB" dirty="0"/>
          </a:p>
          <a:p>
            <a:endParaRPr lang="en-GB" dirty="0"/>
          </a:p>
        </p:txBody>
      </p:sp>
      <p:graphicFrame>
        <p:nvGraphicFramePr>
          <p:cNvPr id="4" name="Table 3"/>
          <p:cNvGraphicFramePr>
            <a:graphicFrameLocks noGrp="1"/>
          </p:cNvGraphicFramePr>
          <p:nvPr/>
        </p:nvGraphicFramePr>
        <p:xfrm>
          <a:off x="301171" y="2520588"/>
          <a:ext cx="3503386" cy="2743200"/>
        </p:xfrm>
        <a:graphic>
          <a:graphicData uri="http://schemas.openxmlformats.org/drawingml/2006/table">
            <a:tbl>
              <a:tblPr firstRow="1" bandRow="1">
                <a:tableStyleId>{5C22544A-7EE6-4342-B048-85BDC9FD1C3A}</a:tableStyleId>
              </a:tblPr>
              <a:tblGrid>
                <a:gridCol w="484691">
                  <a:extLst>
                    <a:ext uri="{9D8B030D-6E8A-4147-A177-3AD203B41FA5}">
                      <a16:colId xmlns:a16="http://schemas.microsoft.com/office/drawing/2014/main" val="20000"/>
                    </a:ext>
                  </a:extLst>
                </a:gridCol>
                <a:gridCol w="3018695">
                  <a:extLst>
                    <a:ext uri="{9D8B030D-6E8A-4147-A177-3AD203B41FA5}">
                      <a16:colId xmlns:a16="http://schemas.microsoft.com/office/drawing/2014/main" val="20001"/>
                    </a:ext>
                  </a:extLst>
                </a:gridCol>
              </a:tblGrid>
              <a:tr h="370840">
                <a:tc>
                  <a:txBody>
                    <a:bodyPr/>
                    <a:lstStyle/>
                    <a:p>
                      <a:r>
                        <a:rPr lang="en-GB" sz="2400" dirty="0"/>
                        <a:t>ID</a:t>
                      </a:r>
                    </a:p>
                  </a:txBody>
                  <a:tcPr/>
                </a:tc>
                <a:tc>
                  <a:txBody>
                    <a:bodyPr/>
                    <a:lstStyle/>
                    <a:p>
                      <a:r>
                        <a:rPr lang="en-GB" sz="2400" dirty="0"/>
                        <a:t>NAME</a:t>
                      </a:r>
                    </a:p>
                  </a:txBody>
                  <a:tcPr/>
                </a:tc>
                <a:extLst>
                  <a:ext uri="{0D108BD9-81ED-4DB2-BD59-A6C34878D82A}">
                    <a16:rowId xmlns:a16="http://schemas.microsoft.com/office/drawing/2014/main" val="10000"/>
                  </a:ext>
                </a:extLst>
              </a:tr>
              <a:tr h="370840">
                <a:tc>
                  <a:txBody>
                    <a:bodyPr/>
                    <a:lstStyle/>
                    <a:p>
                      <a:r>
                        <a:rPr lang="en-GB" sz="2400" dirty="0"/>
                        <a:t>1</a:t>
                      </a:r>
                    </a:p>
                  </a:txBody>
                  <a:tcPr/>
                </a:tc>
                <a:tc>
                  <a:txBody>
                    <a:bodyPr/>
                    <a:lstStyle/>
                    <a:p>
                      <a:r>
                        <a:rPr lang="en-GB" sz="2400" dirty="0"/>
                        <a:t>BATMAN</a:t>
                      </a:r>
                    </a:p>
                  </a:txBody>
                  <a:tcPr/>
                </a:tc>
                <a:extLst>
                  <a:ext uri="{0D108BD9-81ED-4DB2-BD59-A6C34878D82A}">
                    <a16:rowId xmlns:a16="http://schemas.microsoft.com/office/drawing/2014/main" val="10001"/>
                  </a:ext>
                </a:extLst>
              </a:tr>
              <a:tr h="370840">
                <a:tc>
                  <a:txBody>
                    <a:bodyPr/>
                    <a:lstStyle/>
                    <a:p>
                      <a:r>
                        <a:rPr lang="en-GB" sz="2400" dirty="0"/>
                        <a:t>3</a:t>
                      </a:r>
                    </a:p>
                  </a:txBody>
                  <a:tcPr/>
                </a:tc>
                <a:tc>
                  <a:txBody>
                    <a:bodyPr/>
                    <a:lstStyle/>
                    <a:p>
                      <a:r>
                        <a:rPr lang="en-GB" sz="2400" dirty="0"/>
                        <a:t>SPIDERMAN</a:t>
                      </a:r>
                    </a:p>
                  </a:txBody>
                  <a:tcPr/>
                </a:tc>
                <a:extLst>
                  <a:ext uri="{0D108BD9-81ED-4DB2-BD59-A6C34878D82A}">
                    <a16:rowId xmlns:a16="http://schemas.microsoft.com/office/drawing/2014/main" val="10002"/>
                  </a:ext>
                </a:extLst>
              </a:tr>
              <a:tr h="370840">
                <a:tc>
                  <a:txBody>
                    <a:bodyPr/>
                    <a:lstStyle/>
                    <a:p>
                      <a:r>
                        <a:rPr lang="en-GB" sz="2400" dirty="0"/>
                        <a:t>2</a:t>
                      </a:r>
                    </a:p>
                  </a:txBody>
                  <a:tcPr/>
                </a:tc>
                <a:tc>
                  <a:txBody>
                    <a:bodyPr/>
                    <a:lstStyle/>
                    <a:p>
                      <a:r>
                        <a:rPr lang="en-GB" sz="2400" dirty="0"/>
                        <a:t>WONDER WOMAN</a:t>
                      </a:r>
                    </a:p>
                  </a:txBody>
                  <a:tcPr/>
                </a:tc>
                <a:extLst>
                  <a:ext uri="{0D108BD9-81ED-4DB2-BD59-A6C34878D82A}">
                    <a16:rowId xmlns:a16="http://schemas.microsoft.com/office/drawing/2014/main" val="10003"/>
                  </a:ext>
                </a:extLst>
              </a:tr>
              <a:tr h="370840">
                <a:tc>
                  <a:txBody>
                    <a:bodyPr/>
                    <a:lstStyle/>
                    <a:p>
                      <a:r>
                        <a:rPr lang="en-GB" sz="2400" dirty="0"/>
                        <a:t>4</a:t>
                      </a:r>
                    </a:p>
                  </a:txBody>
                  <a:tcPr/>
                </a:tc>
                <a:tc>
                  <a:txBody>
                    <a:bodyPr/>
                    <a:lstStyle/>
                    <a:p>
                      <a:r>
                        <a:rPr lang="en-GB" sz="2400" dirty="0"/>
                        <a:t>HULK</a:t>
                      </a:r>
                    </a:p>
                  </a:txBody>
                  <a:tcPr/>
                </a:tc>
                <a:extLst>
                  <a:ext uri="{0D108BD9-81ED-4DB2-BD59-A6C34878D82A}">
                    <a16:rowId xmlns:a16="http://schemas.microsoft.com/office/drawing/2014/main" val="10004"/>
                  </a:ext>
                </a:extLst>
              </a:tr>
              <a:tr h="370840">
                <a:tc>
                  <a:txBody>
                    <a:bodyPr/>
                    <a:lstStyle/>
                    <a:p>
                      <a:r>
                        <a:rPr lang="en-GB" sz="2400" dirty="0"/>
                        <a:t>5</a:t>
                      </a:r>
                    </a:p>
                  </a:txBody>
                  <a:tcPr/>
                </a:tc>
                <a:tc>
                  <a:txBody>
                    <a:bodyPr/>
                    <a:lstStyle/>
                    <a:p>
                      <a:r>
                        <a:rPr lang="en-GB" sz="2400" dirty="0"/>
                        <a:t>THOR</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447578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Sequential Files</a:t>
            </a:r>
          </a:p>
        </p:txBody>
      </p:sp>
      <p:sp>
        <p:nvSpPr>
          <p:cNvPr id="3" name="Content Placeholder 2"/>
          <p:cNvSpPr>
            <a:spLocks noGrp="1"/>
          </p:cNvSpPr>
          <p:nvPr>
            <p:ph idx="1"/>
          </p:nvPr>
        </p:nvSpPr>
        <p:spPr/>
        <p:txBody>
          <a:bodyPr/>
          <a:lstStyle/>
          <a:p>
            <a:r>
              <a:rPr lang="en-GB" dirty="0"/>
              <a:t>Is this a valid key field?</a:t>
            </a:r>
          </a:p>
          <a:p>
            <a:endParaRPr lang="en-GB" dirty="0"/>
          </a:p>
          <a:p>
            <a:r>
              <a:rPr lang="en-GB" dirty="0"/>
              <a:t>					Are they unique?</a:t>
            </a:r>
          </a:p>
          <a:p>
            <a:r>
              <a:rPr lang="en-GB" dirty="0"/>
              <a:t>					Are they in order?</a:t>
            </a:r>
          </a:p>
          <a:p>
            <a:r>
              <a:rPr lang="en-GB" dirty="0"/>
              <a:t>					Then its okay. That</a:t>
            </a:r>
            <a:r>
              <a:rPr lang="mr-IN" dirty="0"/>
              <a:t>’</a:t>
            </a:r>
            <a:r>
              <a:rPr lang="en-GB" dirty="0"/>
              <a:t>s all we care about, unique and 					order. It doesn’t matter if they are consecutive as 						long as they are in order</a:t>
            </a:r>
          </a:p>
          <a:p>
            <a:endParaRPr lang="en-GB" dirty="0"/>
          </a:p>
        </p:txBody>
      </p:sp>
      <p:graphicFrame>
        <p:nvGraphicFramePr>
          <p:cNvPr id="4" name="Table 3"/>
          <p:cNvGraphicFramePr>
            <a:graphicFrameLocks noGrp="1"/>
          </p:cNvGraphicFramePr>
          <p:nvPr/>
        </p:nvGraphicFramePr>
        <p:xfrm>
          <a:off x="415471" y="1034688"/>
          <a:ext cx="3503386" cy="2743200"/>
        </p:xfrm>
        <a:graphic>
          <a:graphicData uri="http://schemas.openxmlformats.org/drawingml/2006/table">
            <a:tbl>
              <a:tblPr firstRow="1" bandRow="1">
                <a:tableStyleId>{5C22544A-7EE6-4342-B048-85BDC9FD1C3A}</a:tableStyleId>
              </a:tblPr>
              <a:tblGrid>
                <a:gridCol w="484691">
                  <a:extLst>
                    <a:ext uri="{9D8B030D-6E8A-4147-A177-3AD203B41FA5}">
                      <a16:colId xmlns:a16="http://schemas.microsoft.com/office/drawing/2014/main" val="20000"/>
                    </a:ext>
                  </a:extLst>
                </a:gridCol>
                <a:gridCol w="3018695">
                  <a:extLst>
                    <a:ext uri="{9D8B030D-6E8A-4147-A177-3AD203B41FA5}">
                      <a16:colId xmlns:a16="http://schemas.microsoft.com/office/drawing/2014/main" val="20001"/>
                    </a:ext>
                  </a:extLst>
                </a:gridCol>
              </a:tblGrid>
              <a:tr h="370840">
                <a:tc>
                  <a:txBody>
                    <a:bodyPr/>
                    <a:lstStyle/>
                    <a:p>
                      <a:r>
                        <a:rPr lang="en-GB" sz="2400" dirty="0"/>
                        <a:t>ID</a:t>
                      </a:r>
                    </a:p>
                  </a:txBody>
                  <a:tcPr/>
                </a:tc>
                <a:tc>
                  <a:txBody>
                    <a:bodyPr/>
                    <a:lstStyle/>
                    <a:p>
                      <a:r>
                        <a:rPr lang="en-GB" sz="2400" dirty="0"/>
                        <a:t>NAME</a:t>
                      </a:r>
                    </a:p>
                  </a:txBody>
                  <a:tcPr/>
                </a:tc>
                <a:extLst>
                  <a:ext uri="{0D108BD9-81ED-4DB2-BD59-A6C34878D82A}">
                    <a16:rowId xmlns:a16="http://schemas.microsoft.com/office/drawing/2014/main" val="10000"/>
                  </a:ext>
                </a:extLst>
              </a:tr>
              <a:tr h="370840">
                <a:tc>
                  <a:txBody>
                    <a:bodyPr/>
                    <a:lstStyle/>
                    <a:p>
                      <a:r>
                        <a:rPr lang="en-GB" sz="2400" dirty="0"/>
                        <a:t>1</a:t>
                      </a:r>
                    </a:p>
                  </a:txBody>
                  <a:tcPr/>
                </a:tc>
                <a:tc>
                  <a:txBody>
                    <a:bodyPr/>
                    <a:lstStyle/>
                    <a:p>
                      <a:r>
                        <a:rPr lang="en-GB" sz="2400" dirty="0"/>
                        <a:t>BATMAN</a:t>
                      </a:r>
                    </a:p>
                  </a:txBody>
                  <a:tcPr/>
                </a:tc>
                <a:extLst>
                  <a:ext uri="{0D108BD9-81ED-4DB2-BD59-A6C34878D82A}">
                    <a16:rowId xmlns:a16="http://schemas.microsoft.com/office/drawing/2014/main" val="10001"/>
                  </a:ext>
                </a:extLst>
              </a:tr>
              <a:tr h="370840">
                <a:tc>
                  <a:txBody>
                    <a:bodyPr/>
                    <a:lstStyle/>
                    <a:p>
                      <a:r>
                        <a:rPr lang="en-GB" sz="2400" dirty="0"/>
                        <a:t>3</a:t>
                      </a:r>
                    </a:p>
                  </a:txBody>
                  <a:tcPr/>
                </a:tc>
                <a:tc>
                  <a:txBody>
                    <a:bodyPr/>
                    <a:lstStyle/>
                    <a:p>
                      <a:r>
                        <a:rPr lang="en-GB" sz="2400" dirty="0"/>
                        <a:t>SPIDERMAN</a:t>
                      </a:r>
                    </a:p>
                  </a:txBody>
                  <a:tcPr/>
                </a:tc>
                <a:extLst>
                  <a:ext uri="{0D108BD9-81ED-4DB2-BD59-A6C34878D82A}">
                    <a16:rowId xmlns:a16="http://schemas.microsoft.com/office/drawing/2014/main" val="10002"/>
                  </a:ext>
                </a:extLst>
              </a:tr>
              <a:tr h="370840">
                <a:tc>
                  <a:txBody>
                    <a:bodyPr/>
                    <a:lstStyle/>
                    <a:p>
                      <a:r>
                        <a:rPr lang="en-GB" sz="2400" dirty="0"/>
                        <a:t>5</a:t>
                      </a:r>
                    </a:p>
                  </a:txBody>
                  <a:tcPr/>
                </a:tc>
                <a:tc>
                  <a:txBody>
                    <a:bodyPr/>
                    <a:lstStyle/>
                    <a:p>
                      <a:r>
                        <a:rPr lang="en-GB" sz="2400" dirty="0"/>
                        <a:t>WONDER WOMAN</a:t>
                      </a:r>
                    </a:p>
                  </a:txBody>
                  <a:tcPr/>
                </a:tc>
                <a:extLst>
                  <a:ext uri="{0D108BD9-81ED-4DB2-BD59-A6C34878D82A}">
                    <a16:rowId xmlns:a16="http://schemas.microsoft.com/office/drawing/2014/main" val="10003"/>
                  </a:ext>
                </a:extLst>
              </a:tr>
              <a:tr h="370840">
                <a:tc>
                  <a:txBody>
                    <a:bodyPr/>
                    <a:lstStyle/>
                    <a:p>
                      <a:r>
                        <a:rPr lang="en-GB" sz="2400" dirty="0"/>
                        <a:t>7</a:t>
                      </a:r>
                    </a:p>
                  </a:txBody>
                  <a:tcPr/>
                </a:tc>
                <a:tc>
                  <a:txBody>
                    <a:bodyPr/>
                    <a:lstStyle/>
                    <a:p>
                      <a:r>
                        <a:rPr lang="en-GB" sz="2400" dirty="0"/>
                        <a:t>HULK</a:t>
                      </a:r>
                    </a:p>
                  </a:txBody>
                  <a:tcPr/>
                </a:tc>
                <a:extLst>
                  <a:ext uri="{0D108BD9-81ED-4DB2-BD59-A6C34878D82A}">
                    <a16:rowId xmlns:a16="http://schemas.microsoft.com/office/drawing/2014/main" val="10004"/>
                  </a:ext>
                </a:extLst>
              </a:tr>
              <a:tr h="370840">
                <a:tc>
                  <a:txBody>
                    <a:bodyPr/>
                    <a:lstStyle/>
                    <a:p>
                      <a:r>
                        <a:rPr lang="en-GB" sz="2400" dirty="0"/>
                        <a:t>8</a:t>
                      </a:r>
                    </a:p>
                  </a:txBody>
                  <a:tcPr/>
                </a:tc>
                <a:tc>
                  <a:txBody>
                    <a:bodyPr/>
                    <a:lstStyle/>
                    <a:p>
                      <a:r>
                        <a:rPr lang="en-GB" sz="2400" dirty="0"/>
                        <a:t>THOR</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19773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How does it work </a:t>
            </a:r>
          </a:p>
        </p:txBody>
      </p:sp>
      <p:sp>
        <p:nvSpPr>
          <p:cNvPr id="3" name="Content Placeholder 2"/>
          <p:cNvSpPr>
            <a:spLocks noGrp="1"/>
          </p:cNvSpPr>
          <p:nvPr>
            <p:ph idx="1"/>
          </p:nvPr>
        </p:nvSpPr>
        <p:spPr/>
        <p:txBody>
          <a:bodyPr/>
          <a:lstStyle/>
          <a:p>
            <a:r>
              <a:rPr lang="en-GB" dirty="0"/>
              <a:t>Lets say you want to add Superman and he has a key of 6. </a:t>
            </a:r>
          </a:p>
          <a:p>
            <a:r>
              <a:rPr lang="en-GB" dirty="0"/>
              <a:t>1: You current data is copied to a temp file one by one </a:t>
            </a:r>
          </a:p>
          <a:p>
            <a:r>
              <a:rPr lang="en-GB" dirty="0"/>
              <a:t>2: When it reaches the correct position your data is inserted </a:t>
            </a:r>
          </a:p>
          <a:p>
            <a:r>
              <a:rPr lang="en-GB" dirty="0"/>
              <a:t>3: The remaining data is filled in </a:t>
            </a:r>
          </a:p>
          <a:p>
            <a:r>
              <a:rPr lang="en-GB" dirty="0"/>
              <a:t>4: The temp file is renamed </a:t>
            </a:r>
          </a:p>
        </p:txBody>
      </p:sp>
      <p:graphicFrame>
        <p:nvGraphicFramePr>
          <p:cNvPr id="4" name="Table 3"/>
          <p:cNvGraphicFramePr>
            <a:graphicFrameLocks noGrp="1"/>
          </p:cNvGraphicFramePr>
          <p:nvPr/>
        </p:nvGraphicFramePr>
        <p:xfrm>
          <a:off x="268514" y="3633108"/>
          <a:ext cx="3503386" cy="2743200"/>
        </p:xfrm>
        <a:graphic>
          <a:graphicData uri="http://schemas.openxmlformats.org/drawingml/2006/table">
            <a:tbl>
              <a:tblPr firstRow="1" bandRow="1">
                <a:tableStyleId>{5C22544A-7EE6-4342-B048-85BDC9FD1C3A}</a:tableStyleId>
              </a:tblPr>
              <a:tblGrid>
                <a:gridCol w="484691">
                  <a:extLst>
                    <a:ext uri="{9D8B030D-6E8A-4147-A177-3AD203B41FA5}">
                      <a16:colId xmlns:a16="http://schemas.microsoft.com/office/drawing/2014/main" val="20000"/>
                    </a:ext>
                  </a:extLst>
                </a:gridCol>
                <a:gridCol w="3018695">
                  <a:extLst>
                    <a:ext uri="{9D8B030D-6E8A-4147-A177-3AD203B41FA5}">
                      <a16:colId xmlns:a16="http://schemas.microsoft.com/office/drawing/2014/main" val="20001"/>
                    </a:ext>
                  </a:extLst>
                </a:gridCol>
              </a:tblGrid>
              <a:tr h="370840">
                <a:tc>
                  <a:txBody>
                    <a:bodyPr/>
                    <a:lstStyle/>
                    <a:p>
                      <a:r>
                        <a:rPr lang="en-GB" sz="2400" dirty="0"/>
                        <a:t>ID</a:t>
                      </a:r>
                    </a:p>
                  </a:txBody>
                  <a:tcPr/>
                </a:tc>
                <a:tc>
                  <a:txBody>
                    <a:bodyPr/>
                    <a:lstStyle/>
                    <a:p>
                      <a:r>
                        <a:rPr lang="en-GB" sz="2400" dirty="0"/>
                        <a:t>NAME</a:t>
                      </a:r>
                    </a:p>
                  </a:txBody>
                  <a:tcPr/>
                </a:tc>
                <a:extLst>
                  <a:ext uri="{0D108BD9-81ED-4DB2-BD59-A6C34878D82A}">
                    <a16:rowId xmlns:a16="http://schemas.microsoft.com/office/drawing/2014/main" val="10000"/>
                  </a:ext>
                </a:extLst>
              </a:tr>
              <a:tr h="370840">
                <a:tc>
                  <a:txBody>
                    <a:bodyPr/>
                    <a:lstStyle/>
                    <a:p>
                      <a:r>
                        <a:rPr lang="en-GB" sz="2400" dirty="0"/>
                        <a:t>1</a:t>
                      </a:r>
                    </a:p>
                  </a:txBody>
                  <a:tcPr/>
                </a:tc>
                <a:tc>
                  <a:txBody>
                    <a:bodyPr/>
                    <a:lstStyle/>
                    <a:p>
                      <a:r>
                        <a:rPr lang="en-GB" sz="2400" dirty="0"/>
                        <a:t>BATMAN</a:t>
                      </a:r>
                    </a:p>
                  </a:txBody>
                  <a:tcPr/>
                </a:tc>
                <a:extLst>
                  <a:ext uri="{0D108BD9-81ED-4DB2-BD59-A6C34878D82A}">
                    <a16:rowId xmlns:a16="http://schemas.microsoft.com/office/drawing/2014/main" val="10001"/>
                  </a:ext>
                </a:extLst>
              </a:tr>
              <a:tr h="370840">
                <a:tc>
                  <a:txBody>
                    <a:bodyPr/>
                    <a:lstStyle/>
                    <a:p>
                      <a:r>
                        <a:rPr lang="en-GB" sz="2400" dirty="0"/>
                        <a:t>3</a:t>
                      </a:r>
                    </a:p>
                  </a:txBody>
                  <a:tcPr/>
                </a:tc>
                <a:tc>
                  <a:txBody>
                    <a:bodyPr/>
                    <a:lstStyle/>
                    <a:p>
                      <a:r>
                        <a:rPr lang="en-GB" sz="2400" dirty="0"/>
                        <a:t>SPIDERMAN</a:t>
                      </a:r>
                    </a:p>
                  </a:txBody>
                  <a:tcPr/>
                </a:tc>
                <a:extLst>
                  <a:ext uri="{0D108BD9-81ED-4DB2-BD59-A6C34878D82A}">
                    <a16:rowId xmlns:a16="http://schemas.microsoft.com/office/drawing/2014/main" val="10002"/>
                  </a:ext>
                </a:extLst>
              </a:tr>
              <a:tr h="370840">
                <a:tc>
                  <a:txBody>
                    <a:bodyPr/>
                    <a:lstStyle/>
                    <a:p>
                      <a:r>
                        <a:rPr lang="en-GB" sz="2400" dirty="0"/>
                        <a:t>5</a:t>
                      </a:r>
                    </a:p>
                  </a:txBody>
                  <a:tcPr/>
                </a:tc>
                <a:tc>
                  <a:txBody>
                    <a:bodyPr/>
                    <a:lstStyle/>
                    <a:p>
                      <a:r>
                        <a:rPr lang="en-GB" sz="2400" dirty="0"/>
                        <a:t>WONDER WOMAN</a:t>
                      </a:r>
                    </a:p>
                  </a:txBody>
                  <a:tcPr/>
                </a:tc>
                <a:extLst>
                  <a:ext uri="{0D108BD9-81ED-4DB2-BD59-A6C34878D82A}">
                    <a16:rowId xmlns:a16="http://schemas.microsoft.com/office/drawing/2014/main" val="10003"/>
                  </a:ext>
                </a:extLst>
              </a:tr>
              <a:tr h="370840">
                <a:tc>
                  <a:txBody>
                    <a:bodyPr/>
                    <a:lstStyle/>
                    <a:p>
                      <a:r>
                        <a:rPr lang="en-GB" sz="2400" dirty="0"/>
                        <a:t>7</a:t>
                      </a:r>
                    </a:p>
                  </a:txBody>
                  <a:tcPr/>
                </a:tc>
                <a:tc>
                  <a:txBody>
                    <a:bodyPr/>
                    <a:lstStyle/>
                    <a:p>
                      <a:r>
                        <a:rPr lang="en-GB" sz="2400" dirty="0"/>
                        <a:t>HULK</a:t>
                      </a:r>
                    </a:p>
                  </a:txBody>
                  <a:tcPr/>
                </a:tc>
                <a:extLst>
                  <a:ext uri="{0D108BD9-81ED-4DB2-BD59-A6C34878D82A}">
                    <a16:rowId xmlns:a16="http://schemas.microsoft.com/office/drawing/2014/main" val="10004"/>
                  </a:ext>
                </a:extLst>
              </a:tr>
              <a:tr h="370840">
                <a:tc>
                  <a:txBody>
                    <a:bodyPr/>
                    <a:lstStyle/>
                    <a:p>
                      <a:r>
                        <a:rPr lang="en-GB" sz="2400" dirty="0"/>
                        <a:t>8</a:t>
                      </a:r>
                    </a:p>
                  </a:txBody>
                  <a:tcPr/>
                </a:tc>
                <a:tc>
                  <a:txBody>
                    <a:bodyPr/>
                    <a:lstStyle/>
                    <a:p>
                      <a:r>
                        <a:rPr lang="en-GB" sz="2400" dirty="0"/>
                        <a:t>THOR</a:t>
                      </a:r>
                    </a:p>
                  </a:txBody>
                  <a:tcPr/>
                </a:tc>
                <a:extLst>
                  <a:ext uri="{0D108BD9-81ED-4DB2-BD59-A6C34878D82A}">
                    <a16:rowId xmlns:a16="http://schemas.microsoft.com/office/drawing/2014/main" val="10005"/>
                  </a:ext>
                </a:extLst>
              </a:tr>
            </a:tbl>
          </a:graphicData>
        </a:graphic>
      </p:graphicFrame>
      <p:graphicFrame>
        <p:nvGraphicFramePr>
          <p:cNvPr id="8" name="Table 7"/>
          <p:cNvGraphicFramePr>
            <a:graphicFrameLocks noGrp="1"/>
          </p:cNvGraphicFramePr>
          <p:nvPr/>
        </p:nvGraphicFramePr>
        <p:xfrm>
          <a:off x="4040414" y="3633108"/>
          <a:ext cx="3503386" cy="3200400"/>
        </p:xfrm>
        <a:graphic>
          <a:graphicData uri="http://schemas.openxmlformats.org/drawingml/2006/table">
            <a:tbl>
              <a:tblPr firstRow="1" bandRow="1">
                <a:tableStyleId>{5C22544A-7EE6-4342-B048-85BDC9FD1C3A}</a:tableStyleId>
              </a:tblPr>
              <a:tblGrid>
                <a:gridCol w="484691">
                  <a:extLst>
                    <a:ext uri="{9D8B030D-6E8A-4147-A177-3AD203B41FA5}">
                      <a16:colId xmlns:a16="http://schemas.microsoft.com/office/drawing/2014/main" val="20000"/>
                    </a:ext>
                  </a:extLst>
                </a:gridCol>
                <a:gridCol w="3018695">
                  <a:extLst>
                    <a:ext uri="{9D8B030D-6E8A-4147-A177-3AD203B41FA5}">
                      <a16:colId xmlns:a16="http://schemas.microsoft.com/office/drawing/2014/main" val="20001"/>
                    </a:ext>
                  </a:extLst>
                </a:gridCol>
              </a:tblGrid>
              <a:tr h="370840">
                <a:tc>
                  <a:txBody>
                    <a:bodyPr/>
                    <a:lstStyle/>
                    <a:p>
                      <a:r>
                        <a:rPr lang="en-GB" sz="2400" dirty="0"/>
                        <a:t>ID</a:t>
                      </a:r>
                    </a:p>
                  </a:txBody>
                  <a:tcPr/>
                </a:tc>
                <a:tc>
                  <a:txBody>
                    <a:bodyPr/>
                    <a:lstStyle/>
                    <a:p>
                      <a:r>
                        <a:rPr lang="en-GB" sz="2400" dirty="0"/>
                        <a:t>NAME</a:t>
                      </a:r>
                    </a:p>
                  </a:txBody>
                  <a:tcPr/>
                </a:tc>
                <a:extLst>
                  <a:ext uri="{0D108BD9-81ED-4DB2-BD59-A6C34878D82A}">
                    <a16:rowId xmlns:a16="http://schemas.microsoft.com/office/drawing/2014/main" val="10000"/>
                  </a:ext>
                </a:extLst>
              </a:tr>
              <a:tr h="370840">
                <a:tc>
                  <a:txBody>
                    <a:bodyPr/>
                    <a:lstStyle/>
                    <a:p>
                      <a:r>
                        <a:rPr lang="en-GB" sz="2400" dirty="0"/>
                        <a:t>1</a:t>
                      </a:r>
                    </a:p>
                  </a:txBody>
                  <a:tcPr/>
                </a:tc>
                <a:tc>
                  <a:txBody>
                    <a:bodyPr/>
                    <a:lstStyle/>
                    <a:p>
                      <a:r>
                        <a:rPr lang="en-GB" sz="2400" dirty="0"/>
                        <a:t>BATMAN</a:t>
                      </a:r>
                    </a:p>
                  </a:txBody>
                  <a:tcPr/>
                </a:tc>
                <a:extLst>
                  <a:ext uri="{0D108BD9-81ED-4DB2-BD59-A6C34878D82A}">
                    <a16:rowId xmlns:a16="http://schemas.microsoft.com/office/drawing/2014/main" val="10001"/>
                  </a:ext>
                </a:extLst>
              </a:tr>
              <a:tr h="370840">
                <a:tc>
                  <a:txBody>
                    <a:bodyPr/>
                    <a:lstStyle/>
                    <a:p>
                      <a:r>
                        <a:rPr lang="en-GB" sz="2400" dirty="0"/>
                        <a:t>3</a:t>
                      </a:r>
                    </a:p>
                  </a:txBody>
                  <a:tcPr/>
                </a:tc>
                <a:tc>
                  <a:txBody>
                    <a:bodyPr/>
                    <a:lstStyle/>
                    <a:p>
                      <a:r>
                        <a:rPr lang="en-GB" sz="2400" dirty="0"/>
                        <a:t>SPIDERMAN</a:t>
                      </a:r>
                    </a:p>
                  </a:txBody>
                  <a:tcPr/>
                </a:tc>
                <a:extLst>
                  <a:ext uri="{0D108BD9-81ED-4DB2-BD59-A6C34878D82A}">
                    <a16:rowId xmlns:a16="http://schemas.microsoft.com/office/drawing/2014/main" val="10002"/>
                  </a:ext>
                </a:extLst>
              </a:tr>
              <a:tr h="370840">
                <a:tc>
                  <a:txBody>
                    <a:bodyPr/>
                    <a:lstStyle/>
                    <a:p>
                      <a:r>
                        <a:rPr lang="en-GB" sz="2400" dirty="0"/>
                        <a:t>5</a:t>
                      </a:r>
                    </a:p>
                  </a:txBody>
                  <a:tcPr/>
                </a:tc>
                <a:tc>
                  <a:txBody>
                    <a:bodyPr/>
                    <a:lstStyle/>
                    <a:p>
                      <a:r>
                        <a:rPr lang="en-GB" sz="2400" dirty="0"/>
                        <a:t>WONDER WOMAN</a:t>
                      </a:r>
                    </a:p>
                  </a:txBody>
                  <a:tcPr/>
                </a:tc>
                <a:extLst>
                  <a:ext uri="{0D108BD9-81ED-4DB2-BD59-A6C34878D82A}">
                    <a16:rowId xmlns:a16="http://schemas.microsoft.com/office/drawing/2014/main" val="10003"/>
                  </a:ext>
                </a:extLst>
              </a:tr>
              <a:tr h="370840">
                <a:tc>
                  <a:txBody>
                    <a:bodyPr/>
                    <a:lstStyle/>
                    <a:p>
                      <a:r>
                        <a:rPr lang="en-GB" sz="2400" dirty="0"/>
                        <a:t>6</a:t>
                      </a:r>
                    </a:p>
                  </a:txBody>
                  <a:tcPr/>
                </a:tc>
                <a:tc>
                  <a:txBody>
                    <a:bodyPr/>
                    <a:lstStyle/>
                    <a:p>
                      <a:r>
                        <a:rPr lang="en-GB" sz="2400" dirty="0"/>
                        <a:t>SUPERMAN</a:t>
                      </a:r>
                    </a:p>
                  </a:txBody>
                  <a:tcPr/>
                </a:tc>
                <a:extLst>
                  <a:ext uri="{0D108BD9-81ED-4DB2-BD59-A6C34878D82A}">
                    <a16:rowId xmlns:a16="http://schemas.microsoft.com/office/drawing/2014/main" val="10004"/>
                  </a:ext>
                </a:extLst>
              </a:tr>
              <a:tr h="370840">
                <a:tc>
                  <a:txBody>
                    <a:bodyPr/>
                    <a:lstStyle/>
                    <a:p>
                      <a:r>
                        <a:rPr lang="en-GB" sz="2400" dirty="0"/>
                        <a:t>7</a:t>
                      </a:r>
                    </a:p>
                  </a:txBody>
                  <a:tcPr/>
                </a:tc>
                <a:tc>
                  <a:txBody>
                    <a:bodyPr/>
                    <a:lstStyle/>
                    <a:p>
                      <a:r>
                        <a:rPr lang="en-GB" sz="2400" dirty="0"/>
                        <a:t>HULK</a:t>
                      </a:r>
                    </a:p>
                  </a:txBody>
                  <a:tcPr/>
                </a:tc>
                <a:extLst>
                  <a:ext uri="{0D108BD9-81ED-4DB2-BD59-A6C34878D82A}">
                    <a16:rowId xmlns:a16="http://schemas.microsoft.com/office/drawing/2014/main" val="10005"/>
                  </a:ext>
                </a:extLst>
              </a:tr>
              <a:tr h="370840">
                <a:tc>
                  <a:txBody>
                    <a:bodyPr/>
                    <a:lstStyle/>
                    <a:p>
                      <a:r>
                        <a:rPr lang="en-GB" sz="2400" dirty="0"/>
                        <a:t>8</a:t>
                      </a:r>
                    </a:p>
                  </a:txBody>
                  <a:tcPr/>
                </a:tc>
                <a:tc>
                  <a:txBody>
                    <a:bodyPr/>
                    <a:lstStyle/>
                    <a:p>
                      <a:r>
                        <a:rPr lang="en-GB" sz="2400" dirty="0"/>
                        <a:t>THOR</a:t>
                      </a:r>
                    </a:p>
                  </a:txBody>
                  <a:tcPr/>
                </a:tc>
                <a:extLst>
                  <a:ext uri="{0D108BD9-81ED-4DB2-BD59-A6C34878D82A}">
                    <a16:rowId xmlns:a16="http://schemas.microsoft.com/office/drawing/2014/main" val="10006"/>
                  </a:ext>
                </a:extLst>
              </a:tr>
            </a:tbl>
          </a:graphicData>
        </a:graphic>
      </p:graphicFrame>
      <p:sp>
        <p:nvSpPr>
          <p:cNvPr id="9" name="Rectangle 8"/>
          <p:cNvSpPr/>
          <p:nvPr/>
        </p:nvSpPr>
        <p:spPr>
          <a:xfrm>
            <a:off x="4040414" y="4082143"/>
            <a:ext cx="3487057" cy="424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p:cNvSpPr/>
          <p:nvPr/>
        </p:nvSpPr>
        <p:spPr>
          <a:xfrm>
            <a:off x="4040413" y="4506686"/>
            <a:ext cx="3487057" cy="424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p:cNvSpPr/>
          <p:nvPr/>
        </p:nvSpPr>
        <p:spPr>
          <a:xfrm>
            <a:off x="4040412" y="4931229"/>
            <a:ext cx="3487057" cy="424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p:nvSpPr>
        <p:spPr>
          <a:xfrm>
            <a:off x="4040411" y="5355772"/>
            <a:ext cx="3487057" cy="424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p:cNvSpPr/>
          <p:nvPr/>
        </p:nvSpPr>
        <p:spPr>
          <a:xfrm>
            <a:off x="4040410" y="5804807"/>
            <a:ext cx="3487057" cy="5715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tangle 13"/>
          <p:cNvSpPr/>
          <p:nvPr/>
        </p:nvSpPr>
        <p:spPr>
          <a:xfrm>
            <a:off x="4024077" y="6368142"/>
            <a:ext cx="3519723" cy="5715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aphicFrame>
        <p:nvGraphicFramePr>
          <p:cNvPr id="15" name="Table 14"/>
          <p:cNvGraphicFramePr>
            <a:graphicFrameLocks noGrp="1"/>
          </p:cNvGraphicFramePr>
          <p:nvPr/>
        </p:nvGraphicFramePr>
        <p:xfrm>
          <a:off x="8064491" y="3539323"/>
          <a:ext cx="3503386" cy="3200400"/>
        </p:xfrm>
        <a:graphic>
          <a:graphicData uri="http://schemas.openxmlformats.org/drawingml/2006/table">
            <a:tbl>
              <a:tblPr firstRow="1" bandRow="1">
                <a:tableStyleId>{5C22544A-7EE6-4342-B048-85BDC9FD1C3A}</a:tableStyleId>
              </a:tblPr>
              <a:tblGrid>
                <a:gridCol w="484691">
                  <a:extLst>
                    <a:ext uri="{9D8B030D-6E8A-4147-A177-3AD203B41FA5}">
                      <a16:colId xmlns:a16="http://schemas.microsoft.com/office/drawing/2014/main" val="20000"/>
                    </a:ext>
                  </a:extLst>
                </a:gridCol>
                <a:gridCol w="3018695">
                  <a:extLst>
                    <a:ext uri="{9D8B030D-6E8A-4147-A177-3AD203B41FA5}">
                      <a16:colId xmlns:a16="http://schemas.microsoft.com/office/drawing/2014/main" val="20001"/>
                    </a:ext>
                  </a:extLst>
                </a:gridCol>
              </a:tblGrid>
              <a:tr h="370840">
                <a:tc>
                  <a:txBody>
                    <a:bodyPr/>
                    <a:lstStyle/>
                    <a:p>
                      <a:r>
                        <a:rPr lang="en-GB" sz="2400" dirty="0"/>
                        <a:t>ID</a:t>
                      </a:r>
                    </a:p>
                  </a:txBody>
                  <a:tcPr/>
                </a:tc>
                <a:tc>
                  <a:txBody>
                    <a:bodyPr/>
                    <a:lstStyle/>
                    <a:p>
                      <a:r>
                        <a:rPr lang="en-GB" sz="2400" dirty="0"/>
                        <a:t>NAME</a:t>
                      </a:r>
                    </a:p>
                  </a:txBody>
                  <a:tcPr/>
                </a:tc>
                <a:extLst>
                  <a:ext uri="{0D108BD9-81ED-4DB2-BD59-A6C34878D82A}">
                    <a16:rowId xmlns:a16="http://schemas.microsoft.com/office/drawing/2014/main" val="10000"/>
                  </a:ext>
                </a:extLst>
              </a:tr>
              <a:tr h="370840">
                <a:tc>
                  <a:txBody>
                    <a:bodyPr/>
                    <a:lstStyle/>
                    <a:p>
                      <a:r>
                        <a:rPr lang="en-GB" sz="2400" dirty="0"/>
                        <a:t>1</a:t>
                      </a:r>
                    </a:p>
                  </a:txBody>
                  <a:tcPr/>
                </a:tc>
                <a:tc>
                  <a:txBody>
                    <a:bodyPr/>
                    <a:lstStyle/>
                    <a:p>
                      <a:r>
                        <a:rPr lang="en-GB" sz="2400" dirty="0"/>
                        <a:t>BATMAN</a:t>
                      </a:r>
                    </a:p>
                  </a:txBody>
                  <a:tcPr/>
                </a:tc>
                <a:extLst>
                  <a:ext uri="{0D108BD9-81ED-4DB2-BD59-A6C34878D82A}">
                    <a16:rowId xmlns:a16="http://schemas.microsoft.com/office/drawing/2014/main" val="10001"/>
                  </a:ext>
                </a:extLst>
              </a:tr>
              <a:tr h="370840">
                <a:tc>
                  <a:txBody>
                    <a:bodyPr/>
                    <a:lstStyle/>
                    <a:p>
                      <a:r>
                        <a:rPr lang="en-GB" sz="2400" dirty="0"/>
                        <a:t>3</a:t>
                      </a:r>
                    </a:p>
                  </a:txBody>
                  <a:tcPr/>
                </a:tc>
                <a:tc>
                  <a:txBody>
                    <a:bodyPr/>
                    <a:lstStyle/>
                    <a:p>
                      <a:r>
                        <a:rPr lang="en-GB" sz="2400" dirty="0"/>
                        <a:t>SPIDERMAN</a:t>
                      </a:r>
                    </a:p>
                  </a:txBody>
                  <a:tcPr/>
                </a:tc>
                <a:extLst>
                  <a:ext uri="{0D108BD9-81ED-4DB2-BD59-A6C34878D82A}">
                    <a16:rowId xmlns:a16="http://schemas.microsoft.com/office/drawing/2014/main" val="10002"/>
                  </a:ext>
                </a:extLst>
              </a:tr>
              <a:tr h="370840">
                <a:tc>
                  <a:txBody>
                    <a:bodyPr/>
                    <a:lstStyle/>
                    <a:p>
                      <a:r>
                        <a:rPr lang="en-GB" sz="2400" dirty="0"/>
                        <a:t>5</a:t>
                      </a:r>
                    </a:p>
                  </a:txBody>
                  <a:tcPr/>
                </a:tc>
                <a:tc>
                  <a:txBody>
                    <a:bodyPr/>
                    <a:lstStyle/>
                    <a:p>
                      <a:r>
                        <a:rPr lang="en-GB" sz="2400" dirty="0"/>
                        <a:t>WONDER WOMAN</a:t>
                      </a:r>
                    </a:p>
                  </a:txBody>
                  <a:tcPr/>
                </a:tc>
                <a:extLst>
                  <a:ext uri="{0D108BD9-81ED-4DB2-BD59-A6C34878D82A}">
                    <a16:rowId xmlns:a16="http://schemas.microsoft.com/office/drawing/2014/main" val="10003"/>
                  </a:ext>
                </a:extLst>
              </a:tr>
              <a:tr h="370840">
                <a:tc>
                  <a:txBody>
                    <a:bodyPr/>
                    <a:lstStyle/>
                    <a:p>
                      <a:r>
                        <a:rPr lang="en-GB" sz="2400" dirty="0"/>
                        <a:t>6</a:t>
                      </a:r>
                    </a:p>
                  </a:txBody>
                  <a:tcPr/>
                </a:tc>
                <a:tc>
                  <a:txBody>
                    <a:bodyPr/>
                    <a:lstStyle/>
                    <a:p>
                      <a:r>
                        <a:rPr lang="en-GB" sz="2400" dirty="0"/>
                        <a:t>SUPERMAN</a:t>
                      </a:r>
                    </a:p>
                  </a:txBody>
                  <a:tcPr/>
                </a:tc>
                <a:extLst>
                  <a:ext uri="{0D108BD9-81ED-4DB2-BD59-A6C34878D82A}">
                    <a16:rowId xmlns:a16="http://schemas.microsoft.com/office/drawing/2014/main" val="10004"/>
                  </a:ext>
                </a:extLst>
              </a:tr>
              <a:tr h="370840">
                <a:tc>
                  <a:txBody>
                    <a:bodyPr/>
                    <a:lstStyle/>
                    <a:p>
                      <a:r>
                        <a:rPr lang="en-GB" sz="2400" dirty="0"/>
                        <a:t>7</a:t>
                      </a:r>
                    </a:p>
                  </a:txBody>
                  <a:tcPr/>
                </a:tc>
                <a:tc>
                  <a:txBody>
                    <a:bodyPr/>
                    <a:lstStyle/>
                    <a:p>
                      <a:r>
                        <a:rPr lang="en-GB" sz="2400" dirty="0"/>
                        <a:t>HULK</a:t>
                      </a:r>
                    </a:p>
                  </a:txBody>
                  <a:tcPr/>
                </a:tc>
                <a:extLst>
                  <a:ext uri="{0D108BD9-81ED-4DB2-BD59-A6C34878D82A}">
                    <a16:rowId xmlns:a16="http://schemas.microsoft.com/office/drawing/2014/main" val="10005"/>
                  </a:ext>
                </a:extLst>
              </a:tr>
              <a:tr h="370840">
                <a:tc>
                  <a:txBody>
                    <a:bodyPr/>
                    <a:lstStyle/>
                    <a:p>
                      <a:r>
                        <a:rPr lang="en-GB" sz="2400" dirty="0"/>
                        <a:t>8</a:t>
                      </a:r>
                    </a:p>
                  </a:txBody>
                  <a:tcPr/>
                </a:tc>
                <a:tc>
                  <a:txBody>
                    <a:bodyPr/>
                    <a:lstStyle/>
                    <a:p>
                      <a:r>
                        <a:rPr lang="en-GB" sz="2400" dirty="0"/>
                        <a:t>THOR</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312512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dissolve">
                                      <p:cBhvr>
                                        <p:cTn id="31" dur="500"/>
                                        <p:tgtEl>
                                          <p:spTgt spid="15"/>
                                        </p:tgtEl>
                                      </p:cBhvr>
                                    </p:animEffect>
                                  </p:childTnLst>
                                </p:cTn>
                              </p:par>
                              <p:par>
                                <p:cTn id="32" presetID="9" presetClass="exit" presetSubtype="0" fill="hold" nodeType="withEffect">
                                  <p:stCondLst>
                                    <p:cond delay="0"/>
                                  </p:stCondLst>
                                  <p:childTnLst>
                                    <p:animEffect transition="out" filter="dissolve">
                                      <p:cBhvr>
                                        <p:cTn id="33" dur="500"/>
                                        <p:tgtEl>
                                          <p:spTgt spid="4"/>
                                        </p:tgtEl>
                                      </p:cBhvr>
                                    </p:animEffect>
                                    <p:set>
                                      <p:cBhvr>
                                        <p:cTn id="34" dur="1" fill="hold">
                                          <p:stCondLst>
                                            <p:cond delay="499"/>
                                          </p:stCondLst>
                                        </p:cTn>
                                        <p:tgtEl>
                                          <p:spTgt spid="4"/>
                                        </p:tgtEl>
                                        <p:attrNameLst>
                                          <p:attrName>style.visibility</p:attrName>
                                        </p:attrNameLst>
                                      </p:cBhvr>
                                      <p:to>
                                        <p:strVal val="hidden"/>
                                      </p:to>
                                    </p:set>
                                  </p:childTnLst>
                                </p:cTn>
                              </p:par>
                              <p:par>
                                <p:cTn id="35" presetID="9" presetClass="exit" presetSubtype="0" fill="hold" nodeType="withEffect">
                                  <p:stCondLst>
                                    <p:cond delay="0"/>
                                  </p:stCondLst>
                                  <p:childTnLst>
                                    <p:animEffect transition="out" filter="dissolve">
                                      <p:cBhvr>
                                        <p:cTn id="36" dur="500"/>
                                        <p:tgtEl>
                                          <p:spTgt spid="8"/>
                                        </p:tgtEl>
                                      </p:cBhvr>
                                    </p:animEffect>
                                    <p:set>
                                      <p:cBhvr>
                                        <p:cTn id="3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Searching </a:t>
            </a:r>
          </a:p>
        </p:txBody>
      </p:sp>
      <p:sp>
        <p:nvSpPr>
          <p:cNvPr id="3" name="Content Placeholder 2"/>
          <p:cNvSpPr>
            <a:spLocks noGrp="1"/>
          </p:cNvSpPr>
          <p:nvPr>
            <p:ph idx="1"/>
          </p:nvPr>
        </p:nvSpPr>
        <p:spPr/>
        <p:txBody>
          <a:bodyPr>
            <a:normAutofit fontScale="92500" lnSpcReduction="10000"/>
          </a:bodyPr>
          <a:lstStyle/>
          <a:p>
            <a:r>
              <a:rPr lang="en-GB" dirty="0"/>
              <a:t>Because the data is in order, it is easier to stop searching. </a:t>
            </a:r>
          </a:p>
          <a:p>
            <a:endParaRPr lang="en-GB" dirty="0"/>
          </a:p>
          <a:p>
            <a:r>
              <a:rPr lang="en-GB" dirty="0"/>
              <a:t>With serial, you start at the start of your data and go all the way until the end, one-by-one and you hope the thing you want is there. (The thing you want is called the key</a:t>
            </a:r>
            <a:r>
              <a:rPr lang="mr-IN" dirty="0"/>
              <a:t>…</a:t>
            </a:r>
            <a:r>
              <a:rPr lang="en-GB" dirty="0"/>
              <a:t>.not to be confused with sequential key field) </a:t>
            </a:r>
          </a:p>
          <a:p>
            <a:endParaRPr lang="en-GB" dirty="0"/>
          </a:p>
          <a:p>
            <a:r>
              <a:rPr lang="en-GB" dirty="0"/>
              <a:t>With sequential, you start at the start of your data and go though one-by-one. But if you are searching for ”4: Captain America”. </a:t>
            </a:r>
          </a:p>
          <a:p>
            <a:r>
              <a:rPr lang="en-GB" dirty="0"/>
              <a:t>You start at 1: Batman, then 3: Spiderman, you know</a:t>
            </a:r>
            <a:br>
              <a:rPr lang="en-GB" dirty="0"/>
            </a:br>
            <a:r>
              <a:rPr lang="en-GB" dirty="0"/>
              <a:t>that if 4: Captain America should be next but you </a:t>
            </a:r>
          </a:p>
          <a:p>
            <a:r>
              <a:rPr lang="en-GB" dirty="0"/>
              <a:t>find 5: Wonder Woman</a:t>
            </a:r>
            <a:r>
              <a:rPr lang="mr-IN" dirty="0"/>
              <a:t>…</a:t>
            </a:r>
            <a:r>
              <a:rPr lang="en-GB" dirty="0"/>
              <a:t>you know your data is not </a:t>
            </a:r>
            <a:br>
              <a:rPr lang="en-GB" dirty="0"/>
            </a:br>
            <a:r>
              <a:rPr lang="en-GB" dirty="0"/>
              <a:t>there, so you just stop searching</a:t>
            </a:r>
          </a:p>
          <a:p>
            <a:endParaRPr lang="en-GB" dirty="0"/>
          </a:p>
          <a:p>
            <a:r>
              <a:rPr lang="en-GB" dirty="0"/>
              <a:t>This is much quicker than serial  and you are </a:t>
            </a:r>
            <a:br>
              <a:rPr lang="en-GB" dirty="0"/>
            </a:br>
            <a:r>
              <a:rPr lang="en-GB" dirty="0"/>
              <a:t>ONLY searching for the Key, in this example we only are</a:t>
            </a:r>
            <a:br>
              <a:rPr lang="en-GB" dirty="0"/>
            </a:br>
            <a:r>
              <a:rPr lang="en-GB" dirty="0"/>
              <a:t>looking for 4 not 4 Captain America</a:t>
            </a:r>
          </a:p>
        </p:txBody>
      </p:sp>
      <p:graphicFrame>
        <p:nvGraphicFramePr>
          <p:cNvPr id="4" name="Table 3"/>
          <p:cNvGraphicFramePr>
            <a:graphicFrameLocks noGrp="1"/>
          </p:cNvGraphicFramePr>
          <p:nvPr/>
        </p:nvGraphicFramePr>
        <p:xfrm>
          <a:off x="8181721" y="3914461"/>
          <a:ext cx="3503386" cy="2773680"/>
        </p:xfrm>
        <a:graphic>
          <a:graphicData uri="http://schemas.openxmlformats.org/drawingml/2006/table">
            <a:tbl>
              <a:tblPr firstRow="1" bandRow="1">
                <a:tableStyleId>{5C22544A-7EE6-4342-B048-85BDC9FD1C3A}</a:tableStyleId>
              </a:tblPr>
              <a:tblGrid>
                <a:gridCol w="484691">
                  <a:extLst>
                    <a:ext uri="{9D8B030D-6E8A-4147-A177-3AD203B41FA5}">
                      <a16:colId xmlns:a16="http://schemas.microsoft.com/office/drawing/2014/main" val="20000"/>
                    </a:ext>
                  </a:extLst>
                </a:gridCol>
                <a:gridCol w="3018695">
                  <a:extLst>
                    <a:ext uri="{9D8B030D-6E8A-4147-A177-3AD203B41FA5}">
                      <a16:colId xmlns:a16="http://schemas.microsoft.com/office/drawing/2014/main" val="20001"/>
                    </a:ext>
                  </a:extLst>
                </a:gridCol>
              </a:tblGrid>
              <a:tr h="370840">
                <a:tc>
                  <a:txBody>
                    <a:bodyPr/>
                    <a:lstStyle/>
                    <a:p>
                      <a:r>
                        <a:rPr lang="en-GB" sz="2000" dirty="0"/>
                        <a:t>ID</a:t>
                      </a:r>
                    </a:p>
                  </a:txBody>
                  <a:tcPr/>
                </a:tc>
                <a:tc>
                  <a:txBody>
                    <a:bodyPr/>
                    <a:lstStyle/>
                    <a:p>
                      <a:r>
                        <a:rPr lang="en-GB" sz="2000" dirty="0"/>
                        <a:t>NAME</a:t>
                      </a:r>
                    </a:p>
                  </a:txBody>
                  <a:tcPr/>
                </a:tc>
                <a:extLst>
                  <a:ext uri="{0D108BD9-81ED-4DB2-BD59-A6C34878D82A}">
                    <a16:rowId xmlns:a16="http://schemas.microsoft.com/office/drawing/2014/main" val="10000"/>
                  </a:ext>
                </a:extLst>
              </a:tr>
              <a:tr h="370840">
                <a:tc>
                  <a:txBody>
                    <a:bodyPr/>
                    <a:lstStyle/>
                    <a:p>
                      <a:r>
                        <a:rPr lang="en-GB" sz="2000" dirty="0"/>
                        <a:t>1</a:t>
                      </a:r>
                    </a:p>
                  </a:txBody>
                  <a:tcPr/>
                </a:tc>
                <a:tc>
                  <a:txBody>
                    <a:bodyPr/>
                    <a:lstStyle/>
                    <a:p>
                      <a:r>
                        <a:rPr lang="en-GB" sz="2000" dirty="0"/>
                        <a:t>BATMAN</a:t>
                      </a:r>
                    </a:p>
                  </a:txBody>
                  <a:tcPr/>
                </a:tc>
                <a:extLst>
                  <a:ext uri="{0D108BD9-81ED-4DB2-BD59-A6C34878D82A}">
                    <a16:rowId xmlns:a16="http://schemas.microsoft.com/office/drawing/2014/main" val="10001"/>
                  </a:ext>
                </a:extLst>
              </a:tr>
              <a:tr h="370840">
                <a:tc>
                  <a:txBody>
                    <a:bodyPr/>
                    <a:lstStyle/>
                    <a:p>
                      <a:r>
                        <a:rPr lang="en-GB" sz="2000" dirty="0"/>
                        <a:t>3</a:t>
                      </a:r>
                    </a:p>
                  </a:txBody>
                  <a:tcPr/>
                </a:tc>
                <a:tc>
                  <a:txBody>
                    <a:bodyPr/>
                    <a:lstStyle/>
                    <a:p>
                      <a:r>
                        <a:rPr lang="en-GB" sz="2000" dirty="0"/>
                        <a:t>SPIDERMAN</a:t>
                      </a:r>
                    </a:p>
                  </a:txBody>
                  <a:tcPr/>
                </a:tc>
                <a:extLst>
                  <a:ext uri="{0D108BD9-81ED-4DB2-BD59-A6C34878D82A}">
                    <a16:rowId xmlns:a16="http://schemas.microsoft.com/office/drawing/2014/main" val="10002"/>
                  </a:ext>
                </a:extLst>
              </a:tr>
              <a:tr h="370840">
                <a:tc>
                  <a:txBody>
                    <a:bodyPr/>
                    <a:lstStyle/>
                    <a:p>
                      <a:r>
                        <a:rPr lang="en-GB" sz="2000" dirty="0"/>
                        <a:t>5</a:t>
                      </a:r>
                    </a:p>
                  </a:txBody>
                  <a:tcPr/>
                </a:tc>
                <a:tc>
                  <a:txBody>
                    <a:bodyPr/>
                    <a:lstStyle/>
                    <a:p>
                      <a:r>
                        <a:rPr lang="en-GB" sz="2000" dirty="0"/>
                        <a:t>WONDER WOMAN</a:t>
                      </a:r>
                    </a:p>
                  </a:txBody>
                  <a:tcPr/>
                </a:tc>
                <a:extLst>
                  <a:ext uri="{0D108BD9-81ED-4DB2-BD59-A6C34878D82A}">
                    <a16:rowId xmlns:a16="http://schemas.microsoft.com/office/drawing/2014/main" val="10003"/>
                  </a:ext>
                </a:extLst>
              </a:tr>
              <a:tr h="370840">
                <a:tc>
                  <a:txBody>
                    <a:bodyPr/>
                    <a:lstStyle/>
                    <a:p>
                      <a:r>
                        <a:rPr lang="en-GB" sz="2000" dirty="0"/>
                        <a:t>6</a:t>
                      </a:r>
                    </a:p>
                  </a:txBody>
                  <a:tcPr/>
                </a:tc>
                <a:tc>
                  <a:txBody>
                    <a:bodyPr/>
                    <a:lstStyle/>
                    <a:p>
                      <a:r>
                        <a:rPr lang="en-GB" sz="2000" dirty="0"/>
                        <a:t>SUPERMAN</a:t>
                      </a:r>
                    </a:p>
                  </a:txBody>
                  <a:tcPr/>
                </a:tc>
                <a:extLst>
                  <a:ext uri="{0D108BD9-81ED-4DB2-BD59-A6C34878D82A}">
                    <a16:rowId xmlns:a16="http://schemas.microsoft.com/office/drawing/2014/main" val="10004"/>
                  </a:ext>
                </a:extLst>
              </a:tr>
              <a:tr h="370840">
                <a:tc>
                  <a:txBody>
                    <a:bodyPr/>
                    <a:lstStyle/>
                    <a:p>
                      <a:r>
                        <a:rPr lang="en-GB" sz="2000" dirty="0"/>
                        <a:t>7</a:t>
                      </a:r>
                    </a:p>
                  </a:txBody>
                  <a:tcPr/>
                </a:tc>
                <a:tc>
                  <a:txBody>
                    <a:bodyPr/>
                    <a:lstStyle/>
                    <a:p>
                      <a:r>
                        <a:rPr lang="en-GB" sz="2000" dirty="0"/>
                        <a:t>HULK</a:t>
                      </a:r>
                    </a:p>
                  </a:txBody>
                  <a:tcPr/>
                </a:tc>
                <a:extLst>
                  <a:ext uri="{0D108BD9-81ED-4DB2-BD59-A6C34878D82A}">
                    <a16:rowId xmlns:a16="http://schemas.microsoft.com/office/drawing/2014/main" val="10005"/>
                  </a:ext>
                </a:extLst>
              </a:tr>
              <a:tr h="370840">
                <a:tc>
                  <a:txBody>
                    <a:bodyPr/>
                    <a:lstStyle/>
                    <a:p>
                      <a:r>
                        <a:rPr lang="en-GB" sz="2000" dirty="0"/>
                        <a:t>8</a:t>
                      </a:r>
                    </a:p>
                  </a:txBody>
                  <a:tcPr/>
                </a:tc>
                <a:tc>
                  <a:txBody>
                    <a:bodyPr/>
                    <a:lstStyle/>
                    <a:p>
                      <a:r>
                        <a:rPr lang="en-GB" sz="2000" dirty="0"/>
                        <a:t>THOR</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820631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Sequential </a:t>
            </a:r>
          </a:p>
        </p:txBody>
      </p:sp>
      <p:sp>
        <p:nvSpPr>
          <p:cNvPr id="3" name="Content Placeholder 2"/>
          <p:cNvSpPr>
            <a:spLocks noGrp="1"/>
          </p:cNvSpPr>
          <p:nvPr>
            <p:ph idx="1"/>
          </p:nvPr>
        </p:nvSpPr>
        <p:spPr/>
        <p:txBody>
          <a:bodyPr>
            <a:normAutofit fontScale="92500" lnSpcReduction="10000"/>
          </a:bodyPr>
          <a:lstStyle/>
          <a:p>
            <a:r>
              <a:rPr lang="en-GB" dirty="0"/>
              <a:t>If sequential means you must sort your data by the key field, what's the best way to make sure your file is sequential </a:t>
            </a:r>
          </a:p>
          <a:p>
            <a:endParaRPr lang="en-GB" dirty="0"/>
          </a:p>
          <a:p>
            <a:r>
              <a:rPr lang="en-GB" dirty="0"/>
              <a:t>Two methods to make sure your data is sequential </a:t>
            </a:r>
          </a:p>
          <a:p>
            <a:endParaRPr lang="en-GB" dirty="0"/>
          </a:p>
          <a:p>
            <a:r>
              <a:rPr lang="en-GB" dirty="0"/>
              <a:t>1:  You add data and as soon as you add data you sort everything to make sure its order</a:t>
            </a:r>
          </a:p>
          <a:p>
            <a:endParaRPr lang="en-GB" dirty="0"/>
          </a:p>
          <a:p>
            <a:r>
              <a:rPr lang="en-GB" dirty="0"/>
              <a:t>2: You add data and for a while its just like a serial file, but then at certain points (every 8 hours, every week, once a month) you sort your data</a:t>
            </a:r>
          </a:p>
          <a:p>
            <a:endParaRPr lang="en-GB" dirty="0"/>
          </a:p>
          <a:p>
            <a:r>
              <a:rPr lang="en-GB" dirty="0"/>
              <a:t>The method you use to sort data can be different depending on what's best for you. Bubble sort, insertion sort, quicksort</a:t>
            </a:r>
            <a:r>
              <a:rPr lang="mr-IN" dirty="0"/>
              <a:t>…</a:t>
            </a:r>
            <a:r>
              <a:rPr lang="en-GB" dirty="0"/>
              <a:t>.</a:t>
            </a:r>
          </a:p>
          <a:p>
            <a:endParaRPr lang="en-GB" dirty="0"/>
          </a:p>
          <a:p>
            <a:r>
              <a:rPr lang="en-GB" dirty="0"/>
              <a:t>An example of where you would use sequential is an address book / contact lists. You want the data in order but not in the order they were added but by order of name  </a:t>
            </a:r>
          </a:p>
        </p:txBody>
      </p:sp>
    </p:spTree>
    <p:extLst>
      <p:ext uri="{BB962C8B-B14F-4D97-AF65-F5344CB8AC3E}">
        <p14:creationId xmlns:p14="http://schemas.microsoft.com/office/powerpoint/2010/main" val="3712437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Sequential problem </a:t>
            </a:r>
          </a:p>
        </p:txBody>
      </p:sp>
      <p:sp>
        <p:nvSpPr>
          <p:cNvPr id="3" name="Content Placeholder 2"/>
          <p:cNvSpPr>
            <a:spLocks noGrp="1"/>
          </p:cNvSpPr>
          <p:nvPr>
            <p:ph idx="1"/>
          </p:nvPr>
        </p:nvSpPr>
        <p:spPr/>
        <p:txBody>
          <a:bodyPr>
            <a:normAutofit lnSpcReduction="10000"/>
          </a:bodyPr>
          <a:lstStyle/>
          <a:p>
            <a:r>
              <a:rPr lang="en-GB" dirty="0"/>
              <a:t>Our example is a simple one. Our record just happens to two fields </a:t>
            </a:r>
            <a:br>
              <a:rPr lang="en-GB" dirty="0"/>
            </a:br>
            <a:r>
              <a:rPr lang="en-GB" dirty="0"/>
              <a:t>				  (ID and Name)But lets say you have a simple</a:t>
            </a:r>
            <a:br>
              <a:rPr lang="en-GB" dirty="0"/>
            </a:br>
            <a:r>
              <a:rPr lang="en-GB" dirty="0"/>
              <a:t>				  database that has student ID, First Name, Last Name </a:t>
            </a:r>
            <a:br>
              <a:rPr lang="en-GB" dirty="0"/>
            </a:br>
            <a:r>
              <a:rPr lang="en-GB" dirty="0"/>
              <a:t>				  and Age. 4 fields for one record </a:t>
            </a:r>
          </a:p>
          <a:p>
            <a:endParaRPr lang="en-GB" dirty="0"/>
          </a:p>
          <a:p>
            <a:r>
              <a:rPr lang="en-GB" dirty="0"/>
              <a:t>					  When you search though this, if you want the third</a:t>
            </a:r>
            <a:br>
              <a:rPr lang="en-GB" dirty="0"/>
            </a:br>
            <a:r>
              <a:rPr lang="en-GB" dirty="0"/>
              <a:t>			              record (yellow), you are having to go though 8 separate </a:t>
            </a:r>
            <a:br>
              <a:rPr lang="en-GB" dirty="0"/>
            </a:br>
            <a:r>
              <a:rPr lang="en-GB" dirty="0"/>
              <a:t>				   fields.</a:t>
            </a:r>
          </a:p>
          <a:p>
            <a:r>
              <a:rPr lang="en-GB" dirty="0"/>
              <a:t>				</a:t>
            </a:r>
          </a:p>
          <a:p>
            <a:r>
              <a:rPr lang="en-GB" dirty="0"/>
              <a:t> </a:t>
            </a:r>
          </a:p>
          <a:p>
            <a:endParaRPr lang="en-GB" dirty="0"/>
          </a:p>
          <a:p>
            <a:endParaRPr lang="en-GB" dirty="0"/>
          </a:p>
          <a:p>
            <a:r>
              <a:rPr lang="en-GB" dirty="0"/>
              <a:t>And what if you wanted to change your database to include Telephone number, now you want each record to have 5 fields and now you must redo your entire database </a:t>
            </a:r>
          </a:p>
        </p:txBody>
      </p:sp>
      <p:graphicFrame>
        <p:nvGraphicFramePr>
          <p:cNvPr id="4" name="Table 3"/>
          <p:cNvGraphicFramePr>
            <a:graphicFrameLocks noGrp="1"/>
          </p:cNvGraphicFramePr>
          <p:nvPr>
            <p:extLst>
              <p:ext uri="{D42A27DB-BD31-4B8C-83A1-F6EECF244321}">
                <p14:modId xmlns:p14="http://schemas.microsoft.com/office/powerpoint/2010/main" val="546193289"/>
              </p:ext>
            </p:extLst>
          </p:nvPr>
        </p:nvGraphicFramePr>
        <p:xfrm>
          <a:off x="208930" y="930984"/>
          <a:ext cx="3503386" cy="2773680"/>
        </p:xfrm>
        <a:graphic>
          <a:graphicData uri="http://schemas.openxmlformats.org/drawingml/2006/table">
            <a:tbl>
              <a:tblPr firstRow="1" bandRow="1">
                <a:tableStyleId>{5C22544A-7EE6-4342-B048-85BDC9FD1C3A}</a:tableStyleId>
              </a:tblPr>
              <a:tblGrid>
                <a:gridCol w="484691">
                  <a:extLst>
                    <a:ext uri="{9D8B030D-6E8A-4147-A177-3AD203B41FA5}">
                      <a16:colId xmlns:a16="http://schemas.microsoft.com/office/drawing/2014/main" val="20000"/>
                    </a:ext>
                  </a:extLst>
                </a:gridCol>
                <a:gridCol w="3018695">
                  <a:extLst>
                    <a:ext uri="{9D8B030D-6E8A-4147-A177-3AD203B41FA5}">
                      <a16:colId xmlns:a16="http://schemas.microsoft.com/office/drawing/2014/main" val="20001"/>
                    </a:ext>
                  </a:extLst>
                </a:gridCol>
              </a:tblGrid>
              <a:tr h="370840">
                <a:tc>
                  <a:txBody>
                    <a:bodyPr/>
                    <a:lstStyle/>
                    <a:p>
                      <a:r>
                        <a:rPr lang="en-GB" sz="2000" dirty="0"/>
                        <a:t>ID</a:t>
                      </a:r>
                    </a:p>
                  </a:txBody>
                  <a:tcPr/>
                </a:tc>
                <a:tc>
                  <a:txBody>
                    <a:bodyPr/>
                    <a:lstStyle/>
                    <a:p>
                      <a:r>
                        <a:rPr lang="en-GB" sz="2000" dirty="0"/>
                        <a:t>NAME</a:t>
                      </a:r>
                    </a:p>
                  </a:txBody>
                  <a:tcPr/>
                </a:tc>
                <a:extLst>
                  <a:ext uri="{0D108BD9-81ED-4DB2-BD59-A6C34878D82A}">
                    <a16:rowId xmlns:a16="http://schemas.microsoft.com/office/drawing/2014/main" val="10000"/>
                  </a:ext>
                </a:extLst>
              </a:tr>
              <a:tr h="370840">
                <a:tc>
                  <a:txBody>
                    <a:bodyPr/>
                    <a:lstStyle/>
                    <a:p>
                      <a:r>
                        <a:rPr lang="en-GB" sz="2000" dirty="0"/>
                        <a:t>1</a:t>
                      </a:r>
                    </a:p>
                  </a:txBody>
                  <a:tcPr/>
                </a:tc>
                <a:tc>
                  <a:txBody>
                    <a:bodyPr/>
                    <a:lstStyle/>
                    <a:p>
                      <a:r>
                        <a:rPr lang="en-GB" sz="2000" dirty="0"/>
                        <a:t>BATMAN</a:t>
                      </a:r>
                    </a:p>
                  </a:txBody>
                  <a:tcPr/>
                </a:tc>
                <a:extLst>
                  <a:ext uri="{0D108BD9-81ED-4DB2-BD59-A6C34878D82A}">
                    <a16:rowId xmlns:a16="http://schemas.microsoft.com/office/drawing/2014/main" val="10001"/>
                  </a:ext>
                </a:extLst>
              </a:tr>
              <a:tr h="370840">
                <a:tc>
                  <a:txBody>
                    <a:bodyPr/>
                    <a:lstStyle/>
                    <a:p>
                      <a:r>
                        <a:rPr lang="en-GB" sz="2000" dirty="0"/>
                        <a:t>3</a:t>
                      </a:r>
                    </a:p>
                  </a:txBody>
                  <a:tcPr/>
                </a:tc>
                <a:tc>
                  <a:txBody>
                    <a:bodyPr/>
                    <a:lstStyle/>
                    <a:p>
                      <a:r>
                        <a:rPr lang="en-GB" sz="2000" dirty="0"/>
                        <a:t>SPIDERMAN</a:t>
                      </a:r>
                    </a:p>
                  </a:txBody>
                  <a:tcPr/>
                </a:tc>
                <a:extLst>
                  <a:ext uri="{0D108BD9-81ED-4DB2-BD59-A6C34878D82A}">
                    <a16:rowId xmlns:a16="http://schemas.microsoft.com/office/drawing/2014/main" val="10002"/>
                  </a:ext>
                </a:extLst>
              </a:tr>
              <a:tr h="370840">
                <a:tc>
                  <a:txBody>
                    <a:bodyPr/>
                    <a:lstStyle/>
                    <a:p>
                      <a:r>
                        <a:rPr lang="en-GB" sz="2000" dirty="0"/>
                        <a:t>5</a:t>
                      </a:r>
                    </a:p>
                  </a:txBody>
                  <a:tcPr/>
                </a:tc>
                <a:tc>
                  <a:txBody>
                    <a:bodyPr/>
                    <a:lstStyle/>
                    <a:p>
                      <a:r>
                        <a:rPr lang="en-GB" sz="2000" dirty="0"/>
                        <a:t>WONDER WOMAN</a:t>
                      </a:r>
                    </a:p>
                  </a:txBody>
                  <a:tcPr/>
                </a:tc>
                <a:extLst>
                  <a:ext uri="{0D108BD9-81ED-4DB2-BD59-A6C34878D82A}">
                    <a16:rowId xmlns:a16="http://schemas.microsoft.com/office/drawing/2014/main" val="10003"/>
                  </a:ext>
                </a:extLst>
              </a:tr>
              <a:tr h="370840">
                <a:tc>
                  <a:txBody>
                    <a:bodyPr/>
                    <a:lstStyle/>
                    <a:p>
                      <a:r>
                        <a:rPr lang="en-GB" sz="2000" dirty="0"/>
                        <a:t>6</a:t>
                      </a:r>
                    </a:p>
                  </a:txBody>
                  <a:tcPr/>
                </a:tc>
                <a:tc>
                  <a:txBody>
                    <a:bodyPr/>
                    <a:lstStyle/>
                    <a:p>
                      <a:r>
                        <a:rPr lang="en-GB" sz="2000" dirty="0"/>
                        <a:t>SUPERMAN</a:t>
                      </a:r>
                    </a:p>
                  </a:txBody>
                  <a:tcPr/>
                </a:tc>
                <a:extLst>
                  <a:ext uri="{0D108BD9-81ED-4DB2-BD59-A6C34878D82A}">
                    <a16:rowId xmlns:a16="http://schemas.microsoft.com/office/drawing/2014/main" val="10004"/>
                  </a:ext>
                </a:extLst>
              </a:tr>
              <a:tr h="370840">
                <a:tc>
                  <a:txBody>
                    <a:bodyPr/>
                    <a:lstStyle/>
                    <a:p>
                      <a:r>
                        <a:rPr lang="en-GB" sz="2000" dirty="0"/>
                        <a:t>7</a:t>
                      </a:r>
                    </a:p>
                  </a:txBody>
                  <a:tcPr/>
                </a:tc>
                <a:tc>
                  <a:txBody>
                    <a:bodyPr/>
                    <a:lstStyle/>
                    <a:p>
                      <a:r>
                        <a:rPr lang="en-GB" sz="2000" dirty="0"/>
                        <a:t>HULK</a:t>
                      </a:r>
                    </a:p>
                  </a:txBody>
                  <a:tcPr/>
                </a:tc>
                <a:extLst>
                  <a:ext uri="{0D108BD9-81ED-4DB2-BD59-A6C34878D82A}">
                    <a16:rowId xmlns:a16="http://schemas.microsoft.com/office/drawing/2014/main" val="10005"/>
                  </a:ext>
                </a:extLst>
              </a:tr>
              <a:tr h="0">
                <a:tc>
                  <a:txBody>
                    <a:bodyPr/>
                    <a:lstStyle/>
                    <a:p>
                      <a:r>
                        <a:rPr lang="en-GB" sz="2000" dirty="0"/>
                        <a:t>8</a:t>
                      </a:r>
                    </a:p>
                  </a:txBody>
                  <a:tcPr/>
                </a:tc>
                <a:tc>
                  <a:txBody>
                    <a:bodyPr/>
                    <a:lstStyle/>
                    <a:p>
                      <a:r>
                        <a:rPr lang="en-GB" sz="2000" dirty="0"/>
                        <a:t>THOR</a:t>
                      </a:r>
                    </a:p>
                  </a:txBody>
                  <a:tcPr/>
                </a:tc>
                <a:extLst>
                  <a:ext uri="{0D108BD9-81ED-4DB2-BD59-A6C34878D82A}">
                    <a16:rowId xmlns:a16="http://schemas.microsoft.com/office/drawing/2014/main" val="10006"/>
                  </a:ext>
                </a:extLst>
              </a:tr>
            </a:tbl>
          </a:graphicData>
        </a:graphic>
      </p:graphicFrame>
      <p:graphicFrame>
        <p:nvGraphicFramePr>
          <p:cNvPr id="5" name="Table 4"/>
          <p:cNvGraphicFramePr>
            <a:graphicFrameLocks noGrp="1"/>
          </p:cNvGraphicFramePr>
          <p:nvPr/>
        </p:nvGraphicFramePr>
        <p:xfrm>
          <a:off x="70335" y="4503874"/>
          <a:ext cx="12121667" cy="741680"/>
        </p:xfrm>
        <a:graphic>
          <a:graphicData uri="http://schemas.openxmlformats.org/drawingml/2006/table">
            <a:tbl>
              <a:tblPr firstRow="1" bandRow="1">
                <a:tableStyleId>{5C22544A-7EE6-4342-B048-85BDC9FD1C3A}</a:tableStyleId>
              </a:tblPr>
              <a:tblGrid>
                <a:gridCol w="598201">
                  <a:extLst>
                    <a:ext uri="{9D8B030D-6E8A-4147-A177-3AD203B41FA5}">
                      <a16:colId xmlns:a16="http://schemas.microsoft.com/office/drawing/2014/main" val="20000"/>
                    </a:ext>
                  </a:extLst>
                </a:gridCol>
                <a:gridCol w="681598">
                  <a:extLst>
                    <a:ext uri="{9D8B030D-6E8A-4147-A177-3AD203B41FA5}">
                      <a16:colId xmlns:a16="http://schemas.microsoft.com/office/drawing/2014/main" val="20001"/>
                    </a:ext>
                  </a:extLst>
                </a:gridCol>
                <a:gridCol w="805387">
                  <a:extLst>
                    <a:ext uri="{9D8B030D-6E8A-4147-A177-3AD203B41FA5}">
                      <a16:colId xmlns:a16="http://schemas.microsoft.com/office/drawing/2014/main" val="20002"/>
                    </a:ext>
                  </a:extLst>
                </a:gridCol>
                <a:gridCol w="805387">
                  <a:extLst>
                    <a:ext uri="{9D8B030D-6E8A-4147-A177-3AD203B41FA5}">
                      <a16:colId xmlns:a16="http://schemas.microsoft.com/office/drawing/2014/main" val="20003"/>
                    </a:ext>
                  </a:extLst>
                </a:gridCol>
                <a:gridCol w="436439">
                  <a:extLst>
                    <a:ext uri="{9D8B030D-6E8A-4147-A177-3AD203B41FA5}">
                      <a16:colId xmlns:a16="http://schemas.microsoft.com/office/drawing/2014/main" val="20004"/>
                    </a:ext>
                  </a:extLst>
                </a:gridCol>
                <a:gridCol w="1174334">
                  <a:extLst>
                    <a:ext uri="{9D8B030D-6E8A-4147-A177-3AD203B41FA5}">
                      <a16:colId xmlns:a16="http://schemas.microsoft.com/office/drawing/2014/main" val="20005"/>
                    </a:ext>
                  </a:extLst>
                </a:gridCol>
                <a:gridCol w="880582">
                  <a:extLst>
                    <a:ext uri="{9D8B030D-6E8A-4147-A177-3AD203B41FA5}">
                      <a16:colId xmlns:a16="http://schemas.microsoft.com/office/drawing/2014/main" val="20006"/>
                    </a:ext>
                  </a:extLst>
                </a:gridCol>
                <a:gridCol w="805387">
                  <a:extLst>
                    <a:ext uri="{9D8B030D-6E8A-4147-A177-3AD203B41FA5}">
                      <a16:colId xmlns:a16="http://schemas.microsoft.com/office/drawing/2014/main" val="20007"/>
                    </a:ext>
                  </a:extLst>
                </a:gridCol>
                <a:gridCol w="469045">
                  <a:extLst>
                    <a:ext uri="{9D8B030D-6E8A-4147-A177-3AD203B41FA5}">
                      <a16:colId xmlns:a16="http://schemas.microsoft.com/office/drawing/2014/main" val="20008"/>
                    </a:ext>
                  </a:extLst>
                </a:gridCol>
                <a:gridCol w="1141728">
                  <a:extLst>
                    <a:ext uri="{9D8B030D-6E8A-4147-A177-3AD203B41FA5}">
                      <a16:colId xmlns:a16="http://schemas.microsoft.com/office/drawing/2014/main" val="20009"/>
                    </a:ext>
                  </a:extLst>
                </a:gridCol>
                <a:gridCol w="805387">
                  <a:extLst>
                    <a:ext uri="{9D8B030D-6E8A-4147-A177-3AD203B41FA5}">
                      <a16:colId xmlns:a16="http://schemas.microsoft.com/office/drawing/2014/main" val="20010"/>
                    </a:ext>
                  </a:extLst>
                </a:gridCol>
                <a:gridCol w="805387">
                  <a:extLst>
                    <a:ext uri="{9D8B030D-6E8A-4147-A177-3AD203B41FA5}">
                      <a16:colId xmlns:a16="http://schemas.microsoft.com/office/drawing/2014/main" val="20011"/>
                    </a:ext>
                  </a:extLst>
                </a:gridCol>
                <a:gridCol w="428797">
                  <a:extLst>
                    <a:ext uri="{9D8B030D-6E8A-4147-A177-3AD203B41FA5}">
                      <a16:colId xmlns:a16="http://schemas.microsoft.com/office/drawing/2014/main" val="20012"/>
                    </a:ext>
                  </a:extLst>
                </a:gridCol>
                <a:gridCol w="673234">
                  <a:extLst>
                    <a:ext uri="{9D8B030D-6E8A-4147-A177-3AD203B41FA5}">
                      <a16:colId xmlns:a16="http://schemas.microsoft.com/office/drawing/2014/main" val="20013"/>
                    </a:ext>
                  </a:extLst>
                </a:gridCol>
                <a:gridCol w="805387">
                  <a:extLst>
                    <a:ext uri="{9D8B030D-6E8A-4147-A177-3AD203B41FA5}">
                      <a16:colId xmlns:a16="http://schemas.microsoft.com/office/drawing/2014/main" val="20014"/>
                    </a:ext>
                  </a:extLst>
                </a:gridCol>
                <a:gridCol w="805387">
                  <a:extLst>
                    <a:ext uri="{9D8B030D-6E8A-4147-A177-3AD203B41FA5}">
                      <a16:colId xmlns:a16="http://schemas.microsoft.com/office/drawing/2014/main" val="20015"/>
                    </a:ext>
                  </a:extLst>
                </a:gridCol>
              </a:tblGrid>
              <a:tr h="370840">
                <a:tc>
                  <a:txBody>
                    <a:bodyPr/>
                    <a:lstStyle/>
                    <a:p>
                      <a:pPr algn="ctr"/>
                      <a:r>
                        <a:rPr lang="en-GB" dirty="0">
                          <a:solidFill>
                            <a:schemeClr val="tx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GB" dirty="0">
                          <a:solidFill>
                            <a:schemeClr val="tx1"/>
                          </a:solidFill>
                        </a:rPr>
                        <a:t>First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GB" dirty="0">
                          <a:solidFill>
                            <a:schemeClr val="tx1"/>
                          </a:solidFill>
                        </a:rPr>
                        <a:t>Last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GB" dirty="0">
                          <a:solidFill>
                            <a:schemeClr val="tx1"/>
                          </a:solidFill>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GB" dirty="0">
                          <a:solidFill>
                            <a:schemeClr val="tx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GB" dirty="0">
                          <a:solidFill>
                            <a:schemeClr val="tx1"/>
                          </a:solidFill>
                        </a:rPr>
                        <a:t>First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GB" dirty="0">
                          <a:solidFill>
                            <a:schemeClr val="tx1"/>
                          </a:solidFill>
                        </a:rPr>
                        <a:t>Last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GB" dirty="0">
                          <a:solidFill>
                            <a:schemeClr val="tx1"/>
                          </a:solidFill>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GB" dirty="0">
                          <a:solidFill>
                            <a:schemeClr val="tx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GB" dirty="0">
                          <a:solidFill>
                            <a:schemeClr val="tx1"/>
                          </a:solidFill>
                        </a:rPr>
                        <a:t>First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GB" dirty="0">
                          <a:solidFill>
                            <a:schemeClr val="tx1"/>
                          </a:solidFill>
                        </a:rPr>
                        <a:t>Last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GB" dirty="0">
                          <a:solidFill>
                            <a:schemeClr val="tx1"/>
                          </a:solidFill>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GB" dirty="0">
                          <a:solidFill>
                            <a:schemeClr val="tx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GB" dirty="0">
                          <a:solidFill>
                            <a:schemeClr val="tx1"/>
                          </a:solidFill>
                        </a:rPr>
                        <a:t>First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GB" dirty="0">
                          <a:solidFill>
                            <a:schemeClr val="tx1"/>
                          </a:solidFill>
                        </a:rPr>
                        <a:t>Last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GB" dirty="0">
                          <a:solidFill>
                            <a:schemeClr val="tx1"/>
                          </a:solidFill>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10000"/>
                  </a:ext>
                </a:extLst>
              </a:tr>
              <a:tr h="370840">
                <a:tc>
                  <a:txBody>
                    <a:bodyPr/>
                    <a:lstStyle/>
                    <a:p>
                      <a:pPr algn="ctr"/>
                      <a:r>
                        <a:rPr lang="en-GB"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GB" dirty="0">
                          <a:solidFill>
                            <a:schemeClr val="tx1"/>
                          </a:solidFill>
                        </a:rPr>
                        <a:t>Jack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GB" dirty="0">
                          <a:solidFill>
                            <a:schemeClr val="tx1"/>
                          </a:solidFill>
                        </a:rPr>
                        <a:t>Bauer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GB" dirty="0">
                          <a:solidFill>
                            <a:schemeClr val="tx1"/>
                          </a:solidFill>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GB"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GB" dirty="0">
                          <a:solidFill>
                            <a:schemeClr val="tx1"/>
                          </a:solidFill>
                        </a:rPr>
                        <a:t>David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GB" dirty="0">
                          <a:solidFill>
                            <a:schemeClr val="tx1"/>
                          </a:solidFill>
                        </a:rPr>
                        <a:t>Palmer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GB" dirty="0">
                          <a:solidFill>
                            <a:schemeClr val="tx1"/>
                          </a:solidFill>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GB"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GB" dirty="0">
                          <a:solidFill>
                            <a:schemeClr val="tx1"/>
                          </a:solidFill>
                        </a:rPr>
                        <a:t>Walter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GB" dirty="0">
                          <a:solidFill>
                            <a:schemeClr val="tx1"/>
                          </a:solidFill>
                        </a:rPr>
                        <a:t>White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GB" dirty="0">
                          <a:solidFill>
                            <a:schemeClr val="tx1"/>
                          </a:solidFill>
                        </a:rPr>
                        <a:t>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GB"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GB" dirty="0">
                          <a:solidFill>
                            <a:schemeClr val="tx1"/>
                          </a:solidFill>
                        </a:rPr>
                        <a:t>Ayra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GB" dirty="0">
                          <a:solidFill>
                            <a:schemeClr val="tx1"/>
                          </a:solidFill>
                        </a:rPr>
                        <a:t>Stark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GB" dirty="0">
                          <a:solidFill>
                            <a:schemeClr val="tx1"/>
                          </a:solidFill>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96455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Direct Access</a:t>
            </a:r>
          </a:p>
        </p:txBody>
      </p:sp>
      <p:sp>
        <p:nvSpPr>
          <p:cNvPr id="3" name="Content Placeholder 2"/>
          <p:cNvSpPr>
            <a:spLocks noGrp="1"/>
          </p:cNvSpPr>
          <p:nvPr>
            <p:ph idx="1"/>
          </p:nvPr>
        </p:nvSpPr>
        <p:spPr/>
        <p:txBody>
          <a:bodyPr>
            <a:normAutofit fontScale="92500" lnSpcReduction="10000"/>
          </a:bodyPr>
          <a:lstStyle/>
          <a:p>
            <a:r>
              <a:rPr lang="en-GB" dirty="0"/>
              <a:t>Direct Access is also called Random Access. </a:t>
            </a:r>
          </a:p>
          <a:p>
            <a:r>
              <a:rPr lang="en-GB" dirty="0"/>
              <a:t>It lets you jump to where you want to go, but how?</a:t>
            </a:r>
          </a:p>
          <a:p>
            <a:endParaRPr lang="en-GB" dirty="0"/>
          </a:p>
          <a:p>
            <a:r>
              <a:rPr lang="en-GB" dirty="0"/>
              <a:t>The first thing you need is to know your record structure:</a:t>
            </a:r>
          </a:p>
          <a:p>
            <a:r>
              <a:rPr lang="en-GB" dirty="0"/>
              <a:t>We had ID, First Name, Last Name and Age </a:t>
            </a:r>
          </a:p>
          <a:p>
            <a:endParaRPr lang="en-GB" dirty="0"/>
          </a:p>
          <a:p>
            <a:r>
              <a:rPr lang="en-GB" dirty="0"/>
              <a:t>Lets say ID will take 2 bytes</a:t>
            </a:r>
          </a:p>
          <a:p>
            <a:r>
              <a:rPr lang="en-GB" dirty="0"/>
              <a:t>First Name will be maximum 50 letters so in ASCII that</a:t>
            </a:r>
            <a:r>
              <a:rPr lang="mr-IN" dirty="0"/>
              <a:t>’</a:t>
            </a:r>
            <a:r>
              <a:rPr lang="en-GB" dirty="0"/>
              <a:t>s 50 bytes </a:t>
            </a:r>
          </a:p>
          <a:p>
            <a:r>
              <a:rPr lang="en-GB" dirty="0"/>
              <a:t>Last Name will be 100 letters, so that</a:t>
            </a:r>
            <a:r>
              <a:rPr lang="mr-IN" dirty="0"/>
              <a:t>’</a:t>
            </a:r>
            <a:r>
              <a:rPr lang="en-GB" dirty="0"/>
              <a:t>s 100 bytes </a:t>
            </a:r>
          </a:p>
          <a:p>
            <a:r>
              <a:rPr lang="en-GB" dirty="0"/>
              <a:t>Age will be 3 bytes (maybe someone is aged 100 or more)</a:t>
            </a:r>
          </a:p>
          <a:p>
            <a:endParaRPr lang="en-GB" dirty="0"/>
          </a:p>
          <a:p>
            <a:r>
              <a:rPr lang="en-GB" dirty="0"/>
              <a:t>2 + 50 + 100 + 3 = 155 bytes</a:t>
            </a:r>
          </a:p>
          <a:p>
            <a:endParaRPr lang="en-GB" dirty="0"/>
          </a:p>
          <a:p>
            <a:r>
              <a:rPr lang="en-GB" dirty="0"/>
              <a:t>So we know one record is 155 bytes</a:t>
            </a:r>
          </a:p>
          <a:p>
            <a:endParaRPr lang="en-GB" dirty="0"/>
          </a:p>
        </p:txBody>
      </p:sp>
    </p:spTree>
    <p:extLst>
      <p:ext uri="{BB962C8B-B14F-4D97-AF65-F5344CB8AC3E}">
        <p14:creationId xmlns:p14="http://schemas.microsoft.com/office/powerpoint/2010/main" val="2185720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Direct Access Bytes </a:t>
            </a:r>
          </a:p>
        </p:txBody>
      </p:sp>
      <p:sp>
        <p:nvSpPr>
          <p:cNvPr id="3" name="Content Placeholder 2"/>
          <p:cNvSpPr>
            <a:spLocks noGrp="1"/>
          </p:cNvSpPr>
          <p:nvPr>
            <p:ph idx="1"/>
          </p:nvPr>
        </p:nvSpPr>
        <p:spPr/>
        <p:txBody>
          <a:bodyPr>
            <a:normAutofit fontScale="92500" lnSpcReduction="10000"/>
          </a:bodyPr>
          <a:lstStyle/>
          <a:p>
            <a:r>
              <a:rPr lang="en-GB" dirty="0"/>
              <a:t>Remember one record is 155 bytes. </a:t>
            </a:r>
          </a:p>
          <a:p>
            <a:endParaRPr lang="en-GB" dirty="0"/>
          </a:p>
          <a:p>
            <a:r>
              <a:rPr lang="en-GB" dirty="0"/>
              <a:t>The first record will start at position 0, </a:t>
            </a:r>
          </a:p>
          <a:p>
            <a:r>
              <a:rPr lang="en-GB" dirty="0"/>
              <a:t>The second record will start at  155</a:t>
            </a:r>
          </a:p>
          <a:p>
            <a:r>
              <a:rPr lang="en-GB" dirty="0"/>
              <a:t>The third record will start at 310</a:t>
            </a:r>
          </a:p>
          <a:p>
            <a:r>
              <a:rPr lang="en-GB" dirty="0"/>
              <a:t>The fourth record will start at 465 </a:t>
            </a:r>
          </a:p>
          <a:p>
            <a:endParaRPr lang="en-GB" dirty="0"/>
          </a:p>
          <a:p>
            <a:r>
              <a:rPr lang="en-GB" dirty="0"/>
              <a:t>So now, if you want the third record you can just jump to position 310</a:t>
            </a:r>
          </a:p>
          <a:p>
            <a:endParaRPr lang="en-GB" dirty="0"/>
          </a:p>
          <a:p>
            <a:r>
              <a:rPr lang="en-GB" dirty="0"/>
              <a:t>Why start at 155 and not 156? Because we begin from 0 </a:t>
            </a:r>
          </a:p>
          <a:p>
            <a:endParaRPr lang="en-GB" dirty="0"/>
          </a:p>
          <a:p>
            <a:r>
              <a:rPr lang="en-GB" dirty="0"/>
              <a:t>Address of nth record = Address at beginning + ((n-1) * record size)</a:t>
            </a:r>
          </a:p>
          <a:p>
            <a:r>
              <a:rPr lang="en-GB" dirty="0"/>
              <a:t>Location you want = 0 + ((n -1) * 155)</a:t>
            </a:r>
          </a:p>
          <a:p>
            <a:r>
              <a:rPr lang="en-GB" dirty="0"/>
              <a:t>Or (n-1) * record size </a:t>
            </a:r>
          </a:p>
          <a:p>
            <a:endParaRPr lang="en-GB" dirty="0"/>
          </a:p>
          <a:p>
            <a:endParaRPr lang="en-GB" dirty="0"/>
          </a:p>
        </p:txBody>
      </p:sp>
    </p:spTree>
    <p:extLst>
      <p:ext uri="{BB962C8B-B14F-4D97-AF65-F5344CB8AC3E}">
        <p14:creationId xmlns:p14="http://schemas.microsoft.com/office/powerpoint/2010/main" val="3866135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Problems</a:t>
            </a:r>
          </a:p>
        </p:txBody>
      </p:sp>
      <p:sp>
        <p:nvSpPr>
          <p:cNvPr id="3" name="Content Placeholder 2"/>
          <p:cNvSpPr>
            <a:spLocks noGrp="1"/>
          </p:cNvSpPr>
          <p:nvPr>
            <p:ph idx="1"/>
          </p:nvPr>
        </p:nvSpPr>
        <p:spPr/>
        <p:txBody>
          <a:bodyPr>
            <a:normAutofit lnSpcReduction="10000"/>
          </a:bodyPr>
          <a:lstStyle/>
          <a:p>
            <a:r>
              <a:rPr lang="en-GB" dirty="0"/>
              <a:t>Wastes space. </a:t>
            </a:r>
          </a:p>
          <a:p>
            <a:r>
              <a:rPr lang="en-GB" dirty="0"/>
              <a:t>For example my structure allows for a first name to be 50 bytes and last name 100 bytes. That</a:t>
            </a:r>
            <a:r>
              <a:rPr lang="mr-IN" dirty="0"/>
              <a:t>’</a:t>
            </a:r>
            <a:r>
              <a:rPr lang="en-GB" dirty="0"/>
              <a:t>s 150 bytes. But my first name, “Jack” and my last name “Bauer” only has 9 bytes in total. The other 141 bytes are filled with empty space </a:t>
            </a:r>
          </a:p>
          <a:p>
            <a:endParaRPr lang="en-GB" dirty="0"/>
          </a:p>
          <a:p>
            <a:r>
              <a:rPr lang="en-GB" dirty="0"/>
              <a:t>You can avoid this problem by using a different method. CSV </a:t>
            </a:r>
            <a:r>
              <a:rPr lang="mr-IN" dirty="0"/>
              <a:t>–</a:t>
            </a:r>
            <a:r>
              <a:rPr lang="en-GB" dirty="0"/>
              <a:t> Comma Separated Value. </a:t>
            </a:r>
          </a:p>
          <a:p>
            <a:endParaRPr lang="en-GB" dirty="0"/>
          </a:p>
          <a:p>
            <a:r>
              <a:rPr lang="en-GB" dirty="0"/>
              <a:t>This type of file uses a comma to separate different fields, the length doesn't matter because the computer just looks for the comma</a:t>
            </a:r>
          </a:p>
          <a:p>
            <a:r>
              <a:rPr lang="en-GB" dirty="0"/>
              <a:t>1, Jack, Bauer, 40, 2, David, Palmer, 50, 3, Walter, White, 56, 4, Ayra, Stark, 14</a:t>
            </a:r>
          </a:p>
          <a:p>
            <a:endParaRPr lang="en-GB" dirty="0"/>
          </a:p>
          <a:p>
            <a:r>
              <a:rPr lang="en-GB" dirty="0"/>
              <a:t>In a CSV file you should use a comma, but in real life it can be anything. A comma, a full stop, a space, a hyphen - , colon: all of these special characters used to identify where a field ends is called a delimiter </a:t>
            </a:r>
          </a:p>
          <a:p>
            <a:endParaRPr lang="en-GB" dirty="0"/>
          </a:p>
          <a:p>
            <a:endParaRPr lang="en-GB" dirty="0"/>
          </a:p>
          <a:p>
            <a:endParaRPr lang="en-GB" dirty="0"/>
          </a:p>
        </p:txBody>
      </p:sp>
    </p:spTree>
    <p:extLst>
      <p:ext uri="{BB962C8B-B14F-4D97-AF65-F5344CB8AC3E}">
        <p14:creationId xmlns:p14="http://schemas.microsoft.com/office/powerpoint/2010/main" val="2205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Delete data</a:t>
            </a:r>
          </a:p>
        </p:txBody>
      </p:sp>
      <p:sp>
        <p:nvSpPr>
          <p:cNvPr id="3" name="Content Placeholder 2"/>
          <p:cNvSpPr>
            <a:spLocks noGrp="1"/>
          </p:cNvSpPr>
          <p:nvPr>
            <p:ph idx="1"/>
          </p:nvPr>
        </p:nvSpPr>
        <p:spPr/>
        <p:txBody>
          <a:bodyPr/>
          <a:lstStyle/>
          <a:p>
            <a:r>
              <a:rPr lang="en-GB" dirty="0"/>
              <a:t>If you want to delete data from a direct access file you can do so. </a:t>
            </a:r>
          </a:p>
          <a:p>
            <a:r>
              <a:rPr lang="en-GB" dirty="0"/>
              <a:t>There is no need to copy to a temp file and rename like in Serial or sequential, all that happens in direct is a marker or flag is placed where the deleted record is and the computer just skips this </a:t>
            </a:r>
          </a:p>
          <a:p>
            <a:endParaRPr lang="en-GB" dirty="0"/>
          </a:p>
          <a:p>
            <a:endParaRPr lang="en-GB" dirty="0"/>
          </a:p>
        </p:txBody>
      </p:sp>
    </p:spTree>
    <p:extLst>
      <p:ext uri="{BB962C8B-B14F-4D97-AF65-F5344CB8AC3E}">
        <p14:creationId xmlns:p14="http://schemas.microsoft.com/office/powerpoint/2010/main" val="746438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0132-43EE-2049-BFCC-BCCC6F9B7E61}"/>
              </a:ext>
            </a:extLst>
          </p:cNvPr>
          <p:cNvSpPr>
            <a:spLocks noGrp="1"/>
          </p:cNvSpPr>
          <p:nvPr>
            <p:ph type="title"/>
          </p:nvPr>
        </p:nvSpPr>
        <p:spPr/>
        <p:txBody>
          <a:bodyPr>
            <a:normAutofit fontScale="90000"/>
          </a:bodyPr>
          <a:lstStyle/>
          <a:p>
            <a:r>
              <a:rPr lang="en-US" b="1" dirty="0"/>
              <a:t>Today</a:t>
            </a:r>
            <a:endParaRPr lang="en-GB" dirty="0"/>
          </a:p>
        </p:txBody>
      </p:sp>
      <p:sp>
        <p:nvSpPr>
          <p:cNvPr id="3" name="Content Placeholder 2">
            <a:extLst>
              <a:ext uri="{FF2B5EF4-FFF2-40B4-BE49-F238E27FC236}">
                <a16:creationId xmlns:a16="http://schemas.microsoft.com/office/drawing/2014/main" id="{176E8048-0A71-034E-9DBF-BF7B0E946E54}"/>
              </a:ext>
            </a:extLst>
          </p:cNvPr>
          <p:cNvSpPr>
            <a:spLocks noGrp="1"/>
          </p:cNvSpPr>
          <p:nvPr>
            <p:ph idx="1"/>
          </p:nvPr>
        </p:nvSpPr>
        <p:spPr>
          <a:solidFill>
            <a:schemeClr val="accent2"/>
          </a:solidFill>
        </p:spPr>
        <p:txBody>
          <a:bodyPr>
            <a:normAutofit/>
          </a:bodyPr>
          <a:lstStyle/>
          <a:p>
            <a:pPr marL="514350" indent="-514350">
              <a:buFont typeface="+mj-lt"/>
              <a:buAutoNum type="arabicPeriod"/>
            </a:pPr>
            <a:r>
              <a:rPr lang="en-US" dirty="0"/>
              <a:t>Write code to perform file-processing operations </a:t>
            </a:r>
          </a:p>
          <a:p>
            <a:pPr marL="0" indent="0"/>
            <a:r>
              <a:rPr lang="en-US" dirty="0"/>
              <a:t>3.  Open (in read, write, append mode) and close a file Read a record from a file and write a record to a file </a:t>
            </a:r>
          </a:p>
          <a:p>
            <a:pPr marL="0" indent="0"/>
            <a:r>
              <a:rPr lang="en-US" dirty="0"/>
              <a:t>4.  Perform file-processing operations on serial, sequential, random files </a:t>
            </a:r>
          </a:p>
          <a:p>
            <a:pPr marL="0" indent="0"/>
            <a:endParaRPr lang="en-GB" dirty="0"/>
          </a:p>
          <a:p>
            <a:pPr marL="514350" indent="-514350">
              <a:buFont typeface="+mj-lt"/>
              <a:buAutoNum type="arabicPeriod"/>
            </a:pPr>
            <a:endParaRPr lang="en-GB" dirty="0"/>
          </a:p>
          <a:p>
            <a:pPr marL="0" indent="0"/>
            <a:r>
              <a:rPr lang="en-GB" dirty="0"/>
              <a:t>Understand: What are different ways to store records</a:t>
            </a:r>
          </a:p>
          <a:p>
            <a:pPr marL="0" indent="0"/>
            <a:endParaRPr lang="en-GB" dirty="0"/>
          </a:p>
          <a:p>
            <a:pPr marL="0" indent="0"/>
            <a:r>
              <a:rPr lang="en-GB" dirty="0"/>
              <a:t>Able: Read, write and append to a file</a:t>
            </a:r>
          </a:p>
          <a:p>
            <a:pPr marL="0" indent="0"/>
            <a:endParaRPr lang="en-GB" dirty="0"/>
          </a:p>
          <a:p>
            <a:pPr marL="0" indent="0"/>
            <a:r>
              <a:rPr lang="en-GB" dirty="0"/>
              <a:t>Answer: What’s the difference between serial and sequential files?</a:t>
            </a:r>
          </a:p>
        </p:txBody>
      </p:sp>
    </p:spTree>
    <p:extLst>
      <p:ext uri="{BB962C8B-B14F-4D97-AF65-F5344CB8AC3E}">
        <p14:creationId xmlns:p14="http://schemas.microsoft.com/office/powerpoint/2010/main" val="2371487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Record Key </a:t>
            </a:r>
          </a:p>
        </p:txBody>
      </p:sp>
      <p:sp>
        <p:nvSpPr>
          <p:cNvPr id="3" name="Content Placeholder 2"/>
          <p:cNvSpPr>
            <a:spLocks noGrp="1"/>
          </p:cNvSpPr>
          <p:nvPr>
            <p:ph idx="1"/>
          </p:nvPr>
        </p:nvSpPr>
        <p:spPr/>
        <p:txBody>
          <a:bodyPr>
            <a:normAutofit lnSpcReduction="10000"/>
          </a:bodyPr>
          <a:lstStyle/>
          <a:p>
            <a:r>
              <a:rPr lang="en-GB" dirty="0"/>
              <a:t>Our example makes it sound like that the records must be next to each other, but in reality our records can be anywhere they like within the file. </a:t>
            </a:r>
          </a:p>
          <a:p>
            <a:endParaRPr lang="en-GB" dirty="0"/>
          </a:p>
          <a:p>
            <a:r>
              <a:rPr lang="en-GB" dirty="0"/>
              <a:t>So, how would you know where a record is or where you should put a record?</a:t>
            </a:r>
          </a:p>
          <a:p>
            <a:endParaRPr lang="en-GB" dirty="0"/>
          </a:p>
          <a:p>
            <a:r>
              <a:rPr lang="en-GB" dirty="0"/>
              <a:t>There is a relationship between the key of that record and where the record is located. </a:t>
            </a:r>
          </a:p>
          <a:p>
            <a:r>
              <a:rPr lang="en-GB" dirty="0"/>
              <a:t>The value of the record key is mapped to an address where the record is. A mapping function is used to calculate where a record should be based on the record key </a:t>
            </a:r>
          </a:p>
          <a:p>
            <a:endParaRPr lang="en-GB" dirty="0"/>
          </a:p>
          <a:p>
            <a:r>
              <a:rPr lang="en-GB" dirty="0"/>
              <a:t>The advantage of this is that you do not need to search though the whole file to find a record but you just use the mapping function and jump to where you want. The time it takes to find a record is the same for every record regardless of where it is in the file. </a:t>
            </a:r>
          </a:p>
          <a:p>
            <a:endParaRPr lang="en-GB" dirty="0"/>
          </a:p>
          <a:p>
            <a:endParaRPr lang="en-GB" dirty="0"/>
          </a:p>
          <a:p>
            <a:endParaRPr lang="en-GB" dirty="0"/>
          </a:p>
        </p:txBody>
      </p:sp>
    </p:spTree>
    <p:extLst>
      <p:ext uri="{BB962C8B-B14F-4D97-AF65-F5344CB8AC3E}">
        <p14:creationId xmlns:p14="http://schemas.microsoft.com/office/powerpoint/2010/main" val="1408488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Hashing</a:t>
            </a:r>
          </a:p>
        </p:txBody>
      </p:sp>
      <p:sp>
        <p:nvSpPr>
          <p:cNvPr id="3" name="Content Placeholder 2"/>
          <p:cNvSpPr>
            <a:spLocks noGrp="1"/>
          </p:cNvSpPr>
          <p:nvPr>
            <p:ph idx="1"/>
          </p:nvPr>
        </p:nvSpPr>
        <p:spPr/>
        <p:txBody>
          <a:bodyPr/>
          <a:lstStyle/>
          <a:p>
            <a:r>
              <a:rPr lang="en-GB" dirty="0"/>
              <a:t>So we need a mapping function to say, based on the record key, where our record is. </a:t>
            </a:r>
          </a:p>
          <a:p>
            <a:endParaRPr lang="en-GB" dirty="0"/>
          </a:p>
          <a:p>
            <a:r>
              <a:rPr lang="en-GB" dirty="0"/>
              <a:t>But what is the mapping function?</a:t>
            </a:r>
          </a:p>
          <a:p>
            <a:r>
              <a:rPr lang="en-GB" dirty="0"/>
              <a:t>You could have it say whatever the record value is then that</a:t>
            </a:r>
            <a:r>
              <a:rPr lang="mr-IN" dirty="0"/>
              <a:t>’</a:t>
            </a:r>
            <a:r>
              <a:rPr lang="en-GB" dirty="0"/>
              <a:t>s its place in the file. </a:t>
            </a:r>
          </a:p>
          <a:p>
            <a:endParaRPr lang="en-GB" dirty="0"/>
          </a:p>
          <a:p>
            <a:r>
              <a:rPr lang="en-GB" dirty="0"/>
              <a:t>You could have a lookup table </a:t>
            </a:r>
          </a:p>
          <a:p>
            <a:endParaRPr lang="en-GB" dirty="0"/>
          </a:p>
          <a:p>
            <a:r>
              <a:rPr lang="en-GB" dirty="0"/>
              <a:t>But Cambridge and the most common form is to have a hashing function</a:t>
            </a:r>
          </a:p>
          <a:p>
            <a:endParaRPr lang="en-GB" dirty="0"/>
          </a:p>
          <a:p>
            <a:endParaRPr lang="en-GB" dirty="0"/>
          </a:p>
        </p:txBody>
      </p:sp>
    </p:spTree>
    <p:extLst>
      <p:ext uri="{BB962C8B-B14F-4D97-AF65-F5344CB8AC3E}">
        <p14:creationId xmlns:p14="http://schemas.microsoft.com/office/powerpoint/2010/main" val="3714699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Hashing </a:t>
            </a:r>
          </a:p>
        </p:txBody>
      </p:sp>
      <p:sp>
        <p:nvSpPr>
          <p:cNvPr id="3" name="Content Placeholder 2"/>
          <p:cNvSpPr>
            <a:spLocks noGrp="1"/>
          </p:cNvSpPr>
          <p:nvPr>
            <p:ph idx="1"/>
          </p:nvPr>
        </p:nvSpPr>
        <p:spPr/>
        <p:txBody>
          <a:bodyPr>
            <a:normAutofit fontScale="62500" lnSpcReduction="20000"/>
          </a:bodyPr>
          <a:lstStyle/>
          <a:p>
            <a:r>
              <a:rPr lang="en-GB" dirty="0"/>
              <a:t>Hashing is where you take the key value, apply some maths to it and then it says what address you should use. </a:t>
            </a:r>
          </a:p>
          <a:p>
            <a:endParaRPr lang="en-GB" dirty="0"/>
          </a:p>
          <a:p>
            <a:r>
              <a:rPr lang="en-GB" dirty="0"/>
              <a:t>Simple example is if my hash was:</a:t>
            </a:r>
            <a:br>
              <a:rPr lang="en-GB" dirty="0"/>
            </a:br>
            <a:r>
              <a:rPr lang="en-GB" dirty="0"/>
              <a:t>(Key + 888) / 4 </a:t>
            </a:r>
          </a:p>
          <a:p>
            <a:endParaRPr lang="en-GB" dirty="0"/>
          </a:p>
          <a:p>
            <a:r>
              <a:rPr lang="en-GB" dirty="0"/>
              <a:t>So if my record key was 12</a:t>
            </a:r>
            <a:br>
              <a:rPr lang="en-GB" dirty="0"/>
            </a:br>
            <a:r>
              <a:rPr lang="en-GB" dirty="0"/>
              <a:t>(12 + 888) / 4 </a:t>
            </a:r>
          </a:p>
          <a:p>
            <a:endParaRPr lang="en-GB" dirty="0"/>
          </a:p>
          <a:p>
            <a:r>
              <a:rPr lang="en-GB" dirty="0"/>
              <a:t>Equals 225. And that</a:t>
            </a:r>
            <a:r>
              <a:rPr lang="mr-IN" dirty="0"/>
              <a:t>’</a:t>
            </a:r>
            <a:r>
              <a:rPr lang="en-GB" dirty="0"/>
              <a:t>s where my record will be placed in the file. </a:t>
            </a:r>
          </a:p>
          <a:p>
            <a:endParaRPr lang="en-GB" dirty="0"/>
          </a:p>
          <a:p>
            <a:r>
              <a:rPr lang="en-GB" dirty="0"/>
              <a:t>Cambridge example is to say take the record key, divide it by a large number and then use the remainder as your position. </a:t>
            </a:r>
          </a:p>
          <a:p>
            <a:endParaRPr lang="en-GB" dirty="0"/>
          </a:p>
          <a:p>
            <a:r>
              <a:rPr lang="en-GB" dirty="0"/>
              <a:t>There maybe times where you will get the same answer after your hash function. </a:t>
            </a:r>
          </a:p>
          <a:p>
            <a:r>
              <a:rPr lang="en-GB" dirty="0"/>
              <a:t>This is called a collision </a:t>
            </a:r>
          </a:p>
          <a:p>
            <a:r>
              <a:rPr lang="en-GB" dirty="0"/>
              <a:t>In this case the nearest next position is used. If this does happen, when you search for a record you can jump to where you think it should be and do a quick serial search for your data. </a:t>
            </a:r>
          </a:p>
          <a:p>
            <a:endParaRPr lang="en-GB" dirty="0"/>
          </a:p>
          <a:p>
            <a:r>
              <a:rPr lang="en-GB" dirty="0"/>
              <a:t>Because of collisions you should make sure your hash function is:</a:t>
            </a:r>
            <a:br>
              <a:rPr lang="en-GB" dirty="0"/>
            </a:br>
            <a:r>
              <a:rPr lang="en-GB" dirty="0"/>
              <a:t>Quick to calculate</a:t>
            </a:r>
            <a:br>
              <a:rPr lang="en-GB" dirty="0"/>
            </a:br>
            <a:r>
              <a:rPr lang="en-GB" dirty="0"/>
              <a:t>Cover the range of addresses you have</a:t>
            </a:r>
            <a:br>
              <a:rPr lang="en-GB" dirty="0"/>
            </a:br>
            <a:r>
              <a:rPr lang="en-GB" dirty="0"/>
              <a:t>Spread out the distribution </a:t>
            </a:r>
            <a:br>
              <a:rPr lang="en-GB" dirty="0"/>
            </a:br>
            <a:r>
              <a:rPr lang="en-GB" dirty="0"/>
              <a:t>Ensure it does not give a cluster of locations in one area</a:t>
            </a:r>
          </a:p>
        </p:txBody>
      </p:sp>
    </p:spTree>
    <p:extLst>
      <p:ext uri="{BB962C8B-B14F-4D97-AF65-F5344CB8AC3E}">
        <p14:creationId xmlns:p14="http://schemas.microsoft.com/office/powerpoint/2010/main" val="3247502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Little issue</a:t>
            </a:r>
          </a:p>
        </p:txBody>
      </p:sp>
      <p:sp>
        <p:nvSpPr>
          <p:cNvPr id="3" name="Content Placeholder 2"/>
          <p:cNvSpPr>
            <a:spLocks noGrp="1"/>
          </p:cNvSpPr>
          <p:nvPr>
            <p:ph idx="1"/>
          </p:nvPr>
        </p:nvSpPr>
        <p:spPr>
          <a:noFill/>
        </p:spPr>
        <p:txBody>
          <a:bodyPr/>
          <a:lstStyle/>
          <a:p>
            <a:r>
              <a:rPr lang="en-GB" dirty="0"/>
              <a:t>Now we have used a website to do Python </a:t>
            </a:r>
          </a:p>
          <a:p>
            <a:endParaRPr lang="en-GB" dirty="0"/>
          </a:p>
          <a:p>
            <a:r>
              <a:rPr lang="en-GB" dirty="0"/>
              <a:t>So we cannot do this as perfect as I want. </a:t>
            </a:r>
          </a:p>
          <a:p>
            <a:r>
              <a:rPr lang="en-GB" dirty="0"/>
              <a:t>I want us to use a text file that</a:t>
            </a:r>
            <a:r>
              <a:rPr lang="mr-IN" dirty="0"/>
              <a:t>’</a:t>
            </a:r>
            <a:r>
              <a:rPr lang="en-GB" dirty="0"/>
              <a:t>s stored on our computer. </a:t>
            </a:r>
          </a:p>
          <a:p>
            <a:endParaRPr lang="en-GB" dirty="0"/>
          </a:p>
          <a:p>
            <a:r>
              <a:rPr lang="en-GB" dirty="0"/>
              <a:t>But we cannot do this with the website, the website will actually fake a text file for us.</a:t>
            </a:r>
          </a:p>
          <a:p>
            <a:endParaRPr lang="en-GB" dirty="0"/>
          </a:p>
          <a:p>
            <a:endParaRPr lang="en-GB" dirty="0"/>
          </a:p>
        </p:txBody>
      </p:sp>
    </p:spTree>
    <p:extLst>
      <p:ext uri="{BB962C8B-B14F-4D97-AF65-F5344CB8AC3E}">
        <p14:creationId xmlns:p14="http://schemas.microsoft.com/office/powerpoint/2010/main" val="2212837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Create / Open a file</a:t>
            </a:r>
          </a:p>
        </p:txBody>
      </p:sp>
      <p:sp>
        <p:nvSpPr>
          <p:cNvPr id="3" name="Content Placeholder 2"/>
          <p:cNvSpPr>
            <a:spLocks noGrp="1"/>
          </p:cNvSpPr>
          <p:nvPr>
            <p:ph idx="1"/>
          </p:nvPr>
        </p:nvSpPr>
        <p:spPr/>
        <p:txBody>
          <a:bodyPr>
            <a:normAutofit fontScale="62500" lnSpcReduction="20000"/>
          </a:bodyPr>
          <a:lstStyle/>
          <a:p>
            <a:r>
              <a:rPr lang="en-GB" dirty="0"/>
              <a:t>I’m going to make a new file called Batman.txt</a:t>
            </a:r>
          </a:p>
          <a:p>
            <a:endParaRPr lang="en-GB" dirty="0"/>
          </a:p>
          <a:p>
            <a:r>
              <a:rPr lang="en-GB" dirty="0"/>
              <a:t>file = open(”Batman.txt","w")  </a:t>
            </a:r>
          </a:p>
          <a:p>
            <a:endParaRPr lang="en-GB" dirty="0"/>
          </a:p>
          <a:p>
            <a:r>
              <a:rPr lang="en-GB" dirty="0"/>
              <a:t>file.close()</a:t>
            </a:r>
          </a:p>
          <a:p>
            <a:endParaRPr lang="en-GB" dirty="0"/>
          </a:p>
          <a:p>
            <a:r>
              <a:rPr lang="en-GB" dirty="0"/>
              <a:t>file is actually our variable name. You can call this whatever you like</a:t>
            </a:r>
          </a:p>
          <a:p>
            <a:r>
              <a:rPr lang="en-GB" dirty="0"/>
              <a:t>open means you want to open a file </a:t>
            </a:r>
          </a:p>
          <a:p>
            <a:r>
              <a:rPr lang="en-GB" dirty="0"/>
              <a:t>Batman.txt is the name of the file you want</a:t>
            </a:r>
          </a:p>
          <a:p>
            <a:endParaRPr lang="en-GB" dirty="0"/>
          </a:p>
          <a:p>
            <a:r>
              <a:rPr lang="en-GB" dirty="0"/>
              <a:t>w stands for Write mode. </a:t>
            </a:r>
          </a:p>
          <a:p>
            <a:r>
              <a:rPr lang="en-GB" dirty="0"/>
              <a:t>You can also have:</a:t>
            </a:r>
          </a:p>
          <a:p>
            <a:r>
              <a:rPr lang="en-GB" dirty="0"/>
              <a:t>a stands for append mode, this adds data to the end of a file </a:t>
            </a:r>
          </a:p>
          <a:p>
            <a:r>
              <a:rPr lang="en-GB" dirty="0"/>
              <a:t>r+ stands for a special read and write mode </a:t>
            </a:r>
          </a:p>
          <a:p>
            <a:r>
              <a:rPr lang="en-GB" dirty="0"/>
              <a:t>You also have:</a:t>
            </a:r>
          </a:p>
          <a:p>
            <a:r>
              <a:rPr lang="en-GB" dirty="0"/>
              <a:t>r stands for Read mode, but if you don</a:t>
            </a:r>
            <a:r>
              <a:rPr lang="mr-IN" dirty="0"/>
              <a:t>’</a:t>
            </a:r>
            <a:r>
              <a:rPr lang="en-GB" dirty="0"/>
              <a:t>t type a letter then Python automatically thinks its read mode, so you don</a:t>
            </a:r>
            <a:r>
              <a:rPr lang="mr-IN" dirty="0"/>
              <a:t>’</a:t>
            </a:r>
            <a:r>
              <a:rPr lang="en-GB" dirty="0"/>
              <a:t>t really need to use r</a:t>
            </a:r>
          </a:p>
          <a:p>
            <a:endParaRPr lang="en-GB" dirty="0"/>
          </a:p>
          <a:p>
            <a:r>
              <a:rPr lang="en-GB" dirty="0"/>
              <a:t>Now this code opens a file, but because we are using the online Python, it also create this for us too. </a:t>
            </a:r>
          </a:p>
        </p:txBody>
      </p:sp>
    </p:spTree>
    <p:extLst>
      <p:ext uri="{BB962C8B-B14F-4D97-AF65-F5344CB8AC3E}">
        <p14:creationId xmlns:p14="http://schemas.microsoft.com/office/powerpoint/2010/main" val="3712070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Write to a file</a:t>
            </a:r>
          </a:p>
        </p:txBody>
      </p:sp>
      <p:sp>
        <p:nvSpPr>
          <p:cNvPr id="3" name="Content Placeholder 2"/>
          <p:cNvSpPr>
            <a:spLocks noGrp="1"/>
          </p:cNvSpPr>
          <p:nvPr>
            <p:ph idx="1"/>
          </p:nvPr>
        </p:nvSpPr>
        <p:spPr/>
        <p:txBody>
          <a:bodyPr/>
          <a:lstStyle/>
          <a:p>
            <a:r>
              <a:rPr lang="en-GB" dirty="0"/>
              <a:t>To write something, first we open a file, then we use file.write </a:t>
            </a:r>
          </a:p>
          <a:p>
            <a:endParaRPr lang="en-GB" dirty="0"/>
          </a:p>
          <a:p>
            <a:r>
              <a:rPr lang="en-GB" dirty="0"/>
              <a:t>file = open("Batman.txt","w")  </a:t>
            </a:r>
          </a:p>
          <a:p>
            <a:endParaRPr lang="en-GB" dirty="0"/>
          </a:p>
          <a:p>
            <a:r>
              <a:rPr lang="en-GB" dirty="0"/>
              <a:t>file.write("Hello Students") </a:t>
            </a:r>
          </a:p>
          <a:p>
            <a:r>
              <a:rPr lang="en-GB" dirty="0"/>
              <a:t>file.write("You are so lucky") </a:t>
            </a:r>
          </a:p>
          <a:p>
            <a:r>
              <a:rPr lang="en-GB" dirty="0"/>
              <a:t>file.write("to have Amar in your life") </a:t>
            </a:r>
          </a:p>
          <a:p>
            <a:r>
              <a:rPr lang="en-GB" dirty="0"/>
              <a:t>file.write("You're welcome!") </a:t>
            </a:r>
          </a:p>
        </p:txBody>
      </p:sp>
    </p:spTree>
    <p:extLst>
      <p:ext uri="{BB962C8B-B14F-4D97-AF65-F5344CB8AC3E}">
        <p14:creationId xmlns:p14="http://schemas.microsoft.com/office/powerpoint/2010/main" val="25098692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New Line</a:t>
            </a:r>
          </a:p>
        </p:txBody>
      </p:sp>
      <p:sp>
        <p:nvSpPr>
          <p:cNvPr id="3" name="Content Placeholder 2"/>
          <p:cNvSpPr>
            <a:spLocks noGrp="1"/>
          </p:cNvSpPr>
          <p:nvPr>
            <p:ph idx="1"/>
          </p:nvPr>
        </p:nvSpPr>
        <p:spPr/>
        <p:txBody>
          <a:bodyPr>
            <a:normAutofit lnSpcReduction="10000"/>
          </a:bodyPr>
          <a:lstStyle/>
          <a:p>
            <a:r>
              <a:rPr lang="en-GB" dirty="0"/>
              <a:t>That code will write everything on one line. But what if you want a new line?</a:t>
            </a:r>
          </a:p>
          <a:p>
            <a:endParaRPr lang="en-GB" dirty="0"/>
          </a:p>
          <a:p>
            <a:r>
              <a:rPr lang="en-GB" dirty="0"/>
              <a:t>Use (“\n”)</a:t>
            </a:r>
          </a:p>
          <a:p>
            <a:endParaRPr lang="en-GB" dirty="0"/>
          </a:p>
          <a:p>
            <a:r>
              <a:rPr lang="en-GB" dirty="0"/>
              <a:t>file = open("Batman.txt","w")  </a:t>
            </a:r>
          </a:p>
          <a:p>
            <a:endParaRPr lang="en-GB" dirty="0"/>
          </a:p>
          <a:p>
            <a:r>
              <a:rPr lang="en-GB" dirty="0"/>
              <a:t>file.write("Hello Students") </a:t>
            </a:r>
          </a:p>
          <a:p>
            <a:r>
              <a:rPr lang="en-GB" dirty="0"/>
              <a:t>file.write("\n")</a:t>
            </a:r>
          </a:p>
          <a:p>
            <a:r>
              <a:rPr lang="en-GB" dirty="0"/>
              <a:t>file.write("You are so lucky") </a:t>
            </a:r>
          </a:p>
          <a:p>
            <a:r>
              <a:rPr lang="en-GB" dirty="0"/>
              <a:t>file.write("\n")</a:t>
            </a:r>
          </a:p>
          <a:p>
            <a:r>
              <a:rPr lang="en-GB" dirty="0"/>
              <a:t>file.write("to have Amar in your life") </a:t>
            </a:r>
          </a:p>
          <a:p>
            <a:r>
              <a:rPr lang="en-GB" dirty="0"/>
              <a:t>file.write("\n")</a:t>
            </a:r>
          </a:p>
          <a:p>
            <a:r>
              <a:rPr lang="en-GB" dirty="0"/>
              <a:t>file.write("You're welcome!") </a:t>
            </a:r>
          </a:p>
        </p:txBody>
      </p:sp>
    </p:spTree>
    <p:extLst>
      <p:ext uri="{BB962C8B-B14F-4D97-AF65-F5344CB8AC3E}">
        <p14:creationId xmlns:p14="http://schemas.microsoft.com/office/powerpoint/2010/main" val="2024619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Read from a file</a:t>
            </a:r>
          </a:p>
        </p:txBody>
      </p:sp>
      <p:sp>
        <p:nvSpPr>
          <p:cNvPr id="3" name="Content Placeholder 2"/>
          <p:cNvSpPr>
            <a:spLocks noGrp="1"/>
          </p:cNvSpPr>
          <p:nvPr>
            <p:ph idx="1"/>
          </p:nvPr>
        </p:nvSpPr>
        <p:spPr/>
        <p:txBody>
          <a:bodyPr/>
          <a:lstStyle/>
          <a:p>
            <a:r>
              <a:rPr lang="en-GB" dirty="0"/>
              <a:t>To read from a file you use VARIABLE NAME.read()</a:t>
            </a:r>
          </a:p>
          <a:p>
            <a:endParaRPr lang="en-GB" dirty="0"/>
          </a:p>
          <a:p>
            <a:r>
              <a:rPr lang="en-GB" dirty="0"/>
              <a:t>file = open("Batman.txt") </a:t>
            </a:r>
          </a:p>
          <a:p>
            <a:endParaRPr lang="en-GB" dirty="0"/>
          </a:p>
          <a:p>
            <a:r>
              <a:rPr lang="en-GB" dirty="0"/>
              <a:t>print (file.read())</a:t>
            </a:r>
          </a:p>
          <a:p>
            <a:endParaRPr lang="en-GB" dirty="0"/>
          </a:p>
          <a:p>
            <a:r>
              <a:rPr lang="en-GB" dirty="0"/>
              <a:t>This makes a variable called file </a:t>
            </a:r>
          </a:p>
          <a:p>
            <a:r>
              <a:rPr lang="en-GB" dirty="0"/>
              <a:t>Which will open Batman.text </a:t>
            </a:r>
          </a:p>
          <a:p>
            <a:r>
              <a:rPr lang="en-GB" dirty="0"/>
              <a:t>Then you just print (VARIABLE NAME.read())</a:t>
            </a:r>
          </a:p>
        </p:txBody>
      </p:sp>
    </p:spTree>
    <p:extLst>
      <p:ext uri="{BB962C8B-B14F-4D97-AF65-F5344CB8AC3E}">
        <p14:creationId xmlns:p14="http://schemas.microsoft.com/office/powerpoint/2010/main" val="27418429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Read specific parts </a:t>
            </a:r>
          </a:p>
        </p:txBody>
      </p:sp>
      <p:sp>
        <p:nvSpPr>
          <p:cNvPr id="3" name="Content Placeholder 2"/>
          <p:cNvSpPr>
            <a:spLocks noGrp="1"/>
          </p:cNvSpPr>
          <p:nvPr>
            <p:ph idx="1"/>
          </p:nvPr>
        </p:nvSpPr>
        <p:spPr/>
        <p:txBody>
          <a:bodyPr/>
          <a:lstStyle/>
          <a:p>
            <a:r>
              <a:rPr lang="en-GB" dirty="0"/>
              <a:t>What if your file has 10000000000000000 characters but you only want to print out the first 6 </a:t>
            </a:r>
          </a:p>
          <a:p>
            <a:endParaRPr lang="en-GB" dirty="0"/>
          </a:p>
          <a:p>
            <a:r>
              <a:rPr lang="en-GB" dirty="0"/>
              <a:t>file = open("Batman.txt") </a:t>
            </a:r>
          </a:p>
          <a:p>
            <a:endParaRPr lang="en-GB" dirty="0"/>
          </a:p>
          <a:p>
            <a:r>
              <a:rPr lang="en-GB" dirty="0"/>
              <a:t>print (file.read(6))</a:t>
            </a:r>
          </a:p>
        </p:txBody>
      </p:sp>
    </p:spTree>
    <p:extLst>
      <p:ext uri="{BB962C8B-B14F-4D97-AF65-F5344CB8AC3E}">
        <p14:creationId xmlns:p14="http://schemas.microsoft.com/office/powerpoint/2010/main" val="5493129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Task</a:t>
            </a:r>
          </a:p>
        </p:txBody>
      </p:sp>
      <p:sp>
        <p:nvSpPr>
          <p:cNvPr id="3" name="Content Placeholder 2"/>
          <p:cNvSpPr>
            <a:spLocks noGrp="1"/>
          </p:cNvSpPr>
          <p:nvPr>
            <p:ph idx="1"/>
          </p:nvPr>
        </p:nvSpPr>
        <p:spPr/>
        <p:txBody>
          <a:bodyPr/>
          <a:lstStyle/>
          <a:p>
            <a:r>
              <a:rPr lang="en-GB" dirty="0"/>
              <a:t>What is the code to:</a:t>
            </a:r>
          </a:p>
          <a:p>
            <a:endParaRPr lang="en-GB" dirty="0"/>
          </a:p>
          <a:p>
            <a:pPr marL="514350" indent="-514350">
              <a:buAutoNum type="arabicPeriod"/>
            </a:pPr>
            <a:r>
              <a:rPr lang="en-GB" dirty="0"/>
              <a:t>Copy a file </a:t>
            </a:r>
          </a:p>
          <a:p>
            <a:pPr marL="514350" indent="-514350">
              <a:buAutoNum type="arabicPeriod"/>
            </a:pPr>
            <a:endParaRPr lang="en-GB" dirty="0"/>
          </a:p>
          <a:p>
            <a:pPr marL="514350" indent="-514350">
              <a:buAutoNum type="arabicPeriod"/>
            </a:pPr>
            <a:r>
              <a:rPr lang="en-GB" dirty="0"/>
              <a:t>Move a file</a:t>
            </a:r>
          </a:p>
        </p:txBody>
      </p:sp>
    </p:spTree>
    <p:extLst>
      <p:ext uri="{BB962C8B-B14F-4D97-AF65-F5344CB8AC3E}">
        <p14:creationId xmlns:p14="http://schemas.microsoft.com/office/powerpoint/2010/main" val="3115942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What are similarities between the following:</a:t>
            </a:r>
          </a:p>
        </p:txBody>
      </p:sp>
      <p:sp>
        <p:nvSpPr>
          <p:cNvPr id="3" name="Content Placeholder 2"/>
          <p:cNvSpPr>
            <a:spLocks noGrp="1"/>
          </p:cNvSpPr>
          <p:nvPr>
            <p:ph idx="1"/>
          </p:nvPr>
        </p:nvSpPr>
        <p:spPr/>
        <p:txBody>
          <a:bodyPr>
            <a:normAutofit fontScale="85000" lnSpcReduction="20000"/>
          </a:bodyPr>
          <a:lstStyle/>
          <a:p>
            <a:r>
              <a:rPr lang="en-GB" dirty="0"/>
              <a:t>JPEG</a:t>
            </a:r>
          </a:p>
          <a:p>
            <a:r>
              <a:rPr lang="en-GB" dirty="0"/>
              <a:t>GIF</a:t>
            </a:r>
          </a:p>
          <a:p>
            <a:r>
              <a:rPr lang="en-GB" dirty="0"/>
              <a:t>MP4</a:t>
            </a:r>
          </a:p>
          <a:p>
            <a:r>
              <a:rPr lang="en-GB" dirty="0"/>
              <a:t>DOCX</a:t>
            </a:r>
          </a:p>
          <a:p>
            <a:r>
              <a:rPr lang="en-GB" dirty="0"/>
              <a:t>PPTX</a:t>
            </a:r>
          </a:p>
          <a:p>
            <a:r>
              <a:rPr lang="en-GB" dirty="0"/>
              <a:t>PNG</a:t>
            </a:r>
          </a:p>
          <a:p>
            <a:r>
              <a:rPr lang="en-GB" dirty="0"/>
              <a:t>MOV</a:t>
            </a:r>
          </a:p>
          <a:p>
            <a:endParaRPr lang="en-GB" dirty="0"/>
          </a:p>
          <a:p>
            <a:r>
              <a:rPr lang="en-GB" dirty="0"/>
              <a:t>They are all file extensions </a:t>
            </a:r>
          </a:p>
          <a:p>
            <a:r>
              <a:rPr lang="en-GB" dirty="0"/>
              <a:t>They tell the computer what program to use to open that file. PPTX opens in PowerPoint for example</a:t>
            </a:r>
          </a:p>
          <a:p>
            <a:r>
              <a:rPr lang="en-GB" dirty="0"/>
              <a:t>They all store data in binary</a:t>
            </a:r>
          </a:p>
          <a:p>
            <a:endParaRPr lang="en-GB" dirty="0"/>
          </a:p>
          <a:p>
            <a:r>
              <a:rPr lang="en-GB" dirty="0"/>
              <a:t>When you want to store data that is to be used by a computer program, there are only two types of files you can use:</a:t>
            </a:r>
          </a:p>
          <a:p>
            <a:r>
              <a:rPr lang="en-GB" dirty="0"/>
              <a:t>Text file</a:t>
            </a:r>
          </a:p>
          <a:p>
            <a:r>
              <a:rPr lang="en-GB" dirty="0"/>
              <a:t>Binary file</a:t>
            </a:r>
          </a:p>
        </p:txBody>
      </p:sp>
    </p:spTree>
    <p:extLst>
      <p:ext uri="{BB962C8B-B14F-4D97-AF65-F5344CB8AC3E}">
        <p14:creationId xmlns:p14="http://schemas.microsoft.com/office/powerpoint/2010/main" val="33833035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Code</a:t>
            </a:r>
          </a:p>
        </p:txBody>
      </p:sp>
      <p:sp>
        <p:nvSpPr>
          <p:cNvPr id="3" name="Content Placeholder 2"/>
          <p:cNvSpPr>
            <a:spLocks noGrp="1"/>
          </p:cNvSpPr>
          <p:nvPr>
            <p:ph idx="1"/>
          </p:nvPr>
        </p:nvSpPr>
        <p:spPr/>
        <p:txBody>
          <a:bodyPr>
            <a:normAutofit fontScale="85000" lnSpcReduction="20000"/>
          </a:bodyPr>
          <a:lstStyle/>
          <a:p>
            <a:r>
              <a:rPr lang="en-GB" dirty="0"/>
              <a:t>If you managed to do that last task then you are wonderful!</a:t>
            </a:r>
          </a:p>
          <a:p>
            <a:endParaRPr lang="en-GB" dirty="0"/>
          </a:p>
          <a:p>
            <a:r>
              <a:rPr lang="en-GB" dirty="0"/>
              <a:t>I say this because you really needed something extra.</a:t>
            </a:r>
          </a:p>
          <a:p>
            <a:r>
              <a:rPr lang="en-GB" dirty="0"/>
              <a:t>The new piece of code you need is shutil.copy </a:t>
            </a:r>
          </a:p>
          <a:p>
            <a:endParaRPr lang="en-GB" dirty="0"/>
          </a:p>
          <a:p>
            <a:r>
              <a:rPr lang="en-GB" dirty="0"/>
              <a:t>But if you write shutil.copy then an error will happen</a:t>
            </a:r>
          </a:p>
          <a:p>
            <a:endParaRPr lang="en-GB" dirty="0"/>
          </a:p>
          <a:p>
            <a:r>
              <a:rPr lang="en-GB" dirty="0"/>
              <a:t>shutil stands for Shell Utilities. To use shutil.copy you need to tell Python that you really want this. </a:t>
            </a:r>
          </a:p>
          <a:p>
            <a:endParaRPr lang="en-GB" dirty="0"/>
          </a:p>
          <a:p>
            <a:r>
              <a:rPr lang="en-GB" dirty="0"/>
              <a:t>import shutil</a:t>
            </a:r>
          </a:p>
          <a:p>
            <a:endParaRPr lang="en-GB" dirty="0"/>
          </a:p>
          <a:p>
            <a:r>
              <a:rPr lang="en-GB" dirty="0"/>
              <a:t>shutil.copy("Batman.txt", "Batman22.txt")</a:t>
            </a:r>
          </a:p>
          <a:p>
            <a:endParaRPr lang="en-GB" dirty="0"/>
          </a:p>
          <a:p>
            <a:r>
              <a:rPr lang="en-GB" dirty="0"/>
              <a:t>import shutil  - This will import all the shutil features. </a:t>
            </a:r>
            <a:br>
              <a:rPr lang="en-GB" dirty="0"/>
            </a:br>
            <a:r>
              <a:rPr lang="en-GB" dirty="0"/>
              <a:t>shutil.copy(ORIGINAL NAME, COPIED NAME) </a:t>
            </a:r>
            <a:r>
              <a:rPr lang="mr-IN" dirty="0"/>
              <a:t>–</a:t>
            </a:r>
            <a:r>
              <a:rPr lang="en-GB" dirty="0"/>
              <a:t> This will copy the file and give it a new name</a:t>
            </a:r>
          </a:p>
        </p:txBody>
      </p:sp>
    </p:spTree>
    <p:extLst>
      <p:ext uri="{BB962C8B-B14F-4D97-AF65-F5344CB8AC3E}">
        <p14:creationId xmlns:p14="http://schemas.microsoft.com/office/powerpoint/2010/main" val="17583597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Moving a file / Rename a file </a:t>
            </a:r>
          </a:p>
        </p:txBody>
      </p:sp>
      <p:sp>
        <p:nvSpPr>
          <p:cNvPr id="3" name="Content Placeholder 2"/>
          <p:cNvSpPr>
            <a:spLocks noGrp="1"/>
          </p:cNvSpPr>
          <p:nvPr>
            <p:ph idx="1"/>
          </p:nvPr>
        </p:nvSpPr>
        <p:spPr/>
        <p:txBody>
          <a:bodyPr/>
          <a:lstStyle/>
          <a:p>
            <a:r>
              <a:rPr lang="en-GB" dirty="0"/>
              <a:t>If you want to rename a file, it</a:t>
            </a:r>
            <a:r>
              <a:rPr lang="mr-IN" dirty="0"/>
              <a:t>’</a:t>
            </a:r>
            <a:r>
              <a:rPr lang="en-GB" dirty="0"/>
              <a:t>s the same as moving a file. </a:t>
            </a:r>
          </a:p>
          <a:p>
            <a:endParaRPr lang="en-GB" dirty="0"/>
          </a:p>
          <a:p>
            <a:r>
              <a:rPr lang="en-GB" dirty="0"/>
              <a:t>You still need shutil </a:t>
            </a:r>
          </a:p>
          <a:p>
            <a:endParaRPr lang="en-GB" dirty="0"/>
          </a:p>
          <a:p>
            <a:r>
              <a:rPr lang="en-GB" dirty="0"/>
              <a:t>Import shutil </a:t>
            </a:r>
          </a:p>
          <a:p>
            <a:endParaRPr lang="en-GB" dirty="0"/>
          </a:p>
          <a:p>
            <a:r>
              <a:rPr lang="en-GB" dirty="0"/>
              <a:t>shutil.move("Batman.txt", ”Catwoman.txt")</a:t>
            </a:r>
          </a:p>
          <a:p>
            <a:endParaRPr lang="en-GB" dirty="0"/>
          </a:p>
          <a:p>
            <a:endParaRPr lang="en-GB" dirty="0"/>
          </a:p>
        </p:txBody>
      </p:sp>
    </p:spTree>
    <p:extLst>
      <p:ext uri="{BB962C8B-B14F-4D97-AF65-F5344CB8AC3E}">
        <p14:creationId xmlns:p14="http://schemas.microsoft.com/office/powerpoint/2010/main" val="32826266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Task</a:t>
            </a:r>
          </a:p>
        </p:txBody>
      </p:sp>
      <p:sp>
        <p:nvSpPr>
          <p:cNvPr id="3" name="Content Placeholder 2"/>
          <p:cNvSpPr>
            <a:spLocks noGrp="1"/>
          </p:cNvSpPr>
          <p:nvPr>
            <p:ph idx="1"/>
          </p:nvPr>
        </p:nvSpPr>
        <p:spPr/>
        <p:txBody>
          <a:bodyPr>
            <a:normAutofit/>
          </a:bodyPr>
          <a:lstStyle/>
          <a:p>
            <a:r>
              <a:rPr lang="en-US" dirty="0"/>
              <a:t>Create a new text file </a:t>
            </a:r>
          </a:p>
          <a:p>
            <a:r>
              <a:rPr lang="en-US" dirty="0"/>
              <a:t>Add 5 lines of data</a:t>
            </a:r>
          </a:p>
          <a:p>
            <a:r>
              <a:rPr lang="en-US" dirty="0"/>
              <a:t>Print all the data from the file </a:t>
            </a:r>
          </a:p>
          <a:p>
            <a:r>
              <a:rPr lang="en-US" dirty="0"/>
              <a:t>Make a copy of this file</a:t>
            </a:r>
          </a:p>
          <a:p>
            <a:r>
              <a:rPr lang="en-US" dirty="0"/>
              <a:t>Rename this copy </a:t>
            </a:r>
          </a:p>
          <a:p>
            <a:r>
              <a:rPr lang="en-US" dirty="0"/>
              <a:t>Print only the second line </a:t>
            </a:r>
          </a:p>
          <a:p>
            <a:r>
              <a:rPr lang="en-US" dirty="0"/>
              <a:t>Add the words “Pizza is great” between the 3</a:t>
            </a:r>
            <a:r>
              <a:rPr lang="en-US" baseline="30000" dirty="0"/>
              <a:t>rd</a:t>
            </a:r>
            <a:r>
              <a:rPr lang="en-US" dirty="0"/>
              <a:t> and 4</a:t>
            </a:r>
            <a:r>
              <a:rPr lang="en-US" baseline="30000" dirty="0"/>
              <a:t>th</a:t>
            </a:r>
            <a:r>
              <a:rPr lang="en-US" dirty="0"/>
              <a:t> line</a:t>
            </a:r>
          </a:p>
          <a:p>
            <a:endParaRPr lang="en-US" dirty="0"/>
          </a:p>
        </p:txBody>
      </p:sp>
    </p:spTree>
    <p:extLst>
      <p:ext uri="{BB962C8B-B14F-4D97-AF65-F5344CB8AC3E}">
        <p14:creationId xmlns:p14="http://schemas.microsoft.com/office/powerpoint/2010/main" val="4508970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1797-89D1-4B49-A1E4-1C5739500D6E}"/>
              </a:ext>
            </a:extLst>
          </p:cNvPr>
          <p:cNvSpPr>
            <a:spLocks noGrp="1"/>
          </p:cNvSpPr>
          <p:nvPr>
            <p:ph type="title"/>
          </p:nvPr>
        </p:nvSpPr>
        <p:spPr/>
        <p:txBody>
          <a:bodyPr>
            <a:normAutofit fontScale="90000"/>
          </a:bodyPr>
          <a:lstStyle/>
          <a:p>
            <a:r>
              <a:rPr lang="en-GB" dirty="0"/>
              <a:t>Coursebook.</a:t>
            </a:r>
          </a:p>
        </p:txBody>
      </p:sp>
      <p:sp>
        <p:nvSpPr>
          <p:cNvPr id="3" name="Content Placeholder 2">
            <a:extLst>
              <a:ext uri="{FF2B5EF4-FFF2-40B4-BE49-F238E27FC236}">
                <a16:creationId xmlns:a16="http://schemas.microsoft.com/office/drawing/2014/main" id="{3F5CBEBC-C8F5-5C44-9C0D-90B1B07EAE68}"/>
              </a:ext>
            </a:extLst>
          </p:cNvPr>
          <p:cNvSpPr>
            <a:spLocks noGrp="1"/>
          </p:cNvSpPr>
          <p:nvPr>
            <p:ph idx="1"/>
          </p:nvPr>
        </p:nvSpPr>
        <p:spPr>
          <a:xfrm>
            <a:off x="22412" y="551328"/>
            <a:ext cx="4663888" cy="6306671"/>
          </a:xfrm>
        </p:spPr>
        <p:txBody>
          <a:bodyPr/>
          <a:lstStyle/>
          <a:p>
            <a:r>
              <a:rPr lang="en-GB" dirty="0"/>
              <a:t>Your Hodder coursebook (Page 527 and 528) has different code to write to a serial file.</a:t>
            </a:r>
          </a:p>
        </p:txBody>
      </p:sp>
      <p:grpSp>
        <p:nvGrpSpPr>
          <p:cNvPr id="8" name="Group 7">
            <a:extLst>
              <a:ext uri="{FF2B5EF4-FFF2-40B4-BE49-F238E27FC236}">
                <a16:creationId xmlns:a16="http://schemas.microsoft.com/office/drawing/2014/main" id="{747B8881-AF5A-5446-B470-2972F3C6DDF8}"/>
              </a:ext>
            </a:extLst>
          </p:cNvPr>
          <p:cNvGrpSpPr/>
          <p:nvPr/>
        </p:nvGrpSpPr>
        <p:grpSpPr>
          <a:xfrm>
            <a:off x="4922929" y="-1"/>
            <a:ext cx="7269071" cy="6857999"/>
            <a:chOff x="4403817" y="-538725"/>
            <a:chExt cx="7765771" cy="7636671"/>
          </a:xfrm>
        </p:grpSpPr>
        <p:pic>
          <p:nvPicPr>
            <p:cNvPr id="5" name="Picture 4">
              <a:extLst>
                <a:ext uri="{FF2B5EF4-FFF2-40B4-BE49-F238E27FC236}">
                  <a16:creationId xmlns:a16="http://schemas.microsoft.com/office/drawing/2014/main" id="{1E8950E7-4B1D-6146-B8E9-529B2BB7342B}"/>
                </a:ext>
              </a:extLst>
            </p:cNvPr>
            <p:cNvPicPr>
              <a:picLocks noChangeAspect="1"/>
            </p:cNvPicPr>
            <p:nvPr/>
          </p:nvPicPr>
          <p:blipFill>
            <a:blip r:embed="rId2"/>
            <a:stretch>
              <a:fillRect/>
            </a:stretch>
          </p:blipFill>
          <p:spPr>
            <a:xfrm>
              <a:off x="4403817" y="-538725"/>
              <a:ext cx="7717000" cy="4243388"/>
            </a:xfrm>
            <a:prstGeom prst="rect">
              <a:avLst/>
            </a:prstGeom>
          </p:spPr>
        </p:pic>
        <p:pic>
          <p:nvPicPr>
            <p:cNvPr id="7" name="Picture 6">
              <a:extLst>
                <a:ext uri="{FF2B5EF4-FFF2-40B4-BE49-F238E27FC236}">
                  <a16:creationId xmlns:a16="http://schemas.microsoft.com/office/drawing/2014/main" id="{68288311-93BE-EA4C-BEF2-340FCB76EE09}"/>
                </a:ext>
              </a:extLst>
            </p:cNvPr>
            <p:cNvPicPr>
              <a:picLocks noChangeAspect="1"/>
            </p:cNvPicPr>
            <p:nvPr/>
          </p:nvPicPr>
          <p:blipFill>
            <a:blip r:embed="rId3"/>
            <a:stretch>
              <a:fillRect/>
            </a:stretch>
          </p:blipFill>
          <p:spPr>
            <a:xfrm>
              <a:off x="4403817" y="3704663"/>
              <a:ext cx="7765771" cy="3393283"/>
            </a:xfrm>
            <a:prstGeom prst="rect">
              <a:avLst/>
            </a:prstGeom>
          </p:spPr>
        </p:pic>
      </p:grpSp>
    </p:spTree>
    <p:extLst>
      <p:ext uri="{BB962C8B-B14F-4D97-AF65-F5344CB8AC3E}">
        <p14:creationId xmlns:p14="http://schemas.microsoft.com/office/powerpoint/2010/main" val="27443494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2BC82-5045-8B47-9060-5413AAF98D7C}"/>
              </a:ext>
            </a:extLst>
          </p:cNvPr>
          <p:cNvSpPr>
            <a:spLocks noGrp="1"/>
          </p:cNvSpPr>
          <p:nvPr>
            <p:ph type="title"/>
          </p:nvPr>
        </p:nvSpPr>
        <p:spPr/>
        <p:txBody>
          <a:bodyPr>
            <a:normAutofit fontScale="90000"/>
          </a:bodyPr>
          <a:lstStyle/>
          <a:p>
            <a:r>
              <a:rPr lang="en-GB" dirty="0"/>
              <a:t>Too easy</a:t>
            </a:r>
          </a:p>
        </p:txBody>
      </p:sp>
      <p:sp>
        <p:nvSpPr>
          <p:cNvPr id="3" name="Content Placeholder 2">
            <a:extLst>
              <a:ext uri="{FF2B5EF4-FFF2-40B4-BE49-F238E27FC236}">
                <a16:creationId xmlns:a16="http://schemas.microsoft.com/office/drawing/2014/main" id="{1C274B92-E034-8147-908D-949584BC0EB1}"/>
              </a:ext>
            </a:extLst>
          </p:cNvPr>
          <p:cNvSpPr>
            <a:spLocks noGrp="1"/>
          </p:cNvSpPr>
          <p:nvPr>
            <p:ph idx="1"/>
          </p:nvPr>
        </p:nvSpPr>
        <p:spPr/>
        <p:txBody>
          <a:bodyPr/>
          <a:lstStyle/>
          <a:p>
            <a:r>
              <a:rPr lang="en-GB" dirty="0"/>
              <a:t>With a serial file, if you want to add something to the end (append), its easy, you just add it on the end. </a:t>
            </a:r>
          </a:p>
          <a:p>
            <a:endParaRPr lang="en-GB" dirty="0"/>
          </a:p>
          <a:p>
            <a:r>
              <a:rPr lang="en-GB" dirty="0"/>
              <a:t>But what if you want to add something in a sequential file?</a:t>
            </a:r>
          </a:p>
          <a:p>
            <a:endParaRPr lang="en-GB" dirty="0"/>
          </a:p>
          <a:p>
            <a:r>
              <a:rPr lang="en-GB" dirty="0"/>
              <a:t>You have remake the whole file to make sure your new record is in the correct place. </a:t>
            </a:r>
          </a:p>
          <a:p>
            <a:endParaRPr lang="en-GB" dirty="0"/>
          </a:p>
          <a:p>
            <a:r>
              <a:rPr lang="en-GB" dirty="0"/>
              <a:t>Page 531 of your Hodder book has the Pseudocode for it. </a:t>
            </a:r>
          </a:p>
          <a:p>
            <a:endParaRPr lang="en-GB" dirty="0"/>
          </a:p>
          <a:p>
            <a:r>
              <a:rPr lang="en-GB" dirty="0"/>
              <a:t>For a direct file you have to just make sure your hashing function is working</a:t>
            </a:r>
          </a:p>
          <a:p>
            <a:endParaRPr lang="en-GB" dirty="0"/>
          </a:p>
        </p:txBody>
      </p:sp>
    </p:spTree>
    <p:extLst>
      <p:ext uri="{BB962C8B-B14F-4D97-AF65-F5344CB8AC3E}">
        <p14:creationId xmlns:p14="http://schemas.microsoft.com/office/powerpoint/2010/main" val="36077439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Some easy fun things in Python</a:t>
            </a:r>
          </a:p>
        </p:txBody>
      </p:sp>
      <p:sp>
        <p:nvSpPr>
          <p:cNvPr id="3" name="Content Placeholder 2"/>
          <p:cNvSpPr>
            <a:spLocks noGrp="1"/>
          </p:cNvSpPr>
          <p:nvPr>
            <p:ph idx="1"/>
          </p:nvPr>
        </p:nvSpPr>
        <p:spPr/>
        <p:txBody>
          <a:bodyPr/>
          <a:lstStyle/>
          <a:p>
            <a:r>
              <a:rPr lang="en-GB" dirty="0"/>
              <a:t>This next stuff is how you can play around in Python. </a:t>
            </a:r>
          </a:p>
          <a:p>
            <a:endParaRPr lang="en-GB" dirty="0"/>
          </a:p>
          <a:p>
            <a:endParaRPr lang="en-GB" dirty="0"/>
          </a:p>
        </p:txBody>
      </p:sp>
    </p:spTree>
    <p:extLst>
      <p:ext uri="{BB962C8B-B14F-4D97-AF65-F5344CB8AC3E}">
        <p14:creationId xmlns:p14="http://schemas.microsoft.com/office/powerpoint/2010/main" val="6921948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String Manipulation</a:t>
            </a:r>
          </a:p>
        </p:txBody>
      </p:sp>
      <p:sp>
        <p:nvSpPr>
          <p:cNvPr id="3" name="Content Placeholder 2"/>
          <p:cNvSpPr>
            <a:spLocks noGrp="1"/>
          </p:cNvSpPr>
          <p:nvPr>
            <p:ph idx="1"/>
          </p:nvPr>
        </p:nvSpPr>
        <p:spPr/>
        <p:txBody>
          <a:bodyPr/>
          <a:lstStyle/>
          <a:p>
            <a:r>
              <a:rPr lang="en-GB" dirty="0"/>
              <a:t>For all examples, we will start with:</a:t>
            </a:r>
          </a:p>
          <a:p>
            <a:r>
              <a:rPr lang="en-GB" dirty="0"/>
              <a:t>word = “Batman is better”</a:t>
            </a:r>
          </a:p>
          <a:p>
            <a:endParaRPr lang="en-GB" dirty="0"/>
          </a:p>
          <a:p>
            <a:r>
              <a:rPr lang="en-GB" dirty="0"/>
              <a:t>Length</a:t>
            </a:r>
          </a:p>
          <a:p>
            <a:r>
              <a:rPr lang="en-GB" dirty="0"/>
              <a:t>Finding the length of the string (we’ve done this before)</a:t>
            </a:r>
          </a:p>
          <a:p>
            <a:r>
              <a:rPr lang="en-GB" dirty="0"/>
              <a:t>len(word) </a:t>
            </a:r>
          </a:p>
          <a:p>
            <a:endParaRPr lang="en-GB" dirty="0"/>
          </a:p>
          <a:p>
            <a:r>
              <a:rPr lang="en-GB" dirty="0"/>
              <a:t>Letter Print </a:t>
            </a:r>
          </a:p>
          <a:p>
            <a:r>
              <a:rPr lang="en-GB" dirty="0"/>
              <a:t>Print a specific letter from a string</a:t>
            </a:r>
          </a:p>
          <a:p>
            <a:r>
              <a:rPr lang="en-GB" dirty="0"/>
              <a:t>print (word[8])</a:t>
            </a:r>
          </a:p>
          <a:p>
            <a:endParaRPr lang="en-GB" dirty="0"/>
          </a:p>
        </p:txBody>
      </p:sp>
    </p:spTree>
    <p:extLst>
      <p:ext uri="{BB962C8B-B14F-4D97-AF65-F5344CB8AC3E}">
        <p14:creationId xmlns:p14="http://schemas.microsoft.com/office/powerpoint/2010/main" val="275195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word = “Batman is better”</a:t>
            </a:r>
          </a:p>
        </p:txBody>
      </p:sp>
      <p:sp>
        <p:nvSpPr>
          <p:cNvPr id="3" name="Content Placeholder 2"/>
          <p:cNvSpPr>
            <a:spLocks noGrp="1"/>
          </p:cNvSpPr>
          <p:nvPr>
            <p:ph idx="1"/>
          </p:nvPr>
        </p:nvSpPr>
        <p:spPr/>
        <p:txBody>
          <a:bodyPr/>
          <a:lstStyle/>
          <a:p>
            <a:r>
              <a:rPr lang="en-GB" dirty="0"/>
              <a:t>Count a letter</a:t>
            </a:r>
          </a:p>
          <a:p>
            <a:r>
              <a:rPr lang="en-GB" dirty="0"/>
              <a:t>Counts how many times the letter ‘t’ is there</a:t>
            </a:r>
          </a:p>
          <a:p>
            <a:r>
              <a:rPr lang="en-GB" dirty="0"/>
              <a:t>print (word.count("t")) </a:t>
            </a:r>
          </a:p>
          <a:p>
            <a:endParaRPr lang="en-GB" dirty="0"/>
          </a:p>
          <a:p>
            <a:r>
              <a:rPr lang="en-GB" dirty="0"/>
              <a:t>Count Spaces</a:t>
            </a:r>
          </a:p>
          <a:p>
            <a:r>
              <a:rPr lang="en-GB" dirty="0"/>
              <a:t>Count the number of spaces </a:t>
            </a:r>
          </a:p>
          <a:p>
            <a:r>
              <a:rPr lang="en-GB" dirty="0"/>
              <a:t>print (word.count(" ")) </a:t>
            </a:r>
          </a:p>
          <a:p>
            <a:endParaRPr lang="en-GB" dirty="0"/>
          </a:p>
          <a:p>
            <a:r>
              <a:rPr lang="en-GB" dirty="0"/>
              <a:t>Find a letter </a:t>
            </a:r>
          </a:p>
          <a:p>
            <a:r>
              <a:rPr lang="en-GB" dirty="0"/>
              <a:t>Finds the position of the letter ‘i’ </a:t>
            </a:r>
          </a:p>
          <a:p>
            <a:r>
              <a:rPr lang="en-GB" dirty="0"/>
              <a:t>print (word.find("i")) </a:t>
            </a:r>
          </a:p>
        </p:txBody>
      </p:sp>
    </p:spTree>
    <p:extLst>
      <p:ext uri="{BB962C8B-B14F-4D97-AF65-F5344CB8AC3E}">
        <p14:creationId xmlns:p14="http://schemas.microsoft.com/office/powerpoint/2010/main" val="41302890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word = “Batman is better”</a:t>
            </a:r>
          </a:p>
        </p:txBody>
      </p:sp>
      <p:sp>
        <p:nvSpPr>
          <p:cNvPr id="3" name="Content Placeholder 2"/>
          <p:cNvSpPr>
            <a:spLocks noGrp="1"/>
          </p:cNvSpPr>
          <p:nvPr>
            <p:ph idx="1"/>
          </p:nvPr>
        </p:nvSpPr>
        <p:spPr/>
        <p:txBody>
          <a:bodyPr/>
          <a:lstStyle/>
          <a:p>
            <a:r>
              <a:rPr lang="en-GB" dirty="0"/>
              <a:t>Print the first three letters</a:t>
            </a:r>
          </a:p>
          <a:p>
            <a:r>
              <a:rPr lang="en-GB" dirty="0"/>
              <a:t>print (word[:3]) </a:t>
            </a:r>
          </a:p>
          <a:p>
            <a:endParaRPr lang="en-GB" dirty="0"/>
          </a:p>
          <a:p>
            <a:r>
              <a:rPr lang="en-GB" dirty="0"/>
              <a:t>Prints the last three letters </a:t>
            </a:r>
          </a:p>
          <a:p>
            <a:r>
              <a:rPr lang="mr-IN" dirty="0"/>
              <a:t>print (word[-3:]) </a:t>
            </a:r>
            <a:r>
              <a:rPr lang="en-GB" dirty="0"/>
              <a:t> </a:t>
            </a:r>
          </a:p>
          <a:p>
            <a:endParaRPr lang="en-GB" dirty="0"/>
          </a:p>
          <a:p>
            <a:r>
              <a:rPr lang="en-GB" dirty="0"/>
              <a:t>Print everything except the first three letters</a:t>
            </a:r>
          </a:p>
          <a:p>
            <a:r>
              <a:rPr lang="en-GB" dirty="0"/>
              <a:t>print (word[3:]) </a:t>
            </a:r>
          </a:p>
          <a:p>
            <a:endParaRPr lang="en-GB" dirty="0"/>
          </a:p>
          <a:p>
            <a:r>
              <a:rPr lang="en-GB" dirty="0"/>
              <a:t>Prints everything except the last three letters</a:t>
            </a:r>
          </a:p>
          <a:p>
            <a:r>
              <a:rPr lang="mr-IN" dirty="0"/>
              <a:t>print (word[:-3]) </a:t>
            </a:r>
            <a:endParaRPr lang="en-GB" dirty="0"/>
          </a:p>
        </p:txBody>
      </p:sp>
    </p:spTree>
    <p:extLst>
      <p:ext uri="{BB962C8B-B14F-4D97-AF65-F5344CB8AC3E}">
        <p14:creationId xmlns:p14="http://schemas.microsoft.com/office/powerpoint/2010/main" val="16510591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word = “Batman is better”</a:t>
            </a:r>
          </a:p>
        </p:txBody>
      </p:sp>
      <p:sp>
        <p:nvSpPr>
          <p:cNvPr id="3" name="Content Placeholder 2"/>
          <p:cNvSpPr>
            <a:spLocks noGrp="1"/>
          </p:cNvSpPr>
          <p:nvPr>
            <p:ph idx="1"/>
          </p:nvPr>
        </p:nvSpPr>
        <p:spPr/>
        <p:txBody>
          <a:bodyPr/>
          <a:lstStyle/>
          <a:p>
            <a:r>
              <a:rPr lang="en-GB" dirty="0"/>
              <a:t>Finds the letter ‘a’ and splits your word in those places</a:t>
            </a:r>
          </a:p>
          <a:p>
            <a:r>
              <a:rPr lang="en-GB" dirty="0"/>
              <a:t>print (word.split("a"))</a:t>
            </a:r>
          </a:p>
          <a:p>
            <a:endParaRPr lang="en-GB" dirty="0"/>
          </a:p>
          <a:p>
            <a:r>
              <a:rPr lang="en-GB" dirty="0"/>
              <a:t>Checks to see if your word starts with a ‘B’</a:t>
            </a:r>
          </a:p>
          <a:p>
            <a:r>
              <a:rPr lang="en-GB" dirty="0"/>
              <a:t>print (word.startswith("B"))</a:t>
            </a:r>
          </a:p>
          <a:p>
            <a:endParaRPr lang="en-GB" dirty="0"/>
          </a:p>
          <a:p>
            <a:r>
              <a:rPr lang="en-GB" dirty="0"/>
              <a:t>Checks to see if your word ends with ‘r’</a:t>
            </a:r>
          </a:p>
          <a:p>
            <a:r>
              <a:rPr lang="en-GB" dirty="0"/>
              <a:t>print (word.endswith(”r")) </a:t>
            </a:r>
          </a:p>
          <a:p>
            <a:endParaRPr lang="en-GB" dirty="0"/>
          </a:p>
          <a:p>
            <a:r>
              <a:rPr lang="en-GB" dirty="0"/>
              <a:t>Prints your word 10 times </a:t>
            </a:r>
          </a:p>
          <a:p>
            <a:r>
              <a:rPr lang="en-GB" dirty="0"/>
              <a:t>print (word*10) </a:t>
            </a:r>
          </a:p>
        </p:txBody>
      </p:sp>
    </p:spTree>
    <p:extLst>
      <p:ext uri="{BB962C8B-B14F-4D97-AF65-F5344CB8AC3E}">
        <p14:creationId xmlns:p14="http://schemas.microsoft.com/office/powerpoint/2010/main" val="91056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Text Files vs Binary Files</a:t>
            </a:r>
          </a:p>
        </p:txBody>
      </p:sp>
      <p:sp>
        <p:nvSpPr>
          <p:cNvPr id="3" name="Content Placeholder 2"/>
          <p:cNvSpPr>
            <a:spLocks noGrp="1"/>
          </p:cNvSpPr>
          <p:nvPr>
            <p:ph idx="1"/>
          </p:nvPr>
        </p:nvSpPr>
        <p:spPr/>
        <p:txBody>
          <a:bodyPr>
            <a:normAutofit lnSpcReduction="10000"/>
          </a:bodyPr>
          <a:lstStyle/>
          <a:p>
            <a:r>
              <a:rPr lang="en-GB" dirty="0"/>
              <a:t>Text files contain data that is stored using a specific character codes </a:t>
            </a:r>
            <a:r>
              <a:rPr lang="mr-IN" dirty="0"/>
              <a:t>–</a:t>
            </a:r>
            <a:r>
              <a:rPr lang="en-GB" dirty="0"/>
              <a:t> examples ASCII </a:t>
            </a:r>
          </a:p>
          <a:p>
            <a:endParaRPr lang="en-GB" dirty="0"/>
          </a:p>
          <a:p>
            <a:r>
              <a:rPr lang="en-GB" dirty="0"/>
              <a:t>You can make your own text file by using a text editor </a:t>
            </a:r>
            <a:r>
              <a:rPr lang="mr-IN" dirty="0"/>
              <a:t>–</a:t>
            </a:r>
            <a:r>
              <a:rPr lang="en-GB" dirty="0"/>
              <a:t> like notepad </a:t>
            </a:r>
          </a:p>
          <a:p>
            <a:endParaRPr lang="en-GB" dirty="0"/>
          </a:p>
          <a:p>
            <a:r>
              <a:rPr lang="en-GB" dirty="0"/>
              <a:t>A binary file stores data using its own internal representation. For example an integer may be stored using four bytes (32 bits) </a:t>
            </a:r>
          </a:p>
          <a:p>
            <a:endParaRPr lang="en-GB" dirty="0"/>
          </a:p>
          <a:p>
            <a:r>
              <a:rPr lang="en-GB" dirty="0"/>
              <a:t>A binary file will be made using a specific program </a:t>
            </a:r>
          </a:p>
          <a:p>
            <a:endParaRPr lang="en-GB" dirty="0"/>
          </a:p>
          <a:p>
            <a:r>
              <a:rPr lang="en-GB" dirty="0"/>
              <a:t>A binary file uses records </a:t>
            </a:r>
          </a:p>
          <a:p>
            <a:r>
              <a:rPr lang="en-GB" dirty="0"/>
              <a:t>The binary file is a collection of records. </a:t>
            </a:r>
          </a:p>
          <a:p>
            <a:r>
              <a:rPr lang="en-GB" dirty="0"/>
              <a:t>A record can have many fields </a:t>
            </a:r>
          </a:p>
          <a:p>
            <a:r>
              <a:rPr lang="en-GB" dirty="0"/>
              <a:t>A field can have a value </a:t>
            </a:r>
          </a:p>
          <a:p>
            <a:endParaRPr lang="en-GB" dirty="0"/>
          </a:p>
          <a:p>
            <a:endParaRPr lang="en-GB" dirty="0"/>
          </a:p>
        </p:txBody>
      </p:sp>
    </p:spTree>
    <p:extLst>
      <p:ext uri="{BB962C8B-B14F-4D97-AF65-F5344CB8AC3E}">
        <p14:creationId xmlns:p14="http://schemas.microsoft.com/office/powerpoint/2010/main" val="23852780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word = “Batman is better”</a:t>
            </a:r>
          </a:p>
        </p:txBody>
      </p:sp>
      <p:sp>
        <p:nvSpPr>
          <p:cNvPr id="3" name="Content Placeholder 2"/>
          <p:cNvSpPr>
            <a:spLocks noGrp="1"/>
          </p:cNvSpPr>
          <p:nvPr>
            <p:ph idx="1"/>
          </p:nvPr>
        </p:nvSpPr>
        <p:spPr/>
        <p:txBody>
          <a:bodyPr/>
          <a:lstStyle/>
          <a:p>
            <a:r>
              <a:rPr lang="en-GB" dirty="0"/>
              <a:t>Word Replace</a:t>
            </a:r>
          </a:p>
          <a:p>
            <a:r>
              <a:rPr lang="en-GB" dirty="0"/>
              <a:t>Replaces Batman with Superman </a:t>
            </a:r>
          </a:p>
          <a:p>
            <a:r>
              <a:rPr lang="en-GB" dirty="0"/>
              <a:t>print (word.replace("Batman","Superman")) </a:t>
            </a:r>
          </a:p>
          <a:p>
            <a:endParaRPr lang="en-GB" dirty="0"/>
          </a:p>
          <a:p>
            <a:r>
              <a:rPr lang="en-GB" dirty="0"/>
              <a:t>Uppercase</a:t>
            </a:r>
          </a:p>
          <a:p>
            <a:r>
              <a:rPr lang="en-GB" dirty="0"/>
              <a:t>Make all letters uppercase</a:t>
            </a:r>
          </a:p>
          <a:p>
            <a:r>
              <a:rPr lang="en-GB" dirty="0"/>
              <a:t>print (word.upper()) </a:t>
            </a:r>
          </a:p>
          <a:p>
            <a:endParaRPr lang="en-GB" dirty="0"/>
          </a:p>
          <a:p>
            <a:r>
              <a:rPr lang="en-GB" dirty="0"/>
              <a:t>Lowercase</a:t>
            </a:r>
          </a:p>
          <a:p>
            <a:r>
              <a:rPr lang="en-GB" dirty="0"/>
              <a:t>Make all letters lowercase</a:t>
            </a:r>
          </a:p>
          <a:p>
            <a:r>
              <a:rPr lang="en-GB" dirty="0"/>
              <a:t>print (word.lower()) </a:t>
            </a:r>
          </a:p>
        </p:txBody>
      </p:sp>
    </p:spTree>
    <p:extLst>
      <p:ext uri="{BB962C8B-B14F-4D97-AF65-F5344CB8AC3E}">
        <p14:creationId xmlns:p14="http://schemas.microsoft.com/office/powerpoint/2010/main" val="13556229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word = “Batman is better”</a:t>
            </a:r>
          </a:p>
        </p:txBody>
      </p:sp>
      <p:sp>
        <p:nvSpPr>
          <p:cNvPr id="3" name="Content Placeholder 2"/>
          <p:cNvSpPr>
            <a:spLocks noGrp="1"/>
          </p:cNvSpPr>
          <p:nvPr>
            <p:ph idx="1"/>
          </p:nvPr>
        </p:nvSpPr>
        <p:spPr/>
        <p:txBody>
          <a:bodyPr/>
          <a:lstStyle/>
          <a:p>
            <a:r>
              <a:rPr lang="en-GB" dirty="0"/>
              <a:t>Make the start of each word a capital letter (Title Case)</a:t>
            </a:r>
          </a:p>
          <a:p>
            <a:r>
              <a:rPr lang="en-GB" dirty="0"/>
              <a:t>print (word.title())</a:t>
            </a:r>
          </a:p>
          <a:p>
            <a:endParaRPr lang="en-GB" dirty="0"/>
          </a:p>
          <a:p>
            <a:r>
              <a:rPr lang="en-GB" dirty="0"/>
              <a:t>Make the first letter a capital letter  (Capitalize)</a:t>
            </a:r>
          </a:p>
          <a:p>
            <a:r>
              <a:rPr lang="en-GB" dirty="0"/>
              <a:t>print (word.capitalize()) </a:t>
            </a:r>
          </a:p>
          <a:p>
            <a:endParaRPr lang="en-GB" dirty="0"/>
          </a:p>
          <a:p>
            <a:r>
              <a:rPr lang="en-GB" dirty="0"/>
              <a:t>Swap the uppercase for lowercase and the lowercase for uppercase</a:t>
            </a:r>
          </a:p>
          <a:p>
            <a:r>
              <a:rPr lang="en-GB" dirty="0"/>
              <a:t>print (word.swapcase()) </a:t>
            </a:r>
          </a:p>
          <a:p>
            <a:endParaRPr lang="en-GB" dirty="0"/>
          </a:p>
          <a:p>
            <a:r>
              <a:rPr lang="en-GB" dirty="0"/>
              <a:t>Reverses the letters </a:t>
            </a:r>
          </a:p>
          <a:p>
            <a:r>
              <a:rPr lang="en-GB" dirty="0"/>
              <a:t>print(word[::-1])</a:t>
            </a:r>
          </a:p>
        </p:txBody>
      </p:sp>
    </p:spTree>
    <p:extLst>
      <p:ext uri="{BB962C8B-B14F-4D97-AF65-F5344CB8AC3E}">
        <p14:creationId xmlns:p14="http://schemas.microsoft.com/office/powerpoint/2010/main" val="30792234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dirty="0"/>
              <a:t>word = "wwwwwwwwwwBatman is betterwwwwwwwww”</a:t>
            </a:r>
          </a:p>
        </p:txBody>
      </p:sp>
      <p:sp>
        <p:nvSpPr>
          <p:cNvPr id="3" name="Content Placeholder 2"/>
          <p:cNvSpPr>
            <a:spLocks noGrp="1"/>
          </p:cNvSpPr>
          <p:nvPr>
            <p:ph idx="1"/>
          </p:nvPr>
        </p:nvSpPr>
        <p:spPr/>
        <p:txBody>
          <a:bodyPr/>
          <a:lstStyle/>
          <a:p>
            <a:r>
              <a:rPr lang="en-GB" dirty="0"/>
              <a:t>To show this better, I have added some w’s</a:t>
            </a:r>
          </a:p>
          <a:p>
            <a:endParaRPr lang="en-GB" dirty="0"/>
          </a:p>
          <a:p>
            <a:r>
              <a:rPr lang="en-GB" dirty="0"/>
              <a:t>word = "wwwwwwwwwwBatman is betterwwwwwwwww”</a:t>
            </a:r>
          </a:p>
          <a:p>
            <a:endParaRPr lang="en-GB" dirty="0"/>
          </a:p>
          <a:p>
            <a:r>
              <a:rPr lang="en-GB" dirty="0"/>
              <a:t>Strip the letter ‘w’ from both ends</a:t>
            </a:r>
          </a:p>
          <a:p>
            <a:r>
              <a:rPr lang="en-GB" dirty="0"/>
              <a:t>print (word.strip("w"))</a:t>
            </a:r>
          </a:p>
          <a:p>
            <a:endParaRPr lang="en-GB" dirty="0"/>
          </a:p>
          <a:p>
            <a:r>
              <a:rPr lang="en-GB" dirty="0"/>
              <a:t>Strip the letter ‘w’ just from the left</a:t>
            </a:r>
          </a:p>
          <a:p>
            <a:r>
              <a:rPr lang="en-GB" dirty="0"/>
              <a:t>print (word.lstrip("w"))</a:t>
            </a:r>
          </a:p>
          <a:p>
            <a:endParaRPr lang="en-GB" dirty="0"/>
          </a:p>
          <a:p>
            <a:r>
              <a:rPr lang="en-GB" dirty="0"/>
              <a:t>Strip the letter ‘w’ just from the right</a:t>
            </a:r>
          </a:p>
          <a:p>
            <a:r>
              <a:rPr lang="en-GB" dirty="0"/>
              <a:t>print (word.rstrip("w"))</a:t>
            </a:r>
          </a:p>
          <a:p>
            <a:endParaRPr lang="en-GB" dirty="0"/>
          </a:p>
        </p:txBody>
      </p:sp>
    </p:spTree>
    <p:extLst>
      <p:ext uri="{BB962C8B-B14F-4D97-AF65-F5344CB8AC3E}">
        <p14:creationId xmlns:p14="http://schemas.microsoft.com/office/powerpoint/2010/main" val="8841919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Extra things</a:t>
            </a:r>
          </a:p>
        </p:txBody>
      </p:sp>
      <p:sp>
        <p:nvSpPr>
          <p:cNvPr id="3" name="Content Placeholder 2"/>
          <p:cNvSpPr>
            <a:spLocks noGrp="1"/>
          </p:cNvSpPr>
          <p:nvPr>
            <p:ph idx="1"/>
          </p:nvPr>
        </p:nvSpPr>
        <p:spPr/>
        <p:txBody>
          <a:bodyPr/>
          <a:lstStyle/>
          <a:p>
            <a:r>
              <a:rPr lang="en-GB" dirty="0"/>
              <a:t>print(word.isalnum())        	#check if all char are alphanumeric </a:t>
            </a:r>
          </a:p>
          <a:p>
            <a:r>
              <a:rPr lang="en-GB" dirty="0"/>
              <a:t>print(word.isalpha())         	#check if all char in the string are alphabetic</a:t>
            </a:r>
          </a:p>
          <a:p>
            <a:r>
              <a:rPr lang="en-GB" dirty="0"/>
              <a:t>print(word.isdigit())        		#test if string contains digits</a:t>
            </a:r>
          </a:p>
          <a:p>
            <a:r>
              <a:rPr lang="en-GB" dirty="0"/>
              <a:t>print(word.istitle())         		#test if string contains title words</a:t>
            </a:r>
          </a:p>
          <a:p>
            <a:r>
              <a:rPr lang="en-GB" dirty="0"/>
              <a:t>print(word.isupper())    		#test if string contains upper case</a:t>
            </a:r>
          </a:p>
          <a:p>
            <a:r>
              <a:rPr lang="en-GB" dirty="0"/>
              <a:t>print(word.islower())         	#test if string contains lower case</a:t>
            </a:r>
          </a:p>
          <a:p>
            <a:r>
              <a:rPr lang="en-GB" dirty="0"/>
              <a:t>print(word.isspace())         	#test if string contains spaces</a:t>
            </a:r>
          </a:p>
          <a:p>
            <a:r>
              <a:rPr lang="en-GB" dirty="0"/>
              <a:t>print(word.endswith("d"))    	#test if string ends with a d</a:t>
            </a:r>
          </a:p>
          <a:p>
            <a:r>
              <a:rPr lang="en-GB" dirty="0"/>
              <a:t>print(word.startswith("H"))   	#test if string starts with H</a:t>
            </a:r>
          </a:p>
        </p:txBody>
      </p:sp>
    </p:spTree>
    <p:extLst>
      <p:ext uri="{BB962C8B-B14F-4D97-AF65-F5344CB8AC3E}">
        <p14:creationId xmlns:p14="http://schemas.microsoft.com/office/powerpoint/2010/main" val="11843029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Task</a:t>
            </a:r>
          </a:p>
        </p:txBody>
      </p:sp>
      <p:sp>
        <p:nvSpPr>
          <p:cNvPr id="3" name="Content Placeholder 2"/>
          <p:cNvSpPr>
            <a:spLocks noGrp="1"/>
          </p:cNvSpPr>
          <p:nvPr>
            <p:ph idx="1"/>
          </p:nvPr>
        </p:nvSpPr>
        <p:spPr/>
        <p:txBody>
          <a:bodyPr/>
          <a:lstStyle/>
          <a:p>
            <a:r>
              <a:rPr lang="en-GB" dirty="0"/>
              <a:t>Make a program that lists all of the string manipulation procedures in a menu</a:t>
            </a:r>
          </a:p>
          <a:p>
            <a:endParaRPr lang="en-GB" dirty="0"/>
          </a:p>
          <a:p>
            <a:r>
              <a:rPr lang="en-GB" dirty="0"/>
              <a:t>The user can then type in any word(s) they want </a:t>
            </a:r>
          </a:p>
          <a:p>
            <a:r>
              <a:rPr lang="en-GB" dirty="0"/>
              <a:t>Then they select the string procedure they want </a:t>
            </a:r>
          </a:p>
          <a:p>
            <a:endParaRPr lang="en-GB" dirty="0"/>
          </a:p>
          <a:p>
            <a:r>
              <a:rPr lang="en-GB" dirty="0"/>
              <a:t>Then your program outputs the result</a:t>
            </a:r>
          </a:p>
        </p:txBody>
      </p:sp>
    </p:spTree>
    <p:extLst>
      <p:ext uri="{BB962C8B-B14F-4D97-AF65-F5344CB8AC3E}">
        <p14:creationId xmlns:p14="http://schemas.microsoft.com/office/powerpoint/2010/main" val="36031455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0132-43EE-2049-BFCC-BCCC6F9B7E61}"/>
              </a:ext>
            </a:extLst>
          </p:cNvPr>
          <p:cNvSpPr>
            <a:spLocks noGrp="1"/>
          </p:cNvSpPr>
          <p:nvPr>
            <p:ph type="title"/>
          </p:nvPr>
        </p:nvSpPr>
        <p:spPr/>
        <p:txBody>
          <a:bodyPr>
            <a:normAutofit fontScale="90000"/>
          </a:bodyPr>
          <a:lstStyle/>
          <a:p>
            <a:r>
              <a:rPr lang="en-US" b="1" dirty="0"/>
              <a:t>Today</a:t>
            </a:r>
            <a:endParaRPr lang="en-GB" dirty="0"/>
          </a:p>
        </p:txBody>
      </p:sp>
      <p:sp>
        <p:nvSpPr>
          <p:cNvPr id="3" name="Content Placeholder 2">
            <a:extLst>
              <a:ext uri="{FF2B5EF4-FFF2-40B4-BE49-F238E27FC236}">
                <a16:creationId xmlns:a16="http://schemas.microsoft.com/office/drawing/2014/main" id="{176E8048-0A71-034E-9DBF-BF7B0E946E54}"/>
              </a:ext>
            </a:extLst>
          </p:cNvPr>
          <p:cNvSpPr>
            <a:spLocks noGrp="1"/>
          </p:cNvSpPr>
          <p:nvPr>
            <p:ph idx="1"/>
          </p:nvPr>
        </p:nvSpPr>
        <p:spPr>
          <a:solidFill>
            <a:schemeClr val="accent2"/>
          </a:solidFill>
        </p:spPr>
        <p:txBody>
          <a:bodyPr/>
          <a:lstStyle/>
          <a:p>
            <a:pPr marL="0" indent="0"/>
            <a:r>
              <a:rPr lang="en-US" dirty="0"/>
              <a:t>2.  Show understanding of an exception and the importance of exception handling </a:t>
            </a:r>
          </a:p>
          <a:p>
            <a:pPr marL="0" indent="0"/>
            <a:r>
              <a:rPr lang="en-US" dirty="0"/>
              <a:t>5.  Know when it is appropriate to use exception handling Write program code to use exception handling </a:t>
            </a:r>
          </a:p>
          <a:p>
            <a:pPr marL="514350" indent="-514350">
              <a:buFont typeface="+mj-lt"/>
              <a:buAutoNum type="arabicPeriod"/>
            </a:pPr>
            <a:endParaRPr lang="en-GB" dirty="0"/>
          </a:p>
          <a:p>
            <a:pPr marL="514350" indent="-514350">
              <a:buFont typeface="+mj-lt"/>
              <a:buAutoNum type="arabicPeriod"/>
            </a:pPr>
            <a:endParaRPr lang="en-GB" dirty="0"/>
          </a:p>
          <a:p>
            <a:pPr marL="514350" indent="-514350">
              <a:buFont typeface="+mj-lt"/>
              <a:buAutoNum type="arabicPeriod"/>
            </a:pPr>
            <a:endParaRPr lang="en-GB" dirty="0"/>
          </a:p>
          <a:p>
            <a:pPr marL="0" indent="0"/>
            <a:r>
              <a:rPr lang="en-GB" dirty="0"/>
              <a:t>Understand: What is an exception</a:t>
            </a:r>
          </a:p>
          <a:p>
            <a:pPr marL="0" indent="0"/>
            <a:endParaRPr lang="en-GB" dirty="0"/>
          </a:p>
          <a:p>
            <a:pPr marL="0" indent="0"/>
            <a:r>
              <a:rPr lang="en-GB" dirty="0"/>
              <a:t>Able: Write </a:t>
            </a:r>
            <a:r>
              <a:rPr lang="en-GB" dirty="0" err="1"/>
              <a:t>expection</a:t>
            </a:r>
            <a:r>
              <a:rPr lang="en-GB" dirty="0"/>
              <a:t> handling code</a:t>
            </a:r>
          </a:p>
          <a:p>
            <a:pPr marL="0" indent="0"/>
            <a:endParaRPr lang="en-GB" dirty="0"/>
          </a:p>
          <a:p>
            <a:pPr marL="0" indent="0"/>
            <a:r>
              <a:rPr lang="en-GB" dirty="0"/>
              <a:t>Answer: What are the different types of exceptions?</a:t>
            </a:r>
          </a:p>
        </p:txBody>
      </p:sp>
    </p:spTree>
    <p:extLst>
      <p:ext uri="{BB962C8B-B14F-4D97-AF65-F5344CB8AC3E}">
        <p14:creationId xmlns:p14="http://schemas.microsoft.com/office/powerpoint/2010/main" val="8136112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Exception handling </a:t>
            </a:r>
          </a:p>
        </p:txBody>
      </p:sp>
      <p:sp>
        <p:nvSpPr>
          <p:cNvPr id="3" name="Content Placeholder 2"/>
          <p:cNvSpPr>
            <a:spLocks noGrp="1"/>
          </p:cNvSpPr>
          <p:nvPr>
            <p:ph idx="1"/>
          </p:nvPr>
        </p:nvSpPr>
        <p:spPr>
          <a:noFill/>
        </p:spPr>
        <p:txBody>
          <a:bodyPr/>
          <a:lstStyle/>
          <a:p>
            <a:r>
              <a:rPr lang="en-GB" dirty="0"/>
              <a:t>This is when an error occurs when you run your code. </a:t>
            </a:r>
          </a:p>
          <a:p>
            <a:endParaRPr lang="en-GB" dirty="0"/>
          </a:p>
          <a:p>
            <a:r>
              <a:rPr lang="en-GB" dirty="0"/>
              <a:t>So far, when your program runs, if there is a mistake your program just stops and says it cannot continue.</a:t>
            </a:r>
          </a:p>
          <a:p>
            <a:endParaRPr lang="en-GB" dirty="0"/>
          </a:p>
          <a:p>
            <a:r>
              <a:rPr lang="en-GB" dirty="0"/>
              <a:t>This section will deal with the types of errors and how to handle them</a:t>
            </a:r>
          </a:p>
          <a:p>
            <a:endParaRPr lang="en-GB" dirty="0"/>
          </a:p>
          <a:p>
            <a:r>
              <a:rPr lang="en-GB" dirty="0"/>
              <a:t>There are three main types of errors</a:t>
            </a:r>
          </a:p>
          <a:p>
            <a:r>
              <a:rPr lang="en-GB" dirty="0"/>
              <a:t>Logic Errors</a:t>
            </a:r>
          </a:p>
          <a:p>
            <a:r>
              <a:rPr lang="en-GB" dirty="0"/>
              <a:t>Syntax Errors </a:t>
            </a:r>
          </a:p>
          <a:p>
            <a:r>
              <a:rPr lang="en-GB" dirty="0"/>
              <a:t>Run time errors</a:t>
            </a:r>
          </a:p>
          <a:p>
            <a:r>
              <a:rPr lang="en-GB" dirty="0"/>
              <a:t>(Python actually has more – we will also do these)</a:t>
            </a:r>
          </a:p>
          <a:p>
            <a:endParaRPr lang="en-GB" dirty="0"/>
          </a:p>
          <a:p>
            <a:endParaRPr lang="en-GB" dirty="0"/>
          </a:p>
        </p:txBody>
      </p:sp>
    </p:spTree>
    <p:extLst>
      <p:ext uri="{BB962C8B-B14F-4D97-AF65-F5344CB8AC3E}">
        <p14:creationId xmlns:p14="http://schemas.microsoft.com/office/powerpoint/2010/main" val="37280178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Logic Errors</a:t>
            </a:r>
          </a:p>
        </p:txBody>
      </p:sp>
      <p:sp>
        <p:nvSpPr>
          <p:cNvPr id="3" name="Content Placeholder 2"/>
          <p:cNvSpPr>
            <a:spLocks noGrp="1"/>
          </p:cNvSpPr>
          <p:nvPr>
            <p:ph idx="1"/>
          </p:nvPr>
        </p:nvSpPr>
        <p:spPr/>
        <p:txBody>
          <a:bodyPr/>
          <a:lstStyle/>
          <a:p>
            <a:r>
              <a:rPr lang="en-GB" dirty="0"/>
              <a:t>Usually when a human makes a mistake </a:t>
            </a:r>
          </a:p>
          <a:p>
            <a:r>
              <a:rPr lang="en-GB" dirty="0"/>
              <a:t>Its when the code works but the result is not what you wanted. </a:t>
            </a:r>
          </a:p>
          <a:p>
            <a:r>
              <a:rPr lang="en-GB" dirty="0"/>
              <a:t>Example: You want to multiply a number by 5</a:t>
            </a:r>
          </a:p>
          <a:p>
            <a:endParaRPr lang="en-GB" dirty="0"/>
          </a:p>
          <a:p>
            <a:r>
              <a:rPr lang="en-GB" dirty="0"/>
              <a:t>Your code is:</a:t>
            </a:r>
          </a:p>
          <a:p>
            <a:r>
              <a:rPr lang="en-GB" dirty="0"/>
              <a:t>A = A * 55 </a:t>
            </a:r>
          </a:p>
          <a:p>
            <a:r>
              <a:rPr lang="en-GB" dirty="0" err="1"/>
              <a:t>Console.WriteLine</a:t>
            </a:r>
            <a:r>
              <a:rPr lang="en-GB" dirty="0"/>
              <a:t>(A)</a:t>
            </a:r>
          </a:p>
          <a:p>
            <a:endParaRPr lang="en-GB" dirty="0"/>
          </a:p>
          <a:p>
            <a:r>
              <a:rPr lang="en-GB" dirty="0"/>
              <a:t>This code works, but you will not get the result you want because you have a logic error of trying 55 instead of 5</a:t>
            </a:r>
          </a:p>
          <a:p>
            <a:endParaRPr lang="en-GB" dirty="0"/>
          </a:p>
        </p:txBody>
      </p:sp>
    </p:spTree>
    <p:extLst>
      <p:ext uri="{BB962C8B-B14F-4D97-AF65-F5344CB8AC3E}">
        <p14:creationId xmlns:p14="http://schemas.microsoft.com/office/powerpoint/2010/main" val="22192357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Syntax Error</a:t>
            </a:r>
          </a:p>
        </p:txBody>
      </p:sp>
      <p:sp>
        <p:nvSpPr>
          <p:cNvPr id="3" name="Content Placeholder 2"/>
          <p:cNvSpPr>
            <a:spLocks noGrp="1"/>
          </p:cNvSpPr>
          <p:nvPr>
            <p:ph idx="1"/>
          </p:nvPr>
        </p:nvSpPr>
        <p:spPr/>
        <p:txBody>
          <a:bodyPr>
            <a:normAutofit fontScale="77500" lnSpcReduction="20000"/>
          </a:bodyPr>
          <a:lstStyle/>
          <a:p>
            <a:r>
              <a:rPr lang="en-GB" dirty="0"/>
              <a:t>This is when you do not follow the rules of the programming language you are using. </a:t>
            </a:r>
          </a:p>
          <a:p>
            <a:endParaRPr lang="en-GB" dirty="0"/>
          </a:p>
          <a:p>
            <a:r>
              <a:rPr lang="en-GB" dirty="0"/>
              <a:t>Example:</a:t>
            </a:r>
          </a:p>
          <a:p>
            <a:r>
              <a:rPr lang="en-GB" dirty="0"/>
              <a:t>To make a new variable you should write:</a:t>
            </a:r>
          </a:p>
          <a:p>
            <a:endParaRPr lang="en-GB" dirty="0"/>
          </a:p>
          <a:p>
            <a:r>
              <a:rPr lang="en-GB" dirty="0"/>
              <a:t>Dim A As Integer  </a:t>
            </a:r>
          </a:p>
          <a:p>
            <a:r>
              <a:rPr lang="en-GB" dirty="0"/>
              <a:t>This is correct</a:t>
            </a:r>
          </a:p>
          <a:p>
            <a:endParaRPr lang="en-GB" dirty="0"/>
          </a:p>
          <a:p>
            <a:r>
              <a:rPr lang="en-GB" dirty="0"/>
              <a:t>But if you type:</a:t>
            </a:r>
          </a:p>
          <a:p>
            <a:r>
              <a:rPr lang="en-GB" dirty="0"/>
              <a:t>Dim As A Integer </a:t>
            </a:r>
          </a:p>
          <a:p>
            <a:r>
              <a:rPr lang="en-GB" dirty="0"/>
              <a:t>This will be a syntax error because you should have ‘A’ before ‘As’ but you did not. You made a mistake </a:t>
            </a:r>
            <a:r>
              <a:rPr lang="mr-IN" dirty="0"/>
              <a:t>–</a:t>
            </a:r>
            <a:r>
              <a:rPr lang="en-GB" dirty="0"/>
              <a:t> you have a syntax error.</a:t>
            </a:r>
          </a:p>
          <a:p>
            <a:endParaRPr lang="en-GB" dirty="0"/>
          </a:p>
          <a:p>
            <a:r>
              <a:rPr lang="en-GB" dirty="0"/>
              <a:t>You could also have:</a:t>
            </a:r>
          </a:p>
          <a:p>
            <a:endParaRPr lang="en-GB" dirty="0"/>
          </a:p>
          <a:p>
            <a:r>
              <a:rPr lang="en-GB" dirty="0"/>
              <a:t>Din A As Integer (This is a spelling syntax error </a:t>
            </a:r>
            <a:r>
              <a:rPr lang="mr-IN" dirty="0"/>
              <a:t>–</a:t>
            </a:r>
            <a:r>
              <a:rPr lang="en-GB" dirty="0"/>
              <a:t> Dim not Din)</a:t>
            </a:r>
          </a:p>
          <a:p>
            <a:r>
              <a:rPr lang="en-GB" dirty="0"/>
              <a:t>Dim A 		(This line is incomplete because you did not say any data type) </a:t>
            </a:r>
          </a:p>
        </p:txBody>
      </p:sp>
    </p:spTree>
    <p:extLst>
      <p:ext uri="{BB962C8B-B14F-4D97-AF65-F5344CB8AC3E}">
        <p14:creationId xmlns:p14="http://schemas.microsoft.com/office/powerpoint/2010/main" val="39145065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Run time errors</a:t>
            </a:r>
          </a:p>
        </p:txBody>
      </p:sp>
      <p:sp>
        <p:nvSpPr>
          <p:cNvPr id="3" name="Content Placeholder 2"/>
          <p:cNvSpPr>
            <a:spLocks noGrp="1"/>
          </p:cNvSpPr>
          <p:nvPr>
            <p:ph idx="1"/>
          </p:nvPr>
        </p:nvSpPr>
        <p:spPr/>
        <p:txBody>
          <a:bodyPr>
            <a:normAutofit lnSpcReduction="10000"/>
          </a:bodyPr>
          <a:lstStyle/>
          <a:p>
            <a:r>
              <a:rPr lang="en-GB" dirty="0"/>
              <a:t>When you try to divide by 0</a:t>
            </a:r>
          </a:p>
          <a:p>
            <a:r>
              <a:rPr lang="en-GB" dirty="0"/>
              <a:t>Trying to go to array index 11 when your array size is only 5</a:t>
            </a:r>
          </a:p>
          <a:p>
            <a:r>
              <a:rPr lang="en-GB" dirty="0"/>
              <a:t>Trying to open a file that does not exist. </a:t>
            </a:r>
          </a:p>
          <a:p>
            <a:endParaRPr lang="en-GB" dirty="0"/>
          </a:p>
          <a:p>
            <a:r>
              <a:rPr lang="en-GB" dirty="0"/>
              <a:t>Your logic may be correct. </a:t>
            </a:r>
          </a:p>
          <a:p>
            <a:r>
              <a:rPr lang="en-GB" dirty="0"/>
              <a:t>Your syntax may be perfect</a:t>
            </a:r>
          </a:p>
          <a:p>
            <a:r>
              <a:rPr lang="en-GB" dirty="0"/>
              <a:t>But its still an error. It is a run time error </a:t>
            </a:r>
          </a:p>
          <a:p>
            <a:endParaRPr lang="en-GB" dirty="0"/>
          </a:p>
          <a:p>
            <a:r>
              <a:rPr lang="en-GB" dirty="0"/>
              <a:t>A run time error is also called an exception </a:t>
            </a:r>
          </a:p>
          <a:p>
            <a:r>
              <a:rPr lang="en-GB" dirty="0"/>
              <a:t>And instead of having your program just crash and tell you an error message for you to fix. You can have another piece of code to handle (resolve) the exception</a:t>
            </a:r>
          </a:p>
          <a:p>
            <a:endParaRPr lang="en-GB" dirty="0"/>
          </a:p>
          <a:p>
            <a:r>
              <a:rPr lang="en-GB" dirty="0"/>
              <a:t>This piece of code is called an exception handler</a:t>
            </a:r>
          </a:p>
        </p:txBody>
      </p:sp>
    </p:spTree>
    <p:extLst>
      <p:ext uri="{BB962C8B-B14F-4D97-AF65-F5344CB8AC3E}">
        <p14:creationId xmlns:p14="http://schemas.microsoft.com/office/powerpoint/2010/main" val="2419685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Serial, Sequential, Direct Access files</a:t>
            </a:r>
          </a:p>
        </p:txBody>
      </p:sp>
      <p:sp>
        <p:nvSpPr>
          <p:cNvPr id="3" name="Content Placeholder 2"/>
          <p:cNvSpPr>
            <a:spLocks noGrp="1"/>
          </p:cNvSpPr>
          <p:nvPr>
            <p:ph idx="1"/>
          </p:nvPr>
        </p:nvSpPr>
        <p:spPr/>
        <p:txBody>
          <a:bodyPr/>
          <a:lstStyle/>
          <a:p>
            <a:endParaRPr lang="en-GB" dirty="0"/>
          </a:p>
          <a:p>
            <a:r>
              <a:rPr lang="en-GB" dirty="0"/>
              <a:t>Binary files also have different ways of storing their and accessing data</a:t>
            </a:r>
          </a:p>
          <a:p>
            <a:endParaRPr lang="en-GB" dirty="0"/>
          </a:p>
          <a:p>
            <a:r>
              <a:rPr lang="en-GB" dirty="0"/>
              <a:t>Serial</a:t>
            </a:r>
          </a:p>
          <a:p>
            <a:r>
              <a:rPr lang="en-GB" dirty="0"/>
              <a:t>Sequential </a:t>
            </a:r>
          </a:p>
          <a:p>
            <a:r>
              <a:rPr lang="en-GB" dirty="0"/>
              <a:t>Direct Access</a:t>
            </a:r>
          </a:p>
        </p:txBody>
      </p:sp>
    </p:spTree>
    <p:extLst>
      <p:ext uri="{BB962C8B-B14F-4D97-AF65-F5344CB8AC3E}">
        <p14:creationId xmlns:p14="http://schemas.microsoft.com/office/powerpoint/2010/main" val="28207402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66B32-EBE9-1644-B167-71A2407E17F1}"/>
              </a:ext>
            </a:extLst>
          </p:cNvPr>
          <p:cNvSpPr>
            <a:spLocks noGrp="1"/>
          </p:cNvSpPr>
          <p:nvPr>
            <p:ph type="title"/>
          </p:nvPr>
        </p:nvSpPr>
        <p:spPr/>
        <p:txBody>
          <a:bodyPr>
            <a:normAutofit fontScale="90000"/>
          </a:bodyPr>
          <a:lstStyle/>
          <a:p>
            <a:r>
              <a:rPr lang="en-US" dirty="0"/>
              <a:t>More Exceptions</a:t>
            </a:r>
          </a:p>
        </p:txBody>
      </p:sp>
      <p:sp>
        <p:nvSpPr>
          <p:cNvPr id="3" name="Content Placeholder 2">
            <a:extLst>
              <a:ext uri="{FF2B5EF4-FFF2-40B4-BE49-F238E27FC236}">
                <a16:creationId xmlns:a16="http://schemas.microsoft.com/office/drawing/2014/main" id="{9AA18571-BF18-9C4E-9D3E-2EADBC108DCE}"/>
              </a:ext>
            </a:extLst>
          </p:cNvPr>
          <p:cNvSpPr>
            <a:spLocks noGrp="1"/>
          </p:cNvSpPr>
          <p:nvPr>
            <p:ph idx="1"/>
          </p:nvPr>
        </p:nvSpPr>
        <p:spPr/>
        <p:txBody>
          <a:bodyPr/>
          <a:lstStyle/>
          <a:p>
            <a:r>
              <a:rPr lang="en-US" dirty="0"/>
              <a:t>Python also has:</a:t>
            </a:r>
            <a:br>
              <a:rPr lang="en-US" dirty="0"/>
            </a:br>
            <a:r>
              <a:rPr lang="en-US" dirty="0"/>
              <a:t>IOErrors : Input Output errors. Example you cannot open a file</a:t>
            </a:r>
          </a:p>
          <a:p>
            <a:r>
              <a:rPr lang="en-US" dirty="0"/>
              <a:t>ImportError: Python cannot find the module or collection you want</a:t>
            </a:r>
          </a:p>
          <a:p>
            <a:r>
              <a:rPr lang="en-US" dirty="0"/>
              <a:t>ValueError: You get an inappropriate value. Example a string when you wanted int</a:t>
            </a:r>
          </a:p>
          <a:p>
            <a:r>
              <a:rPr lang="en-US" dirty="0"/>
              <a:t>KeyboardInterrupt: If you press Ctrl+C or Ctrl+Del to stop your code</a:t>
            </a:r>
          </a:p>
          <a:p>
            <a:r>
              <a:rPr lang="en-US" dirty="0"/>
              <a:t>EOFError: An end of file error. Either the EOF is needed to it came too early</a:t>
            </a:r>
          </a:p>
          <a:p>
            <a:r>
              <a:rPr lang="en-US" dirty="0"/>
              <a:t>ZeroDivisionError: When you try to divide by 0</a:t>
            </a:r>
          </a:p>
        </p:txBody>
      </p:sp>
    </p:spTree>
    <p:extLst>
      <p:ext uri="{BB962C8B-B14F-4D97-AF65-F5344CB8AC3E}">
        <p14:creationId xmlns:p14="http://schemas.microsoft.com/office/powerpoint/2010/main" val="27864448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Exception Handler</a:t>
            </a:r>
          </a:p>
        </p:txBody>
      </p:sp>
      <p:sp>
        <p:nvSpPr>
          <p:cNvPr id="3" name="Content Placeholder 2"/>
          <p:cNvSpPr>
            <a:spLocks noGrp="1"/>
          </p:cNvSpPr>
          <p:nvPr>
            <p:ph idx="1"/>
          </p:nvPr>
        </p:nvSpPr>
        <p:spPr/>
        <p:txBody>
          <a:bodyPr>
            <a:normAutofit fontScale="92500" lnSpcReduction="20000"/>
          </a:bodyPr>
          <a:lstStyle/>
          <a:p>
            <a:r>
              <a:rPr lang="en-GB" dirty="0"/>
              <a:t>PSEUDOCODE </a:t>
            </a:r>
          </a:p>
          <a:p>
            <a:endParaRPr lang="en-GB" dirty="0"/>
          </a:p>
          <a:p>
            <a:r>
              <a:rPr lang="en-GB" dirty="0"/>
              <a:t>TRY</a:t>
            </a:r>
            <a:br>
              <a:rPr lang="en-GB" dirty="0"/>
            </a:br>
            <a:r>
              <a:rPr lang="en-GB" dirty="0"/>
              <a:t>	&lt;statementA&gt;</a:t>
            </a:r>
          </a:p>
          <a:p>
            <a:r>
              <a:rPr lang="en-GB" dirty="0"/>
              <a:t>EXCEPT </a:t>
            </a:r>
          </a:p>
          <a:p>
            <a:r>
              <a:rPr lang="en-GB" dirty="0"/>
              <a:t>	&lt;statementB&gt;</a:t>
            </a:r>
          </a:p>
          <a:p>
            <a:r>
              <a:rPr lang="en-GB" dirty="0"/>
              <a:t>ENDTRY </a:t>
            </a:r>
          </a:p>
          <a:p>
            <a:endParaRPr lang="en-GB" dirty="0"/>
          </a:p>
          <a:p>
            <a:r>
              <a:rPr lang="en-GB" dirty="0"/>
              <a:t>If an error happens in &lt;statement A&gt; then its caught and handled by &lt;statementB&gt;. </a:t>
            </a:r>
            <a:br>
              <a:rPr lang="en-GB" dirty="0"/>
            </a:br>
            <a:r>
              <a:rPr lang="en-GB" dirty="0"/>
              <a:t> You can have multiple EXCEPT’s for each type of error </a:t>
            </a:r>
          </a:p>
          <a:p>
            <a:r>
              <a:rPr lang="en-GB" dirty="0"/>
              <a:t>You could also include:</a:t>
            </a:r>
          </a:p>
          <a:p>
            <a:r>
              <a:rPr lang="en-GB" dirty="0"/>
              <a:t> </a:t>
            </a:r>
          </a:p>
          <a:p>
            <a:r>
              <a:rPr lang="en-GB" dirty="0"/>
              <a:t>FINALLY</a:t>
            </a:r>
          </a:p>
          <a:p>
            <a:r>
              <a:rPr lang="en-GB" dirty="0"/>
              <a:t>	&lt;statementX&gt;</a:t>
            </a:r>
          </a:p>
          <a:p>
            <a:endParaRPr lang="en-GB" dirty="0"/>
          </a:p>
          <a:p>
            <a:r>
              <a:rPr lang="en-GB" dirty="0"/>
              <a:t>This FINALLY block will run if there is an exception or not.  </a:t>
            </a:r>
          </a:p>
        </p:txBody>
      </p:sp>
    </p:spTree>
    <p:extLst>
      <p:ext uri="{BB962C8B-B14F-4D97-AF65-F5344CB8AC3E}">
        <p14:creationId xmlns:p14="http://schemas.microsoft.com/office/powerpoint/2010/main" val="30047996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EC22B-60D2-7846-A194-6F49BE7E4284}"/>
              </a:ext>
            </a:extLst>
          </p:cNvPr>
          <p:cNvSpPr>
            <a:spLocks noGrp="1"/>
          </p:cNvSpPr>
          <p:nvPr>
            <p:ph type="title"/>
          </p:nvPr>
        </p:nvSpPr>
        <p:spPr/>
        <p:txBody>
          <a:bodyPr>
            <a:normAutofit fontScale="90000"/>
          </a:bodyPr>
          <a:lstStyle/>
          <a:p>
            <a:r>
              <a:rPr lang="en-US" dirty="0"/>
              <a:t>Python code</a:t>
            </a:r>
          </a:p>
        </p:txBody>
      </p:sp>
      <p:sp>
        <p:nvSpPr>
          <p:cNvPr id="3" name="Content Placeholder 2">
            <a:extLst>
              <a:ext uri="{FF2B5EF4-FFF2-40B4-BE49-F238E27FC236}">
                <a16:creationId xmlns:a16="http://schemas.microsoft.com/office/drawing/2014/main" id="{D138201A-177C-D34F-A076-2BF6F31CA4CA}"/>
              </a:ext>
            </a:extLst>
          </p:cNvPr>
          <p:cNvSpPr>
            <a:spLocks noGrp="1"/>
          </p:cNvSpPr>
          <p:nvPr>
            <p:ph idx="1"/>
          </p:nvPr>
        </p:nvSpPr>
        <p:spPr/>
        <p:txBody>
          <a:bodyPr/>
          <a:lstStyle/>
          <a:p>
            <a:r>
              <a:rPr lang="en-US" dirty="0"/>
              <a:t>a = input ("type in a number")		#asks for a number. Gives it to variable a</a:t>
            </a:r>
          </a:p>
          <a:p>
            <a:endParaRPr lang="en-US" dirty="0"/>
          </a:p>
          <a:p>
            <a:r>
              <a:rPr lang="en-US" dirty="0"/>
              <a:t>try:</a:t>
            </a:r>
          </a:p>
          <a:p>
            <a:r>
              <a:rPr lang="en-US" dirty="0"/>
              <a:t>    b = int(a)					#takes a, converts to integer, gives it to b</a:t>
            </a:r>
          </a:p>
          <a:p>
            <a:r>
              <a:rPr lang="en-US" dirty="0"/>
              <a:t>    print (b)					#prints b</a:t>
            </a:r>
          </a:p>
          <a:p>
            <a:r>
              <a:rPr lang="en-US" dirty="0"/>
              <a:t>    </a:t>
            </a:r>
          </a:p>
          <a:p>
            <a:r>
              <a:rPr lang="en-US" dirty="0"/>
              <a:t>except:</a:t>
            </a:r>
          </a:p>
          <a:p>
            <a:r>
              <a:rPr lang="en-US" dirty="0"/>
              <a:t>    print ("I asked for a number")		#the message shown if you type a letter</a:t>
            </a:r>
          </a:p>
        </p:txBody>
      </p:sp>
    </p:spTree>
    <p:extLst>
      <p:ext uri="{BB962C8B-B14F-4D97-AF65-F5344CB8AC3E}">
        <p14:creationId xmlns:p14="http://schemas.microsoft.com/office/powerpoint/2010/main" val="7937609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4CBEB-D096-8543-980A-E5895C61CB6A}"/>
              </a:ext>
            </a:extLst>
          </p:cNvPr>
          <p:cNvSpPr>
            <a:spLocks noGrp="1"/>
          </p:cNvSpPr>
          <p:nvPr>
            <p:ph type="title"/>
          </p:nvPr>
        </p:nvSpPr>
        <p:spPr/>
        <p:txBody>
          <a:bodyPr>
            <a:normAutofit fontScale="90000"/>
          </a:bodyPr>
          <a:lstStyle/>
          <a:p>
            <a:r>
              <a:rPr lang="en-US" dirty="0"/>
              <a:t>Try, Except, Finally</a:t>
            </a:r>
          </a:p>
        </p:txBody>
      </p:sp>
      <p:sp>
        <p:nvSpPr>
          <p:cNvPr id="3" name="Content Placeholder 2">
            <a:extLst>
              <a:ext uri="{FF2B5EF4-FFF2-40B4-BE49-F238E27FC236}">
                <a16:creationId xmlns:a16="http://schemas.microsoft.com/office/drawing/2014/main" id="{703E3829-D678-6B4C-BB62-D8ECB34D3502}"/>
              </a:ext>
            </a:extLst>
          </p:cNvPr>
          <p:cNvSpPr>
            <a:spLocks noGrp="1"/>
          </p:cNvSpPr>
          <p:nvPr>
            <p:ph idx="1"/>
          </p:nvPr>
        </p:nvSpPr>
        <p:spPr/>
        <p:txBody>
          <a:bodyPr/>
          <a:lstStyle/>
          <a:p>
            <a:r>
              <a:rPr lang="en-US" dirty="0"/>
              <a:t>You can have try, except and finally </a:t>
            </a:r>
          </a:p>
          <a:p>
            <a:endParaRPr lang="en-US" dirty="0"/>
          </a:p>
          <a:p>
            <a:r>
              <a:rPr lang="en-GB" dirty="0"/>
              <a:t>try lets you test a block of code for errors.</a:t>
            </a:r>
          </a:p>
          <a:p>
            <a:endParaRPr lang="en-GB" dirty="0"/>
          </a:p>
          <a:p>
            <a:r>
              <a:rPr lang="en-GB" dirty="0"/>
              <a:t>except lets you handle the error. You can have many excepts</a:t>
            </a:r>
          </a:p>
          <a:p>
            <a:endParaRPr lang="en-GB" dirty="0"/>
          </a:p>
          <a:p>
            <a:r>
              <a:rPr lang="en-GB" dirty="0"/>
              <a:t>finally lets you execute code, regardless of the result of the try and except.</a:t>
            </a:r>
          </a:p>
          <a:p>
            <a:endParaRPr lang="en-GB" dirty="0"/>
          </a:p>
          <a:p>
            <a:endParaRPr lang="en-GB" dirty="0"/>
          </a:p>
          <a:p>
            <a:endParaRPr lang="en-US" dirty="0"/>
          </a:p>
        </p:txBody>
      </p:sp>
    </p:spTree>
    <p:extLst>
      <p:ext uri="{BB962C8B-B14F-4D97-AF65-F5344CB8AC3E}">
        <p14:creationId xmlns:p14="http://schemas.microsoft.com/office/powerpoint/2010/main" val="36971729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BD90C-8D37-1848-8E7B-390C29C27407}"/>
              </a:ext>
            </a:extLst>
          </p:cNvPr>
          <p:cNvSpPr>
            <a:spLocks noGrp="1"/>
          </p:cNvSpPr>
          <p:nvPr>
            <p:ph type="title"/>
          </p:nvPr>
        </p:nvSpPr>
        <p:spPr/>
        <p:txBody>
          <a:bodyPr>
            <a:normAutofit fontScale="90000"/>
          </a:bodyPr>
          <a:lstStyle/>
          <a:p>
            <a:r>
              <a:rPr lang="en-US" dirty="0"/>
              <a:t>Task</a:t>
            </a:r>
          </a:p>
        </p:txBody>
      </p:sp>
      <p:sp>
        <p:nvSpPr>
          <p:cNvPr id="3" name="Content Placeholder 2">
            <a:extLst>
              <a:ext uri="{FF2B5EF4-FFF2-40B4-BE49-F238E27FC236}">
                <a16:creationId xmlns:a16="http://schemas.microsoft.com/office/drawing/2014/main" id="{2B846104-5B0D-3A47-B607-71E5BF27EB10}"/>
              </a:ext>
            </a:extLst>
          </p:cNvPr>
          <p:cNvSpPr>
            <a:spLocks noGrp="1"/>
          </p:cNvSpPr>
          <p:nvPr>
            <p:ph idx="1"/>
          </p:nvPr>
        </p:nvSpPr>
        <p:spPr/>
        <p:txBody>
          <a:bodyPr/>
          <a:lstStyle/>
          <a:p>
            <a:r>
              <a:rPr lang="en-US" dirty="0"/>
              <a:t>Make a program where a user must type in a number</a:t>
            </a:r>
          </a:p>
          <a:p>
            <a:endParaRPr lang="en-US" dirty="0"/>
          </a:p>
          <a:p>
            <a:r>
              <a:rPr lang="en-US" dirty="0"/>
              <a:t>If that number is divisible by 3 then your program says “it can be divided by 3”</a:t>
            </a:r>
          </a:p>
          <a:p>
            <a:r>
              <a:rPr lang="en-US" dirty="0"/>
              <a:t>If that program is not divisible by 3 then your program says “it cannot be divided”</a:t>
            </a:r>
          </a:p>
          <a:p>
            <a:r>
              <a:rPr lang="en-US" dirty="0"/>
              <a:t>And no matter what number they type a message saying “thank you for typing your number” is shown</a:t>
            </a:r>
          </a:p>
          <a:p>
            <a:r>
              <a:rPr lang="en-US" dirty="0"/>
              <a:t>If a number is not typed in, then your program says “sorry you did not type a number, try again” and your program loops </a:t>
            </a:r>
          </a:p>
        </p:txBody>
      </p:sp>
    </p:spTree>
    <p:extLst>
      <p:ext uri="{BB962C8B-B14F-4D97-AF65-F5344CB8AC3E}">
        <p14:creationId xmlns:p14="http://schemas.microsoft.com/office/powerpoint/2010/main" val="837777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Serial </a:t>
            </a:r>
          </a:p>
        </p:txBody>
      </p:sp>
      <p:sp>
        <p:nvSpPr>
          <p:cNvPr id="3" name="Content Placeholder 2"/>
          <p:cNvSpPr>
            <a:spLocks noGrp="1"/>
          </p:cNvSpPr>
          <p:nvPr>
            <p:ph idx="1"/>
          </p:nvPr>
        </p:nvSpPr>
        <p:spPr/>
        <p:txBody>
          <a:bodyPr/>
          <a:lstStyle/>
          <a:p>
            <a:r>
              <a:rPr lang="en-GB" dirty="0"/>
              <a:t>You start with an empty file</a:t>
            </a:r>
          </a:p>
          <a:p>
            <a:r>
              <a:rPr lang="en-GB" dirty="0"/>
              <a:t>You add data to it </a:t>
            </a:r>
          </a:p>
          <a:p>
            <a:r>
              <a:rPr lang="en-GB" dirty="0"/>
              <a:t>You add more data to it and get goes on the end. Its appended to the end</a:t>
            </a:r>
          </a:p>
          <a:p>
            <a:endParaRPr lang="en-GB" dirty="0"/>
          </a:p>
          <a:p>
            <a:endParaRPr lang="en-GB" dirty="0"/>
          </a:p>
          <a:p>
            <a:endParaRPr lang="en-GB" dirty="0"/>
          </a:p>
          <a:p>
            <a:endParaRPr lang="en-GB" dirty="0"/>
          </a:p>
          <a:p>
            <a:endParaRPr lang="en-GB" dirty="0"/>
          </a:p>
          <a:p>
            <a:r>
              <a:rPr lang="en-GB" dirty="0"/>
              <a:t>Data is stored in the order it arrived</a:t>
            </a:r>
          </a:p>
          <a:p>
            <a:r>
              <a:rPr lang="en-GB" dirty="0"/>
              <a:t>But there is no other order to the data   </a:t>
            </a:r>
          </a:p>
        </p:txBody>
      </p:sp>
      <p:sp>
        <p:nvSpPr>
          <p:cNvPr id="5" name="Rectangle 4"/>
          <p:cNvSpPr/>
          <p:nvPr/>
        </p:nvSpPr>
        <p:spPr>
          <a:xfrm>
            <a:off x="365760" y="2332628"/>
            <a:ext cx="11277600" cy="10566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p:cNvSpPr/>
          <p:nvPr/>
        </p:nvSpPr>
        <p:spPr>
          <a:xfrm>
            <a:off x="365760" y="2332628"/>
            <a:ext cx="2255520" cy="10566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29</a:t>
            </a:r>
          </a:p>
        </p:txBody>
      </p:sp>
      <p:sp>
        <p:nvSpPr>
          <p:cNvPr id="7" name="Rectangle 6"/>
          <p:cNvSpPr/>
          <p:nvPr/>
        </p:nvSpPr>
        <p:spPr>
          <a:xfrm>
            <a:off x="2621280" y="2332628"/>
            <a:ext cx="2255520" cy="10566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983</a:t>
            </a:r>
          </a:p>
        </p:txBody>
      </p:sp>
      <p:sp>
        <p:nvSpPr>
          <p:cNvPr id="8" name="Rectangle 7"/>
          <p:cNvSpPr/>
          <p:nvPr/>
        </p:nvSpPr>
        <p:spPr>
          <a:xfrm>
            <a:off x="4876800" y="2332628"/>
            <a:ext cx="2255520" cy="105664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12</a:t>
            </a:r>
          </a:p>
        </p:txBody>
      </p:sp>
      <p:sp>
        <p:nvSpPr>
          <p:cNvPr id="9" name="Rectangle 8"/>
          <p:cNvSpPr/>
          <p:nvPr/>
        </p:nvSpPr>
        <p:spPr>
          <a:xfrm>
            <a:off x="7132320" y="2332628"/>
            <a:ext cx="2255520" cy="105664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316</a:t>
            </a:r>
          </a:p>
        </p:txBody>
      </p:sp>
      <p:sp>
        <p:nvSpPr>
          <p:cNvPr id="10" name="Rectangle 9"/>
          <p:cNvSpPr/>
          <p:nvPr/>
        </p:nvSpPr>
        <p:spPr>
          <a:xfrm>
            <a:off x="9387840" y="2332628"/>
            <a:ext cx="2255520" cy="1056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638</a:t>
            </a:r>
          </a:p>
        </p:txBody>
      </p:sp>
    </p:spTree>
    <p:extLst>
      <p:ext uri="{BB962C8B-B14F-4D97-AF65-F5344CB8AC3E}">
        <p14:creationId xmlns:p14="http://schemas.microsoft.com/office/powerpoint/2010/main" val="3355610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1+#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1+#ppt_w/2"/>
                                          </p:val>
                                        </p:tav>
                                        <p:tav tm="100000">
                                          <p:val>
                                            <p:strVal val="#ppt_x"/>
                                          </p:val>
                                        </p:tav>
                                      </p:tavLst>
                                    </p:anim>
                                    <p:anim calcmode="lin" valueType="num">
                                      <p:cBhvr additive="base">
                                        <p:cTn id="3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1+#ppt_w/2"/>
                                          </p:val>
                                        </p:tav>
                                        <p:tav tm="100000">
                                          <p:val>
                                            <p:strVal val="#ppt_x"/>
                                          </p:val>
                                        </p:tav>
                                      </p:tavLst>
                                    </p:anim>
                                    <p:anim calcmode="lin" valueType="num">
                                      <p:cBhvr additive="base">
                                        <p:cTn id="3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Serial </a:t>
            </a:r>
          </a:p>
        </p:txBody>
      </p:sp>
      <p:sp>
        <p:nvSpPr>
          <p:cNvPr id="3" name="Content Placeholder 2"/>
          <p:cNvSpPr>
            <a:spLocks noGrp="1"/>
          </p:cNvSpPr>
          <p:nvPr>
            <p:ph idx="1"/>
          </p:nvPr>
        </p:nvSpPr>
        <p:spPr/>
        <p:txBody>
          <a:bodyPr/>
          <a:lstStyle/>
          <a:p>
            <a:r>
              <a:rPr lang="en-GB" dirty="0"/>
              <a:t>If you want to delete data. Example 983</a:t>
            </a:r>
          </a:p>
          <a:p>
            <a:r>
              <a:rPr lang="en-GB" dirty="0"/>
              <a:t>All the data, apart from what you want deleted gets copied and given a temporary name. </a:t>
            </a:r>
          </a:p>
          <a:p>
            <a:r>
              <a:rPr lang="en-GB" dirty="0"/>
              <a:t>There is now a gap in the file</a:t>
            </a:r>
          </a:p>
          <a:p>
            <a:r>
              <a:rPr lang="en-GB" dirty="0"/>
              <a:t>Then you have to rename the temporary file</a:t>
            </a:r>
          </a:p>
        </p:txBody>
      </p:sp>
      <p:sp>
        <p:nvSpPr>
          <p:cNvPr id="5" name="Rectangle 4"/>
          <p:cNvSpPr/>
          <p:nvPr/>
        </p:nvSpPr>
        <p:spPr>
          <a:xfrm>
            <a:off x="4267200" y="2982868"/>
            <a:ext cx="7924800" cy="8779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p:cNvSpPr/>
          <p:nvPr/>
        </p:nvSpPr>
        <p:spPr>
          <a:xfrm>
            <a:off x="4267200" y="2982868"/>
            <a:ext cx="1584960" cy="87793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29</a:t>
            </a:r>
          </a:p>
        </p:txBody>
      </p:sp>
      <p:sp>
        <p:nvSpPr>
          <p:cNvPr id="7" name="Rectangle 6"/>
          <p:cNvSpPr/>
          <p:nvPr/>
        </p:nvSpPr>
        <p:spPr>
          <a:xfrm>
            <a:off x="5852160" y="2982868"/>
            <a:ext cx="1584960" cy="8779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983</a:t>
            </a:r>
          </a:p>
        </p:txBody>
      </p:sp>
      <p:sp>
        <p:nvSpPr>
          <p:cNvPr id="8" name="Rectangle 7"/>
          <p:cNvSpPr/>
          <p:nvPr/>
        </p:nvSpPr>
        <p:spPr>
          <a:xfrm>
            <a:off x="7437120" y="2982868"/>
            <a:ext cx="1584960" cy="87793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12</a:t>
            </a:r>
          </a:p>
        </p:txBody>
      </p:sp>
      <p:sp>
        <p:nvSpPr>
          <p:cNvPr id="9" name="Rectangle 8"/>
          <p:cNvSpPr/>
          <p:nvPr/>
        </p:nvSpPr>
        <p:spPr>
          <a:xfrm>
            <a:off x="9022080" y="2982868"/>
            <a:ext cx="1584960" cy="87793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316</a:t>
            </a:r>
          </a:p>
        </p:txBody>
      </p:sp>
      <p:sp>
        <p:nvSpPr>
          <p:cNvPr id="10" name="Rectangle 9"/>
          <p:cNvSpPr/>
          <p:nvPr/>
        </p:nvSpPr>
        <p:spPr>
          <a:xfrm>
            <a:off x="10607040" y="2982868"/>
            <a:ext cx="1584960" cy="87793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638</a:t>
            </a:r>
          </a:p>
        </p:txBody>
      </p:sp>
      <p:sp>
        <p:nvSpPr>
          <p:cNvPr id="11" name="Rectangle 10"/>
          <p:cNvSpPr/>
          <p:nvPr/>
        </p:nvSpPr>
        <p:spPr>
          <a:xfrm>
            <a:off x="2296160" y="2982868"/>
            <a:ext cx="1442720" cy="87793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Batman</a:t>
            </a:r>
          </a:p>
        </p:txBody>
      </p:sp>
      <p:grpSp>
        <p:nvGrpSpPr>
          <p:cNvPr id="4" name="Group 3"/>
          <p:cNvGrpSpPr/>
          <p:nvPr/>
        </p:nvGrpSpPr>
        <p:grpSpPr>
          <a:xfrm>
            <a:off x="4267200" y="4191908"/>
            <a:ext cx="7924800" cy="877932"/>
            <a:chOff x="4267200" y="4191908"/>
            <a:chExt cx="7924800" cy="877932"/>
          </a:xfrm>
        </p:grpSpPr>
        <p:sp>
          <p:nvSpPr>
            <p:cNvPr id="12" name="Rectangle 11"/>
            <p:cNvSpPr/>
            <p:nvPr/>
          </p:nvSpPr>
          <p:spPr>
            <a:xfrm>
              <a:off x="4267200" y="4191908"/>
              <a:ext cx="7924800" cy="8779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p:cNvSpPr/>
            <p:nvPr/>
          </p:nvSpPr>
          <p:spPr>
            <a:xfrm>
              <a:off x="4267200" y="4191908"/>
              <a:ext cx="1584960" cy="87793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29</a:t>
              </a:r>
            </a:p>
          </p:txBody>
        </p:sp>
        <p:sp>
          <p:nvSpPr>
            <p:cNvPr id="15" name="Rectangle 14"/>
            <p:cNvSpPr/>
            <p:nvPr/>
          </p:nvSpPr>
          <p:spPr>
            <a:xfrm>
              <a:off x="5852160" y="4191908"/>
              <a:ext cx="1584960" cy="87793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12</a:t>
              </a:r>
            </a:p>
          </p:txBody>
        </p:sp>
        <p:sp>
          <p:nvSpPr>
            <p:cNvPr id="16" name="Rectangle 15"/>
            <p:cNvSpPr/>
            <p:nvPr/>
          </p:nvSpPr>
          <p:spPr>
            <a:xfrm>
              <a:off x="7437120" y="4191908"/>
              <a:ext cx="1584960" cy="87793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316</a:t>
              </a:r>
            </a:p>
          </p:txBody>
        </p:sp>
        <p:sp>
          <p:nvSpPr>
            <p:cNvPr id="17" name="Rectangle 16"/>
            <p:cNvSpPr/>
            <p:nvPr/>
          </p:nvSpPr>
          <p:spPr>
            <a:xfrm>
              <a:off x="9022080" y="4191908"/>
              <a:ext cx="1584960" cy="87793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638</a:t>
              </a:r>
            </a:p>
          </p:txBody>
        </p:sp>
      </p:grpSp>
      <p:sp>
        <p:nvSpPr>
          <p:cNvPr id="18" name="Rectangle 17"/>
          <p:cNvSpPr/>
          <p:nvPr/>
        </p:nvSpPr>
        <p:spPr>
          <a:xfrm>
            <a:off x="2296160" y="4191908"/>
            <a:ext cx="1442720" cy="87793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Temp</a:t>
            </a:r>
          </a:p>
        </p:txBody>
      </p:sp>
      <p:sp>
        <p:nvSpPr>
          <p:cNvPr id="27" name="Rectangle 26"/>
          <p:cNvSpPr/>
          <p:nvPr/>
        </p:nvSpPr>
        <p:spPr>
          <a:xfrm>
            <a:off x="2296160" y="4191908"/>
            <a:ext cx="1442720" cy="87793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Batman</a:t>
            </a:r>
          </a:p>
        </p:txBody>
      </p:sp>
    </p:spTree>
    <p:extLst>
      <p:ext uri="{BB962C8B-B14F-4D97-AF65-F5344CB8AC3E}">
        <p14:creationId xmlns:p14="http://schemas.microsoft.com/office/powerpoint/2010/main" val="2964307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1+#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1+#ppt_w/2"/>
                                          </p:val>
                                        </p:tav>
                                        <p:tav tm="100000">
                                          <p:val>
                                            <p:strVal val="#ppt_x"/>
                                          </p:val>
                                        </p:tav>
                                      </p:tavLst>
                                    </p:anim>
                                    <p:anim calcmode="lin" valueType="num">
                                      <p:cBhvr additive="base">
                                        <p:cTn id="3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1+#ppt_w/2"/>
                                          </p:val>
                                        </p:tav>
                                        <p:tav tm="100000">
                                          <p:val>
                                            <p:strVal val="#ppt_x"/>
                                          </p:val>
                                        </p:tav>
                                      </p:tavLst>
                                    </p:anim>
                                    <p:anim calcmode="lin" valueType="num">
                                      <p:cBhvr additive="base">
                                        <p:cTn id="3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500"/>
                                        <p:tgtEl>
                                          <p:spTgt spid="4"/>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dissolve">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dissolve">
                                      <p:cBhvr>
                                        <p:cTn id="51" dur="500"/>
                                        <p:tgtEl>
                                          <p:spTgt spid="27"/>
                                        </p:tgtEl>
                                      </p:cBhvr>
                                    </p:animEffect>
                                  </p:childTnLst>
                                </p:cTn>
                              </p:par>
                              <p:par>
                                <p:cTn id="52" presetID="9" presetClass="exit" presetSubtype="0" fill="hold" grpId="1" nodeType="withEffect">
                                  <p:stCondLst>
                                    <p:cond delay="0"/>
                                  </p:stCondLst>
                                  <p:childTnLst>
                                    <p:animEffect transition="out" filter="dissolve">
                                      <p:cBhvr>
                                        <p:cTn id="53" dur="500"/>
                                        <p:tgtEl>
                                          <p:spTgt spid="5"/>
                                        </p:tgtEl>
                                      </p:cBhvr>
                                    </p:animEffect>
                                    <p:set>
                                      <p:cBhvr>
                                        <p:cTn id="54" dur="1" fill="hold">
                                          <p:stCondLst>
                                            <p:cond delay="499"/>
                                          </p:stCondLst>
                                        </p:cTn>
                                        <p:tgtEl>
                                          <p:spTgt spid="5"/>
                                        </p:tgtEl>
                                        <p:attrNameLst>
                                          <p:attrName>style.visibility</p:attrName>
                                        </p:attrNameLst>
                                      </p:cBhvr>
                                      <p:to>
                                        <p:strVal val="hidden"/>
                                      </p:to>
                                    </p:set>
                                  </p:childTnLst>
                                </p:cTn>
                              </p:par>
                              <p:par>
                                <p:cTn id="55" presetID="9" presetClass="exit" presetSubtype="0" fill="hold" grpId="1" nodeType="withEffect">
                                  <p:stCondLst>
                                    <p:cond delay="0"/>
                                  </p:stCondLst>
                                  <p:childTnLst>
                                    <p:animEffect transition="out" filter="dissolve">
                                      <p:cBhvr>
                                        <p:cTn id="56" dur="500"/>
                                        <p:tgtEl>
                                          <p:spTgt spid="6"/>
                                        </p:tgtEl>
                                      </p:cBhvr>
                                    </p:animEffect>
                                    <p:set>
                                      <p:cBhvr>
                                        <p:cTn id="57" dur="1" fill="hold">
                                          <p:stCondLst>
                                            <p:cond delay="499"/>
                                          </p:stCondLst>
                                        </p:cTn>
                                        <p:tgtEl>
                                          <p:spTgt spid="6"/>
                                        </p:tgtEl>
                                        <p:attrNameLst>
                                          <p:attrName>style.visibility</p:attrName>
                                        </p:attrNameLst>
                                      </p:cBhvr>
                                      <p:to>
                                        <p:strVal val="hidden"/>
                                      </p:to>
                                    </p:set>
                                  </p:childTnLst>
                                </p:cTn>
                              </p:par>
                              <p:par>
                                <p:cTn id="58" presetID="9" presetClass="exit" presetSubtype="0" fill="hold" grpId="1" nodeType="withEffect">
                                  <p:stCondLst>
                                    <p:cond delay="0"/>
                                  </p:stCondLst>
                                  <p:childTnLst>
                                    <p:animEffect transition="out" filter="dissolve">
                                      <p:cBhvr>
                                        <p:cTn id="59" dur="500"/>
                                        <p:tgtEl>
                                          <p:spTgt spid="7"/>
                                        </p:tgtEl>
                                      </p:cBhvr>
                                    </p:animEffect>
                                    <p:set>
                                      <p:cBhvr>
                                        <p:cTn id="60" dur="1" fill="hold">
                                          <p:stCondLst>
                                            <p:cond delay="499"/>
                                          </p:stCondLst>
                                        </p:cTn>
                                        <p:tgtEl>
                                          <p:spTgt spid="7"/>
                                        </p:tgtEl>
                                        <p:attrNameLst>
                                          <p:attrName>style.visibility</p:attrName>
                                        </p:attrNameLst>
                                      </p:cBhvr>
                                      <p:to>
                                        <p:strVal val="hidden"/>
                                      </p:to>
                                    </p:set>
                                  </p:childTnLst>
                                </p:cTn>
                              </p:par>
                              <p:par>
                                <p:cTn id="61" presetID="9" presetClass="exit" presetSubtype="0" fill="hold" grpId="1" nodeType="withEffect">
                                  <p:stCondLst>
                                    <p:cond delay="0"/>
                                  </p:stCondLst>
                                  <p:childTnLst>
                                    <p:animEffect transition="out" filter="dissolve">
                                      <p:cBhvr>
                                        <p:cTn id="62" dur="500"/>
                                        <p:tgtEl>
                                          <p:spTgt spid="8"/>
                                        </p:tgtEl>
                                      </p:cBhvr>
                                    </p:animEffect>
                                    <p:set>
                                      <p:cBhvr>
                                        <p:cTn id="63" dur="1" fill="hold">
                                          <p:stCondLst>
                                            <p:cond delay="499"/>
                                          </p:stCondLst>
                                        </p:cTn>
                                        <p:tgtEl>
                                          <p:spTgt spid="8"/>
                                        </p:tgtEl>
                                        <p:attrNameLst>
                                          <p:attrName>style.visibility</p:attrName>
                                        </p:attrNameLst>
                                      </p:cBhvr>
                                      <p:to>
                                        <p:strVal val="hidden"/>
                                      </p:to>
                                    </p:set>
                                  </p:childTnLst>
                                </p:cTn>
                              </p:par>
                              <p:par>
                                <p:cTn id="64" presetID="9" presetClass="exit" presetSubtype="0" fill="hold" grpId="1" nodeType="withEffect">
                                  <p:stCondLst>
                                    <p:cond delay="0"/>
                                  </p:stCondLst>
                                  <p:childTnLst>
                                    <p:animEffect transition="out" filter="dissolve">
                                      <p:cBhvr>
                                        <p:cTn id="65" dur="500"/>
                                        <p:tgtEl>
                                          <p:spTgt spid="9"/>
                                        </p:tgtEl>
                                      </p:cBhvr>
                                    </p:animEffect>
                                    <p:set>
                                      <p:cBhvr>
                                        <p:cTn id="66" dur="1" fill="hold">
                                          <p:stCondLst>
                                            <p:cond delay="499"/>
                                          </p:stCondLst>
                                        </p:cTn>
                                        <p:tgtEl>
                                          <p:spTgt spid="9"/>
                                        </p:tgtEl>
                                        <p:attrNameLst>
                                          <p:attrName>style.visibility</p:attrName>
                                        </p:attrNameLst>
                                      </p:cBhvr>
                                      <p:to>
                                        <p:strVal val="hidden"/>
                                      </p:to>
                                    </p:set>
                                  </p:childTnLst>
                                </p:cTn>
                              </p:par>
                              <p:par>
                                <p:cTn id="67" presetID="9" presetClass="exit" presetSubtype="0" fill="hold" grpId="1" nodeType="withEffect">
                                  <p:stCondLst>
                                    <p:cond delay="0"/>
                                  </p:stCondLst>
                                  <p:childTnLst>
                                    <p:animEffect transition="out" filter="dissolve">
                                      <p:cBhvr>
                                        <p:cTn id="68" dur="500"/>
                                        <p:tgtEl>
                                          <p:spTgt spid="10"/>
                                        </p:tgtEl>
                                      </p:cBhvr>
                                    </p:animEffect>
                                    <p:set>
                                      <p:cBhvr>
                                        <p:cTn id="69" dur="1" fill="hold">
                                          <p:stCondLst>
                                            <p:cond delay="499"/>
                                          </p:stCondLst>
                                        </p:cTn>
                                        <p:tgtEl>
                                          <p:spTgt spid="10"/>
                                        </p:tgtEl>
                                        <p:attrNameLst>
                                          <p:attrName>style.visibility</p:attrName>
                                        </p:attrNameLst>
                                      </p:cBhvr>
                                      <p:to>
                                        <p:strVal val="hidden"/>
                                      </p:to>
                                    </p:set>
                                  </p:childTnLst>
                                </p:cTn>
                              </p:par>
                              <p:par>
                                <p:cTn id="70" presetID="9" presetClass="exit" presetSubtype="0" fill="hold" grpId="0" nodeType="withEffect">
                                  <p:stCondLst>
                                    <p:cond delay="0"/>
                                  </p:stCondLst>
                                  <p:childTnLst>
                                    <p:animEffect transition="out" filter="dissolve">
                                      <p:cBhvr>
                                        <p:cTn id="71" dur="500"/>
                                        <p:tgtEl>
                                          <p:spTgt spid="11"/>
                                        </p:tgtEl>
                                      </p:cBhvr>
                                    </p:animEffect>
                                    <p:set>
                                      <p:cBhvr>
                                        <p:cTn id="72"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8"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Serial</a:t>
            </a:r>
          </a:p>
        </p:txBody>
      </p:sp>
      <p:sp>
        <p:nvSpPr>
          <p:cNvPr id="3" name="Content Placeholder 2"/>
          <p:cNvSpPr>
            <a:spLocks noGrp="1"/>
          </p:cNvSpPr>
          <p:nvPr>
            <p:ph idx="1"/>
          </p:nvPr>
        </p:nvSpPr>
        <p:spPr/>
        <p:txBody>
          <a:bodyPr/>
          <a:lstStyle/>
          <a:p>
            <a:r>
              <a:rPr lang="en-GB" dirty="0"/>
              <a:t>Is a text file serial?</a:t>
            </a:r>
          </a:p>
          <a:p>
            <a:endParaRPr lang="en-GB" dirty="0"/>
          </a:p>
          <a:p>
            <a:r>
              <a:rPr lang="en-GB" dirty="0"/>
              <a:t>Look at this example. How do you know when one line stop and another starts?</a:t>
            </a:r>
          </a:p>
          <a:p>
            <a:endParaRPr lang="en-GB" dirty="0"/>
          </a:p>
          <a:p>
            <a:r>
              <a:rPr lang="en-GB" dirty="0"/>
              <a:t>I have an apple. I have a pen. Ehh Apple Pen. I have a pineapple. I have a pen. Ehh Pineapple Pen. Pen Pineapple Apple Pen.</a:t>
            </a:r>
          </a:p>
          <a:p>
            <a:endParaRPr lang="en-GB" dirty="0"/>
          </a:p>
          <a:p>
            <a:r>
              <a:rPr lang="en-GB" dirty="0"/>
              <a:t>It uses full stops / periods “.” </a:t>
            </a:r>
          </a:p>
          <a:p>
            <a:r>
              <a:rPr lang="en-GB" dirty="0"/>
              <a:t>It uses end of lines characters</a:t>
            </a:r>
          </a:p>
          <a:p>
            <a:endParaRPr lang="en-GB" dirty="0"/>
          </a:p>
          <a:p>
            <a:r>
              <a:rPr lang="en-GB" dirty="0"/>
              <a:t>A binary file needs an end of record character so you know when one record ends and another starts  </a:t>
            </a:r>
          </a:p>
        </p:txBody>
      </p:sp>
    </p:spTree>
    <p:extLst>
      <p:ext uri="{BB962C8B-B14F-4D97-AF65-F5344CB8AC3E}">
        <p14:creationId xmlns:p14="http://schemas.microsoft.com/office/powerpoint/2010/main" val="1476503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Serial</a:t>
            </a:r>
          </a:p>
        </p:txBody>
      </p:sp>
      <p:sp>
        <p:nvSpPr>
          <p:cNvPr id="3" name="Content Placeholder 2"/>
          <p:cNvSpPr>
            <a:spLocks noGrp="1"/>
          </p:cNvSpPr>
          <p:nvPr>
            <p:ph idx="1"/>
          </p:nvPr>
        </p:nvSpPr>
        <p:spPr/>
        <p:txBody>
          <a:bodyPr/>
          <a:lstStyle/>
          <a:p>
            <a:r>
              <a:rPr lang="en-GB" dirty="0"/>
              <a:t>For large files is bad because you have to copy into a temporary file and rename </a:t>
            </a:r>
          </a:p>
          <a:p>
            <a:r>
              <a:rPr lang="en-GB" dirty="0"/>
              <a:t>No order means to find anything you must start from the beginning and go 1-by-1 (linear search)</a:t>
            </a:r>
          </a:p>
          <a:p>
            <a:endParaRPr lang="en-GB" dirty="0"/>
          </a:p>
          <a:p>
            <a:r>
              <a:rPr lang="en-GB" dirty="0"/>
              <a:t>Used for transactions in shops and banks. </a:t>
            </a:r>
          </a:p>
          <a:p>
            <a:endParaRPr lang="en-GB" dirty="0"/>
          </a:p>
          <a:p>
            <a:r>
              <a:rPr lang="en-GB" dirty="0"/>
              <a:t>Whenever you spend money on Taobao using Alipay then your record updates itself and says the day and time you bought stuff but the rest of the information is not in any order. The data arrived in the order of when it came.</a:t>
            </a:r>
          </a:p>
        </p:txBody>
      </p:sp>
    </p:spTree>
    <p:extLst>
      <p:ext uri="{BB962C8B-B14F-4D97-AF65-F5344CB8AC3E}">
        <p14:creationId xmlns:p14="http://schemas.microsoft.com/office/powerpoint/2010/main" val="885853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4598</Words>
  <Application>Microsoft Macintosh PowerPoint</Application>
  <PresentationFormat>Widescreen</PresentationFormat>
  <Paragraphs>689</Paragraphs>
  <Slides>54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Arial</vt:lpstr>
      <vt:lpstr>Calibri</vt:lpstr>
      <vt:lpstr>Calibri Light</vt:lpstr>
      <vt:lpstr>Office Theme</vt:lpstr>
      <vt:lpstr>20.2 File Processing and Exception Handling </vt:lpstr>
      <vt:lpstr>Today</vt:lpstr>
      <vt:lpstr>What are similarities between the following:</vt:lpstr>
      <vt:lpstr>Text Files vs Binary Files</vt:lpstr>
      <vt:lpstr>Serial, Sequential, Direct Access files</vt:lpstr>
      <vt:lpstr>Serial </vt:lpstr>
      <vt:lpstr>Serial </vt:lpstr>
      <vt:lpstr>Serial</vt:lpstr>
      <vt:lpstr>Serial</vt:lpstr>
      <vt:lpstr>Sequential Files </vt:lpstr>
      <vt:lpstr>Sequential Files</vt:lpstr>
      <vt:lpstr>How does it work </vt:lpstr>
      <vt:lpstr>Searching </vt:lpstr>
      <vt:lpstr>Sequential </vt:lpstr>
      <vt:lpstr>Sequential problem </vt:lpstr>
      <vt:lpstr>Direct Access</vt:lpstr>
      <vt:lpstr>Direct Access Bytes </vt:lpstr>
      <vt:lpstr>Problems</vt:lpstr>
      <vt:lpstr>Delete data</vt:lpstr>
      <vt:lpstr>Record Key </vt:lpstr>
      <vt:lpstr>Hashing</vt:lpstr>
      <vt:lpstr>Hashing </vt:lpstr>
      <vt:lpstr>Little issue</vt:lpstr>
      <vt:lpstr>Create / Open a file</vt:lpstr>
      <vt:lpstr>Write to a file</vt:lpstr>
      <vt:lpstr>New Line</vt:lpstr>
      <vt:lpstr>Read from a file</vt:lpstr>
      <vt:lpstr>Read specific parts </vt:lpstr>
      <vt:lpstr>Task</vt:lpstr>
      <vt:lpstr>Code</vt:lpstr>
      <vt:lpstr>Moving a file / Rename a file </vt:lpstr>
      <vt:lpstr>Task</vt:lpstr>
      <vt:lpstr>Coursebook.</vt:lpstr>
      <vt:lpstr>Too easy</vt:lpstr>
      <vt:lpstr>Some easy fun things in Python</vt:lpstr>
      <vt:lpstr>String Manipulation</vt:lpstr>
      <vt:lpstr>word = “Batman is better”</vt:lpstr>
      <vt:lpstr>word = “Batman is better”</vt:lpstr>
      <vt:lpstr>word = “Batman is better”</vt:lpstr>
      <vt:lpstr>word = “Batman is better”</vt:lpstr>
      <vt:lpstr>word = “Batman is better”</vt:lpstr>
      <vt:lpstr>word = "wwwwwwwwwwBatman is betterwwwwwwwww”</vt:lpstr>
      <vt:lpstr>Extra things</vt:lpstr>
      <vt:lpstr>Task</vt:lpstr>
      <vt:lpstr>Today</vt:lpstr>
      <vt:lpstr>Exception handling </vt:lpstr>
      <vt:lpstr>Logic Errors</vt:lpstr>
      <vt:lpstr>Syntax Error</vt:lpstr>
      <vt:lpstr>Run time errors</vt:lpstr>
      <vt:lpstr>More Exceptions</vt:lpstr>
      <vt:lpstr>Exception Handler</vt:lpstr>
      <vt:lpstr>Python code</vt:lpstr>
      <vt:lpstr>Try, Except, Finally</vt:lpstr>
      <vt:lpstr>Task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 File Processing and Exception Handling </dc:title>
  <dc:creator>amar anwar</dc:creator>
  <cp:lastModifiedBy>amar anwar</cp:lastModifiedBy>
  <cp:revision>4</cp:revision>
  <dcterms:created xsi:type="dcterms:W3CDTF">2021-01-07T00:42:24Z</dcterms:created>
  <dcterms:modified xsi:type="dcterms:W3CDTF">2021-01-07T01:17:17Z</dcterms:modified>
</cp:coreProperties>
</file>