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1" r:id="rId14"/>
    <p:sldId id="290" r:id="rId15"/>
    <p:sldId id="282" r:id="rId16"/>
    <p:sldId id="283" r:id="rId17"/>
    <p:sldId id="291" r:id="rId18"/>
    <p:sldId id="284" r:id="rId19"/>
    <p:sldId id="285" r:id="rId20"/>
    <p:sldId id="286" r:id="rId21"/>
    <p:sldId id="292" r:id="rId22"/>
    <p:sldId id="293" r:id="rId23"/>
    <p:sldId id="294" r:id="rId24"/>
    <p:sldId id="295" r:id="rId25"/>
    <p:sldId id="296" r:id="rId26"/>
    <p:sldId id="297" r:id="rId27"/>
    <p:sldId id="303" r:id="rId28"/>
    <p:sldId id="304" r:id="rId29"/>
    <p:sldId id="301" r:id="rId30"/>
    <p:sldId id="302" r:id="rId31"/>
    <p:sldId id="306" r:id="rId32"/>
    <p:sldId id="305" r:id="rId33"/>
    <p:sldId id="308" r:id="rId34"/>
    <p:sldId id="309" r:id="rId35"/>
    <p:sldId id="307" r:id="rId36"/>
    <p:sldId id="31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4"/>
    <p:restoredTop sz="94257"/>
  </p:normalViewPr>
  <p:slideViewPr>
    <p:cSldViewPr snapToGrid="0" snapToObjects="1">
      <p:cViewPr varScale="1">
        <p:scale>
          <a:sx n="80" d="100"/>
          <a:sy n="80" d="100"/>
        </p:scale>
        <p:origin x="50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E253-D23F-0F45-807D-2AD6D7960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BA7B00-7690-4843-8EE5-3090BBBF2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57ABBF-2973-1748-9F58-63D5E82316B0}"/>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5" name="Footer Placeholder 4">
            <a:extLst>
              <a:ext uri="{FF2B5EF4-FFF2-40B4-BE49-F238E27FC236}">
                <a16:creationId xmlns:a16="http://schemas.microsoft.com/office/drawing/2014/main" id="{E6123C50-EC91-DF48-932A-20F8FA24D0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54170B-131E-7E4B-B59E-77C7AA9169AA}"/>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359206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73ED-9192-A849-8C8F-9F494B4D7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192CD4-E444-2342-959A-EB2EC32F1A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9DC00-17B8-2C43-B7E8-84D4A1AA1A9F}"/>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5" name="Footer Placeholder 4">
            <a:extLst>
              <a:ext uri="{FF2B5EF4-FFF2-40B4-BE49-F238E27FC236}">
                <a16:creationId xmlns:a16="http://schemas.microsoft.com/office/drawing/2014/main" id="{96146D33-A456-1A43-A66C-D39E3A3C6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93DC28-56B9-3E4E-A546-E79DEE43D680}"/>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229480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569FE-B932-5648-9447-69CFFC3DC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9D9F1-845A-594C-936C-CF18E3D4E9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072F3-62E4-2542-B4CA-E72E68CAF6B4}"/>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5" name="Footer Placeholder 4">
            <a:extLst>
              <a:ext uri="{FF2B5EF4-FFF2-40B4-BE49-F238E27FC236}">
                <a16:creationId xmlns:a16="http://schemas.microsoft.com/office/drawing/2014/main" id="{339E7D80-E44F-7540-A9AA-9A81CE4C1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622060-4F01-7344-BA2C-4D7857F884AC}"/>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17396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1300BE-C30C-0647-AB2D-7C46AD42D572}"/>
              </a:ext>
            </a:extLst>
          </p:cNvPr>
          <p:cNvSpPr/>
          <p:nvPr userDrawn="1"/>
        </p:nvSpPr>
        <p:spPr>
          <a:xfrm>
            <a:off x="0" y="0"/>
            <a:ext cx="12192000"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bg1"/>
              </a:solidFill>
            </a:endParaRPr>
          </a:p>
        </p:txBody>
      </p:sp>
      <p:sp>
        <p:nvSpPr>
          <p:cNvPr id="2" name="Title 1">
            <a:extLst>
              <a:ext uri="{FF2B5EF4-FFF2-40B4-BE49-F238E27FC236}">
                <a16:creationId xmlns:a16="http://schemas.microsoft.com/office/drawing/2014/main" id="{DDBB45EB-7E38-C043-AD3D-7521C8CEE35D}"/>
              </a:ext>
            </a:extLst>
          </p:cNvPr>
          <p:cNvSpPr>
            <a:spLocks noGrp="1"/>
          </p:cNvSpPr>
          <p:nvPr>
            <p:ph type="title"/>
          </p:nvPr>
        </p:nvSpPr>
        <p:spPr>
          <a:xfrm>
            <a:off x="1" y="2117"/>
            <a:ext cx="12192000" cy="592667"/>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C792F56-779C-A042-9E82-8BC43B02C942}"/>
              </a:ext>
            </a:extLst>
          </p:cNvPr>
          <p:cNvSpPr>
            <a:spLocks noGrp="1"/>
          </p:cNvSpPr>
          <p:nvPr>
            <p:ph idx="1"/>
          </p:nvPr>
        </p:nvSpPr>
        <p:spPr>
          <a:xfrm>
            <a:off x="0" y="764117"/>
            <a:ext cx="12192000" cy="6093884"/>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9026-E770-1347-ABEF-7E5CA1C6F0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19E450-02DE-0C48-8F39-8D36B27BA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43C2-2DF0-4949-AC3A-7FBB028BA367}"/>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5" name="Footer Placeholder 4">
            <a:extLst>
              <a:ext uri="{FF2B5EF4-FFF2-40B4-BE49-F238E27FC236}">
                <a16:creationId xmlns:a16="http://schemas.microsoft.com/office/drawing/2014/main" id="{8AB84B07-F9ED-9D41-AD3D-63D411610A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A9D46A-5D77-F246-B1E5-3177E629C1D9}"/>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66014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4906-0691-C74D-878A-BD9A18FF6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BC7FA-B457-4547-B6D3-0C6F5BF5D2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1FA0FB-8B28-EA4D-842D-D22FC5C62E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46629C-C22C-F549-8224-BD77C4E91635}"/>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6" name="Footer Placeholder 5">
            <a:extLst>
              <a:ext uri="{FF2B5EF4-FFF2-40B4-BE49-F238E27FC236}">
                <a16:creationId xmlns:a16="http://schemas.microsoft.com/office/drawing/2014/main" id="{E36AFE97-D6A2-0048-A976-EFEF26F260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A95C79-C441-EF42-A492-410C275342C3}"/>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350489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191D-432D-4C41-87B0-81DECBB8A6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71EE4-D1AE-DE4B-9421-3EA67F260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C31265-1AD8-7D4A-B631-EBDF837F77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41C70-7F3A-4E49-874D-D05BBA009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F137D5-F352-2F44-9D77-A799054056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C2BE4B-A2E6-BB4C-8B16-5E15AD6FAB23}"/>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8" name="Footer Placeholder 7">
            <a:extLst>
              <a:ext uri="{FF2B5EF4-FFF2-40B4-BE49-F238E27FC236}">
                <a16:creationId xmlns:a16="http://schemas.microsoft.com/office/drawing/2014/main" id="{4AA7121E-8837-5043-9017-1D86ABACB6C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0D02950-F086-674C-93FC-E2148216C943}"/>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218985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8773-D2EA-AB44-93DB-81FB8E3DC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56ECF-E5C6-114A-B437-640770F2C772}"/>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4" name="Footer Placeholder 3">
            <a:extLst>
              <a:ext uri="{FF2B5EF4-FFF2-40B4-BE49-F238E27FC236}">
                <a16:creationId xmlns:a16="http://schemas.microsoft.com/office/drawing/2014/main" id="{75DD3D69-2ACC-4F46-9866-0AB7C3494C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C139A3-FA02-F846-B7EB-4D9AB105EC04}"/>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14935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D4831-EA37-294C-BC38-F79E32C43F48}"/>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3" name="Footer Placeholder 2">
            <a:extLst>
              <a:ext uri="{FF2B5EF4-FFF2-40B4-BE49-F238E27FC236}">
                <a16:creationId xmlns:a16="http://schemas.microsoft.com/office/drawing/2014/main" id="{0C19B3C0-30C2-5745-8C1B-15FE6F3FFF2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9B3B03-0FDC-5144-9F92-903F772C8789}"/>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54999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17E1-CFF3-3949-B067-C2F39C8F4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E88C2-04A5-3748-92E9-A9C52F768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33DA3-E893-F44C-8A8A-7890B45C7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CE360-5ADC-B44D-9233-075A34365089}"/>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6" name="Footer Placeholder 5">
            <a:extLst>
              <a:ext uri="{FF2B5EF4-FFF2-40B4-BE49-F238E27FC236}">
                <a16:creationId xmlns:a16="http://schemas.microsoft.com/office/drawing/2014/main" id="{240FDF05-EA55-4D41-8B00-5AE18460E2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B4CE9-B018-5F47-98C4-A1F24BF84A15}"/>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44008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77E1-9266-3844-984E-EF6B8DEE2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ADCDEB-5C17-B94B-95E6-6609CA4AD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59242AD-9E9A-1048-97DA-A2E16BC83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A59C8E-27AA-8F41-8064-77B18304BDF7}"/>
              </a:ext>
            </a:extLst>
          </p:cNvPr>
          <p:cNvSpPr>
            <a:spLocks noGrp="1"/>
          </p:cNvSpPr>
          <p:nvPr>
            <p:ph type="dt" sz="half" idx="10"/>
          </p:nvPr>
        </p:nvSpPr>
        <p:spPr/>
        <p:txBody>
          <a:bodyPr/>
          <a:lstStyle/>
          <a:p>
            <a:fld id="{0015CD42-86F6-0C47-9B19-A1EE7B6039B8}" type="datetimeFigureOut">
              <a:rPr lang="en-US" smtClean="0"/>
              <a:t>5/21/20</a:t>
            </a:fld>
            <a:endParaRPr lang="en-US" dirty="0"/>
          </a:p>
        </p:txBody>
      </p:sp>
      <p:sp>
        <p:nvSpPr>
          <p:cNvPr id="6" name="Footer Placeholder 5">
            <a:extLst>
              <a:ext uri="{FF2B5EF4-FFF2-40B4-BE49-F238E27FC236}">
                <a16:creationId xmlns:a16="http://schemas.microsoft.com/office/drawing/2014/main" id="{0258525B-A1BF-274C-8C0B-10765DAD7C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17A93C-BE47-E54F-B13D-AEBBC802C012}"/>
              </a:ext>
            </a:extLst>
          </p:cNvPr>
          <p:cNvSpPr>
            <a:spLocks noGrp="1"/>
          </p:cNvSpPr>
          <p:nvPr>
            <p:ph type="sldNum" sz="quarter" idx="12"/>
          </p:nvPr>
        </p:nvSpPr>
        <p:spPr/>
        <p:txBody>
          <a:bodyPr/>
          <a:lstStyle/>
          <a:p>
            <a:fld id="{29F3A36F-DACA-B642-B3F3-257B0B1A75FB}" type="slidenum">
              <a:rPr lang="en-US" smtClean="0"/>
              <a:t>‹#›</a:t>
            </a:fld>
            <a:endParaRPr lang="en-US" dirty="0"/>
          </a:p>
        </p:txBody>
      </p:sp>
    </p:spTree>
    <p:extLst>
      <p:ext uri="{BB962C8B-B14F-4D97-AF65-F5344CB8AC3E}">
        <p14:creationId xmlns:p14="http://schemas.microsoft.com/office/powerpoint/2010/main" val="45034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B3242-4CDF-2F4C-AD0F-32E3E48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37D258-5EC7-DC44-9B56-F3AA1726B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80A00-F228-8F49-B4B6-1997E49B3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5CD42-86F6-0C47-9B19-A1EE7B6039B8}" type="datetimeFigureOut">
              <a:rPr lang="en-US" smtClean="0"/>
              <a:t>5/21/20</a:t>
            </a:fld>
            <a:endParaRPr lang="en-US" dirty="0"/>
          </a:p>
        </p:txBody>
      </p:sp>
      <p:sp>
        <p:nvSpPr>
          <p:cNvPr id="5" name="Footer Placeholder 4">
            <a:extLst>
              <a:ext uri="{FF2B5EF4-FFF2-40B4-BE49-F238E27FC236}">
                <a16:creationId xmlns:a16="http://schemas.microsoft.com/office/drawing/2014/main" id="{0D10BF4F-6BD9-D940-8FD8-83E022BC8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FFECF3F-F0F9-ED41-B536-7F472E165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3A36F-DACA-B642-B3F3-257B0B1A75FB}" type="slidenum">
              <a:rPr lang="en-US" smtClean="0"/>
              <a:t>‹#›</a:t>
            </a:fld>
            <a:endParaRPr lang="en-US" dirty="0"/>
          </a:p>
        </p:txBody>
      </p:sp>
    </p:spTree>
    <p:extLst>
      <p:ext uri="{BB962C8B-B14F-4D97-AF65-F5344CB8AC3E}">
        <p14:creationId xmlns:p14="http://schemas.microsoft.com/office/powerpoint/2010/main" val="3180038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E1C1-D8DA-8F42-9167-49C6AFC698CA}"/>
              </a:ext>
            </a:extLst>
          </p:cNvPr>
          <p:cNvSpPr>
            <a:spLocks noGrp="1"/>
          </p:cNvSpPr>
          <p:nvPr>
            <p:ph type="title"/>
          </p:nvPr>
        </p:nvSpPr>
        <p:spPr/>
        <p:txBody>
          <a:bodyPr>
            <a:normAutofit fontScale="90000"/>
          </a:bodyPr>
          <a:lstStyle/>
          <a:p>
            <a:r>
              <a:rPr lang="en-US" dirty="0"/>
              <a:t>4.2 Assembly Language</a:t>
            </a:r>
          </a:p>
        </p:txBody>
      </p:sp>
      <p:sp>
        <p:nvSpPr>
          <p:cNvPr id="3" name="Content Placeholder 2">
            <a:extLst>
              <a:ext uri="{FF2B5EF4-FFF2-40B4-BE49-F238E27FC236}">
                <a16:creationId xmlns:a16="http://schemas.microsoft.com/office/drawing/2014/main" id="{F71D1DDD-3EEC-B844-A4BC-2296AC72C8F0}"/>
              </a:ext>
            </a:extLst>
          </p:cNvPr>
          <p:cNvSpPr>
            <a:spLocks noGrp="1"/>
          </p:cNvSpPr>
          <p:nvPr>
            <p:ph idx="1"/>
          </p:nvPr>
        </p:nvSpPr>
        <p:spPr>
          <a:solidFill>
            <a:schemeClr val="accent2"/>
          </a:solidFill>
        </p:spPr>
        <p:txBody>
          <a:bodyPr>
            <a:normAutofit fontScale="92500" lnSpcReduction="10000"/>
          </a:bodyPr>
          <a:lstStyle/>
          <a:p>
            <a:pPr marL="514350" indent="-514350">
              <a:buFont typeface="+mj-lt"/>
              <a:buAutoNum type="arabicPeriod"/>
            </a:pPr>
            <a:r>
              <a:rPr lang="en-GB" dirty="0"/>
              <a:t>Show understanding of the relationship between assembly language and machine code </a:t>
            </a:r>
          </a:p>
          <a:p>
            <a:pPr marL="514350" indent="-514350">
              <a:buFont typeface="+mj-lt"/>
              <a:buAutoNum type="arabicPeriod"/>
            </a:pPr>
            <a:r>
              <a:rPr lang="en-GB" dirty="0"/>
              <a:t>Describe the different stages of the assembly process for a two-pass assembler </a:t>
            </a:r>
          </a:p>
          <a:p>
            <a:pPr marL="514350" indent="-514350">
              <a:buFont typeface="+mj-lt"/>
              <a:buAutoNum type="arabicPeriod"/>
            </a:pPr>
            <a:r>
              <a:rPr lang="en-GB" dirty="0"/>
              <a:t>Trace a given simple assembly language program </a:t>
            </a:r>
          </a:p>
          <a:p>
            <a:pPr marL="514350" indent="-514350">
              <a:buFont typeface="+mj-lt"/>
              <a:buAutoNum type="arabicPeriod"/>
            </a:pPr>
            <a:r>
              <a:rPr lang="en-GB" dirty="0"/>
              <a:t>Show understanding that a set of instructions are grouped </a:t>
            </a:r>
          </a:p>
          <a:p>
            <a:pPr marL="514350" indent="-514350">
              <a:buFont typeface="+mj-lt"/>
              <a:buAutoNum type="arabicPeriod"/>
            </a:pPr>
            <a:r>
              <a:rPr lang="en-GB" dirty="0"/>
              <a:t>Modes of addressing </a:t>
            </a:r>
          </a:p>
          <a:p>
            <a:pPr marL="514350" indent="-514350">
              <a:buFont typeface="+mj-lt"/>
              <a:buAutoNum type="arabicPeriod"/>
            </a:pPr>
            <a:r>
              <a:rPr lang="en-GB" dirty="0"/>
              <a:t>Apply the two-pass assembler process to a given simple assembly language program </a:t>
            </a:r>
          </a:p>
          <a:p>
            <a:pPr marL="514350" indent="-514350">
              <a:buFont typeface="+mj-lt"/>
              <a:buAutoNum type="arabicPeriod"/>
            </a:pPr>
            <a:r>
              <a:rPr lang="en-GB" dirty="0"/>
              <a:t>Including the following groups: </a:t>
            </a:r>
          </a:p>
          <a:p>
            <a:pPr marL="514350" indent="-514350">
              <a:buFont typeface="+mj-lt"/>
              <a:buAutoNum type="arabicPeriod"/>
            </a:pPr>
            <a:r>
              <a:rPr lang="en-GB" dirty="0"/>
              <a:t>Data movement </a:t>
            </a:r>
          </a:p>
          <a:p>
            <a:pPr marL="514350" indent="-514350">
              <a:buFont typeface="+mj-lt"/>
              <a:buAutoNum type="arabicPeriod"/>
            </a:pPr>
            <a:r>
              <a:rPr lang="en-GB" dirty="0"/>
              <a:t>Input and output of data </a:t>
            </a:r>
          </a:p>
          <a:p>
            <a:pPr marL="514350" indent="-514350">
              <a:buFont typeface="+mj-lt"/>
              <a:buAutoNum type="arabicPeriod"/>
            </a:pPr>
            <a:r>
              <a:rPr lang="en-GB" dirty="0"/>
              <a:t>Arithmetic operations </a:t>
            </a:r>
          </a:p>
          <a:p>
            <a:pPr marL="514350" indent="-514350">
              <a:buFont typeface="+mj-lt"/>
              <a:buAutoNum type="arabicPeriod"/>
            </a:pPr>
            <a:r>
              <a:rPr lang="en-GB" dirty="0"/>
              <a:t>Unconditional and conditional instructions </a:t>
            </a:r>
          </a:p>
          <a:p>
            <a:pPr marL="514350" indent="-514350">
              <a:buFont typeface="+mj-lt"/>
              <a:buAutoNum type="arabicPeriod"/>
            </a:pPr>
            <a:r>
              <a:rPr lang="en-GB" dirty="0"/>
              <a:t>Compare instructions</a:t>
            </a:r>
            <a:br>
              <a:rPr lang="en-GB" dirty="0"/>
            </a:br>
            <a:r>
              <a:rPr lang="en-GB" dirty="0"/>
              <a:t>Including Immediate, direct, indirect, indexed, relative </a:t>
            </a:r>
          </a:p>
          <a:p>
            <a:pPr marL="514350" indent="-514350">
              <a:buFont typeface="+mj-lt"/>
              <a:buAutoNum type="arabicPeriod"/>
            </a:pPr>
            <a:endParaRPr lang="en-GB" dirty="0"/>
          </a:p>
          <a:p>
            <a:pPr marL="514350" indent="-514350">
              <a:buFont typeface="+mj-lt"/>
              <a:buAutoNum type="arabicPeriod"/>
            </a:pPr>
            <a:endParaRPr lang="en-US" dirty="0"/>
          </a:p>
        </p:txBody>
      </p:sp>
    </p:spTree>
    <p:extLst>
      <p:ext uri="{BB962C8B-B14F-4D97-AF65-F5344CB8AC3E}">
        <p14:creationId xmlns:p14="http://schemas.microsoft.com/office/powerpoint/2010/main" val="383400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5B3-D722-4043-ABDB-B5CD5BA4D95A}"/>
              </a:ext>
            </a:extLst>
          </p:cNvPr>
          <p:cNvSpPr>
            <a:spLocks noGrp="1"/>
          </p:cNvSpPr>
          <p:nvPr>
            <p:ph type="title"/>
          </p:nvPr>
        </p:nvSpPr>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ECD3CFEA-6B8D-9547-BD4B-058F407AD9F5}"/>
              </a:ext>
            </a:extLst>
          </p:cNvPr>
          <p:cNvPicPr>
            <a:picLocks noGrp="1" noChangeAspect="1"/>
          </p:cNvPicPr>
          <p:nvPr>
            <p:ph idx="1"/>
          </p:nvPr>
        </p:nvPicPr>
        <p:blipFill rotWithShape="1">
          <a:blip r:embed="rId2"/>
          <a:srcRect t="53011" b="-1110"/>
          <a:stretch/>
        </p:blipFill>
        <p:spPr>
          <a:xfrm>
            <a:off x="473649" y="49844"/>
            <a:ext cx="11244703" cy="6808156"/>
          </a:xfrm>
        </p:spPr>
      </p:pic>
    </p:spTree>
    <p:extLst>
      <p:ext uri="{BB962C8B-B14F-4D97-AF65-F5344CB8AC3E}">
        <p14:creationId xmlns:p14="http://schemas.microsoft.com/office/powerpoint/2010/main" val="178483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CE77-BCB3-5048-A569-69DAEE8A7B8D}"/>
              </a:ext>
            </a:extLst>
          </p:cNvPr>
          <p:cNvSpPr>
            <a:spLocks noGrp="1"/>
          </p:cNvSpPr>
          <p:nvPr>
            <p:ph type="title"/>
          </p:nvPr>
        </p:nvSpPr>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A87BDFB6-4401-4D40-8134-166E7AB4AF47}"/>
              </a:ext>
            </a:extLst>
          </p:cNvPr>
          <p:cNvPicPr>
            <a:picLocks noGrp="1" noChangeAspect="1"/>
          </p:cNvPicPr>
          <p:nvPr>
            <p:ph idx="1"/>
          </p:nvPr>
        </p:nvPicPr>
        <p:blipFill>
          <a:blip r:embed="rId2"/>
          <a:stretch>
            <a:fillRect/>
          </a:stretch>
        </p:blipFill>
        <p:spPr>
          <a:xfrm>
            <a:off x="430275" y="2116"/>
            <a:ext cx="11340589" cy="6599851"/>
          </a:xfrm>
        </p:spPr>
      </p:pic>
    </p:spTree>
    <p:extLst>
      <p:ext uri="{BB962C8B-B14F-4D97-AF65-F5344CB8AC3E}">
        <p14:creationId xmlns:p14="http://schemas.microsoft.com/office/powerpoint/2010/main" val="323903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5C77-E14A-6F4B-A685-EFF1741571E1}"/>
              </a:ext>
            </a:extLst>
          </p:cNvPr>
          <p:cNvSpPr>
            <a:spLocks noGrp="1"/>
          </p:cNvSpPr>
          <p:nvPr>
            <p:ph type="title"/>
          </p:nvPr>
        </p:nvSpPr>
        <p:spPr/>
        <p:txBody>
          <a:bodyPr>
            <a:normAutofit fontScale="90000"/>
          </a:bodyPr>
          <a:lstStyle/>
          <a:p>
            <a:r>
              <a:rPr lang="en-US" dirty="0"/>
              <a:t>Let’s make a ASM program</a:t>
            </a:r>
          </a:p>
        </p:txBody>
      </p:sp>
      <p:sp>
        <p:nvSpPr>
          <p:cNvPr id="3" name="Content Placeholder 2">
            <a:extLst>
              <a:ext uri="{FF2B5EF4-FFF2-40B4-BE49-F238E27FC236}">
                <a16:creationId xmlns:a16="http://schemas.microsoft.com/office/drawing/2014/main" id="{52B0136D-3BE5-AE49-8179-E4DAA8D0FD56}"/>
              </a:ext>
            </a:extLst>
          </p:cNvPr>
          <p:cNvSpPr>
            <a:spLocks noGrp="1"/>
          </p:cNvSpPr>
          <p:nvPr>
            <p:ph idx="1"/>
          </p:nvPr>
        </p:nvSpPr>
        <p:spPr/>
        <p:txBody>
          <a:bodyPr/>
          <a:lstStyle/>
          <a:p>
            <a:r>
              <a:rPr lang="en-US" dirty="0"/>
              <a:t>Repeat this:</a:t>
            </a:r>
          </a:p>
          <a:p>
            <a:r>
              <a:rPr lang="en-US" dirty="0"/>
              <a:t>Amar, we all hate you.</a:t>
            </a:r>
          </a:p>
          <a:p>
            <a:endParaRPr lang="en-US" dirty="0"/>
          </a:p>
          <a:p>
            <a:r>
              <a:rPr lang="en-US" dirty="0"/>
              <a:t>You remember how Cambridge has their instruction set, well to help make you actually produce assembly language we will use a website, but this website has different instruction sets.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6292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LMC Codes</a:t>
            </a:r>
          </a:p>
        </p:txBody>
      </p:sp>
      <p:sp>
        <p:nvSpPr>
          <p:cNvPr id="3" name="Content Placeholder 2"/>
          <p:cNvSpPr>
            <a:spLocks noGrp="1"/>
          </p:cNvSpPr>
          <p:nvPr>
            <p:ph idx="1"/>
          </p:nvPr>
        </p:nvSpPr>
        <p:spPr>
          <a:xfrm>
            <a:off x="0" y="807284"/>
            <a:ext cx="3149600" cy="6050715"/>
          </a:xfrm>
        </p:spPr>
        <p:txBody>
          <a:bodyPr/>
          <a:lstStyle/>
          <a:p>
            <a:r>
              <a:rPr lang="en-GB" dirty="0"/>
              <a:t>So</a:t>
            </a:r>
          </a:p>
          <a:p>
            <a:endParaRPr lang="en-GB" dirty="0"/>
          </a:p>
          <a:p>
            <a:r>
              <a:rPr lang="en-GB" dirty="0"/>
              <a:t>506 means Load whatever is memory block 4</a:t>
            </a:r>
          </a:p>
          <a:p>
            <a:endParaRPr lang="en-GB" dirty="0"/>
          </a:p>
          <a:p>
            <a:r>
              <a:rPr lang="en-GB" dirty="0"/>
              <a:t>Add 09 means Add whatever is in memory block 9</a:t>
            </a:r>
          </a:p>
        </p:txBody>
      </p:sp>
      <p:graphicFrame>
        <p:nvGraphicFramePr>
          <p:cNvPr id="5" name="Table 4"/>
          <p:cNvGraphicFramePr>
            <a:graphicFrameLocks noGrp="1"/>
          </p:cNvGraphicFramePr>
          <p:nvPr>
            <p:extLst/>
          </p:nvPr>
        </p:nvGraphicFramePr>
        <p:xfrm>
          <a:off x="3606800" y="807284"/>
          <a:ext cx="8127999" cy="58521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927599">
                  <a:extLst>
                    <a:ext uri="{9D8B030D-6E8A-4147-A177-3AD203B41FA5}">
                      <a16:colId xmlns:a16="http://schemas.microsoft.com/office/drawing/2014/main" val="20002"/>
                    </a:ext>
                  </a:extLst>
                </a:gridCol>
              </a:tblGrid>
              <a:tr h="370840">
                <a:tc>
                  <a:txBody>
                    <a:bodyPr/>
                    <a:lstStyle/>
                    <a:p>
                      <a:r>
                        <a:rPr lang="en-GB" sz="2400" dirty="0"/>
                        <a:t>Numeric</a:t>
                      </a:r>
                      <a:r>
                        <a:rPr lang="en-GB" sz="2400" baseline="0" dirty="0"/>
                        <a:t> </a:t>
                      </a:r>
                      <a:endParaRPr lang="en-GB" sz="2400" dirty="0"/>
                    </a:p>
                  </a:txBody>
                  <a:tcPr/>
                </a:tc>
                <a:tc>
                  <a:txBody>
                    <a:bodyPr/>
                    <a:lstStyle/>
                    <a:p>
                      <a:r>
                        <a:rPr lang="en-GB" sz="2400" dirty="0"/>
                        <a:t>Mnemonic </a:t>
                      </a:r>
                    </a:p>
                  </a:txBody>
                  <a:tcPr/>
                </a:tc>
                <a:tc>
                  <a:txBody>
                    <a:bodyPr/>
                    <a:lstStyle/>
                    <a:p>
                      <a:r>
                        <a:rPr lang="en-GB" sz="2400" dirty="0"/>
                        <a:t>Instruction</a:t>
                      </a:r>
                    </a:p>
                  </a:txBody>
                  <a:tcPr/>
                </a:tc>
                <a:extLst>
                  <a:ext uri="{0D108BD9-81ED-4DB2-BD59-A6C34878D82A}">
                    <a16:rowId xmlns:a16="http://schemas.microsoft.com/office/drawing/2014/main" val="10000"/>
                  </a:ext>
                </a:extLst>
              </a:tr>
              <a:tr h="370840">
                <a:tc>
                  <a:txBody>
                    <a:bodyPr/>
                    <a:lstStyle/>
                    <a:p>
                      <a:r>
                        <a:rPr lang="en-GB" sz="2400" dirty="0"/>
                        <a:t>1xx</a:t>
                      </a:r>
                    </a:p>
                  </a:txBody>
                  <a:tcPr/>
                </a:tc>
                <a:tc>
                  <a:txBody>
                    <a:bodyPr/>
                    <a:lstStyle/>
                    <a:p>
                      <a:r>
                        <a:rPr lang="en-GB" sz="2400" dirty="0"/>
                        <a:t>ADD</a:t>
                      </a:r>
                    </a:p>
                  </a:txBody>
                  <a:tcPr/>
                </a:tc>
                <a:tc>
                  <a:txBody>
                    <a:bodyPr/>
                    <a:lstStyle/>
                    <a:p>
                      <a:r>
                        <a:rPr lang="en-GB" sz="2400" dirty="0"/>
                        <a:t>Add</a:t>
                      </a:r>
                    </a:p>
                  </a:txBody>
                  <a:tcPr/>
                </a:tc>
                <a:extLst>
                  <a:ext uri="{0D108BD9-81ED-4DB2-BD59-A6C34878D82A}">
                    <a16:rowId xmlns:a16="http://schemas.microsoft.com/office/drawing/2014/main" val="10001"/>
                  </a:ext>
                </a:extLst>
              </a:tr>
              <a:tr h="370840">
                <a:tc>
                  <a:txBody>
                    <a:bodyPr/>
                    <a:lstStyle/>
                    <a:p>
                      <a:r>
                        <a:rPr lang="en-GB" sz="2400" dirty="0"/>
                        <a:t>2xx</a:t>
                      </a:r>
                    </a:p>
                  </a:txBody>
                  <a:tcPr/>
                </a:tc>
                <a:tc>
                  <a:txBody>
                    <a:bodyPr/>
                    <a:lstStyle/>
                    <a:p>
                      <a:r>
                        <a:rPr lang="en-GB" sz="2400" dirty="0"/>
                        <a:t>SUB</a:t>
                      </a:r>
                    </a:p>
                  </a:txBody>
                  <a:tcPr/>
                </a:tc>
                <a:tc>
                  <a:txBody>
                    <a:bodyPr/>
                    <a:lstStyle/>
                    <a:p>
                      <a:r>
                        <a:rPr lang="en-GB" sz="2400" dirty="0"/>
                        <a:t>Subtract</a:t>
                      </a:r>
                    </a:p>
                  </a:txBody>
                  <a:tcPr/>
                </a:tc>
                <a:extLst>
                  <a:ext uri="{0D108BD9-81ED-4DB2-BD59-A6C34878D82A}">
                    <a16:rowId xmlns:a16="http://schemas.microsoft.com/office/drawing/2014/main" val="10002"/>
                  </a:ext>
                </a:extLst>
              </a:tr>
              <a:tr h="370840">
                <a:tc>
                  <a:txBody>
                    <a:bodyPr/>
                    <a:lstStyle/>
                    <a:p>
                      <a:r>
                        <a:rPr lang="en-GB" sz="2400" dirty="0"/>
                        <a:t>3xx</a:t>
                      </a:r>
                    </a:p>
                  </a:txBody>
                  <a:tcPr/>
                </a:tc>
                <a:tc>
                  <a:txBody>
                    <a:bodyPr/>
                    <a:lstStyle/>
                    <a:p>
                      <a:r>
                        <a:rPr lang="en-GB" sz="2400" dirty="0"/>
                        <a:t>STA</a:t>
                      </a:r>
                    </a:p>
                  </a:txBody>
                  <a:tcPr/>
                </a:tc>
                <a:tc>
                  <a:txBody>
                    <a:bodyPr/>
                    <a:lstStyle/>
                    <a:p>
                      <a:r>
                        <a:rPr lang="en-GB" sz="2400" dirty="0"/>
                        <a:t>Store</a:t>
                      </a:r>
                    </a:p>
                  </a:txBody>
                  <a:tcPr/>
                </a:tc>
                <a:extLst>
                  <a:ext uri="{0D108BD9-81ED-4DB2-BD59-A6C34878D82A}">
                    <a16:rowId xmlns:a16="http://schemas.microsoft.com/office/drawing/2014/main" val="10003"/>
                  </a:ext>
                </a:extLst>
              </a:tr>
              <a:tr h="370840">
                <a:tc>
                  <a:txBody>
                    <a:bodyPr/>
                    <a:lstStyle/>
                    <a:p>
                      <a:r>
                        <a:rPr lang="en-GB" sz="2400" dirty="0"/>
                        <a:t>5xx</a:t>
                      </a:r>
                    </a:p>
                  </a:txBody>
                  <a:tcPr/>
                </a:tc>
                <a:tc>
                  <a:txBody>
                    <a:bodyPr/>
                    <a:lstStyle/>
                    <a:p>
                      <a:r>
                        <a:rPr lang="en-GB" sz="2400" dirty="0"/>
                        <a:t>LDA</a:t>
                      </a:r>
                    </a:p>
                  </a:txBody>
                  <a:tcPr/>
                </a:tc>
                <a:tc>
                  <a:txBody>
                    <a:bodyPr/>
                    <a:lstStyle/>
                    <a:p>
                      <a:r>
                        <a:rPr lang="en-GB" sz="2400" dirty="0"/>
                        <a:t>Load</a:t>
                      </a:r>
                    </a:p>
                  </a:txBody>
                  <a:tcPr/>
                </a:tc>
                <a:extLst>
                  <a:ext uri="{0D108BD9-81ED-4DB2-BD59-A6C34878D82A}">
                    <a16:rowId xmlns:a16="http://schemas.microsoft.com/office/drawing/2014/main" val="10004"/>
                  </a:ext>
                </a:extLst>
              </a:tr>
              <a:tr h="370840">
                <a:tc>
                  <a:txBody>
                    <a:bodyPr/>
                    <a:lstStyle/>
                    <a:p>
                      <a:r>
                        <a:rPr lang="en-GB" sz="2400" dirty="0"/>
                        <a:t>6xx</a:t>
                      </a:r>
                    </a:p>
                  </a:txBody>
                  <a:tcPr/>
                </a:tc>
                <a:tc>
                  <a:txBody>
                    <a:bodyPr/>
                    <a:lstStyle/>
                    <a:p>
                      <a:r>
                        <a:rPr lang="en-GB" sz="2400" dirty="0"/>
                        <a:t>BRA</a:t>
                      </a:r>
                    </a:p>
                  </a:txBody>
                  <a:tcPr/>
                </a:tc>
                <a:tc>
                  <a:txBody>
                    <a:bodyPr/>
                    <a:lstStyle/>
                    <a:p>
                      <a:r>
                        <a:rPr lang="en-GB" sz="2400" dirty="0"/>
                        <a:t>Branch</a:t>
                      </a:r>
                      <a:r>
                        <a:rPr lang="en-GB" sz="2400" baseline="0" dirty="0"/>
                        <a:t> (unconditional) </a:t>
                      </a:r>
                      <a:endParaRPr lang="en-GB" sz="2400" dirty="0"/>
                    </a:p>
                  </a:txBody>
                  <a:tcPr/>
                </a:tc>
                <a:extLst>
                  <a:ext uri="{0D108BD9-81ED-4DB2-BD59-A6C34878D82A}">
                    <a16:rowId xmlns:a16="http://schemas.microsoft.com/office/drawing/2014/main" val="10005"/>
                  </a:ext>
                </a:extLst>
              </a:tr>
              <a:tr h="370840">
                <a:tc>
                  <a:txBody>
                    <a:bodyPr/>
                    <a:lstStyle/>
                    <a:p>
                      <a:r>
                        <a:rPr lang="en-GB" sz="2400" dirty="0"/>
                        <a:t>7xx</a:t>
                      </a:r>
                    </a:p>
                  </a:txBody>
                  <a:tcPr/>
                </a:tc>
                <a:tc>
                  <a:txBody>
                    <a:bodyPr/>
                    <a:lstStyle/>
                    <a:p>
                      <a:r>
                        <a:rPr lang="en-GB" sz="2400" dirty="0"/>
                        <a:t>BRZ</a:t>
                      </a:r>
                    </a:p>
                  </a:txBody>
                  <a:tcPr/>
                </a:tc>
                <a:tc>
                  <a:txBody>
                    <a:bodyPr/>
                    <a:lstStyle/>
                    <a:p>
                      <a:r>
                        <a:rPr lang="en-GB" sz="2400" dirty="0"/>
                        <a:t>Branch</a:t>
                      </a:r>
                      <a:r>
                        <a:rPr lang="en-GB" sz="2400" baseline="0" dirty="0"/>
                        <a:t> is Zero</a:t>
                      </a:r>
                      <a:endParaRPr lang="en-GB" sz="2400" dirty="0"/>
                    </a:p>
                  </a:txBody>
                  <a:tcPr/>
                </a:tc>
                <a:extLst>
                  <a:ext uri="{0D108BD9-81ED-4DB2-BD59-A6C34878D82A}">
                    <a16:rowId xmlns:a16="http://schemas.microsoft.com/office/drawing/2014/main" val="10006"/>
                  </a:ext>
                </a:extLst>
              </a:tr>
              <a:tr h="370840">
                <a:tc>
                  <a:txBody>
                    <a:bodyPr/>
                    <a:lstStyle/>
                    <a:p>
                      <a:r>
                        <a:rPr lang="en-GB" sz="2400" dirty="0"/>
                        <a:t>8xx</a:t>
                      </a:r>
                    </a:p>
                  </a:txBody>
                  <a:tcPr/>
                </a:tc>
                <a:tc>
                  <a:txBody>
                    <a:bodyPr/>
                    <a:lstStyle/>
                    <a:p>
                      <a:r>
                        <a:rPr lang="en-GB" sz="2400" dirty="0"/>
                        <a:t>BRP</a:t>
                      </a:r>
                    </a:p>
                  </a:txBody>
                  <a:tcPr/>
                </a:tc>
                <a:tc>
                  <a:txBody>
                    <a:bodyPr/>
                    <a:lstStyle/>
                    <a:p>
                      <a:r>
                        <a:rPr lang="en-GB" sz="2400" dirty="0"/>
                        <a:t>Branch if positive</a:t>
                      </a:r>
                    </a:p>
                  </a:txBody>
                  <a:tcPr/>
                </a:tc>
                <a:extLst>
                  <a:ext uri="{0D108BD9-81ED-4DB2-BD59-A6C34878D82A}">
                    <a16:rowId xmlns:a16="http://schemas.microsoft.com/office/drawing/2014/main" val="10007"/>
                  </a:ext>
                </a:extLst>
              </a:tr>
              <a:tr h="370840">
                <a:tc>
                  <a:txBody>
                    <a:bodyPr/>
                    <a:lstStyle/>
                    <a:p>
                      <a:r>
                        <a:rPr lang="en-GB" sz="2400" dirty="0"/>
                        <a:t>901</a:t>
                      </a:r>
                    </a:p>
                  </a:txBody>
                  <a:tcPr/>
                </a:tc>
                <a:tc>
                  <a:txBody>
                    <a:bodyPr/>
                    <a:lstStyle/>
                    <a:p>
                      <a:r>
                        <a:rPr lang="en-GB" sz="2400" dirty="0"/>
                        <a:t>INP</a:t>
                      </a:r>
                    </a:p>
                  </a:txBody>
                  <a:tcPr/>
                </a:tc>
                <a:tc>
                  <a:txBody>
                    <a:bodyPr/>
                    <a:lstStyle/>
                    <a:p>
                      <a:r>
                        <a:rPr lang="en-GB" sz="2400" dirty="0"/>
                        <a:t>Input</a:t>
                      </a:r>
                    </a:p>
                  </a:txBody>
                  <a:tcPr/>
                </a:tc>
                <a:extLst>
                  <a:ext uri="{0D108BD9-81ED-4DB2-BD59-A6C34878D82A}">
                    <a16:rowId xmlns:a16="http://schemas.microsoft.com/office/drawing/2014/main" val="10008"/>
                  </a:ext>
                </a:extLst>
              </a:tr>
              <a:tr h="370840">
                <a:tc>
                  <a:txBody>
                    <a:bodyPr/>
                    <a:lstStyle/>
                    <a:p>
                      <a:r>
                        <a:rPr lang="en-GB" sz="2400" dirty="0"/>
                        <a:t>902</a:t>
                      </a:r>
                    </a:p>
                  </a:txBody>
                  <a:tcPr/>
                </a:tc>
                <a:tc>
                  <a:txBody>
                    <a:bodyPr/>
                    <a:lstStyle/>
                    <a:p>
                      <a:r>
                        <a:rPr lang="en-GB" sz="2400" dirty="0"/>
                        <a:t>OUT</a:t>
                      </a:r>
                    </a:p>
                  </a:txBody>
                  <a:tcPr/>
                </a:tc>
                <a:tc>
                  <a:txBody>
                    <a:bodyPr/>
                    <a:lstStyle/>
                    <a:p>
                      <a:r>
                        <a:rPr lang="en-GB" sz="2400" dirty="0"/>
                        <a:t>Output</a:t>
                      </a:r>
                    </a:p>
                  </a:txBody>
                  <a:tcPr/>
                </a:tc>
                <a:extLst>
                  <a:ext uri="{0D108BD9-81ED-4DB2-BD59-A6C34878D82A}">
                    <a16:rowId xmlns:a16="http://schemas.microsoft.com/office/drawing/2014/main" val="10009"/>
                  </a:ext>
                </a:extLst>
              </a:tr>
              <a:tr h="370840">
                <a:tc>
                  <a:txBody>
                    <a:bodyPr/>
                    <a:lstStyle/>
                    <a:p>
                      <a:r>
                        <a:rPr lang="en-GB" sz="2400" dirty="0"/>
                        <a:t>000</a:t>
                      </a:r>
                    </a:p>
                  </a:txBody>
                  <a:tcPr/>
                </a:tc>
                <a:tc>
                  <a:txBody>
                    <a:bodyPr/>
                    <a:lstStyle/>
                    <a:p>
                      <a:r>
                        <a:rPr lang="en-GB" sz="2400" dirty="0"/>
                        <a:t>HLT/COB</a:t>
                      </a:r>
                    </a:p>
                  </a:txBody>
                  <a:tcPr/>
                </a:tc>
                <a:tc>
                  <a:txBody>
                    <a:bodyPr/>
                    <a:lstStyle/>
                    <a:p>
                      <a:r>
                        <a:rPr lang="en-GB" sz="2400" dirty="0"/>
                        <a:t>Halt / Coffee Break</a:t>
                      </a:r>
                    </a:p>
                  </a:txBody>
                  <a:tcPr/>
                </a:tc>
                <a:extLst>
                  <a:ext uri="{0D108BD9-81ED-4DB2-BD59-A6C34878D82A}">
                    <a16:rowId xmlns:a16="http://schemas.microsoft.com/office/drawing/2014/main" val="10010"/>
                  </a:ext>
                </a:extLst>
              </a:tr>
              <a:tr h="370840">
                <a:tc>
                  <a:txBody>
                    <a:bodyPr/>
                    <a:lstStyle/>
                    <a:p>
                      <a:endParaRPr lang="en-GB" sz="2400" dirty="0"/>
                    </a:p>
                  </a:txBody>
                  <a:tcPr/>
                </a:tc>
                <a:tc>
                  <a:txBody>
                    <a:bodyPr/>
                    <a:lstStyle/>
                    <a:p>
                      <a:r>
                        <a:rPr lang="en-GB" sz="2400" dirty="0"/>
                        <a:t>DAT</a:t>
                      </a:r>
                    </a:p>
                  </a:txBody>
                  <a:tcPr/>
                </a:tc>
                <a:tc>
                  <a:txBody>
                    <a:bodyPr/>
                    <a:lstStyle/>
                    <a:p>
                      <a:r>
                        <a:rPr lang="en-GB" sz="2400" dirty="0"/>
                        <a:t>Data</a:t>
                      </a:r>
                      <a:br>
                        <a:rPr lang="en-GB" sz="2400" dirty="0"/>
                      </a:br>
                      <a:r>
                        <a:rPr lang="en-GB" sz="2400" dirty="0"/>
                        <a:t>Loads value</a:t>
                      </a:r>
                      <a:r>
                        <a:rPr lang="en-GB" sz="2400" baseline="0" dirty="0"/>
                        <a:t> in the next available box</a:t>
                      </a:r>
                      <a:endParaRPr lang="en-GB" sz="24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7965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dirty="0"/>
          </a:p>
        </p:txBody>
      </p:sp>
      <p:sp>
        <p:nvSpPr>
          <p:cNvPr id="3" name="Content Placeholder 2"/>
          <p:cNvSpPr>
            <a:spLocks noGrp="1"/>
          </p:cNvSpPr>
          <p:nvPr>
            <p:ph idx="1"/>
          </p:nvPr>
        </p:nvSpPr>
        <p:spPr/>
        <p:txBody>
          <a:bodyPr/>
          <a:lstStyle/>
          <a:p>
            <a:endParaRPr lang="en-GB" dirty="0"/>
          </a:p>
        </p:txBody>
      </p:sp>
      <p:graphicFrame>
        <p:nvGraphicFramePr>
          <p:cNvPr id="5" name="Table 4"/>
          <p:cNvGraphicFramePr>
            <a:graphicFrameLocks noGrp="1"/>
          </p:cNvGraphicFramePr>
          <p:nvPr>
            <p:extLst/>
          </p:nvPr>
        </p:nvGraphicFramePr>
        <p:xfrm>
          <a:off x="0" y="45284"/>
          <a:ext cx="12191999" cy="664464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2015341">
                  <a:extLst>
                    <a:ext uri="{9D8B030D-6E8A-4147-A177-3AD203B41FA5}">
                      <a16:colId xmlns:a16="http://schemas.microsoft.com/office/drawing/2014/main" val="20001"/>
                    </a:ext>
                  </a:extLst>
                </a:gridCol>
                <a:gridCol w="8233558">
                  <a:extLst>
                    <a:ext uri="{9D8B030D-6E8A-4147-A177-3AD203B41FA5}">
                      <a16:colId xmlns:a16="http://schemas.microsoft.com/office/drawing/2014/main" val="20002"/>
                    </a:ext>
                  </a:extLst>
                </a:gridCol>
              </a:tblGrid>
              <a:tr h="370840">
                <a:tc>
                  <a:txBody>
                    <a:bodyPr/>
                    <a:lstStyle/>
                    <a:p>
                      <a:r>
                        <a:rPr lang="en-GB" sz="2800" dirty="0"/>
                        <a:t>Numeric</a:t>
                      </a:r>
                      <a:r>
                        <a:rPr lang="en-GB" sz="2800" baseline="0" dirty="0"/>
                        <a:t> </a:t>
                      </a:r>
                      <a:endParaRPr lang="en-GB" sz="2800" dirty="0"/>
                    </a:p>
                  </a:txBody>
                  <a:tcPr/>
                </a:tc>
                <a:tc>
                  <a:txBody>
                    <a:bodyPr/>
                    <a:lstStyle/>
                    <a:p>
                      <a:r>
                        <a:rPr lang="en-GB" sz="2800" dirty="0"/>
                        <a:t>Mnemonic </a:t>
                      </a:r>
                    </a:p>
                  </a:txBody>
                  <a:tcPr/>
                </a:tc>
                <a:tc>
                  <a:txBody>
                    <a:bodyPr/>
                    <a:lstStyle/>
                    <a:p>
                      <a:r>
                        <a:rPr lang="en-GB" sz="2800" dirty="0"/>
                        <a:t>Instruction</a:t>
                      </a:r>
                    </a:p>
                  </a:txBody>
                  <a:tcPr/>
                </a:tc>
                <a:extLst>
                  <a:ext uri="{0D108BD9-81ED-4DB2-BD59-A6C34878D82A}">
                    <a16:rowId xmlns:a16="http://schemas.microsoft.com/office/drawing/2014/main" val="10000"/>
                  </a:ext>
                </a:extLst>
              </a:tr>
              <a:tr h="370840">
                <a:tc>
                  <a:txBody>
                    <a:bodyPr/>
                    <a:lstStyle/>
                    <a:p>
                      <a:r>
                        <a:rPr lang="en-GB" sz="2800" dirty="0"/>
                        <a:t>1xx</a:t>
                      </a:r>
                    </a:p>
                  </a:txBody>
                  <a:tcPr/>
                </a:tc>
                <a:tc>
                  <a:txBody>
                    <a:bodyPr/>
                    <a:lstStyle/>
                    <a:p>
                      <a:r>
                        <a:rPr lang="en-GB" sz="2800" dirty="0"/>
                        <a:t>ADD</a:t>
                      </a:r>
                    </a:p>
                  </a:txBody>
                  <a:tcPr/>
                </a:tc>
                <a:tc>
                  <a:txBody>
                    <a:bodyPr/>
                    <a:lstStyle/>
                    <a:p>
                      <a:r>
                        <a:rPr lang="en-GB" sz="2800" dirty="0"/>
                        <a:t>Add</a:t>
                      </a:r>
                    </a:p>
                  </a:txBody>
                  <a:tcPr/>
                </a:tc>
                <a:extLst>
                  <a:ext uri="{0D108BD9-81ED-4DB2-BD59-A6C34878D82A}">
                    <a16:rowId xmlns:a16="http://schemas.microsoft.com/office/drawing/2014/main" val="10001"/>
                  </a:ext>
                </a:extLst>
              </a:tr>
              <a:tr h="370840">
                <a:tc>
                  <a:txBody>
                    <a:bodyPr/>
                    <a:lstStyle/>
                    <a:p>
                      <a:r>
                        <a:rPr lang="en-GB" sz="2800" dirty="0"/>
                        <a:t>2xx</a:t>
                      </a:r>
                    </a:p>
                  </a:txBody>
                  <a:tcPr/>
                </a:tc>
                <a:tc>
                  <a:txBody>
                    <a:bodyPr/>
                    <a:lstStyle/>
                    <a:p>
                      <a:r>
                        <a:rPr lang="en-GB" sz="2800" dirty="0"/>
                        <a:t>SUB</a:t>
                      </a:r>
                    </a:p>
                  </a:txBody>
                  <a:tcPr/>
                </a:tc>
                <a:tc>
                  <a:txBody>
                    <a:bodyPr/>
                    <a:lstStyle/>
                    <a:p>
                      <a:r>
                        <a:rPr lang="en-GB" sz="2800" dirty="0"/>
                        <a:t>Subtract</a:t>
                      </a:r>
                    </a:p>
                  </a:txBody>
                  <a:tcPr/>
                </a:tc>
                <a:extLst>
                  <a:ext uri="{0D108BD9-81ED-4DB2-BD59-A6C34878D82A}">
                    <a16:rowId xmlns:a16="http://schemas.microsoft.com/office/drawing/2014/main" val="10002"/>
                  </a:ext>
                </a:extLst>
              </a:tr>
              <a:tr h="370840">
                <a:tc>
                  <a:txBody>
                    <a:bodyPr/>
                    <a:lstStyle/>
                    <a:p>
                      <a:r>
                        <a:rPr lang="en-GB" sz="2800" dirty="0"/>
                        <a:t>3xx</a:t>
                      </a:r>
                    </a:p>
                  </a:txBody>
                  <a:tcPr/>
                </a:tc>
                <a:tc>
                  <a:txBody>
                    <a:bodyPr/>
                    <a:lstStyle/>
                    <a:p>
                      <a:r>
                        <a:rPr lang="en-GB" sz="2800" dirty="0"/>
                        <a:t>STA</a:t>
                      </a:r>
                    </a:p>
                  </a:txBody>
                  <a:tcPr/>
                </a:tc>
                <a:tc>
                  <a:txBody>
                    <a:bodyPr/>
                    <a:lstStyle/>
                    <a:p>
                      <a:r>
                        <a:rPr lang="en-GB" sz="2800" dirty="0"/>
                        <a:t>Store</a:t>
                      </a:r>
                    </a:p>
                  </a:txBody>
                  <a:tcPr/>
                </a:tc>
                <a:extLst>
                  <a:ext uri="{0D108BD9-81ED-4DB2-BD59-A6C34878D82A}">
                    <a16:rowId xmlns:a16="http://schemas.microsoft.com/office/drawing/2014/main" val="10003"/>
                  </a:ext>
                </a:extLst>
              </a:tr>
              <a:tr h="370840">
                <a:tc>
                  <a:txBody>
                    <a:bodyPr/>
                    <a:lstStyle/>
                    <a:p>
                      <a:r>
                        <a:rPr lang="en-GB" sz="2800" dirty="0"/>
                        <a:t>5xx</a:t>
                      </a:r>
                    </a:p>
                  </a:txBody>
                  <a:tcPr/>
                </a:tc>
                <a:tc>
                  <a:txBody>
                    <a:bodyPr/>
                    <a:lstStyle/>
                    <a:p>
                      <a:r>
                        <a:rPr lang="en-GB" sz="2800" dirty="0"/>
                        <a:t>LDA</a:t>
                      </a:r>
                    </a:p>
                  </a:txBody>
                  <a:tcPr/>
                </a:tc>
                <a:tc>
                  <a:txBody>
                    <a:bodyPr/>
                    <a:lstStyle/>
                    <a:p>
                      <a:r>
                        <a:rPr lang="en-GB" sz="2800" dirty="0"/>
                        <a:t>Load</a:t>
                      </a:r>
                    </a:p>
                  </a:txBody>
                  <a:tcPr/>
                </a:tc>
                <a:extLst>
                  <a:ext uri="{0D108BD9-81ED-4DB2-BD59-A6C34878D82A}">
                    <a16:rowId xmlns:a16="http://schemas.microsoft.com/office/drawing/2014/main" val="10004"/>
                  </a:ext>
                </a:extLst>
              </a:tr>
              <a:tr h="370840">
                <a:tc>
                  <a:txBody>
                    <a:bodyPr/>
                    <a:lstStyle/>
                    <a:p>
                      <a:r>
                        <a:rPr lang="en-GB" sz="2800" dirty="0"/>
                        <a:t>6xx</a:t>
                      </a:r>
                    </a:p>
                  </a:txBody>
                  <a:tcPr/>
                </a:tc>
                <a:tc>
                  <a:txBody>
                    <a:bodyPr/>
                    <a:lstStyle/>
                    <a:p>
                      <a:r>
                        <a:rPr lang="en-GB" sz="2800" dirty="0"/>
                        <a:t>BRA</a:t>
                      </a:r>
                    </a:p>
                  </a:txBody>
                  <a:tcPr/>
                </a:tc>
                <a:tc>
                  <a:txBody>
                    <a:bodyPr/>
                    <a:lstStyle/>
                    <a:p>
                      <a:r>
                        <a:rPr lang="en-GB" sz="2800" dirty="0"/>
                        <a:t>Branch</a:t>
                      </a:r>
                      <a:r>
                        <a:rPr lang="en-GB" sz="2800" baseline="0" dirty="0"/>
                        <a:t> (unconditional) </a:t>
                      </a:r>
                      <a:endParaRPr lang="en-GB" sz="2800" dirty="0"/>
                    </a:p>
                  </a:txBody>
                  <a:tcPr/>
                </a:tc>
                <a:extLst>
                  <a:ext uri="{0D108BD9-81ED-4DB2-BD59-A6C34878D82A}">
                    <a16:rowId xmlns:a16="http://schemas.microsoft.com/office/drawing/2014/main" val="10005"/>
                  </a:ext>
                </a:extLst>
              </a:tr>
              <a:tr h="370840">
                <a:tc>
                  <a:txBody>
                    <a:bodyPr/>
                    <a:lstStyle/>
                    <a:p>
                      <a:r>
                        <a:rPr lang="en-GB" sz="2800" dirty="0"/>
                        <a:t>7xx</a:t>
                      </a:r>
                    </a:p>
                  </a:txBody>
                  <a:tcPr/>
                </a:tc>
                <a:tc>
                  <a:txBody>
                    <a:bodyPr/>
                    <a:lstStyle/>
                    <a:p>
                      <a:r>
                        <a:rPr lang="en-GB" sz="2800" dirty="0"/>
                        <a:t>BRZ</a:t>
                      </a:r>
                    </a:p>
                  </a:txBody>
                  <a:tcPr/>
                </a:tc>
                <a:tc>
                  <a:txBody>
                    <a:bodyPr/>
                    <a:lstStyle/>
                    <a:p>
                      <a:r>
                        <a:rPr lang="en-GB" sz="2800" dirty="0"/>
                        <a:t>Branch</a:t>
                      </a:r>
                      <a:r>
                        <a:rPr lang="en-GB" sz="2800" baseline="0" dirty="0"/>
                        <a:t> is Zero</a:t>
                      </a:r>
                      <a:endParaRPr lang="en-GB" sz="2800" dirty="0"/>
                    </a:p>
                  </a:txBody>
                  <a:tcPr/>
                </a:tc>
                <a:extLst>
                  <a:ext uri="{0D108BD9-81ED-4DB2-BD59-A6C34878D82A}">
                    <a16:rowId xmlns:a16="http://schemas.microsoft.com/office/drawing/2014/main" val="10006"/>
                  </a:ext>
                </a:extLst>
              </a:tr>
              <a:tr h="370840">
                <a:tc>
                  <a:txBody>
                    <a:bodyPr/>
                    <a:lstStyle/>
                    <a:p>
                      <a:r>
                        <a:rPr lang="en-GB" sz="2800" dirty="0"/>
                        <a:t>8xx</a:t>
                      </a:r>
                    </a:p>
                  </a:txBody>
                  <a:tcPr/>
                </a:tc>
                <a:tc>
                  <a:txBody>
                    <a:bodyPr/>
                    <a:lstStyle/>
                    <a:p>
                      <a:r>
                        <a:rPr lang="en-GB" sz="2800" dirty="0"/>
                        <a:t>BRP</a:t>
                      </a:r>
                    </a:p>
                  </a:txBody>
                  <a:tcPr/>
                </a:tc>
                <a:tc>
                  <a:txBody>
                    <a:bodyPr/>
                    <a:lstStyle/>
                    <a:p>
                      <a:r>
                        <a:rPr lang="en-GB" sz="2800" dirty="0"/>
                        <a:t>Branch if positive</a:t>
                      </a:r>
                    </a:p>
                  </a:txBody>
                  <a:tcPr/>
                </a:tc>
                <a:extLst>
                  <a:ext uri="{0D108BD9-81ED-4DB2-BD59-A6C34878D82A}">
                    <a16:rowId xmlns:a16="http://schemas.microsoft.com/office/drawing/2014/main" val="10007"/>
                  </a:ext>
                </a:extLst>
              </a:tr>
              <a:tr h="370840">
                <a:tc>
                  <a:txBody>
                    <a:bodyPr/>
                    <a:lstStyle/>
                    <a:p>
                      <a:r>
                        <a:rPr lang="en-GB" sz="2800" dirty="0"/>
                        <a:t>901</a:t>
                      </a:r>
                    </a:p>
                  </a:txBody>
                  <a:tcPr/>
                </a:tc>
                <a:tc>
                  <a:txBody>
                    <a:bodyPr/>
                    <a:lstStyle/>
                    <a:p>
                      <a:r>
                        <a:rPr lang="en-GB" sz="2800" dirty="0"/>
                        <a:t>INP</a:t>
                      </a:r>
                    </a:p>
                  </a:txBody>
                  <a:tcPr/>
                </a:tc>
                <a:tc>
                  <a:txBody>
                    <a:bodyPr/>
                    <a:lstStyle/>
                    <a:p>
                      <a:r>
                        <a:rPr lang="en-GB" sz="2800" dirty="0"/>
                        <a:t>Input</a:t>
                      </a:r>
                    </a:p>
                  </a:txBody>
                  <a:tcPr/>
                </a:tc>
                <a:extLst>
                  <a:ext uri="{0D108BD9-81ED-4DB2-BD59-A6C34878D82A}">
                    <a16:rowId xmlns:a16="http://schemas.microsoft.com/office/drawing/2014/main" val="10008"/>
                  </a:ext>
                </a:extLst>
              </a:tr>
              <a:tr h="370840">
                <a:tc>
                  <a:txBody>
                    <a:bodyPr/>
                    <a:lstStyle/>
                    <a:p>
                      <a:r>
                        <a:rPr lang="en-GB" sz="2800" dirty="0"/>
                        <a:t>902</a:t>
                      </a:r>
                    </a:p>
                  </a:txBody>
                  <a:tcPr/>
                </a:tc>
                <a:tc>
                  <a:txBody>
                    <a:bodyPr/>
                    <a:lstStyle/>
                    <a:p>
                      <a:r>
                        <a:rPr lang="en-GB" sz="2800" dirty="0"/>
                        <a:t>OUT</a:t>
                      </a:r>
                    </a:p>
                  </a:txBody>
                  <a:tcPr/>
                </a:tc>
                <a:tc>
                  <a:txBody>
                    <a:bodyPr/>
                    <a:lstStyle/>
                    <a:p>
                      <a:r>
                        <a:rPr lang="en-GB" sz="2800" dirty="0"/>
                        <a:t>Output</a:t>
                      </a:r>
                    </a:p>
                  </a:txBody>
                  <a:tcPr/>
                </a:tc>
                <a:extLst>
                  <a:ext uri="{0D108BD9-81ED-4DB2-BD59-A6C34878D82A}">
                    <a16:rowId xmlns:a16="http://schemas.microsoft.com/office/drawing/2014/main" val="10009"/>
                  </a:ext>
                </a:extLst>
              </a:tr>
              <a:tr h="370840">
                <a:tc>
                  <a:txBody>
                    <a:bodyPr/>
                    <a:lstStyle/>
                    <a:p>
                      <a:r>
                        <a:rPr lang="en-GB" sz="2800" dirty="0"/>
                        <a:t>000</a:t>
                      </a:r>
                    </a:p>
                  </a:txBody>
                  <a:tcPr/>
                </a:tc>
                <a:tc>
                  <a:txBody>
                    <a:bodyPr/>
                    <a:lstStyle/>
                    <a:p>
                      <a:r>
                        <a:rPr lang="en-GB" sz="2800" dirty="0"/>
                        <a:t>HLT/COB</a:t>
                      </a:r>
                    </a:p>
                  </a:txBody>
                  <a:tcPr/>
                </a:tc>
                <a:tc>
                  <a:txBody>
                    <a:bodyPr/>
                    <a:lstStyle/>
                    <a:p>
                      <a:r>
                        <a:rPr lang="en-GB" sz="2800" dirty="0"/>
                        <a:t>Halt / Coffee Break</a:t>
                      </a:r>
                    </a:p>
                  </a:txBody>
                  <a:tcPr/>
                </a:tc>
                <a:extLst>
                  <a:ext uri="{0D108BD9-81ED-4DB2-BD59-A6C34878D82A}">
                    <a16:rowId xmlns:a16="http://schemas.microsoft.com/office/drawing/2014/main" val="10010"/>
                  </a:ext>
                </a:extLst>
              </a:tr>
              <a:tr h="370840">
                <a:tc>
                  <a:txBody>
                    <a:bodyPr/>
                    <a:lstStyle/>
                    <a:p>
                      <a:endParaRPr lang="en-GB" sz="2800" dirty="0"/>
                    </a:p>
                  </a:txBody>
                  <a:tcPr/>
                </a:tc>
                <a:tc>
                  <a:txBody>
                    <a:bodyPr/>
                    <a:lstStyle/>
                    <a:p>
                      <a:r>
                        <a:rPr lang="en-GB" sz="2800" dirty="0"/>
                        <a:t>DAT</a:t>
                      </a:r>
                    </a:p>
                  </a:txBody>
                  <a:tcPr/>
                </a:tc>
                <a:tc>
                  <a:txBody>
                    <a:bodyPr/>
                    <a:lstStyle/>
                    <a:p>
                      <a:r>
                        <a:rPr lang="en-GB" sz="2800" dirty="0"/>
                        <a:t>Data</a:t>
                      </a:r>
                      <a:br>
                        <a:rPr lang="en-GB" sz="2800" dirty="0"/>
                      </a:br>
                      <a:r>
                        <a:rPr lang="en-GB" sz="2800" dirty="0"/>
                        <a:t>Loads value</a:t>
                      </a:r>
                      <a:r>
                        <a:rPr lang="en-GB" sz="2800" baseline="0" dirty="0"/>
                        <a:t> in the next available box</a:t>
                      </a:r>
                      <a:endParaRPr lang="en-GB" sz="28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8108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Code</a:t>
            </a:r>
          </a:p>
        </p:txBody>
      </p:sp>
      <p:graphicFrame>
        <p:nvGraphicFramePr>
          <p:cNvPr id="4" name="Content Placeholder 3"/>
          <p:cNvGraphicFramePr>
            <a:graphicFrameLocks noGrp="1"/>
          </p:cNvGraphicFramePr>
          <p:nvPr>
            <p:ph idx="1"/>
            <p:extLst/>
          </p:nvPr>
        </p:nvGraphicFramePr>
        <p:xfrm>
          <a:off x="0" y="808038"/>
          <a:ext cx="12192000" cy="6049965"/>
        </p:xfrm>
        <a:graphic>
          <a:graphicData uri="http://schemas.openxmlformats.org/drawingml/2006/table">
            <a:tbl>
              <a:tblPr firstRow="1" bandRow="1">
                <a:tableStyleId>{93296810-A885-4BE3-A3E7-6D5BEEA58F35}</a:tableStyleId>
              </a:tblPr>
              <a:tblGrid>
                <a:gridCol w="24130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7264400">
                  <a:extLst>
                    <a:ext uri="{9D8B030D-6E8A-4147-A177-3AD203B41FA5}">
                      <a16:colId xmlns:a16="http://schemas.microsoft.com/office/drawing/2014/main" val="20002"/>
                    </a:ext>
                  </a:extLst>
                </a:gridCol>
              </a:tblGrid>
              <a:tr h="922875">
                <a:tc>
                  <a:txBody>
                    <a:bodyPr/>
                    <a:lstStyle/>
                    <a:p>
                      <a:pPr algn="ctr"/>
                      <a:r>
                        <a:rPr lang="en-GB" sz="2400" dirty="0"/>
                        <a:t>Mnemonic </a:t>
                      </a:r>
                    </a:p>
                  </a:txBody>
                  <a:tcPr/>
                </a:tc>
                <a:tc>
                  <a:txBody>
                    <a:bodyPr/>
                    <a:lstStyle/>
                    <a:p>
                      <a:pPr algn="ctr"/>
                      <a:r>
                        <a:rPr lang="en-GB" sz="2400" dirty="0"/>
                        <a:t>Numeric Machine Code</a:t>
                      </a:r>
                    </a:p>
                  </a:txBody>
                  <a:tcPr/>
                </a:tc>
                <a:tc>
                  <a:txBody>
                    <a:bodyPr/>
                    <a:lstStyle/>
                    <a:p>
                      <a:pPr algn="ctr"/>
                      <a:r>
                        <a:rPr lang="en-GB" sz="2400" dirty="0"/>
                        <a:t>Description</a:t>
                      </a:r>
                    </a:p>
                  </a:txBody>
                  <a:tcPr/>
                </a:tc>
                <a:extLst>
                  <a:ext uri="{0D108BD9-81ED-4DB2-BD59-A6C34878D82A}">
                    <a16:rowId xmlns:a16="http://schemas.microsoft.com/office/drawing/2014/main" val="10000"/>
                  </a:ext>
                </a:extLst>
              </a:tr>
              <a:tr h="512709">
                <a:tc>
                  <a:txBody>
                    <a:bodyPr/>
                    <a:lstStyle/>
                    <a:p>
                      <a:pPr algn="ctr"/>
                      <a:r>
                        <a:rPr lang="en-GB" sz="2400" dirty="0"/>
                        <a:t>INP</a:t>
                      </a:r>
                    </a:p>
                  </a:txBody>
                  <a:tcPr/>
                </a:tc>
                <a:tc>
                  <a:txBody>
                    <a:bodyPr/>
                    <a:lstStyle/>
                    <a:p>
                      <a:pPr algn="ctr"/>
                      <a:r>
                        <a:rPr lang="en-GB" sz="2400" dirty="0"/>
                        <a:t>901</a:t>
                      </a:r>
                    </a:p>
                  </a:txBody>
                  <a:tcPr/>
                </a:tc>
                <a:tc>
                  <a:txBody>
                    <a:bodyPr/>
                    <a:lstStyle/>
                    <a:p>
                      <a:pPr algn="ctr"/>
                      <a:r>
                        <a:rPr lang="en-GB" sz="2400" dirty="0"/>
                        <a:t>Input</a:t>
                      </a:r>
                    </a:p>
                  </a:txBody>
                  <a:tcPr/>
                </a:tc>
                <a:extLst>
                  <a:ext uri="{0D108BD9-81ED-4DB2-BD59-A6C34878D82A}">
                    <a16:rowId xmlns:a16="http://schemas.microsoft.com/office/drawing/2014/main" val="10001"/>
                  </a:ext>
                </a:extLst>
              </a:tr>
              <a:tr h="512709">
                <a:tc>
                  <a:txBody>
                    <a:bodyPr/>
                    <a:lstStyle/>
                    <a:p>
                      <a:pPr algn="ctr"/>
                      <a:r>
                        <a:rPr lang="en-GB" sz="2400" dirty="0"/>
                        <a:t>STA FIRST</a:t>
                      </a:r>
                    </a:p>
                  </a:txBody>
                  <a:tcPr/>
                </a:tc>
                <a:tc>
                  <a:txBody>
                    <a:bodyPr/>
                    <a:lstStyle/>
                    <a:p>
                      <a:pPr algn="ctr"/>
                      <a:r>
                        <a:rPr lang="en-GB" sz="2400" dirty="0"/>
                        <a:t>308</a:t>
                      </a:r>
                    </a:p>
                  </a:txBody>
                  <a:tcPr/>
                </a:tc>
                <a:tc>
                  <a:txBody>
                    <a:bodyPr/>
                    <a:lstStyle/>
                    <a:p>
                      <a:pPr algn="ctr"/>
                      <a:r>
                        <a:rPr lang="en-GB" sz="2400" dirty="0"/>
                        <a:t>Store</a:t>
                      </a:r>
                      <a:r>
                        <a:rPr lang="en-GB" sz="2400" baseline="0" dirty="0"/>
                        <a:t> value in position 8</a:t>
                      </a:r>
                      <a:endParaRPr lang="en-GB" sz="2400" dirty="0"/>
                    </a:p>
                  </a:txBody>
                  <a:tcPr/>
                </a:tc>
                <a:extLst>
                  <a:ext uri="{0D108BD9-81ED-4DB2-BD59-A6C34878D82A}">
                    <a16:rowId xmlns:a16="http://schemas.microsoft.com/office/drawing/2014/main" val="10002"/>
                  </a:ext>
                </a:extLst>
              </a:tr>
              <a:tr h="512709">
                <a:tc>
                  <a:txBody>
                    <a:bodyPr/>
                    <a:lstStyle/>
                    <a:p>
                      <a:pPr algn="ctr"/>
                      <a:r>
                        <a:rPr lang="en-GB" sz="2400" dirty="0"/>
                        <a:t>INP</a:t>
                      </a:r>
                    </a:p>
                  </a:txBody>
                  <a:tcPr/>
                </a:tc>
                <a:tc>
                  <a:txBody>
                    <a:bodyPr/>
                    <a:lstStyle/>
                    <a:p>
                      <a:pPr algn="ctr"/>
                      <a:r>
                        <a:rPr lang="en-GB" sz="2400" dirty="0"/>
                        <a:t>901</a:t>
                      </a:r>
                    </a:p>
                  </a:txBody>
                  <a:tcPr/>
                </a:tc>
                <a:tc>
                  <a:txBody>
                    <a:bodyPr/>
                    <a:lstStyle/>
                    <a:p>
                      <a:pPr algn="ctr"/>
                      <a:r>
                        <a:rPr lang="en-GB" sz="2400" dirty="0"/>
                        <a:t>Input</a:t>
                      </a:r>
                    </a:p>
                  </a:txBody>
                  <a:tcPr/>
                </a:tc>
                <a:extLst>
                  <a:ext uri="{0D108BD9-81ED-4DB2-BD59-A6C34878D82A}">
                    <a16:rowId xmlns:a16="http://schemas.microsoft.com/office/drawing/2014/main" val="10003"/>
                  </a:ext>
                </a:extLst>
              </a:tr>
              <a:tr h="512709">
                <a:tc>
                  <a:txBody>
                    <a:bodyPr/>
                    <a:lstStyle/>
                    <a:p>
                      <a:pPr algn="ctr"/>
                      <a:r>
                        <a:rPr lang="en-GB" sz="2400" dirty="0"/>
                        <a:t>STA SECOND</a:t>
                      </a:r>
                    </a:p>
                  </a:txBody>
                  <a:tcPr/>
                </a:tc>
                <a:tc>
                  <a:txBody>
                    <a:bodyPr/>
                    <a:lstStyle/>
                    <a:p>
                      <a:pPr algn="ctr"/>
                      <a:r>
                        <a:rPr lang="en-GB" sz="2400" dirty="0"/>
                        <a:t>309</a:t>
                      </a:r>
                    </a:p>
                  </a:txBody>
                  <a:tcPr/>
                </a:tc>
                <a:tc>
                  <a:txBody>
                    <a:bodyPr/>
                    <a:lstStyle/>
                    <a:p>
                      <a:pPr algn="ctr"/>
                      <a:r>
                        <a:rPr lang="en-GB" sz="2400" dirty="0"/>
                        <a:t>Store value</a:t>
                      </a:r>
                      <a:r>
                        <a:rPr lang="en-GB" sz="2400" baseline="0" dirty="0"/>
                        <a:t> in position 9</a:t>
                      </a:r>
                      <a:endParaRPr lang="en-GB" sz="2400" dirty="0"/>
                    </a:p>
                  </a:txBody>
                  <a:tcPr/>
                </a:tc>
                <a:extLst>
                  <a:ext uri="{0D108BD9-81ED-4DB2-BD59-A6C34878D82A}">
                    <a16:rowId xmlns:a16="http://schemas.microsoft.com/office/drawing/2014/main" val="10004"/>
                  </a:ext>
                </a:extLst>
              </a:tr>
              <a:tr h="512709">
                <a:tc>
                  <a:txBody>
                    <a:bodyPr/>
                    <a:lstStyle/>
                    <a:p>
                      <a:pPr algn="ctr"/>
                      <a:r>
                        <a:rPr lang="en-GB" sz="2400" dirty="0"/>
                        <a:t>LDA FIRST</a:t>
                      </a:r>
                    </a:p>
                  </a:txBody>
                  <a:tcPr/>
                </a:tc>
                <a:tc>
                  <a:txBody>
                    <a:bodyPr/>
                    <a:lstStyle/>
                    <a:p>
                      <a:pPr algn="ctr"/>
                      <a:r>
                        <a:rPr lang="en-GB" sz="2400" dirty="0"/>
                        <a:t>508</a:t>
                      </a:r>
                    </a:p>
                  </a:txBody>
                  <a:tcPr/>
                </a:tc>
                <a:tc>
                  <a:txBody>
                    <a:bodyPr/>
                    <a:lstStyle/>
                    <a:p>
                      <a:pPr algn="ctr"/>
                      <a:r>
                        <a:rPr lang="en-GB" sz="2400" dirty="0"/>
                        <a:t>Load position 8</a:t>
                      </a:r>
                    </a:p>
                  </a:txBody>
                  <a:tcPr/>
                </a:tc>
                <a:extLst>
                  <a:ext uri="{0D108BD9-81ED-4DB2-BD59-A6C34878D82A}">
                    <a16:rowId xmlns:a16="http://schemas.microsoft.com/office/drawing/2014/main" val="10005"/>
                  </a:ext>
                </a:extLst>
              </a:tr>
              <a:tr h="512709">
                <a:tc>
                  <a:txBody>
                    <a:bodyPr/>
                    <a:lstStyle/>
                    <a:p>
                      <a:pPr algn="ctr"/>
                      <a:r>
                        <a:rPr lang="en-GB" sz="2400" dirty="0"/>
                        <a:t>ADD SECOND</a:t>
                      </a:r>
                    </a:p>
                  </a:txBody>
                  <a:tcPr/>
                </a:tc>
                <a:tc>
                  <a:txBody>
                    <a:bodyPr/>
                    <a:lstStyle/>
                    <a:p>
                      <a:pPr algn="ctr"/>
                      <a:r>
                        <a:rPr lang="en-GB" sz="2400" dirty="0"/>
                        <a:t>109</a:t>
                      </a:r>
                    </a:p>
                  </a:txBody>
                  <a:tcPr/>
                </a:tc>
                <a:tc>
                  <a:txBody>
                    <a:bodyPr/>
                    <a:lstStyle/>
                    <a:p>
                      <a:pPr algn="ctr"/>
                      <a:r>
                        <a:rPr lang="en-GB" sz="2400" dirty="0"/>
                        <a:t>Add the value in position9</a:t>
                      </a:r>
                    </a:p>
                  </a:txBody>
                  <a:tcPr/>
                </a:tc>
                <a:extLst>
                  <a:ext uri="{0D108BD9-81ED-4DB2-BD59-A6C34878D82A}">
                    <a16:rowId xmlns:a16="http://schemas.microsoft.com/office/drawing/2014/main" val="10006"/>
                  </a:ext>
                </a:extLst>
              </a:tr>
              <a:tr h="512709">
                <a:tc>
                  <a:txBody>
                    <a:bodyPr/>
                    <a:lstStyle/>
                    <a:p>
                      <a:pPr algn="ctr"/>
                      <a:r>
                        <a:rPr lang="en-GB" sz="2400" dirty="0"/>
                        <a:t>OUT</a:t>
                      </a:r>
                    </a:p>
                  </a:txBody>
                  <a:tcPr/>
                </a:tc>
                <a:tc>
                  <a:txBody>
                    <a:bodyPr/>
                    <a:lstStyle/>
                    <a:p>
                      <a:pPr algn="ctr"/>
                      <a:r>
                        <a:rPr lang="en-GB" sz="2400" dirty="0"/>
                        <a:t>902</a:t>
                      </a:r>
                    </a:p>
                  </a:txBody>
                  <a:tcPr/>
                </a:tc>
                <a:tc>
                  <a:txBody>
                    <a:bodyPr/>
                    <a:lstStyle/>
                    <a:p>
                      <a:pPr algn="ctr"/>
                      <a:r>
                        <a:rPr lang="en-GB" sz="2400" dirty="0"/>
                        <a:t>Output</a:t>
                      </a:r>
                    </a:p>
                  </a:txBody>
                  <a:tcPr/>
                </a:tc>
                <a:extLst>
                  <a:ext uri="{0D108BD9-81ED-4DB2-BD59-A6C34878D82A}">
                    <a16:rowId xmlns:a16="http://schemas.microsoft.com/office/drawing/2014/main" val="10007"/>
                  </a:ext>
                </a:extLst>
              </a:tr>
              <a:tr h="512709">
                <a:tc>
                  <a:txBody>
                    <a:bodyPr/>
                    <a:lstStyle/>
                    <a:p>
                      <a:pPr algn="ctr"/>
                      <a:r>
                        <a:rPr lang="en-GB" sz="2400" dirty="0"/>
                        <a:t>HLT</a:t>
                      </a:r>
                    </a:p>
                  </a:txBody>
                  <a:tcPr/>
                </a:tc>
                <a:tc>
                  <a:txBody>
                    <a:bodyPr/>
                    <a:lstStyle/>
                    <a:p>
                      <a:pPr algn="ctr"/>
                      <a:r>
                        <a:rPr lang="en-GB" sz="2400" dirty="0"/>
                        <a:t>0</a:t>
                      </a:r>
                    </a:p>
                  </a:txBody>
                  <a:tcPr/>
                </a:tc>
                <a:tc>
                  <a:txBody>
                    <a:bodyPr/>
                    <a:lstStyle/>
                    <a:p>
                      <a:pPr algn="ctr"/>
                      <a:r>
                        <a:rPr lang="en-GB" sz="2400" dirty="0"/>
                        <a:t>Halt (Stop)</a:t>
                      </a:r>
                    </a:p>
                  </a:txBody>
                  <a:tcPr/>
                </a:tc>
                <a:extLst>
                  <a:ext uri="{0D108BD9-81ED-4DB2-BD59-A6C34878D82A}">
                    <a16:rowId xmlns:a16="http://schemas.microsoft.com/office/drawing/2014/main" val="10008"/>
                  </a:ext>
                </a:extLst>
              </a:tr>
              <a:tr h="512709">
                <a:tc>
                  <a:txBody>
                    <a:bodyPr/>
                    <a:lstStyle/>
                    <a:p>
                      <a:pPr algn="ctr"/>
                      <a:r>
                        <a:rPr lang="en-GB" sz="2400" dirty="0"/>
                        <a:t>FIRST DAT</a:t>
                      </a:r>
                    </a:p>
                  </a:txBody>
                  <a:tcPr/>
                </a:tc>
                <a:tc>
                  <a:txBody>
                    <a:bodyPr/>
                    <a:lstStyle/>
                    <a:p>
                      <a:pPr algn="ctr"/>
                      <a:r>
                        <a:rPr lang="en-GB" sz="2400" dirty="0"/>
                        <a:t>0</a:t>
                      </a:r>
                    </a:p>
                  </a:txBody>
                  <a:tcPr/>
                </a:tc>
                <a:tc>
                  <a:txBody>
                    <a:bodyPr/>
                    <a:lstStyle/>
                    <a:p>
                      <a:pPr algn="ctr"/>
                      <a:r>
                        <a:rPr lang="en-GB" sz="2400" dirty="0"/>
                        <a:t>Position of first item of data</a:t>
                      </a:r>
                    </a:p>
                  </a:txBody>
                  <a:tcPr/>
                </a:tc>
                <a:extLst>
                  <a:ext uri="{0D108BD9-81ED-4DB2-BD59-A6C34878D82A}">
                    <a16:rowId xmlns:a16="http://schemas.microsoft.com/office/drawing/2014/main" val="10009"/>
                  </a:ext>
                </a:extLst>
              </a:tr>
              <a:tr h="512709">
                <a:tc>
                  <a:txBody>
                    <a:bodyPr/>
                    <a:lstStyle/>
                    <a:p>
                      <a:pPr algn="ctr"/>
                      <a:r>
                        <a:rPr lang="en-GB" sz="2400" dirty="0"/>
                        <a:t>SECOND DAT</a:t>
                      </a:r>
                    </a:p>
                  </a:txBody>
                  <a:tcPr/>
                </a:tc>
                <a:tc>
                  <a:txBody>
                    <a:bodyPr/>
                    <a:lstStyle/>
                    <a:p>
                      <a:pPr algn="ctr"/>
                      <a:r>
                        <a:rPr lang="en-GB" sz="2400" dirty="0"/>
                        <a:t>0</a:t>
                      </a:r>
                    </a:p>
                  </a:txBody>
                  <a:tcPr/>
                </a:tc>
                <a:tc>
                  <a:txBody>
                    <a:bodyPr/>
                    <a:lstStyle/>
                    <a:p>
                      <a:pPr algn="ctr"/>
                      <a:r>
                        <a:rPr lang="en-GB" sz="2400" dirty="0"/>
                        <a:t>Position of second item of data</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2447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LMC Task</a:t>
            </a:r>
          </a:p>
        </p:txBody>
      </p:sp>
      <p:sp>
        <p:nvSpPr>
          <p:cNvPr id="3" name="Content Placeholder 2"/>
          <p:cNvSpPr>
            <a:spLocks noGrp="1"/>
          </p:cNvSpPr>
          <p:nvPr>
            <p:ph idx="1"/>
          </p:nvPr>
        </p:nvSpPr>
        <p:spPr/>
        <p:txBody>
          <a:bodyPr/>
          <a:lstStyle/>
          <a:p>
            <a:r>
              <a:rPr lang="en-GB" dirty="0"/>
              <a:t>Practice to add two numbers in LMC</a:t>
            </a:r>
          </a:p>
          <a:p>
            <a:r>
              <a:rPr lang="en-GB" dirty="0"/>
              <a:t>http://peterhigginson.co.uk/LMC/</a:t>
            </a:r>
          </a:p>
          <a:p>
            <a:endParaRPr lang="en-GB" dirty="0"/>
          </a:p>
          <a:p>
            <a:endParaRPr lang="en-GB" dirty="0"/>
          </a:p>
        </p:txBody>
      </p:sp>
      <p:sp>
        <p:nvSpPr>
          <p:cNvPr id="4" name="Rectangle 3"/>
          <p:cNvSpPr/>
          <p:nvPr/>
        </p:nvSpPr>
        <p:spPr>
          <a:xfrm>
            <a:off x="7645400" y="807284"/>
            <a:ext cx="3911600" cy="6247864"/>
          </a:xfrm>
          <a:prstGeom prst="rect">
            <a:avLst/>
          </a:prstGeom>
        </p:spPr>
        <p:txBody>
          <a:bodyPr wrap="square">
            <a:spAutoFit/>
          </a:bodyPr>
          <a:lstStyle/>
          <a:p>
            <a:r>
              <a:rPr lang="en-US" sz="3600" b="1" dirty="0">
                <a:solidFill>
                  <a:schemeClr val="bg1"/>
                </a:solidFill>
                <a:latin typeface="Arial" charset="0"/>
              </a:rPr>
              <a:t>INP</a:t>
            </a:r>
            <a:endParaRPr lang="en-US" sz="3600" dirty="0">
              <a:solidFill>
                <a:schemeClr val="bg1"/>
              </a:solidFill>
            </a:endParaRPr>
          </a:p>
          <a:p>
            <a:r>
              <a:rPr lang="en-US" sz="3600" b="1" dirty="0">
                <a:solidFill>
                  <a:schemeClr val="bg1"/>
                </a:solidFill>
                <a:latin typeface="Arial" charset="0"/>
              </a:rPr>
              <a:t>STA FIRST</a:t>
            </a:r>
            <a:endParaRPr lang="en-US" sz="3600" dirty="0">
              <a:solidFill>
                <a:schemeClr val="bg1"/>
              </a:solidFill>
            </a:endParaRPr>
          </a:p>
          <a:p>
            <a:r>
              <a:rPr lang="en-US" sz="3600" b="1" dirty="0">
                <a:solidFill>
                  <a:schemeClr val="bg1"/>
                </a:solidFill>
                <a:latin typeface="Arial" charset="0"/>
              </a:rPr>
              <a:t>INP</a:t>
            </a:r>
            <a:endParaRPr lang="en-US" sz="3600" dirty="0">
              <a:solidFill>
                <a:schemeClr val="bg1"/>
              </a:solidFill>
            </a:endParaRPr>
          </a:p>
          <a:p>
            <a:r>
              <a:rPr lang="en-US" sz="3600" b="1" dirty="0">
                <a:solidFill>
                  <a:schemeClr val="bg1"/>
                </a:solidFill>
                <a:latin typeface="Arial" charset="0"/>
              </a:rPr>
              <a:t>STA SECOND</a:t>
            </a:r>
            <a:endParaRPr lang="en-US" sz="3600" dirty="0">
              <a:solidFill>
                <a:schemeClr val="bg1"/>
              </a:solidFill>
            </a:endParaRPr>
          </a:p>
          <a:p>
            <a:r>
              <a:rPr lang="en-US" sz="3600" b="1" dirty="0">
                <a:solidFill>
                  <a:schemeClr val="bg1"/>
                </a:solidFill>
                <a:latin typeface="Arial" charset="0"/>
              </a:rPr>
              <a:t>LDA FIRST</a:t>
            </a:r>
            <a:endParaRPr lang="en-US" sz="3600" dirty="0">
              <a:solidFill>
                <a:schemeClr val="bg1"/>
              </a:solidFill>
            </a:endParaRPr>
          </a:p>
          <a:p>
            <a:r>
              <a:rPr lang="en-US" sz="3600" b="1" dirty="0">
                <a:solidFill>
                  <a:schemeClr val="bg1"/>
                </a:solidFill>
                <a:latin typeface="Arial" charset="0"/>
              </a:rPr>
              <a:t>ADD SECOND</a:t>
            </a:r>
            <a:endParaRPr lang="en-US" sz="3600" dirty="0">
              <a:solidFill>
                <a:schemeClr val="bg1"/>
              </a:solidFill>
            </a:endParaRPr>
          </a:p>
          <a:p>
            <a:r>
              <a:rPr lang="en-US" sz="3600" b="1" dirty="0">
                <a:solidFill>
                  <a:schemeClr val="bg1"/>
                </a:solidFill>
                <a:latin typeface="Arial" charset="0"/>
              </a:rPr>
              <a:t>OUT</a:t>
            </a:r>
            <a:endParaRPr lang="en-US" sz="3600" dirty="0">
              <a:solidFill>
                <a:schemeClr val="bg1"/>
              </a:solidFill>
            </a:endParaRPr>
          </a:p>
          <a:p>
            <a:r>
              <a:rPr lang="en-US" sz="3600" b="1" dirty="0">
                <a:solidFill>
                  <a:schemeClr val="bg1"/>
                </a:solidFill>
                <a:latin typeface="Arial" charset="0"/>
              </a:rPr>
              <a:t>HLT</a:t>
            </a:r>
            <a:endParaRPr lang="en-US" sz="3600" dirty="0">
              <a:solidFill>
                <a:schemeClr val="bg1"/>
              </a:solidFill>
            </a:endParaRPr>
          </a:p>
          <a:p>
            <a:r>
              <a:rPr lang="en-US" sz="3600" b="1" dirty="0">
                <a:solidFill>
                  <a:schemeClr val="bg1"/>
                </a:solidFill>
                <a:latin typeface="Arial" charset="0"/>
              </a:rPr>
              <a:t>FIRST DAT</a:t>
            </a:r>
            <a:endParaRPr lang="en-US" sz="3600" dirty="0">
              <a:solidFill>
                <a:schemeClr val="bg1"/>
              </a:solidFill>
            </a:endParaRPr>
          </a:p>
          <a:p>
            <a:r>
              <a:rPr lang="en-US" sz="3600" b="1" dirty="0">
                <a:solidFill>
                  <a:schemeClr val="bg1"/>
                </a:solidFill>
                <a:latin typeface="Arial" charset="0"/>
              </a:rPr>
              <a:t>SECOND DAT</a:t>
            </a:r>
            <a:endParaRPr lang="en-US" sz="3600" dirty="0">
              <a:solidFill>
                <a:schemeClr val="bg1"/>
              </a:solidFill>
            </a:endParaRPr>
          </a:p>
          <a:p>
            <a:br>
              <a:rPr lang="en-US" sz="2000" dirty="0">
                <a:solidFill>
                  <a:schemeClr val="bg1"/>
                </a:solidFill>
                <a:latin typeface="Arial" charset="0"/>
              </a:rPr>
            </a:br>
            <a:endParaRPr lang="en-US" sz="2000" dirty="0">
              <a:solidFill>
                <a:schemeClr val="bg1"/>
              </a:solidFill>
              <a:effectLst/>
              <a:latin typeface="Arial" charset="0"/>
            </a:endParaRPr>
          </a:p>
        </p:txBody>
      </p:sp>
      <p:pic>
        <p:nvPicPr>
          <p:cNvPr id="5" name="Picture 4"/>
          <p:cNvPicPr>
            <a:picLocks noChangeAspect="1"/>
          </p:cNvPicPr>
          <p:nvPr/>
        </p:nvPicPr>
        <p:blipFill>
          <a:blip r:embed="rId2"/>
          <a:stretch>
            <a:fillRect/>
          </a:stretch>
        </p:blipFill>
        <p:spPr>
          <a:xfrm>
            <a:off x="340705" y="2006600"/>
            <a:ext cx="6669695" cy="4343400"/>
          </a:xfrm>
          <a:prstGeom prst="rect">
            <a:avLst/>
          </a:prstGeom>
        </p:spPr>
      </p:pic>
    </p:spTree>
    <p:extLst>
      <p:ext uri="{BB962C8B-B14F-4D97-AF65-F5344CB8AC3E}">
        <p14:creationId xmlns:p14="http://schemas.microsoft.com/office/powerpoint/2010/main" val="249124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3C6-DFCC-EE44-A785-88083552FB2F}"/>
              </a:ext>
            </a:extLst>
          </p:cNvPr>
          <p:cNvSpPr>
            <a:spLocks noGrp="1"/>
          </p:cNvSpPr>
          <p:nvPr>
            <p:ph type="title"/>
          </p:nvPr>
        </p:nvSpPr>
        <p:spPr/>
        <p:txBody>
          <a:bodyPr>
            <a:normAutofit fontScale="90000"/>
          </a:bodyPr>
          <a:lstStyle/>
          <a:p>
            <a:r>
              <a:rPr lang="en-US" dirty="0"/>
              <a:t>Task</a:t>
            </a:r>
          </a:p>
        </p:txBody>
      </p:sp>
      <p:sp>
        <p:nvSpPr>
          <p:cNvPr id="3" name="Content Placeholder 2">
            <a:extLst>
              <a:ext uri="{FF2B5EF4-FFF2-40B4-BE49-F238E27FC236}">
                <a16:creationId xmlns:a16="http://schemas.microsoft.com/office/drawing/2014/main" id="{BD7D16A3-A532-FA49-8FB7-58702131CC8E}"/>
              </a:ext>
            </a:extLst>
          </p:cNvPr>
          <p:cNvSpPr>
            <a:spLocks noGrp="1"/>
          </p:cNvSpPr>
          <p:nvPr>
            <p:ph idx="1"/>
          </p:nvPr>
        </p:nvSpPr>
        <p:spPr/>
        <p:txBody>
          <a:bodyPr/>
          <a:lstStyle/>
          <a:p>
            <a:r>
              <a:rPr lang="en-US" dirty="0"/>
              <a:t>You done one number add another number (a+b), now try:</a:t>
            </a:r>
          </a:p>
          <a:p>
            <a:endParaRPr lang="en-US" dirty="0"/>
          </a:p>
          <a:p>
            <a:pPr marL="514350" indent="-514350">
              <a:buFont typeface="+mj-lt"/>
              <a:buAutoNum type="arabicPeriod"/>
            </a:pPr>
            <a:r>
              <a:rPr lang="en-US" dirty="0"/>
              <a:t>First number add a second number add a third add a fourth (a+b+c+d)</a:t>
            </a:r>
          </a:p>
          <a:p>
            <a:pPr marL="514350" indent="-514350">
              <a:buFont typeface="+mj-lt"/>
              <a:buAutoNum type="arabicPeriod"/>
            </a:pPr>
            <a:endParaRPr lang="en-US" dirty="0"/>
          </a:p>
          <a:p>
            <a:pPr marL="514350" indent="-514350">
              <a:buFont typeface="+mj-lt"/>
              <a:buAutoNum type="arabicPeriod"/>
            </a:pPr>
            <a:r>
              <a:rPr lang="en-US" dirty="0"/>
              <a:t>First add second minus third ((a+b) – c)</a:t>
            </a:r>
          </a:p>
          <a:p>
            <a:pPr marL="514350" indent="-514350">
              <a:buFont typeface="+mj-lt"/>
              <a:buAutoNum type="arabicPeriod"/>
            </a:pPr>
            <a:endParaRPr lang="en-US" dirty="0"/>
          </a:p>
          <a:p>
            <a:pPr marL="514350" indent="-514350">
              <a:buFont typeface="+mj-lt"/>
              <a:buAutoNum type="arabicPeriod"/>
            </a:pPr>
            <a:r>
              <a:rPr lang="en-US" dirty="0"/>
              <a:t>One number multiplied by another (a * b) </a:t>
            </a:r>
          </a:p>
        </p:txBody>
      </p:sp>
    </p:spTree>
    <p:extLst>
      <p:ext uri="{BB962C8B-B14F-4D97-AF65-F5344CB8AC3E}">
        <p14:creationId xmlns:p14="http://schemas.microsoft.com/office/powerpoint/2010/main" val="215684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Advanced LMC Task 2</a:t>
            </a:r>
          </a:p>
        </p:txBody>
      </p:sp>
      <p:sp>
        <p:nvSpPr>
          <p:cNvPr id="3" name="Content Placeholder 2"/>
          <p:cNvSpPr>
            <a:spLocks noGrp="1"/>
          </p:cNvSpPr>
          <p:nvPr>
            <p:ph idx="1"/>
          </p:nvPr>
        </p:nvSpPr>
        <p:spPr/>
        <p:txBody>
          <a:bodyPr/>
          <a:lstStyle/>
          <a:p>
            <a:r>
              <a:rPr lang="en-GB" dirty="0"/>
              <a:t>Create a program that does the following:</a:t>
            </a:r>
          </a:p>
        </p:txBody>
      </p:sp>
      <p:pic>
        <p:nvPicPr>
          <p:cNvPr id="5" name="Picture 4"/>
          <p:cNvPicPr>
            <a:picLocks noChangeAspect="1"/>
          </p:cNvPicPr>
          <p:nvPr/>
        </p:nvPicPr>
        <p:blipFill>
          <a:blip r:embed="rId2"/>
          <a:stretch>
            <a:fillRect/>
          </a:stretch>
        </p:blipFill>
        <p:spPr>
          <a:xfrm>
            <a:off x="0" y="1413292"/>
            <a:ext cx="8140700" cy="4838700"/>
          </a:xfrm>
          <a:prstGeom prst="rect">
            <a:avLst/>
          </a:prstGeom>
        </p:spPr>
      </p:pic>
      <p:sp>
        <p:nvSpPr>
          <p:cNvPr id="6" name="Rectangle 5"/>
          <p:cNvSpPr/>
          <p:nvPr/>
        </p:nvSpPr>
        <p:spPr>
          <a:xfrm>
            <a:off x="8140700" y="1201151"/>
            <a:ext cx="3657600" cy="5262979"/>
          </a:xfrm>
          <a:prstGeom prst="rect">
            <a:avLst/>
          </a:prstGeom>
        </p:spPr>
        <p:txBody>
          <a:bodyPr wrap="square">
            <a:spAutoFit/>
          </a:bodyPr>
          <a:lstStyle/>
          <a:p>
            <a:r>
              <a:rPr lang="en-US" sz="2400" dirty="0">
                <a:solidFill>
                  <a:schemeClr val="bg1"/>
                </a:solidFill>
                <a:latin typeface="Arial" charset="0"/>
              </a:rPr>
              <a:t>LDA ONE</a:t>
            </a:r>
            <a:endParaRPr lang="en-US" sz="2400" dirty="0">
              <a:solidFill>
                <a:schemeClr val="bg1"/>
              </a:solidFill>
            </a:endParaRPr>
          </a:p>
          <a:p>
            <a:r>
              <a:rPr lang="en-US" sz="2400" dirty="0">
                <a:solidFill>
                  <a:schemeClr val="bg1"/>
                </a:solidFill>
                <a:latin typeface="Arial" charset="0"/>
              </a:rPr>
              <a:t>STA COUNT</a:t>
            </a:r>
            <a:endParaRPr lang="en-US" sz="2400" dirty="0">
              <a:solidFill>
                <a:schemeClr val="bg1"/>
              </a:solidFill>
            </a:endParaRPr>
          </a:p>
          <a:p>
            <a:r>
              <a:rPr lang="en-US" sz="2400" dirty="0">
                <a:solidFill>
                  <a:schemeClr val="bg1"/>
                </a:solidFill>
                <a:latin typeface="Arial" charset="0"/>
              </a:rPr>
              <a:t>OUT</a:t>
            </a:r>
            <a:endParaRPr lang="en-US" sz="2400" dirty="0">
              <a:solidFill>
                <a:schemeClr val="bg1"/>
              </a:solidFill>
            </a:endParaRPr>
          </a:p>
          <a:p>
            <a:r>
              <a:rPr lang="en-US" sz="2400" dirty="0">
                <a:solidFill>
                  <a:schemeClr val="bg1"/>
                </a:solidFill>
                <a:latin typeface="Arial" charset="0"/>
              </a:rPr>
              <a:t>LOOPTOP LDA COUNT</a:t>
            </a:r>
            <a:endParaRPr lang="en-US" sz="2400" dirty="0">
              <a:solidFill>
                <a:schemeClr val="bg1"/>
              </a:solidFill>
            </a:endParaRPr>
          </a:p>
          <a:p>
            <a:r>
              <a:rPr lang="en-US" sz="2400" dirty="0">
                <a:solidFill>
                  <a:schemeClr val="bg1"/>
                </a:solidFill>
                <a:latin typeface="Arial" charset="0"/>
              </a:rPr>
              <a:t>ADD ONE</a:t>
            </a:r>
            <a:endParaRPr lang="en-US" sz="2400" dirty="0">
              <a:solidFill>
                <a:schemeClr val="bg1"/>
              </a:solidFill>
            </a:endParaRPr>
          </a:p>
          <a:p>
            <a:r>
              <a:rPr lang="en-US" sz="2400" dirty="0">
                <a:solidFill>
                  <a:schemeClr val="bg1"/>
                </a:solidFill>
                <a:latin typeface="Arial" charset="0"/>
              </a:rPr>
              <a:t>OUT</a:t>
            </a:r>
            <a:endParaRPr lang="en-US" sz="2400" dirty="0">
              <a:solidFill>
                <a:schemeClr val="bg1"/>
              </a:solidFill>
            </a:endParaRPr>
          </a:p>
          <a:p>
            <a:r>
              <a:rPr lang="en-US" sz="2400" dirty="0">
                <a:solidFill>
                  <a:schemeClr val="bg1"/>
                </a:solidFill>
                <a:latin typeface="Arial" charset="0"/>
              </a:rPr>
              <a:t>STA COUNT</a:t>
            </a:r>
            <a:endParaRPr lang="en-US" sz="2400" dirty="0">
              <a:solidFill>
                <a:schemeClr val="bg1"/>
              </a:solidFill>
            </a:endParaRPr>
          </a:p>
          <a:p>
            <a:r>
              <a:rPr lang="en-US" sz="2400" dirty="0">
                <a:solidFill>
                  <a:schemeClr val="bg1"/>
                </a:solidFill>
                <a:latin typeface="Arial" charset="0"/>
              </a:rPr>
              <a:t>SUB TEN</a:t>
            </a:r>
            <a:endParaRPr lang="en-US" sz="2400" dirty="0">
              <a:solidFill>
                <a:schemeClr val="bg1"/>
              </a:solidFill>
            </a:endParaRPr>
          </a:p>
          <a:p>
            <a:r>
              <a:rPr lang="en-US" sz="2400" dirty="0">
                <a:solidFill>
                  <a:schemeClr val="bg1"/>
                </a:solidFill>
                <a:latin typeface="Arial" charset="0"/>
              </a:rPr>
              <a:t>BRP ENDLOOP</a:t>
            </a:r>
            <a:endParaRPr lang="en-US" sz="2400" dirty="0">
              <a:solidFill>
                <a:schemeClr val="bg1"/>
              </a:solidFill>
            </a:endParaRPr>
          </a:p>
          <a:p>
            <a:r>
              <a:rPr lang="en-US" sz="2400" dirty="0">
                <a:solidFill>
                  <a:schemeClr val="bg1"/>
                </a:solidFill>
                <a:latin typeface="Arial" charset="0"/>
              </a:rPr>
              <a:t>BRA LOOPTOP</a:t>
            </a:r>
            <a:endParaRPr lang="en-US" sz="2400" dirty="0">
              <a:solidFill>
                <a:schemeClr val="bg1"/>
              </a:solidFill>
            </a:endParaRPr>
          </a:p>
          <a:p>
            <a:r>
              <a:rPr lang="en-US" sz="2400" dirty="0">
                <a:solidFill>
                  <a:schemeClr val="bg1"/>
                </a:solidFill>
                <a:latin typeface="Arial" charset="0"/>
              </a:rPr>
              <a:t>ENDLOOP HLT</a:t>
            </a:r>
            <a:endParaRPr lang="en-US" sz="2400" dirty="0">
              <a:solidFill>
                <a:schemeClr val="bg1"/>
              </a:solidFill>
            </a:endParaRPr>
          </a:p>
          <a:p>
            <a:r>
              <a:rPr lang="en-US" sz="2400" dirty="0">
                <a:solidFill>
                  <a:schemeClr val="bg1"/>
                </a:solidFill>
                <a:latin typeface="Arial" charset="0"/>
              </a:rPr>
              <a:t>ONE DAT 001</a:t>
            </a:r>
            <a:endParaRPr lang="en-US" sz="2400" dirty="0">
              <a:solidFill>
                <a:schemeClr val="bg1"/>
              </a:solidFill>
            </a:endParaRPr>
          </a:p>
          <a:p>
            <a:r>
              <a:rPr lang="en-US" sz="2400" dirty="0">
                <a:solidFill>
                  <a:schemeClr val="bg1"/>
                </a:solidFill>
                <a:latin typeface="Arial" charset="0"/>
              </a:rPr>
              <a:t>TEN DAT 010</a:t>
            </a:r>
            <a:endParaRPr lang="en-US" sz="2400" dirty="0">
              <a:solidFill>
                <a:schemeClr val="bg1"/>
              </a:solidFill>
            </a:endParaRPr>
          </a:p>
          <a:p>
            <a:r>
              <a:rPr lang="en-US" sz="2400" dirty="0">
                <a:solidFill>
                  <a:schemeClr val="bg1"/>
                </a:solidFill>
                <a:latin typeface="Arial" charset="0"/>
              </a:rPr>
              <a:t>COUNT DAT</a:t>
            </a:r>
            <a:endParaRPr lang="en-US" sz="2400" dirty="0">
              <a:solidFill>
                <a:schemeClr val="bg1"/>
              </a:solidFill>
              <a:effectLst/>
            </a:endParaRPr>
          </a:p>
        </p:txBody>
      </p:sp>
      <p:sp>
        <p:nvSpPr>
          <p:cNvPr id="7" name="Rectangle 6"/>
          <p:cNvSpPr/>
          <p:nvPr/>
        </p:nvSpPr>
        <p:spPr>
          <a:xfrm>
            <a:off x="8140700" y="1086682"/>
            <a:ext cx="3848100" cy="537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4015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Advanced LMC Task 3</a:t>
            </a:r>
          </a:p>
        </p:txBody>
      </p:sp>
      <p:sp>
        <p:nvSpPr>
          <p:cNvPr id="3" name="Content Placeholder 2"/>
          <p:cNvSpPr>
            <a:spLocks noGrp="1"/>
          </p:cNvSpPr>
          <p:nvPr>
            <p:ph idx="1"/>
          </p:nvPr>
        </p:nvSpPr>
        <p:spPr/>
        <p:txBody>
          <a:bodyPr/>
          <a:lstStyle/>
          <a:p>
            <a:r>
              <a:rPr lang="en-GB" dirty="0"/>
              <a:t>Create a program that outputs the numbers 10 to 1 in that order</a:t>
            </a:r>
          </a:p>
        </p:txBody>
      </p:sp>
      <p:sp>
        <p:nvSpPr>
          <p:cNvPr id="4" name="Rectangle 3"/>
          <p:cNvSpPr/>
          <p:nvPr/>
        </p:nvSpPr>
        <p:spPr>
          <a:xfrm>
            <a:off x="7950200" y="1856939"/>
            <a:ext cx="3810000" cy="4524315"/>
          </a:xfrm>
          <a:prstGeom prst="rect">
            <a:avLst/>
          </a:prstGeom>
        </p:spPr>
        <p:txBody>
          <a:bodyPr wrap="square">
            <a:spAutoFit/>
          </a:bodyPr>
          <a:lstStyle/>
          <a:p>
            <a:r>
              <a:rPr lang="en-US" sz="3200" dirty="0">
                <a:solidFill>
                  <a:schemeClr val="bg1"/>
                </a:solidFill>
                <a:latin typeface="Arial" charset="0"/>
              </a:rPr>
              <a:t>LDA COUNT</a:t>
            </a:r>
            <a:endParaRPr lang="en-US" sz="3200" dirty="0">
              <a:solidFill>
                <a:schemeClr val="bg1"/>
              </a:solidFill>
            </a:endParaRPr>
          </a:p>
          <a:p>
            <a:r>
              <a:rPr lang="en-US" sz="3200" dirty="0">
                <a:solidFill>
                  <a:schemeClr val="bg1"/>
                </a:solidFill>
                <a:latin typeface="Arial" charset="0"/>
              </a:rPr>
              <a:t>LOOP BRZ END</a:t>
            </a:r>
            <a:endParaRPr lang="en-US" sz="3200" dirty="0">
              <a:solidFill>
                <a:schemeClr val="bg1"/>
              </a:solidFill>
            </a:endParaRPr>
          </a:p>
          <a:p>
            <a:r>
              <a:rPr lang="en-US" sz="3200" dirty="0">
                <a:solidFill>
                  <a:schemeClr val="bg1"/>
                </a:solidFill>
                <a:latin typeface="Arial" charset="0"/>
              </a:rPr>
              <a:t>OUT</a:t>
            </a:r>
            <a:endParaRPr lang="en-US" sz="3200" dirty="0">
              <a:solidFill>
                <a:schemeClr val="bg1"/>
              </a:solidFill>
            </a:endParaRPr>
          </a:p>
          <a:p>
            <a:r>
              <a:rPr lang="en-US" sz="3200" dirty="0">
                <a:solidFill>
                  <a:schemeClr val="bg1"/>
                </a:solidFill>
                <a:latin typeface="Arial" charset="0"/>
              </a:rPr>
              <a:t>SUB ONE</a:t>
            </a:r>
            <a:endParaRPr lang="en-US" sz="3200" dirty="0">
              <a:solidFill>
                <a:schemeClr val="bg1"/>
              </a:solidFill>
            </a:endParaRPr>
          </a:p>
          <a:p>
            <a:r>
              <a:rPr lang="en-US" sz="3200" dirty="0">
                <a:solidFill>
                  <a:schemeClr val="bg1"/>
                </a:solidFill>
                <a:latin typeface="Arial" charset="0"/>
              </a:rPr>
              <a:t>STA COUNT</a:t>
            </a:r>
            <a:endParaRPr lang="en-US" sz="3200" dirty="0">
              <a:solidFill>
                <a:schemeClr val="bg1"/>
              </a:solidFill>
            </a:endParaRPr>
          </a:p>
          <a:p>
            <a:r>
              <a:rPr lang="en-US" sz="3200" dirty="0">
                <a:solidFill>
                  <a:schemeClr val="bg1"/>
                </a:solidFill>
                <a:latin typeface="Arial" charset="0"/>
              </a:rPr>
              <a:t>BRA LOOP</a:t>
            </a:r>
            <a:endParaRPr lang="en-US" sz="3200" dirty="0">
              <a:solidFill>
                <a:schemeClr val="bg1"/>
              </a:solidFill>
            </a:endParaRPr>
          </a:p>
          <a:p>
            <a:r>
              <a:rPr lang="en-US" sz="3200" dirty="0">
                <a:solidFill>
                  <a:schemeClr val="bg1"/>
                </a:solidFill>
                <a:latin typeface="Arial" charset="0"/>
              </a:rPr>
              <a:t>END HLT</a:t>
            </a:r>
            <a:endParaRPr lang="en-US" sz="3200" dirty="0">
              <a:solidFill>
                <a:schemeClr val="bg1"/>
              </a:solidFill>
            </a:endParaRPr>
          </a:p>
          <a:p>
            <a:r>
              <a:rPr lang="en-US" sz="3200" dirty="0">
                <a:solidFill>
                  <a:schemeClr val="bg1"/>
                </a:solidFill>
                <a:latin typeface="Arial" charset="0"/>
              </a:rPr>
              <a:t>COUNT DAT 10</a:t>
            </a:r>
            <a:endParaRPr lang="en-US" sz="3200" dirty="0">
              <a:solidFill>
                <a:schemeClr val="bg1"/>
              </a:solidFill>
            </a:endParaRPr>
          </a:p>
          <a:p>
            <a:r>
              <a:rPr lang="en-US" sz="3200" dirty="0">
                <a:solidFill>
                  <a:schemeClr val="bg1"/>
                </a:solidFill>
                <a:latin typeface="Arial" charset="0"/>
              </a:rPr>
              <a:t>ONE DAT 1</a:t>
            </a:r>
            <a:endParaRPr lang="en-US" sz="3200" dirty="0">
              <a:solidFill>
                <a:schemeClr val="bg1"/>
              </a:solidFill>
              <a:effectLst/>
            </a:endParaRPr>
          </a:p>
        </p:txBody>
      </p:sp>
      <p:sp>
        <p:nvSpPr>
          <p:cNvPr id="5" name="Rectangle 4"/>
          <p:cNvSpPr/>
          <p:nvPr/>
        </p:nvSpPr>
        <p:spPr>
          <a:xfrm>
            <a:off x="7518400" y="1265780"/>
            <a:ext cx="3848100" cy="537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4453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D09-19F0-0D4F-B9CC-B8BDF2184D59}"/>
              </a:ext>
            </a:extLst>
          </p:cNvPr>
          <p:cNvSpPr>
            <a:spLocks noGrp="1"/>
          </p:cNvSpPr>
          <p:nvPr>
            <p:ph type="title"/>
          </p:nvPr>
        </p:nvSpPr>
        <p:spPr/>
        <p:txBody>
          <a:bodyPr>
            <a:normAutofit fontScale="90000"/>
          </a:bodyPr>
          <a:lstStyle/>
          <a:p>
            <a:r>
              <a:rPr lang="en-US" dirty="0"/>
              <a:t>Today</a:t>
            </a:r>
          </a:p>
        </p:txBody>
      </p:sp>
      <p:sp>
        <p:nvSpPr>
          <p:cNvPr id="3" name="Content Placeholder 2">
            <a:extLst>
              <a:ext uri="{FF2B5EF4-FFF2-40B4-BE49-F238E27FC236}">
                <a16:creationId xmlns:a16="http://schemas.microsoft.com/office/drawing/2014/main" id="{8C2A17F8-2927-D144-85B9-3B679A35F384}"/>
              </a:ext>
            </a:extLst>
          </p:cNvPr>
          <p:cNvSpPr>
            <a:spLocks noGrp="1"/>
          </p:cNvSpPr>
          <p:nvPr>
            <p:ph idx="1"/>
          </p:nvPr>
        </p:nvSpPr>
        <p:spPr>
          <a:solidFill>
            <a:schemeClr val="accent2"/>
          </a:solidFill>
        </p:spPr>
        <p:txBody>
          <a:bodyPr>
            <a:normAutofit fontScale="92500"/>
          </a:bodyPr>
          <a:lstStyle/>
          <a:p>
            <a:r>
              <a:rPr lang="en-GB" dirty="0"/>
              <a:t>1. Show understanding of the relationship between assembly language and machine code </a:t>
            </a:r>
          </a:p>
          <a:p>
            <a:r>
              <a:rPr lang="en-GB" dirty="0"/>
              <a:t>3. Show understanding of the relationship between assembly language and machine code </a:t>
            </a:r>
          </a:p>
          <a:p>
            <a:r>
              <a:rPr lang="en-GB" dirty="0"/>
              <a:t>4. Trace a given simple assembly language program </a:t>
            </a:r>
          </a:p>
          <a:p>
            <a:r>
              <a:rPr lang="en-GB" dirty="0"/>
              <a:t>5. Show understanding that a set of instructions are grouped </a:t>
            </a:r>
          </a:p>
          <a:p>
            <a:pPr marL="514350" indent="-514350">
              <a:buAutoNum type="arabicPeriod"/>
            </a:pPr>
            <a:endParaRPr lang="en-GB" dirty="0"/>
          </a:p>
          <a:p>
            <a:endParaRPr lang="en-US" dirty="0"/>
          </a:p>
          <a:p>
            <a:endParaRPr lang="en-US" dirty="0"/>
          </a:p>
          <a:p>
            <a:r>
              <a:rPr lang="en-US" dirty="0"/>
              <a:t>Understand: What is assembly language </a:t>
            </a:r>
          </a:p>
          <a:p>
            <a:endParaRPr lang="en-US" dirty="0"/>
          </a:p>
          <a:p>
            <a:r>
              <a:rPr lang="en-US" dirty="0"/>
              <a:t>Able: How it connects to machine code</a:t>
            </a:r>
          </a:p>
          <a:p>
            <a:endParaRPr lang="en-US" dirty="0"/>
          </a:p>
          <a:p>
            <a:r>
              <a:rPr lang="en-US" dirty="0"/>
              <a:t>Answer: What are opcodes and operands?</a:t>
            </a:r>
          </a:p>
        </p:txBody>
      </p:sp>
    </p:spTree>
    <p:extLst>
      <p:ext uri="{BB962C8B-B14F-4D97-AF65-F5344CB8AC3E}">
        <p14:creationId xmlns:p14="http://schemas.microsoft.com/office/powerpoint/2010/main" val="1293227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Advanced LMC Task 4</a:t>
            </a:r>
          </a:p>
        </p:txBody>
      </p:sp>
      <p:sp>
        <p:nvSpPr>
          <p:cNvPr id="3" name="Content Placeholder 2"/>
          <p:cNvSpPr>
            <a:spLocks noGrp="1"/>
          </p:cNvSpPr>
          <p:nvPr>
            <p:ph idx="1"/>
          </p:nvPr>
        </p:nvSpPr>
        <p:spPr>
          <a:xfrm>
            <a:off x="0" y="807285"/>
            <a:ext cx="12192000" cy="6050715"/>
          </a:xfrm>
        </p:spPr>
        <p:txBody>
          <a:bodyPr/>
          <a:lstStyle/>
          <a:p>
            <a:r>
              <a:rPr lang="en-GB" dirty="0"/>
              <a:t>Create a program where a user enters a number and the program counts from that number up to 20</a:t>
            </a:r>
          </a:p>
        </p:txBody>
      </p:sp>
      <p:sp>
        <p:nvSpPr>
          <p:cNvPr id="4" name="Rectangle 3"/>
          <p:cNvSpPr/>
          <p:nvPr/>
        </p:nvSpPr>
        <p:spPr>
          <a:xfrm>
            <a:off x="8407400" y="1614570"/>
            <a:ext cx="3479800" cy="5262979"/>
          </a:xfrm>
          <a:prstGeom prst="rect">
            <a:avLst/>
          </a:prstGeom>
        </p:spPr>
        <p:txBody>
          <a:bodyPr wrap="square">
            <a:spAutoFit/>
          </a:bodyPr>
          <a:lstStyle/>
          <a:p>
            <a:r>
              <a:rPr lang="en-US" sz="2400" dirty="0">
                <a:solidFill>
                  <a:schemeClr val="bg1"/>
                </a:solidFill>
                <a:latin typeface="Arial" charset="0"/>
              </a:rPr>
              <a:t>INP </a:t>
            </a:r>
            <a:endParaRPr lang="en-US" sz="2400" dirty="0">
              <a:solidFill>
                <a:schemeClr val="bg1"/>
              </a:solidFill>
            </a:endParaRPr>
          </a:p>
          <a:p>
            <a:r>
              <a:rPr lang="en-US" sz="2400" dirty="0">
                <a:solidFill>
                  <a:schemeClr val="bg1"/>
                </a:solidFill>
                <a:latin typeface="Arial" charset="0"/>
              </a:rPr>
              <a:t>STA COUNT </a:t>
            </a:r>
            <a:endParaRPr lang="en-US" sz="2400" dirty="0">
              <a:solidFill>
                <a:schemeClr val="bg1"/>
              </a:solidFill>
            </a:endParaRPr>
          </a:p>
          <a:p>
            <a:r>
              <a:rPr lang="en-US" sz="2400" dirty="0">
                <a:solidFill>
                  <a:schemeClr val="bg1"/>
                </a:solidFill>
                <a:latin typeface="Arial" charset="0"/>
              </a:rPr>
              <a:t>OUT </a:t>
            </a:r>
            <a:endParaRPr lang="en-US" sz="2400" dirty="0">
              <a:solidFill>
                <a:schemeClr val="bg1"/>
              </a:solidFill>
            </a:endParaRPr>
          </a:p>
          <a:p>
            <a:r>
              <a:rPr lang="en-US" sz="2400" dirty="0">
                <a:solidFill>
                  <a:schemeClr val="bg1"/>
                </a:solidFill>
                <a:latin typeface="Arial" charset="0"/>
              </a:rPr>
              <a:t>LOOPTOP LDA COUNT </a:t>
            </a:r>
            <a:endParaRPr lang="en-US" sz="2400" dirty="0">
              <a:solidFill>
                <a:schemeClr val="bg1"/>
              </a:solidFill>
            </a:endParaRPr>
          </a:p>
          <a:p>
            <a:r>
              <a:rPr lang="en-US" sz="2400" dirty="0">
                <a:solidFill>
                  <a:schemeClr val="bg1"/>
                </a:solidFill>
                <a:latin typeface="Arial" charset="0"/>
              </a:rPr>
              <a:t>ADD ONE </a:t>
            </a:r>
            <a:endParaRPr lang="en-US" sz="2400" dirty="0">
              <a:solidFill>
                <a:schemeClr val="bg1"/>
              </a:solidFill>
            </a:endParaRPr>
          </a:p>
          <a:p>
            <a:r>
              <a:rPr lang="en-US" sz="2400" dirty="0">
                <a:solidFill>
                  <a:schemeClr val="bg1"/>
                </a:solidFill>
                <a:latin typeface="Arial" charset="0"/>
              </a:rPr>
              <a:t>OUT </a:t>
            </a:r>
            <a:endParaRPr lang="en-US" sz="2400" dirty="0">
              <a:solidFill>
                <a:schemeClr val="bg1"/>
              </a:solidFill>
            </a:endParaRPr>
          </a:p>
          <a:p>
            <a:r>
              <a:rPr lang="en-US" sz="2400" dirty="0">
                <a:solidFill>
                  <a:schemeClr val="bg1"/>
                </a:solidFill>
                <a:latin typeface="Arial" charset="0"/>
              </a:rPr>
              <a:t>STA COUNT </a:t>
            </a:r>
            <a:endParaRPr lang="en-US" sz="2400" dirty="0">
              <a:solidFill>
                <a:schemeClr val="bg1"/>
              </a:solidFill>
            </a:endParaRPr>
          </a:p>
          <a:p>
            <a:r>
              <a:rPr lang="en-US" sz="2400" dirty="0">
                <a:solidFill>
                  <a:schemeClr val="bg1"/>
                </a:solidFill>
                <a:latin typeface="Arial" charset="0"/>
              </a:rPr>
              <a:t>SUB TWENTY </a:t>
            </a:r>
            <a:endParaRPr lang="en-US" sz="2400" dirty="0">
              <a:solidFill>
                <a:schemeClr val="bg1"/>
              </a:solidFill>
            </a:endParaRPr>
          </a:p>
          <a:p>
            <a:r>
              <a:rPr lang="en-US" sz="2400" dirty="0">
                <a:solidFill>
                  <a:schemeClr val="bg1"/>
                </a:solidFill>
                <a:latin typeface="Arial" charset="0"/>
              </a:rPr>
              <a:t>BRP ENDLOOP </a:t>
            </a:r>
            <a:endParaRPr lang="en-US" sz="2400" dirty="0">
              <a:solidFill>
                <a:schemeClr val="bg1"/>
              </a:solidFill>
            </a:endParaRPr>
          </a:p>
          <a:p>
            <a:r>
              <a:rPr lang="en-US" sz="2400" dirty="0">
                <a:solidFill>
                  <a:schemeClr val="bg1"/>
                </a:solidFill>
                <a:latin typeface="Arial" charset="0"/>
              </a:rPr>
              <a:t>BRA LOOPTOP </a:t>
            </a:r>
            <a:endParaRPr lang="en-US" sz="2400" dirty="0">
              <a:solidFill>
                <a:schemeClr val="bg1"/>
              </a:solidFill>
            </a:endParaRPr>
          </a:p>
          <a:p>
            <a:r>
              <a:rPr lang="en-US" sz="2400" dirty="0">
                <a:solidFill>
                  <a:schemeClr val="bg1"/>
                </a:solidFill>
                <a:latin typeface="Arial" charset="0"/>
              </a:rPr>
              <a:t>ENDLOOP HLT </a:t>
            </a:r>
            <a:endParaRPr lang="en-US" sz="2400" dirty="0">
              <a:solidFill>
                <a:schemeClr val="bg1"/>
              </a:solidFill>
            </a:endParaRPr>
          </a:p>
          <a:p>
            <a:r>
              <a:rPr lang="en-US" sz="2400" dirty="0">
                <a:solidFill>
                  <a:schemeClr val="bg1"/>
                </a:solidFill>
                <a:latin typeface="Arial" charset="0"/>
              </a:rPr>
              <a:t>ONE DAT 001 </a:t>
            </a:r>
            <a:endParaRPr lang="en-US" sz="2400" dirty="0">
              <a:solidFill>
                <a:schemeClr val="bg1"/>
              </a:solidFill>
            </a:endParaRPr>
          </a:p>
          <a:p>
            <a:r>
              <a:rPr lang="en-US" sz="2400" dirty="0">
                <a:solidFill>
                  <a:schemeClr val="bg1"/>
                </a:solidFill>
                <a:latin typeface="Arial" charset="0"/>
              </a:rPr>
              <a:t>TWENTY DAT 020 </a:t>
            </a:r>
            <a:endParaRPr lang="en-US" sz="2400" dirty="0">
              <a:solidFill>
                <a:schemeClr val="bg1"/>
              </a:solidFill>
            </a:endParaRPr>
          </a:p>
          <a:p>
            <a:r>
              <a:rPr lang="en-US" sz="2400" dirty="0">
                <a:solidFill>
                  <a:schemeClr val="bg1"/>
                </a:solidFill>
                <a:latin typeface="Arial" charset="0"/>
              </a:rPr>
              <a:t>COUNT DAT </a:t>
            </a:r>
            <a:endParaRPr lang="en-US" sz="2400" dirty="0">
              <a:solidFill>
                <a:schemeClr val="bg1"/>
              </a:solidFill>
              <a:effectLst/>
            </a:endParaRPr>
          </a:p>
        </p:txBody>
      </p:sp>
      <p:sp>
        <p:nvSpPr>
          <p:cNvPr id="5" name="Rectangle 4"/>
          <p:cNvSpPr/>
          <p:nvPr/>
        </p:nvSpPr>
        <p:spPr>
          <a:xfrm>
            <a:off x="8039100" y="1480552"/>
            <a:ext cx="3848100" cy="537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4536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0E7B-C552-E64A-B5FF-C593A6BBB140}"/>
              </a:ext>
            </a:extLst>
          </p:cNvPr>
          <p:cNvSpPr>
            <a:spLocks noGrp="1"/>
          </p:cNvSpPr>
          <p:nvPr>
            <p:ph type="title"/>
          </p:nvPr>
        </p:nvSpPr>
        <p:spPr/>
        <p:txBody>
          <a:bodyPr>
            <a:normAutofit fontScale="90000"/>
          </a:bodyPr>
          <a:lstStyle/>
          <a:p>
            <a:r>
              <a:rPr lang="en-US" dirty="0"/>
              <a:t>Today</a:t>
            </a:r>
          </a:p>
        </p:txBody>
      </p:sp>
      <p:sp>
        <p:nvSpPr>
          <p:cNvPr id="3" name="Content Placeholder 2">
            <a:extLst>
              <a:ext uri="{FF2B5EF4-FFF2-40B4-BE49-F238E27FC236}">
                <a16:creationId xmlns:a16="http://schemas.microsoft.com/office/drawing/2014/main" id="{4811D085-84BB-CC42-A18C-015CF67F6446}"/>
              </a:ext>
            </a:extLst>
          </p:cNvPr>
          <p:cNvSpPr>
            <a:spLocks noGrp="1"/>
          </p:cNvSpPr>
          <p:nvPr>
            <p:ph idx="1"/>
          </p:nvPr>
        </p:nvSpPr>
        <p:spPr>
          <a:solidFill>
            <a:schemeClr val="accent2"/>
          </a:solidFill>
        </p:spPr>
        <p:txBody>
          <a:bodyPr>
            <a:normAutofit fontScale="77500" lnSpcReduction="20000"/>
          </a:bodyPr>
          <a:lstStyle/>
          <a:p>
            <a:r>
              <a:rPr lang="en-GB" dirty="0"/>
              <a:t>2. Describe the different stages of the assembly process for a two-pass assembler</a:t>
            </a:r>
          </a:p>
          <a:p>
            <a:r>
              <a:rPr lang="en-GB" dirty="0"/>
              <a:t>5. Modes of addressing </a:t>
            </a:r>
          </a:p>
          <a:p>
            <a:r>
              <a:rPr lang="en-GB" dirty="0"/>
              <a:t>6. Apply the two-pass assembler process to a given simple assembly language program </a:t>
            </a:r>
          </a:p>
          <a:p>
            <a:r>
              <a:rPr lang="en-GB" dirty="0"/>
              <a:t>7. Including the following groups: </a:t>
            </a:r>
          </a:p>
          <a:p>
            <a:r>
              <a:rPr lang="en-GB" dirty="0"/>
              <a:t>8. Data movement </a:t>
            </a:r>
          </a:p>
          <a:p>
            <a:r>
              <a:rPr lang="en-GB" dirty="0"/>
              <a:t>9. Input and output of data </a:t>
            </a:r>
          </a:p>
          <a:p>
            <a:r>
              <a:rPr lang="en-GB" dirty="0"/>
              <a:t>10. Arithmetic operations </a:t>
            </a:r>
          </a:p>
          <a:p>
            <a:r>
              <a:rPr lang="en-GB" dirty="0"/>
              <a:t>11. Unconditional and conditional instructions </a:t>
            </a:r>
          </a:p>
          <a:p>
            <a:r>
              <a:rPr lang="en-GB" dirty="0"/>
              <a:t>12. Compare instructions</a:t>
            </a:r>
            <a:br>
              <a:rPr lang="en-GB" dirty="0"/>
            </a:br>
            <a:r>
              <a:rPr lang="en-GB" dirty="0"/>
              <a:t>13. Including Immediate, direct, indirect, indexed, relative </a:t>
            </a:r>
          </a:p>
          <a:p>
            <a:endParaRPr lang="en-GB" dirty="0"/>
          </a:p>
          <a:p>
            <a:r>
              <a:rPr lang="en-GB" dirty="0"/>
              <a:t>Understand: Why are passes?</a:t>
            </a:r>
          </a:p>
          <a:p>
            <a:endParaRPr lang="en-GB" dirty="0"/>
          </a:p>
          <a:p>
            <a:r>
              <a:rPr lang="en-GB" dirty="0"/>
              <a:t>Able: Trace a two-pass routine</a:t>
            </a:r>
          </a:p>
          <a:p>
            <a:endParaRPr lang="en-GB" dirty="0"/>
          </a:p>
          <a:p>
            <a:r>
              <a:rPr lang="en-GB" dirty="0"/>
              <a:t>Answer: Why we use two paths</a:t>
            </a:r>
          </a:p>
          <a:p>
            <a:r>
              <a:rPr lang="en-GB" dirty="0"/>
              <a:t> </a:t>
            </a:r>
          </a:p>
          <a:p>
            <a:endParaRPr lang="en-US" dirty="0"/>
          </a:p>
        </p:txBody>
      </p:sp>
    </p:spTree>
    <p:extLst>
      <p:ext uri="{BB962C8B-B14F-4D97-AF65-F5344CB8AC3E}">
        <p14:creationId xmlns:p14="http://schemas.microsoft.com/office/powerpoint/2010/main" val="279519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4D26-BAE0-434D-954F-D55B2904E654}"/>
              </a:ext>
            </a:extLst>
          </p:cNvPr>
          <p:cNvSpPr>
            <a:spLocks noGrp="1"/>
          </p:cNvSpPr>
          <p:nvPr>
            <p:ph type="title"/>
          </p:nvPr>
        </p:nvSpPr>
        <p:spPr/>
        <p:txBody>
          <a:bodyPr>
            <a:normAutofit fontScale="90000"/>
          </a:bodyPr>
          <a:lstStyle/>
          <a:p>
            <a:r>
              <a:rPr lang="en-US" dirty="0"/>
              <a:t>Assembler</a:t>
            </a:r>
          </a:p>
        </p:txBody>
      </p:sp>
      <p:sp>
        <p:nvSpPr>
          <p:cNvPr id="3" name="Content Placeholder 2">
            <a:extLst>
              <a:ext uri="{FF2B5EF4-FFF2-40B4-BE49-F238E27FC236}">
                <a16:creationId xmlns:a16="http://schemas.microsoft.com/office/drawing/2014/main" id="{1CAF158D-694B-A24B-948A-F94DD608E14E}"/>
              </a:ext>
            </a:extLst>
          </p:cNvPr>
          <p:cNvSpPr>
            <a:spLocks noGrp="1"/>
          </p:cNvSpPr>
          <p:nvPr>
            <p:ph idx="1"/>
          </p:nvPr>
        </p:nvSpPr>
        <p:spPr/>
        <p:txBody>
          <a:bodyPr>
            <a:normAutofit lnSpcReduction="10000"/>
          </a:bodyPr>
          <a:lstStyle/>
          <a:p>
            <a:r>
              <a:rPr lang="en-US" dirty="0"/>
              <a:t>So Assembly language is code. </a:t>
            </a:r>
          </a:p>
          <a:p>
            <a:r>
              <a:rPr lang="en-US" dirty="0"/>
              <a:t>The code is made from two parts</a:t>
            </a:r>
          </a:p>
          <a:p>
            <a:endParaRPr lang="en-US" dirty="0"/>
          </a:p>
          <a:p>
            <a:r>
              <a:rPr lang="en-US" dirty="0"/>
              <a:t>Opcode</a:t>
            </a:r>
          </a:p>
          <a:p>
            <a:r>
              <a:rPr lang="en-US" dirty="0"/>
              <a:t>Operand</a:t>
            </a:r>
          </a:p>
          <a:p>
            <a:endParaRPr lang="en-US" dirty="0"/>
          </a:p>
          <a:p>
            <a:r>
              <a:rPr lang="en-US" dirty="0"/>
              <a:t>This assembly language code then has to be translated into machine code (binary)</a:t>
            </a:r>
          </a:p>
          <a:p>
            <a:endParaRPr lang="en-US" dirty="0"/>
          </a:p>
          <a:p>
            <a:r>
              <a:rPr lang="en-US" dirty="0"/>
              <a:t>The job of translating assembly language is done by the Assembler. </a:t>
            </a:r>
          </a:p>
          <a:p>
            <a:endParaRPr lang="en-US" dirty="0"/>
          </a:p>
          <a:p>
            <a:r>
              <a:rPr lang="en-US" dirty="0"/>
              <a:t>There are two types of assembler </a:t>
            </a:r>
          </a:p>
          <a:p>
            <a:r>
              <a:rPr lang="en-US" dirty="0"/>
              <a:t>One Pass Assembler </a:t>
            </a:r>
          </a:p>
          <a:p>
            <a:r>
              <a:rPr lang="en-US" dirty="0"/>
              <a:t>Two Pass Assembler</a:t>
            </a:r>
          </a:p>
        </p:txBody>
      </p:sp>
    </p:spTree>
    <p:extLst>
      <p:ext uri="{BB962C8B-B14F-4D97-AF65-F5344CB8AC3E}">
        <p14:creationId xmlns:p14="http://schemas.microsoft.com/office/powerpoint/2010/main" val="134733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8C70-333B-F744-A777-69FEACA3F59C}"/>
              </a:ext>
            </a:extLst>
          </p:cNvPr>
          <p:cNvSpPr>
            <a:spLocks noGrp="1"/>
          </p:cNvSpPr>
          <p:nvPr>
            <p:ph type="title"/>
          </p:nvPr>
        </p:nvSpPr>
        <p:spPr/>
        <p:txBody>
          <a:bodyPr>
            <a:normAutofit fontScale="90000"/>
          </a:bodyPr>
          <a:lstStyle/>
          <a:p>
            <a:r>
              <a:rPr lang="en-US" dirty="0"/>
              <a:t>One Pass</a:t>
            </a:r>
          </a:p>
        </p:txBody>
      </p:sp>
      <p:sp>
        <p:nvSpPr>
          <p:cNvPr id="3" name="Content Placeholder 2">
            <a:extLst>
              <a:ext uri="{FF2B5EF4-FFF2-40B4-BE49-F238E27FC236}">
                <a16:creationId xmlns:a16="http://schemas.microsoft.com/office/drawing/2014/main" id="{6C3F15F3-6D11-3B42-8BED-F357508C6964}"/>
              </a:ext>
            </a:extLst>
          </p:cNvPr>
          <p:cNvSpPr>
            <a:spLocks noGrp="1"/>
          </p:cNvSpPr>
          <p:nvPr>
            <p:ph idx="1"/>
          </p:nvPr>
        </p:nvSpPr>
        <p:spPr/>
        <p:txBody>
          <a:bodyPr/>
          <a:lstStyle/>
          <a:p>
            <a:r>
              <a:rPr lang="en-US" dirty="0"/>
              <a:t>Okay, this is where Cambridge wants me to explain: “What is a one-pass assembler” but really what they want is about a Load-and-go assembler. </a:t>
            </a:r>
          </a:p>
          <a:p>
            <a:endParaRPr lang="en-US" dirty="0"/>
          </a:p>
          <a:p>
            <a:r>
              <a:rPr lang="en-US" dirty="0"/>
              <a:t>Load-and-go Assembler </a:t>
            </a:r>
          </a:p>
          <a:p>
            <a:endParaRPr lang="en-US" dirty="0"/>
          </a:p>
          <a:p>
            <a:r>
              <a:rPr lang="en-US" dirty="0"/>
              <a:t>You write your assembly code </a:t>
            </a:r>
          </a:p>
          <a:p>
            <a:r>
              <a:rPr lang="en-US" dirty="0"/>
              <a:t>The assembler looks at each line</a:t>
            </a:r>
          </a:p>
          <a:p>
            <a:r>
              <a:rPr lang="en-US" dirty="0"/>
              <a:t>Right away it executes each line </a:t>
            </a:r>
          </a:p>
          <a:p>
            <a:endParaRPr lang="en-US" dirty="0"/>
          </a:p>
          <a:p>
            <a:r>
              <a:rPr lang="en-US" dirty="0"/>
              <a:t>+ Fast. Because it does things right away</a:t>
            </a:r>
          </a:p>
          <a:p>
            <a:r>
              <a:rPr lang="en-US" dirty="0"/>
              <a:t>- Stupid. Because it does not check for errors </a:t>
            </a:r>
          </a:p>
          <a:p>
            <a:r>
              <a:rPr lang="en-US" dirty="0"/>
              <a:t>- Stupid, no forward referencing </a:t>
            </a:r>
          </a:p>
        </p:txBody>
      </p:sp>
    </p:spTree>
    <p:extLst>
      <p:ext uri="{BB962C8B-B14F-4D97-AF65-F5344CB8AC3E}">
        <p14:creationId xmlns:p14="http://schemas.microsoft.com/office/powerpoint/2010/main" val="283661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0054-909E-144B-ADE0-90B11DD6738C}"/>
              </a:ext>
            </a:extLst>
          </p:cNvPr>
          <p:cNvSpPr>
            <a:spLocks noGrp="1"/>
          </p:cNvSpPr>
          <p:nvPr>
            <p:ph type="title"/>
          </p:nvPr>
        </p:nvSpPr>
        <p:spPr/>
        <p:txBody>
          <a:bodyPr>
            <a:normAutofit fontScale="90000"/>
          </a:bodyPr>
          <a:lstStyle/>
          <a:p>
            <a:r>
              <a:rPr lang="en-US" dirty="0"/>
              <a:t>Real one-pass assembler </a:t>
            </a:r>
          </a:p>
        </p:txBody>
      </p:sp>
      <p:sp>
        <p:nvSpPr>
          <p:cNvPr id="3" name="Content Placeholder 2">
            <a:extLst>
              <a:ext uri="{FF2B5EF4-FFF2-40B4-BE49-F238E27FC236}">
                <a16:creationId xmlns:a16="http://schemas.microsoft.com/office/drawing/2014/main" id="{C3BE3517-BF80-3449-B862-D9A4F3D9E023}"/>
              </a:ext>
            </a:extLst>
          </p:cNvPr>
          <p:cNvSpPr>
            <a:spLocks noGrp="1"/>
          </p:cNvSpPr>
          <p:nvPr>
            <p:ph idx="1"/>
          </p:nvPr>
        </p:nvSpPr>
        <p:spPr/>
        <p:txBody>
          <a:bodyPr>
            <a:normAutofit fontScale="92500" lnSpcReduction="20000"/>
          </a:bodyPr>
          <a:lstStyle/>
          <a:p>
            <a:r>
              <a:rPr lang="en-US" dirty="0"/>
              <a:t>So if load-and-go is too stupid, then we can use a one pass assembler. </a:t>
            </a:r>
          </a:p>
          <a:p>
            <a:endParaRPr lang="en-US" dirty="0"/>
          </a:p>
          <a:p>
            <a:r>
              <a:rPr lang="en-US" dirty="0"/>
              <a:t>One-pass assembler </a:t>
            </a:r>
          </a:p>
          <a:p>
            <a:pPr marL="514350" indent="-514350">
              <a:buAutoNum type="arabicPeriod"/>
            </a:pPr>
            <a:r>
              <a:rPr lang="en-US" dirty="0"/>
              <a:t>Reads all your code one time </a:t>
            </a:r>
          </a:p>
          <a:p>
            <a:pPr marL="514350" indent="-514350">
              <a:buAutoNum type="arabicPeriod"/>
            </a:pPr>
            <a:r>
              <a:rPr lang="en-US" dirty="0"/>
              <a:t>As it reads your code it builds two tables. An Opcode Table and a Symbol table</a:t>
            </a:r>
          </a:p>
          <a:p>
            <a:endParaRPr lang="en-US" dirty="0"/>
          </a:p>
          <a:p>
            <a:r>
              <a:rPr lang="en-US" dirty="0"/>
              <a:t>The opcode table just says “oh you typed in 107, it means ADD something” </a:t>
            </a:r>
          </a:p>
          <a:p>
            <a:r>
              <a:rPr lang="en-US" dirty="0"/>
              <a:t>So ADD is put in the table</a:t>
            </a:r>
          </a:p>
          <a:p>
            <a:r>
              <a:rPr lang="en-US" dirty="0"/>
              <a:t>We want to add whatever is in memory location 07, so 07 is put in the symbol table</a:t>
            </a:r>
          </a:p>
          <a:p>
            <a:endParaRPr lang="en-US" dirty="0"/>
          </a:p>
          <a:p>
            <a:r>
              <a:rPr lang="en-US" dirty="0"/>
              <a:t>3. When it finishes building the tables, then your code is run </a:t>
            </a:r>
          </a:p>
          <a:p>
            <a:endParaRPr lang="en-US" dirty="0"/>
          </a:p>
          <a:p>
            <a:r>
              <a:rPr lang="en-US" dirty="0"/>
              <a:t>+ Fast, only one pass</a:t>
            </a:r>
          </a:p>
          <a:p>
            <a:r>
              <a:rPr lang="en-US" dirty="0"/>
              <a:t>+ If there’s any errors it can see </a:t>
            </a:r>
          </a:p>
          <a:p>
            <a:r>
              <a:rPr lang="en-US" dirty="0"/>
              <a:t>- Cannot handle forward referencing </a:t>
            </a:r>
          </a:p>
        </p:txBody>
      </p:sp>
    </p:spTree>
    <p:extLst>
      <p:ext uri="{BB962C8B-B14F-4D97-AF65-F5344CB8AC3E}">
        <p14:creationId xmlns:p14="http://schemas.microsoft.com/office/powerpoint/2010/main" val="2523944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C1B8-E93D-BE4F-9265-8F181C37062C}"/>
              </a:ext>
            </a:extLst>
          </p:cNvPr>
          <p:cNvSpPr>
            <a:spLocks noGrp="1"/>
          </p:cNvSpPr>
          <p:nvPr>
            <p:ph type="title"/>
          </p:nvPr>
        </p:nvSpPr>
        <p:spPr/>
        <p:txBody>
          <a:bodyPr>
            <a:normAutofit fontScale="90000"/>
          </a:bodyPr>
          <a:lstStyle/>
          <a:p>
            <a:r>
              <a:rPr lang="en-US" dirty="0"/>
              <a:t>Two pass assembler </a:t>
            </a:r>
          </a:p>
        </p:txBody>
      </p:sp>
      <p:sp>
        <p:nvSpPr>
          <p:cNvPr id="3" name="Content Placeholder 2">
            <a:extLst>
              <a:ext uri="{FF2B5EF4-FFF2-40B4-BE49-F238E27FC236}">
                <a16:creationId xmlns:a16="http://schemas.microsoft.com/office/drawing/2014/main" id="{57BA4A5D-E092-204C-AE35-33871F5AFC5A}"/>
              </a:ext>
            </a:extLst>
          </p:cNvPr>
          <p:cNvSpPr>
            <a:spLocks noGrp="1"/>
          </p:cNvSpPr>
          <p:nvPr>
            <p:ph idx="1"/>
          </p:nvPr>
        </p:nvSpPr>
        <p:spPr/>
        <p:txBody>
          <a:bodyPr>
            <a:normAutofit fontScale="92500" lnSpcReduction="10000"/>
          </a:bodyPr>
          <a:lstStyle/>
          <a:p>
            <a:r>
              <a:rPr lang="en-US" sz="2400" dirty="0"/>
              <a:t>In One Pass if we had the code:</a:t>
            </a:r>
          </a:p>
          <a:p>
            <a:r>
              <a:rPr lang="en-US" sz="2400" dirty="0"/>
              <a:t>107 </a:t>
            </a:r>
          </a:p>
          <a:p>
            <a:r>
              <a:rPr lang="en-US" sz="2400" dirty="0"/>
              <a:t>It will make two tables. It will look at 107 and say “okay 1 means ADD” so I will put ADD in my opcode table and in my symbol table I will put memory location 07. </a:t>
            </a:r>
          </a:p>
          <a:p>
            <a:endParaRPr lang="en-US" sz="2400" dirty="0"/>
          </a:p>
          <a:p>
            <a:r>
              <a:rPr lang="en-US" sz="2400" dirty="0"/>
              <a:t>It doesn’t actually know what is in memory location 07, it just knows to ADD it. </a:t>
            </a:r>
          </a:p>
          <a:p>
            <a:endParaRPr lang="en-US" sz="2400" dirty="0"/>
          </a:p>
          <a:p>
            <a:r>
              <a:rPr lang="en-US" sz="2400" dirty="0"/>
              <a:t>In two pass assembler. It reads your code twice </a:t>
            </a:r>
          </a:p>
          <a:p>
            <a:pPr marL="514350" indent="-514350">
              <a:buAutoNum type="arabicPeriod"/>
            </a:pPr>
            <a:r>
              <a:rPr lang="en-US" sz="2400" dirty="0"/>
              <a:t>The first read is same as one-pass assembler </a:t>
            </a:r>
          </a:p>
          <a:p>
            <a:pPr marL="514350" indent="-514350">
              <a:buAutoNum type="arabicPeriod"/>
            </a:pPr>
            <a:r>
              <a:rPr lang="en-US" sz="2400" dirty="0"/>
              <a:t>Then it reads your code again and this time instead of saying “memory location 07” it actually uses the real number inside memory location 07 and puts it in a VALUE table</a:t>
            </a:r>
          </a:p>
          <a:p>
            <a:pPr marL="514350" indent="-514350">
              <a:buAutoNum type="arabicPeriod"/>
            </a:pPr>
            <a:endParaRPr lang="en-US" sz="2400" dirty="0"/>
          </a:p>
          <a:p>
            <a:r>
              <a:rPr lang="en-US" sz="2400" dirty="0"/>
              <a:t>+ You know more of the actual values you will be working with</a:t>
            </a:r>
          </a:p>
          <a:p>
            <a:r>
              <a:rPr lang="en-US" sz="2400" dirty="0"/>
              <a:t>+ If memory location 07 actually says “go to location 15” then you can add in the values of location 15 also </a:t>
            </a:r>
          </a:p>
          <a:p>
            <a:r>
              <a:rPr lang="en-US" sz="2400" dirty="0"/>
              <a:t>+Checks for errors</a:t>
            </a:r>
          </a:p>
          <a:p>
            <a:r>
              <a:rPr lang="en-US" sz="2400" dirty="0"/>
              <a:t>-Slower than one-pass and load-and-go</a:t>
            </a:r>
          </a:p>
        </p:txBody>
      </p:sp>
    </p:spTree>
    <p:extLst>
      <p:ext uri="{BB962C8B-B14F-4D97-AF65-F5344CB8AC3E}">
        <p14:creationId xmlns:p14="http://schemas.microsoft.com/office/powerpoint/2010/main" val="321597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EE8A-4095-2A4D-A5DF-7743AB6E28BF}"/>
              </a:ext>
            </a:extLst>
          </p:cNvPr>
          <p:cNvSpPr>
            <a:spLocks noGrp="1"/>
          </p:cNvSpPr>
          <p:nvPr>
            <p:ph type="title"/>
          </p:nvPr>
        </p:nvSpPr>
        <p:spPr/>
        <p:txBody>
          <a:bodyPr>
            <a:normAutofit fontScale="90000"/>
          </a:bodyPr>
          <a:lstStyle/>
          <a:p>
            <a:r>
              <a:rPr lang="en-US" dirty="0"/>
              <a:t>Modes of addressing</a:t>
            </a:r>
          </a:p>
        </p:txBody>
      </p:sp>
      <p:sp>
        <p:nvSpPr>
          <p:cNvPr id="3" name="Content Placeholder 2">
            <a:extLst>
              <a:ext uri="{FF2B5EF4-FFF2-40B4-BE49-F238E27FC236}">
                <a16:creationId xmlns:a16="http://schemas.microsoft.com/office/drawing/2014/main" id="{162366F6-7E86-CE4C-A40C-523402C9F693}"/>
              </a:ext>
            </a:extLst>
          </p:cNvPr>
          <p:cNvSpPr>
            <a:spLocks noGrp="1"/>
          </p:cNvSpPr>
          <p:nvPr>
            <p:ph idx="1"/>
          </p:nvPr>
        </p:nvSpPr>
        <p:spPr/>
        <p:txBody>
          <a:bodyPr>
            <a:normAutofit fontScale="92500" lnSpcReduction="20000"/>
          </a:bodyPr>
          <a:lstStyle/>
          <a:p>
            <a:r>
              <a:rPr lang="en-US" dirty="0"/>
              <a:t>We just said that if 107 means ADD whatever is in memory location 07, but actually inside memory location 07 is another instruction that says go to location 15, this is actually a type of addressing.</a:t>
            </a:r>
          </a:p>
          <a:p>
            <a:endParaRPr lang="en-US" dirty="0"/>
          </a:p>
          <a:p>
            <a:r>
              <a:rPr lang="en-US" dirty="0"/>
              <a:t>Addressing = How you get to your data </a:t>
            </a:r>
          </a:p>
          <a:p>
            <a:endParaRPr lang="en-US" dirty="0"/>
          </a:p>
          <a:p>
            <a:r>
              <a:rPr lang="en-US" dirty="0"/>
              <a:t>There are many ways to get to your data. These ways are called Addressing Modes</a:t>
            </a:r>
          </a:p>
          <a:p>
            <a:pPr marL="514350" indent="-514350">
              <a:buFont typeface="+mj-lt"/>
              <a:buAutoNum type="arabicPeriod"/>
            </a:pPr>
            <a:r>
              <a:rPr lang="en-US" dirty="0"/>
              <a:t>Absolute / Direct Addressing </a:t>
            </a:r>
          </a:p>
          <a:p>
            <a:pPr marL="514350" indent="-514350">
              <a:buFont typeface="+mj-lt"/>
              <a:buAutoNum type="arabicPeriod"/>
            </a:pPr>
            <a:r>
              <a:rPr lang="en-US" dirty="0"/>
              <a:t>Symbolic Addressing </a:t>
            </a:r>
          </a:p>
          <a:p>
            <a:pPr marL="514350" indent="-514350">
              <a:buFont typeface="+mj-lt"/>
              <a:buAutoNum type="arabicPeriod"/>
            </a:pPr>
            <a:r>
              <a:rPr lang="en-US" dirty="0"/>
              <a:t>Immediate addressing</a:t>
            </a:r>
          </a:p>
          <a:p>
            <a:pPr marL="514350" indent="-514350">
              <a:buFont typeface="+mj-lt"/>
              <a:buAutoNum type="arabicPeriod"/>
            </a:pPr>
            <a:r>
              <a:rPr lang="en-US" dirty="0"/>
              <a:t>Relative addressing</a:t>
            </a:r>
          </a:p>
          <a:p>
            <a:pPr marL="514350" indent="-514350">
              <a:buFont typeface="+mj-lt"/>
              <a:buAutoNum type="arabicPeriod"/>
            </a:pPr>
            <a:r>
              <a:rPr lang="en-US" dirty="0"/>
              <a:t>Indexed addressing </a:t>
            </a:r>
          </a:p>
          <a:p>
            <a:pPr marL="514350" indent="-514350">
              <a:buFont typeface="+mj-lt"/>
              <a:buAutoNum type="arabicPeriod"/>
            </a:pPr>
            <a:r>
              <a:rPr lang="en-US" dirty="0"/>
              <a:t>Indirect Addressing</a:t>
            </a:r>
          </a:p>
          <a:p>
            <a:pPr marL="514350" indent="-514350">
              <a:buFont typeface="+mj-lt"/>
              <a:buAutoNum type="arabicPeriod"/>
            </a:pPr>
            <a:endParaRPr lang="en-US" dirty="0"/>
          </a:p>
          <a:p>
            <a:r>
              <a:rPr lang="en-US" dirty="0"/>
              <a:t>Now, we have been saying ”memory location” but often addressing is done in registers, so is sometimes called Register Addressing.</a:t>
            </a:r>
          </a:p>
          <a:p>
            <a:pPr marL="514350" indent="-514350">
              <a:buFont typeface="+mj-lt"/>
              <a:buAutoNum type="arabicPeriod"/>
            </a:pPr>
            <a:endParaRPr lang="en-US" dirty="0"/>
          </a:p>
        </p:txBody>
      </p:sp>
    </p:spTree>
    <p:extLst>
      <p:ext uri="{BB962C8B-B14F-4D97-AF65-F5344CB8AC3E}">
        <p14:creationId xmlns:p14="http://schemas.microsoft.com/office/powerpoint/2010/main" val="284508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Register Addressing</a:t>
            </a:r>
          </a:p>
        </p:txBody>
      </p:sp>
      <p:sp>
        <p:nvSpPr>
          <p:cNvPr id="3" name="Content Placeholder 2"/>
          <p:cNvSpPr>
            <a:spLocks noGrp="1"/>
          </p:cNvSpPr>
          <p:nvPr>
            <p:ph idx="1"/>
          </p:nvPr>
        </p:nvSpPr>
        <p:spPr/>
        <p:txBody>
          <a:bodyPr>
            <a:normAutofit fontScale="92500"/>
          </a:bodyPr>
          <a:lstStyle/>
          <a:p>
            <a:r>
              <a:rPr lang="en-GB" dirty="0"/>
              <a:t>What is a register?</a:t>
            </a:r>
          </a:p>
          <a:p>
            <a:endParaRPr lang="en-GB" dirty="0"/>
          </a:p>
          <a:p>
            <a:r>
              <a:rPr lang="en-GB" dirty="0"/>
              <a:t>A small piece of memory</a:t>
            </a:r>
          </a:p>
          <a:p>
            <a:r>
              <a:rPr lang="en-GB" dirty="0"/>
              <a:t>Very, very, very fast </a:t>
            </a:r>
          </a:p>
          <a:p>
            <a:endParaRPr lang="en-GB" dirty="0"/>
          </a:p>
          <a:p>
            <a:r>
              <a:rPr lang="en-GB" dirty="0"/>
              <a:t>So far we have used RAM, our main memory as the place where we store our values. </a:t>
            </a:r>
          </a:p>
          <a:p>
            <a:endParaRPr lang="en-GB" dirty="0"/>
          </a:p>
          <a:p>
            <a:r>
              <a:rPr lang="en-GB" dirty="0"/>
              <a:t>Register addressing is where you store your operand in registers and not in your RAM. </a:t>
            </a:r>
          </a:p>
          <a:p>
            <a:endParaRPr lang="en-GB" dirty="0"/>
          </a:p>
          <a:p>
            <a:r>
              <a:rPr lang="en-GB" dirty="0"/>
              <a:t>Why</a:t>
            </a:r>
            <a:r>
              <a:rPr lang="mr-IN" dirty="0"/>
              <a:t>…</a:t>
            </a:r>
            <a:r>
              <a:rPr lang="en-GB" dirty="0"/>
              <a:t>..Because its quicker. </a:t>
            </a:r>
          </a:p>
          <a:p>
            <a:endParaRPr lang="en-GB" dirty="0"/>
          </a:p>
          <a:p>
            <a:r>
              <a:rPr lang="en-GB" dirty="0"/>
              <a:t>There are 16 registers. Which one you use depends on what you want to do. </a:t>
            </a:r>
          </a:p>
        </p:txBody>
      </p:sp>
    </p:spTree>
    <p:extLst>
      <p:ext uri="{BB962C8B-B14F-4D97-AF65-F5344CB8AC3E}">
        <p14:creationId xmlns:p14="http://schemas.microsoft.com/office/powerpoint/2010/main" val="74257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Register Addressing</a:t>
            </a:r>
          </a:p>
        </p:txBody>
      </p:sp>
      <p:sp>
        <p:nvSpPr>
          <p:cNvPr id="3" name="Content Placeholder 2"/>
          <p:cNvSpPr>
            <a:spLocks noGrp="1"/>
          </p:cNvSpPr>
          <p:nvPr>
            <p:ph idx="1"/>
          </p:nvPr>
        </p:nvSpPr>
        <p:spPr/>
        <p:txBody>
          <a:bodyPr>
            <a:normAutofit fontScale="92500" lnSpcReduction="20000"/>
          </a:bodyPr>
          <a:lstStyle/>
          <a:p>
            <a:r>
              <a:rPr lang="en-US" dirty="0"/>
              <a:t>32 bits : EAX EBX ECX EDX </a:t>
            </a:r>
          </a:p>
          <a:p>
            <a:r>
              <a:rPr lang="en-US" dirty="0"/>
              <a:t>16 bits : AX BX CX DX </a:t>
            </a:r>
          </a:p>
          <a:p>
            <a:r>
              <a:rPr lang="en-US" dirty="0"/>
              <a:t>8 bits : AH AL BH BL CH CL DH DL</a:t>
            </a:r>
          </a:p>
          <a:p>
            <a:endParaRPr lang="en-US" dirty="0"/>
          </a:p>
          <a:p>
            <a:r>
              <a:rPr lang="en-US" dirty="0"/>
              <a:t>EAX,AX,AH,AL : Accumulator registers. </a:t>
            </a:r>
            <a:br>
              <a:rPr lang="en-US" dirty="0"/>
            </a:br>
            <a:r>
              <a:rPr lang="en-US" dirty="0"/>
              <a:t>It is used for I/O port access, arithmetic, interrupt calls, etc... </a:t>
            </a:r>
          </a:p>
          <a:p>
            <a:endParaRPr lang="en-US" dirty="0"/>
          </a:p>
          <a:p>
            <a:r>
              <a:rPr lang="en-US" dirty="0"/>
              <a:t>EBX,BX,BH,BL : Base registers </a:t>
            </a:r>
            <a:br>
              <a:rPr lang="en-US" dirty="0"/>
            </a:br>
            <a:r>
              <a:rPr lang="en-US" dirty="0"/>
              <a:t>It is used as a base pointer for memory access Gets some interrupt return values </a:t>
            </a:r>
          </a:p>
          <a:p>
            <a:endParaRPr lang="en-US" dirty="0"/>
          </a:p>
          <a:p>
            <a:r>
              <a:rPr lang="en-US" dirty="0"/>
              <a:t>ECX,CX,CH,CL : Counter registers</a:t>
            </a:r>
          </a:p>
          <a:p>
            <a:r>
              <a:rPr lang="en-US" dirty="0"/>
              <a:t>It is used as a loop counter and for shifts Gets some interrupt values </a:t>
            </a:r>
          </a:p>
          <a:p>
            <a:endParaRPr lang="en-US" dirty="0"/>
          </a:p>
          <a:p>
            <a:r>
              <a:rPr lang="en-US" dirty="0"/>
              <a:t>EDX,DX,DH,DL : Data registers </a:t>
            </a:r>
            <a:br>
              <a:rPr lang="en-US" dirty="0"/>
            </a:br>
            <a:r>
              <a:rPr lang="en-US" dirty="0"/>
              <a:t>It is used for I/O port access, arithmetic, some interrupt calls.</a:t>
            </a:r>
            <a:endParaRPr lang="en-GB" dirty="0"/>
          </a:p>
        </p:txBody>
      </p:sp>
    </p:spTree>
    <p:extLst>
      <p:ext uri="{BB962C8B-B14F-4D97-AF65-F5344CB8AC3E}">
        <p14:creationId xmlns:p14="http://schemas.microsoft.com/office/powerpoint/2010/main" val="77001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Absolute Addressing  / Direct Addressing</a:t>
            </a:r>
          </a:p>
        </p:txBody>
      </p:sp>
      <p:sp>
        <p:nvSpPr>
          <p:cNvPr id="3" name="Content Placeholder 2"/>
          <p:cNvSpPr>
            <a:spLocks noGrp="1"/>
          </p:cNvSpPr>
          <p:nvPr>
            <p:ph idx="1"/>
          </p:nvPr>
        </p:nvSpPr>
        <p:spPr/>
        <p:txBody>
          <a:bodyPr>
            <a:normAutofit lnSpcReduction="10000"/>
          </a:bodyPr>
          <a:lstStyle/>
          <a:p>
            <a:r>
              <a:rPr lang="en-GB" dirty="0"/>
              <a:t>If you want to go to Memory location 5. </a:t>
            </a:r>
          </a:p>
          <a:p>
            <a:endParaRPr lang="en-GB" dirty="0"/>
          </a:p>
          <a:p>
            <a:r>
              <a:rPr lang="en-GB" dirty="0"/>
              <a:t>And you say STO 5 </a:t>
            </a:r>
          </a:p>
          <a:p>
            <a:endParaRPr lang="en-GB" dirty="0"/>
          </a:p>
          <a:p>
            <a:r>
              <a:rPr lang="en-GB" dirty="0"/>
              <a:t>(STO means Store and you said Store in Address 5) </a:t>
            </a:r>
          </a:p>
          <a:p>
            <a:endParaRPr lang="en-GB" dirty="0"/>
          </a:p>
          <a:p>
            <a:r>
              <a:rPr lang="en-GB" dirty="0"/>
              <a:t>That</a:t>
            </a:r>
            <a:r>
              <a:rPr lang="mr-IN" dirty="0"/>
              <a:t>’</a:t>
            </a:r>
            <a:r>
              <a:rPr lang="en-GB" dirty="0"/>
              <a:t>s Absolute addressing also called Direct Addressing. </a:t>
            </a:r>
          </a:p>
          <a:p>
            <a:r>
              <a:rPr lang="en-GB" dirty="0"/>
              <a:t>When you say the actual memory location you want to use</a:t>
            </a:r>
          </a:p>
          <a:p>
            <a:endParaRPr lang="en-GB" dirty="0"/>
          </a:p>
          <a:p>
            <a:r>
              <a:rPr lang="en-GB" dirty="0"/>
              <a:t>+    Easy to see where your data is being kept </a:t>
            </a:r>
          </a:p>
          <a:p>
            <a:pPr marL="457200" indent="-457200">
              <a:buFontTx/>
              <a:buChar char="-"/>
            </a:pPr>
            <a:r>
              <a:rPr lang="en-GB" dirty="0"/>
              <a:t>Have to remember where your data is being kept</a:t>
            </a:r>
          </a:p>
          <a:p>
            <a:pPr marL="457200" indent="-457200">
              <a:buFontTx/>
              <a:buChar char="-"/>
            </a:pPr>
            <a:r>
              <a:rPr lang="en-GB" dirty="0"/>
              <a:t>You may not know if the address you are using is actually free to use</a:t>
            </a:r>
          </a:p>
        </p:txBody>
      </p:sp>
    </p:spTree>
    <p:extLst>
      <p:ext uri="{BB962C8B-B14F-4D97-AF65-F5344CB8AC3E}">
        <p14:creationId xmlns:p14="http://schemas.microsoft.com/office/powerpoint/2010/main" val="378005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69DA-AC8A-4F47-AA4E-F4F3A866EEE9}"/>
              </a:ext>
            </a:extLst>
          </p:cNvPr>
          <p:cNvSpPr>
            <a:spLocks noGrp="1"/>
          </p:cNvSpPr>
          <p:nvPr>
            <p:ph type="title"/>
          </p:nvPr>
        </p:nvSpPr>
        <p:spPr/>
        <p:txBody>
          <a:bodyPr>
            <a:normAutofit fontScale="90000"/>
          </a:bodyPr>
          <a:lstStyle/>
          <a:p>
            <a:r>
              <a:rPr lang="en-US" dirty="0"/>
              <a:t>What is assembly language?</a:t>
            </a:r>
          </a:p>
        </p:txBody>
      </p:sp>
      <p:sp>
        <p:nvSpPr>
          <p:cNvPr id="3" name="Content Placeholder 2">
            <a:extLst>
              <a:ext uri="{FF2B5EF4-FFF2-40B4-BE49-F238E27FC236}">
                <a16:creationId xmlns:a16="http://schemas.microsoft.com/office/drawing/2014/main" id="{B9F8FC81-EB27-B643-B9AD-D0573C1F8505}"/>
              </a:ext>
            </a:extLst>
          </p:cNvPr>
          <p:cNvSpPr>
            <a:spLocks noGrp="1"/>
          </p:cNvSpPr>
          <p:nvPr>
            <p:ph idx="1"/>
          </p:nvPr>
        </p:nvSpPr>
        <p:spPr/>
        <p:txBody>
          <a:bodyPr>
            <a:normAutofit lnSpcReduction="10000"/>
          </a:bodyPr>
          <a:lstStyle/>
          <a:p>
            <a:r>
              <a:rPr lang="en-US" dirty="0"/>
              <a:t>Question:</a:t>
            </a:r>
          </a:p>
          <a:p>
            <a:r>
              <a:rPr lang="en-US" dirty="0"/>
              <a:t>What language can a computer understand?</a:t>
            </a:r>
            <a:br>
              <a:rPr lang="en-US" dirty="0"/>
            </a:br>
            <a:br>
              <a:rPr lang="en-US" dirty="0"/>
            </a:br>
            <a:r>
              <a:rPr lang="en-US" dirty="0"/>
              <a:t>Answer:</a:t>
            </a:r>
          </a:p>
          <a:p>
            <a:r>
              <a:rPr lang="en-US" dirty="0"/>
              <a:t>Binary. Only 1 and 0, electricity on, electricity off</a:t>
            </a:r>
          </a:p>
          <a:p>
            <a:endParaRPr lang="en-US" dirty="0"/>
          </a:p>
          <a:p>
            <a:r>
              <a:rPr lang="en-US" dirty="0"/>
              <a:t>Question:</a:t>
            </a:r>
          </a:p>
          <a:p>
            <a:r>
              <a:rPr lang="en-US" dirty="0"/>
              <a:t>Why don’t we (humans) write code in Binary?</a:t>
            </a:r>
          </a:p>
          <a:p>
            <a:endParaRPr lang="en-US" dirty="0"/>
          </a:p>
          <a:p>
            <a:r>
              <a:rPr lang="en-US" dirty="0"/>
              <a:t>Answer: </a:t>
            </a:r>
          </a:p>
          <a:p>
            <a:r>
              <a:rPr lang="en-US" dirty="0"/>
              <a:t>We can, but OMG its too long and complicated and difficult </a:t>
            </a:r>
          </a:p>
          <a:p>
            <a:r>
              <a:rPr lang="en-US" dirty="0"/>
              <a:t>01000010 01100001 01110100 01101101 01100001 01101110 is the same as saying Batman</a:t>
            </a:r>
          </a:p>
        </p:txBody>
      </p:sp>
    </p:spTree>
    <p:extLst>
      <p:ext uri="{BB962C8B-B14F-4D97-AF65-F5344CB8AC3E}">
        <p14:creationId xmlns:p14="http://schemas.microsoft.com/office/powerpoint/2010/main" val="149236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Symbolic addressing</a:t>
            </a:r>
          </a:p>
        </p:txBody>
      </p:sp>
      <p:sp>
        <p:nvSpPr>
          <p:cNvPr id="3" name="Content Placeholder 2"/>
          <p:cNvSpPr>
            <a:spLocks noGrp="1"/>
          </p:cNvSpPr>
          <p:nvPr>
            <p:ph idx="1"/>
          </p:nvPr>
        </p:nvSpPr>
        <p:spPr/>
        <p:txBody>
          <a:bodyPr>
            <a:normAutofit fontScale="77500" lnSpcReduction="20000"/>
          </a:bodyPr>
          <a:lstStyle/>
          <a:p>
            <a:r>
              <a:rPr lang="en-GB" dirty="0"/>
              <a:t>When you give a name to a memory location. Just like when we make variables.</a:t>
            </a:r>
          </a:p>
          <a:p>
            <a:endParaRPr lang="en-GB" dirty="0"/>
          </a:p>
          <a:p>
            <a:r>
              <a:rPr lang="en-GB" dirty="0"/>
              <a:t>But instead of saying name, we have to say symbol. </a:t>
            </a:r>
          </a:p>
          <a:p>
            <a:endParaRPr lang="en-GB" dirty="0"/>
          </a:p>
          <a:p>
            <a:r>
              <a:rPr lang="en-GB" dirty="0"/>
              <a:t>MOV 5, [VAR A]</a:t>
            </a:r>
          </a:p>
          <a:p>
            <a:endParaRPr lang="en-GB" dirty="0"/>
          </a:p>
          <a:p>
            <a:r>
              <a:rPr lang="en-GB" dirty="0"/>
              <a:t>This will take the number 5 (our data) and move it into address location VAR A. </a:t>
            </a:r>
          </a:p>
          <a:p>
            <a:r>
              <a:rPr lang="en-GB" dirty="0"/>
              <a:t>We don’t actually know where VAR A is* but later if we call VAR A then it will display the number 5 </a:t>
            </a:r>
          </a:p>
          <a:p>
            <a:endParaRPr lang="en-GB" dirty="0"/>
          </a:p>
          <a:p>
            <a:r>
              <a:rPr lang="en-GB" dirty="0"/>
              <a:t>*You can actually set the original location of [VAR A] and change it later, but when you write your code you can just say [VAR A] and then you only have to change the value of [VAR A] once. </a:t>
            </a:r>
          </a:p>
          <a:p>
            <a:endParaRPr lang="en-GB" dirty="0"/>
          </a:p>
          <a:p>
            <a:r>
              <a:rPr lang="en-GB" dirty="0"/>
              <a:t>+ A name is easier to understand than absolute addressing </a:t>
            </a:r>
          </a:p>
          <a:p>
            <a:pPr marL="457200" indent="-457200">
              <a:buFontTx/>
              <a:buChar char="-"/>
            </a:pPr>
            <a:r>
              <a:rPr lang="en-GB" dirty="0"/>
              <a:t>Takes longer than absolute addressing</a:t>
            </a:r>
          </a:p>
          <a:p>
            <a:pPr marL="457200" indent="-457200">
              <a:buFontTx/>
              <a:buChar char="-"/>
            </a:pPr>
            <a:r>
              <a:rPr lang="en-GB" dirty="0"/>
              <a:t>Requires a symbol table to the assembler knows where to go. (The assembler will take care of this, you do not need to make a table)</a:t>
            </a:r>
          </a:p>
        </p:txBody>
      </p:sp>
    </p:spTree>
    <p:extLst>
      <p:ext uri="{BB962C8B-B14F-4D97-AF65-F5344CB8AC3E}">
        <p14:creationId xmlns:p14="http://schemas.microsoft.com/office/powerpoint/2010/main" val="1342383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Immediate Addressing </a:t>
            </a:r>
          </a:p>
        </p:txBody>
      </p:sp>
      <p:sp>
        <p:nvSpPr>
          <p:cNvPr id="3" name="Content Placeholder 2"/>
          <p:cNvSpPr>
            <a:spLocks noGrp="1"/>
          </p:cNvSpPr>
          <p:nvPr>
            <p:ph idx="1"/>
          </p:nvPr>
        </p:nvSpPr>
        <p:spPr/>
        <p:txBody>
          <a:bodyPr/>
          <a:lstStyle/>
          <a:p>
            <a:r>
              <a:rPr lang="en-GB" dirty="0"/>
              <a:t>Data is hard-coded into the instruction itself.</a:t>
            </a:r>
          </a:p>
          <a:p>
            <a:r>
              <a:rPr lang="en-GB" dirty="0"/>
              <a:t>An example is: ADC 2 </a:t>
            </a:r>
          </a:p>
          <a:p>
            <a:endParaRPr lang="en-GB" dirty="0"/>
          </a:p>
          <a:p>
            <a:r>
              <a:rPr lang="en-GB" dirty="0"/>
              <a:t>For example, you want to add 2 to the content of the accumulator</a:t>
            </a:r>
          </a:p>
          <a:p>
            <a:r>
              <a:rPr lang="en-GB" dirty="0"/>
              <a:t>This is the fastest method of addressing as it does not involve main memory at all.</a:t>
            </a:r>
          </a:p>
          <a:p>
            <a:endParaRPr lang="en-GB" dirty="0"/>
          </a:p>
          <a:p>
            <a:r>
              <a:rPr lang="en-GB" dirty="0"/>
              <a:t>(ADC stands for Add with Carry)</a:t>
            </a:r>
          </a:p>
          <a:p>
            <a:endParaRPr lang="en-GB" dirty="0"/>
          </a:p>
          <a:p>
            <a:r>
              <a:rPr lang="en-GB" dirty="0"/>
              <a:t>Nothing has been fetched from memory, the instruction simply adds 2 to the accumulator immediately.</a:t>
            </a:r>
          </a:p>
          <a:p>
            <a:r>
              <a:rPr lang="en-GB" dirty="0"/>
              <a:t>Immediate Addressing is very useful to carry out instructions involving constants such as Pi as a constant 3.14 within your code.</a:t>
            </a:r>
          </a:p>
        </p:txBody>
      </p:sp>
    </p:spTree>
    <p:extLst>
      <p:ext uri="{BB962C8B-B14F-4D97-AF65-F5344CB8AC3E}">
        <p14:creationId xmlns:p14="http://schemas.microsoft.com/office/powerpoint/2010/main" val="1288549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Relative Addressing</a:t>
            </a:r>
          </a:p>
        </p:txBody>
      </p:sp>
      <p:sp>
        <p:nvSpPr>
          <p:cNvPr id="3" name="Content Placeholder 2"/>
          <p:cNvSpPr>
            <a:spLocks noGrp="1"/>
          </p:cNvSpPr>
          <p:nvPr>
            <p:ph idx="1"/>
          </p:nvPr>
        </p:nvSpPr>
        <p:spPr/>
        <p:txBody>
          <a:bodyPr>
            <a:normAutofit/>
          </a:bodyPr>
          <a:lstStyle/>
          <a:p>
            <a:r>
              <a:rPr lang="en-GB" dirty="0"/>
              <a:t>Relative addressing is when an addresses is specified by how far away it is from another address. </a:t>
            </a:r>
          </a:p>
          <a:p>
            <a:endParaRPr lang="en-GB" dirty="0"/>
          </a:p>
          <a:p>
            <a:r>
              <a:rPr lang="en-GB" dirty="0"/>
              <a:t>You start in one memory location. </a:t>
            </a:r>
          </a:p>
          <a:p>
            <a:r>
              <a:rPr lang="en-GB" dirty="0"/>
              <a:t>Lets say it</a:t>
            </a:r>
            <a:r>
              <a:rPr lang="mr-IN" dirty="0"/>
              <a:t>’</a:t>
            </a:r>
            <a:r>
              <a:rPr lang="en-GB" dirty="0"/>
              <a:t>s location B and B happens to be in memory block 4 </a:t>
            </a:r>
          </a:p>
          <a:p>
            <a:endParaRPr lang="en-GB" dirty="0"/>
          </a:p>
          <a:p>
            <a:r>
              <a:rPr lang="en-GB" dirty="0"/>
              <a:t>A relative address will be B + 15. </a:t>
            </a:r>
          </a:p>
          <a:p>
            <a:r>
              <a:rPr lang="en-GB" dirty="0"/>
              <a:t>This will take you to position 19</a:t>
            </a:r>
          </a:p>
          <a:p>
            <a:endParaRPr lang="en-GB" dirty="0"/>
          </a:p>
          <a:p>
            <a:r>
              <a:rPr lang="en-GB" dirty="0"/>
              <a:t>The original address is called the base address</a:t>
            </a:r>
          </a:p>
          <a:p>
            <a:r>
              <a:rPr lang="en-GB" dirty="0"/>
              <a:t>The distance (+15)  from the base is called the offset </a:t>
            </a:r>
          </a:p>
          <a:p>
            <a:r>
              <a:rPr lang="en-GB" dirty="0"/>
              <a:t>The address you arrive at (19) is the relative address</a:t>
            </a:r>
          </a:p>
          <a:p>
            <a:endParaRPr lang="en-GB" dirty="0"/>
          </a:p>
        </p:txBody>
      </p:sp>
    </p:spTree>
    <p:extLst>
      <p:ext uri="{BB962C8B-B14F-4D97-AF65-F5344CB8AC3E}">
        <p14:creationId xmlns:p14="http://schemas.microsoft.com/office/powerpoint/2010/main" val="1912469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039C-BA84-304D-BE9C-A9DC55D011BF}"/>
              </a:ext>
            </a:extLst>
          </p:cNvPr>
          <p:cNvSpPr>
            <a:spLocks noGrp="1"/>
          </p:cNvSpPr>
          <p:nvPr>
            <p:ph type="title"/>
          </p:nvPr>
        </p:nvSpPr>
        <p:spPr/>
        <p:txBody>
          <a:bodyPr>
            <a:normAutofit fontScale="90000"/>
          </a:bodyPr>
          <a:lstStyle/>
          <a:p>
            <a:r>
              <a:rPr lang="en-US" dirty="0"/>
              <a:t>Indexed Addressing</a:t>
            </a:r>
          </a:p>
        </p:txBody>
      </p:sp>
      <p:sp>
        <p:nvSpPr>
          <p:cNvPr id="3" name="Content Placeholder 2">
            <a:extLst>
              <a:ext uri="{FF2B5EF4-FFF2-40B4-BE49-F238E27FC236}">
                <a16:creationId xmlns:a16="http://schemas.microsoft.com/office/drawing/2014/main" id="{2F4F828A-6F0A-3E47-89FB-42CD4B613E33}"/>
              </a:ext>
            </a:extLst>
          </p:cNvPr>
          <p:cNvSpPr>
            <a:spLocks noGrp="1"/>
          </p:cNvSpPr>
          <p:nvPr>
            <p:ph idx="1"/>
          </p:nvPr>
        </p:nvSpPr>
        <p:spPr/>
        <p:txBody>
          <a:bodyPr>
            <a:normAutofit fontScale="92500" lnSpcReduction="20000"/>
          </a:bodyPr>
          <a:lstStyle/>
          <a:p>
            <a:r>
              <a:rPr lang="en-US" dirty="0"/>
              <a:t>What is my pattern here:</a:t>
            </a:r>
          </a:p>
          <a:p>
            <a:r>
              <a:rPr lang="en-US" dirty="0"/>
              <a:t>Start at location 3, then go to location 8, then 13…..18….23……28….33…..38….43…..</a:t>
            </a:r>
          </a:p>
          <a:p>
            <a:endParaRPr lang="en-US" dirty="0"/>
          </a:p>
          <a:p>
            <a:r>
              <a:rPr lang="en-US" dirty="0"/>
              <a:t>I go up in 5. </a:t>
            </a:r>
          </a:p>
          <a:p>
            <a:r>
              <a:rPr lang="en-US" dirty="0"/>
              <a:t>My Starting Index (also called base index) is 3 </a:t>
            </a:r>
          </a:p>
          <a:p>
            <a:r>
              <a:rPr lang="en-US" dirty="0"/>
              <a:t>My index is 5 </a:t>
            </a:r>
          </a:p>
          <a:p>
            <a:r>
              <a:rPr lang="en-US" dirty="0"/>
              <a:t>My destination index is 8 </a:t>
            </a:r>
          </a:p>
          <a:p>
            <a:endParaRPr lang="en-US" dirty="0"/>
          </a:p>
          <a:p>
            <a:r>
              <a:rPr lang="en-US" dirty="0"/>
              <a:t>Now that I am at location 8, this becomes my new starting index </a:t>
            </a:r>
          </a:p>
          <a:p>
            <a:r>
              <a:rPr lang="en-US" dirty="0"/>
              <a:t>Starting index = 8</a:t>
            </a:r>
          </a:p>
          <a:p>
            <a:r>
              <a:rPr lang="en-US" dirty="0"/>
              <a:t>Index = 5</a:t>
            </a:r>
          </a:p>
          <a:p>
            <a:r>
              <a:rPr lang="en-US" dirty="0"/>
              <a:t>Destination = 13 </a:t>
            </a:r>
          </a:p>
          <a:p>
            <a:endParaRPr lang="en-US" dirty="0"/>
          </a:p>
          <a:p>
            <a:r>
              <a:rPr lang="en-US" dirty="0"/>
              <a:t>That’s index addressing…. But what is the difference between this and relative addressing….next page.</a:t>
            </a:r>
          </a:p>
          <a:p>
            <a:endParaRPr lang="en-US" dirty="0"/>
          </a:p>
        </p:txBody>
      </p:sp>
    </p:spTree>
    <p:extLst>
      <p:ext uri="{BB962C8B-B14F-4D97-AF65-F5344CB8AC3E}">
        <p14:creationId xmlns:p14="http://schemas.microsoft.com/office/powerpoint/2010/main" val="933315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3708-0B99-7F45-978E-CC5FCCE90519}"/>
              </a:ext>
            </a:extLst>
          </p:cNvPr>
          <p:cNvSpPr>
            <a:spLocks noGrp="1"/>
          </p:cNvSpPr>
          <p:nvPr>
            <p:ph type="title"/>
          </p:nvPr>
        </p:nvSpPr>
        <p:spPr/>
        <p:txBody>
          <a:bodyPr>
            <a:normAutofit fontScale="90000"/>
          </a:bodyPr>
          <a:lstStyle/>
          <a:p>
            <a:r>
              <a:rPr lang="en-US" dirty="0"/>
              <a:t>Indexed vs relative addressing</a:t>
            </a:r>
          </a:p>
        </p:txBody>
      </p:sp>
      <p:sp>
        <p:nvSpPr>
          <p:cNvPr id="3" name="Content Placeholder 2">
            <a:extLst>
              <a:ext uri="{FF2B5EF4-FFF2-40B4-BE49-F238E27FC236}">
                <a16:creationId xmlns:a16="http://schemas.microsoft.com/office/drawing/2014/main" id="{558E562E-3F5C-F94C-8372-627ED9DBAA08}"/>
              </a:ext>
            </a:extLst>
          </p:cNvPr>
          <p:cNvSpPr>
            <a:spLocks noGrp="1"/>
          </p:cNvSpPr>
          <p:nvPr>
            <p:ph idx="1"/>
          </p:nvPr>
        </p:nvSpPr>
        <p:spPr/>
        <p:txBody>
          <a:bodyPr>
            <a:normAutofit fontScale="70000" lnSpcReduction="20000"/>
          </a:bodyPr>
          <a:lstStyle/>
          <a:p>
            <a:r>
              <a:rPr lang="en-US" dirty="0"/>
              <a:t>You just said that with indexed addressing you take a starting location, add a number (index) and then you go to wherever you want to go. </a:t>
            </a:r>
          </a:p>
          <a:p>
            <a:endParaRPr lang="en-US" dirty="0"/>
          </a:p>
          <a:p>
            <a:r>
              <a:rPr lang="en-US" dirty="0"/>
              <a:t>And you said the same thing for relative. </a:t>
            </a:r>
          </a:p>
          <a:p>
            <a:endParaRPr lang="en-US" dirty="0"/>
          </a:p>
          <a:p>
            <a:r>
              <a:rPr lang="en-US" dirty="0"/>
              <a:t>So what’s the difference?</a:t>
            </a:r>
          </a:p>
          <a:p>
            <a:endParaRPr lang="en-US" dirty="0"/>
          </a:p>
          <a:p>
            <a:r>
              <a:rPr lang="en-US" dirty="0"/>
              <a:t>The index number doesn’t change. </a:t>
            </a:r>
          </a:p>
          <a:p>
            <a:r>
              <a:rPr lang="en-US" dirty="0"/>
              <a:t>The relative number can.</a:t>
            </a:r>
          </a:p>
          <a:p>
            <a:endParaRPr lang="en-US" dirty="0"/>
          </a:p>
          <a:p>
            <a:r>
              <a:rPr lang="en-US" dirty="0"/>
              <a:t>So, for relative addressing you can have:</a:t>
            </a:r>
            <a:br>
              <a:rPr lang="en-US" dirty="0"/>
            </a:br>
            <a:br>
              <a:rPr lang="en-US" dirty="0"/>
            </a:br>
            <a:r>
              <a:rPr lang="en-US" dirty="0"/>
              <a:t>If a &gt; b then </a:t>
            </a:r>
          </a:p>
          <a:p>
            <a:r>
              <a:rPr lang="en-US" dirty="0"/>
              <a:t>	Jump + 9</a:t>
            </a:r>
          </a:p>
          <a:p>
            <a:r>
              <a:rPr lang="en-US" dirty="0"/>
              <a:t>Else</a:t>
            </a:r>
          </a:p>
          <a:p>
            <a:r>
              <a:rPr lang="en-US" dirty="0"/>
              <a:t>	Jump + 20</a:t>
            </a:r>
          </a:p>
          <a:p>
            <a:endParaRPr lang="en-US" dirty="0"/>
          </a:p>
          <a:p>
            <a:r>
              <a:rPr lang="en-US" dirty="0"/>
              <a:t>If ‘a’ is greater then ‘b’ then the relative address will be +9 otherwise it will be +20</a:t>
            </a:r>
          </a:p>
        </p:txBody>
      </p:sp>
    </p:spTree>
    <p:extLst>
      <p:ext uri="{BB962C8B-B14F-4D97-AF65-F5344CB8AC3E}">
        <p14:creationId xmlns:p14="http://schemas.microsoft.com/office/powerpoint/2010/main" val="4049583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Indirect Addressing</a:t>
            </a:r>
          </a:p>
        </p:txBody>
      </p:sp>
      <p:sp>
        <p:nvSpPr>
          <p:cNvPr id="3" name="Content Placeholder 2"/>
          <p:cNvSpPr>
            <a:spLocks noGrp="1"/>
          </p:cNvSpPr>
          <p:nvPr>
            <p:ph idx="1"/>
          </p:nvPr>
        </p:nvSpPr>
        <p:spPr/>
        <p:txBody>
          <a:bodyPr/>
          <a:lstStyle/>
          <a:p>
            <a:r>
              <a:rPr lang="en-GB" dirty="0"/>
              <a:t>You can think of this like a lookup table.</a:t>
            </a:r>
          </a:p>
          <a:p>
            <a:r>
              <a:rPr lang="en-GB" dirty="0"/>
              <a:t>This lookup table is called a Vector table </a:t>
            </a:r>
          </a:p>
          <a:p>
            <a:endParaRPr lang="en-GB" dirty="0"/>
          </a:p>
          <a:p>
            <a:r>
              <a:rPr lang="en-GB" dirty="0"/>
              <a:t>You call a location in RAM. Example 3001</a:t>
            </a:r>
          </a:p>
          <a:p>
            <a:r>
              <a:rPr lang="en-GB" dirty="0"/>
              <a:t>That points to the vector table</a:t>
            </a:r>
          </a:p>
          <a:p>
            <a:r>
              <a:rPr lang="en-GB" dirty="0"/>
              <a:t>The vector table points to another location (9000)</a:t>
            </a:r>
          </a:p>
          <a:p>
            <a:r>
              <a:rPr lang="en-GB" dirty="0"/>
              <a:t>Position 9000 actually holds the data (302) </a:t>
            </a:r>
          </a:p>
          <a:p>
            <a:endParaRPr lang="en-GB" dirty="0"/>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508" y="3545384"/>
            <a:ext cx="5228492" cy="3312615"/>
          </a:xfrm>
          <a:prstGeom prst="rect">
            <a:avLst/>
          </a:prstGeom>
        </p:spPr>
      </p:pic>
    </p:spTree>
    <p:extLst>
      <p:ext uri="{BB962C8B-B14F-4D97-AF65-F5344CB8AC3E}">
        <p14:creationId xmlns:p14="http://schemas.microsoft.com/office/powerpoint/2010/main" val="3786199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5E57-1E8A-8143-9D7C-F665B10F0208}"/>
              </a:ext>
            </a:extLst>
          </p:cNvPr>
          <p:cNvSpPr>
            <a:spLocks noGrp="1"/>
          </p:cNvSpPr>
          <p:nvPr>
            <p:ph type="title"/>
          </p:nvPr>
        </p:nvSpPr>
        <p:spPr/>
        <p:txBody>
          <a:bodyPr>
            <a:normAutofit fontScale="90000"/>
          </a:bodyPr>
          <a:lstStyle/>
          <a:p>
            <a:r>
              <a:rPr lang="en-US" dirty="0"/>
              <a:t>Task </a:t>
            </a:r>
          </a:p>
        </p:txBody>
      </p:sp>
      <p:sp>
        <p:nvSpPr>
          <p:cNvPr id="3" name="Content Placeholder 2">
            <a:extLst>
              <a:ext uri="{FF2B5EF4-FFF2-40B4-BE49-F238E27FC236}">
                <a16:creationId xmlns:a16="http://schemas.microsoft.com/office/drawing/2014/main" id="{7E5E2050-2C5B-7D49-B489-3FF9D6876E91}"/>
              </a:ext>
            </a:extLst>
          </p:cNvPr>
          <p:cNvSpPr>
            <a:spLocks noGrp="1"/>
          </p:cNvSpPr>
          <p:nvPr>
            <p:ph idx="1"/>
          </p:nvPr>
        </p:nvSpPr>
        <p:spPr/>
        <p:txBody>
          <a:bodyPr>
            <a:normAutofit fontScale="92500" lnSpcReduction="20000"/>
          </a:bodyPr>
          <a:lstStyle/>
          <a:p>
            <a:r>
              <a:rPr lang="en-US" dirty="0"/>
              <a:t>Write your own ASM code. </a:t>
            </a:r>
          </a:p>
          <a:p>
            <a:r>
              <a:rPr lang="en-US" dirty="0"/>
              <a:t>Use Cambridge’s instruction set.</a:t>
            </a:r>
          </a:p>
          <a:p>
            <a:r>
              <a:rPr lang="en-US" dirty="0"/>
              <a:t>Your ASM code should include:</a:t>
            </a:r>
          </a:p>
          <a:p>
            <a:endParaRPr lang="en-US" dirty="0"/>
          </a:p>
          <a:p>
            <a:pPr marL="514350" indent="-514350">
              <a:buFont typeface="+mj-lt"/>
              <a:buAutoNum type="arabicPeriod"/>
            </a:pPr>
            <a:r>
              <a:rPr lang="en-US" dirty="0"/>
              <a:t>Moving data</a:t>
            </a:r>
          </a:p>
          <a:p>
            <a:pPr marL="514350" indent="-514350">
              <a:buFont typeface="+mj-lt"/>
              <a:buAutoNum type="arabicPeriod"/>
            </a:pPr>
            <a:r>
              <a:rPr lang="en-US" dirty="0"/>
              <a:t>Input Data </a:t>
            </a:r>
          </a:p>
          <a:p>
            <a:pPr marL="514350" indent="-514350">
              <a:buFont typeface="+mj-lt"/>
              <a:buAutoNum type="arabicPeriod"/>
            </a:pPr>
            <a:r>
              <a:rPr lang="en-US" dirty="0"/>
              <a:t>Output Data</a:t>
            </a:r>
          </a:p>
          <a:p>
            <a:pPr marL="514350" indent="-514350">
              <a:buFont typeface="+mj-lt"/>
              <a:buAutoNum type="arabicPeriod"/>
            </a:pPr>
            <a:r>
              <a:rPr lang="en-US" dirty="0"/>
              <a:t>Arithmetic Operations (ADD, SUB….)</a:t>
            </a:r>
          </a:p>
          <a:p>
            <a:pPr marL="514350" indent="-514350">
              <a:buFont typeface="+mj-lt"/>
              <a:buAutoNum type="arabicPeriod"/>
            </a:pPr>
            <a:r>
              <a:rPr lang="en-US" dirty="0"/>
              <a:t>Unconditional Instructions (Sequence)</a:t>
            </a:r>
          </a:p>
          <a:p>
            <a:pPr marL="514350" indent="-514350">
              <a:buFont typeface="+mj-lt"/>
              <a:buAutoNum type="arabicPeriod"/>
            </a:pPr>
            <a:r>
              <a:rPr lang="en-US" dirty="0"/>
              <a:t>Conditional Instructions (IF / BRANCH)</a:t>
            </a:r>
          </a:p>
          <a:p>
            <a:pPr marL="514350" indent="-514350">
              <a:buFont typeface="+mj-lt"/>
              <a:buAutoNum type="arabicPeriod"/>
            </a:pPr>
            <a:r>
              <a:rPr lang="en-US" dirty="0"/>
              <a:t>Compare instructions </a:t>
            </a:r>
          </a:p>
          <a:p>
            <a:pPr marL="514350" indent="-514350">
              <a:buFont typeface="+mj-lt"/>
              <a:buAutoNum type="arabicPeriod"/>
            </a:pPr>
            <a:endParaRPr lang="en-US" dirty="0"/>
          </a:p>
          <a:p>
            <a:r>
              <a:rPr lang="en-US" dirty="0"/>
              <a:t>Then I’ll ask you to come up and explain it line-by-line</a:t>
            </a:r>
          </a:p>
          <a:p>
            <a:r>
              <a:rPr lang="en-US" dirty="0"/>
              <a:t>It should be based on a two pass assembler so I want to see a OPCODE table, SYMBOL Table and VALUES table also.</a:t>
            </a:r>
          </a:p>
          <a:p>
            <a:pPr marL="514350" indent="-514350">
              <a:buFont typeface="+mj-lt"/>
              <a:buAutoNum type="arabicPeriod"/>
            </a:pPr>
            <a:endParaRPr lang="en-US" dirty="0"/>
          </a:p>
        </p:txBody>
      </p:sp>
    </p:spTree>
    <p:extLst>
      <p:ext uri="{BB962C8B-B14F-4D97-AF65-F5344CB8AC3E}">
        <p14:creationId xmlns:p14="http://schemas.microsoft.com/office/powerpoint/2010/main" val="158623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EEC4-A8C9-C042-96B7-8AA30E398DE2}"/>
              </a:ext>
            </a:extLst>
          </p:cNvPr>
          <p:cNvSpPr>
            <a:spLocks noGrp="1"/>
          </p:cNvSpPr>
          <p:nvPr>
            <p:ph type="title"/>
          </p:nvPr>
        </p:nvSpPr>
        <p:spPr/>
        <p:txBody>
          <a:bodyPr>
            <a:normAutofit fontScale="90000"/>
          </a:bodyPr>
          <a:lstStyle/>
          <a:p>
            <a:r>
              <a:rPr lang="en-US" dirty="0"/>
              <a:t>HLL vs LLL vs Machine</a:t>
            </a:r>
          </a:p>
        </p:txBody>
      </p:sp>
      <p:sp>
        <p:nvSpPr>
          <p:cNvPr id="3" name="Content Placeholder 2">
            <a:extLst>
              <a:ext uri="{FF2B5EF4-FFF2-40B4-BE49-F238E27FC236}">
                <a16:creationId xmlns:a16="http://schemas.microsoft.com/office/drawing/2014/main" id="{003E59A3-81C8-5E48-B27A-CAAAAD22880C}"/>
              </a:ext>
            </a:extLst>
          </p:cNvPr>
          <p:cNvSpPr>
            <a:spLocks noGrp="1"/>
          </p:cNvSpPr>
          <p:nvPr>
            <p:ph idx="1"/>
          </p:nvPr>
        </p:nvSpPr>
        <p:spPr/>
        <p:txBody>
          <a:bodyPr>
            <a:normAutofit fontScale="85000" lnSpcReduction="20000"/>
          </a:bodyPr>
          <a:lstStyle/>
          <a:p>
            <a:r>
              <a:rPr lang="en-US" dirty="0"/>
              <a:t>All languages are split into two categories</a:t>
            </a:r>
          </a:p>
          <a:p>
            <a:pPr marL="514350" indent="-514350">
              <a:buAutoNum type="arabicPeriod"/>
            </a:pPr>
            <a:r>
              <a:rPr lang="en-US" dirty="0"/>
              <a:t>High Level Language</a:t>
            </a:r>
          </a:p>
          <a:p>
            <a:pPr marL="514350" indent="-514350">
              <a:buAutoNum type="arabicPeriod"/>
            </a:pPr>
            <a:r>
              <a:rPr lang="en-US" dirty="0"/>
              <a:t>Low Level Language</a:t>
            </a:r>
          </a:p>
          <a:p>
            <a:pPr marL="514350" indent="-514350">
              <a:buAutoNum type="arabicPeriod"/>
            </a:pPr>
            <a:endParaRPr lang="en-US" dirty="0"/>
          </a:p>
          <a:p>
            <a:r>
              <a:rPr lang="en-US" dirty="0"/>
              <a:t>High Level Language (HLL) is stuff that is similar to English, C++, Python, JAVA, HTML, Visual Basic – all are languages that are close to English and are HLL. </a:t>
            </a:r>
          </a:p>
          <a:p>
            <a:r>
              <a:rPr lang="en-US" dirty="0"/>
              <a:t>All HLL languages need to be converted by an interpreter or compiler into Machine Code. </a:t>
            </a:r>
          </a:p>
          <a:p>
            <a:endParaRPr lang="en-US" dirty="0"/>
          </a:p>
          <a:p>
            <a:r>
              <a:rPr lang="en-US" dirty="0"/>
              <a:t>Low Level Languages (LLL)</a:t>
            </a:r>
          </a:p>
          <a:p>
            <a:r>
              <a:rPr lang="en-US" dirty="0"/>
              <a:t>This is where it become stupid…. There are two LLL. Assembly Language and Machine Code</a:t>
            </a:r>
          </a:p>
          <a:p>
            <a:r>
              <a:rPr lang="en-US" dirty="0"/>
              <a:t>Assembly language uses words that also look like English, and these also need to be translated into Machine Code. But Assembly language is translated using an Assembler. </a:t>
            </a:r>
          </a:p>
          <a:p>
            <a:endParaRPr lang="en-US" dirty="0"/>
          </a:p>
          <a:p>
            <a:r>
              <a:rPr lang="en-US" dirty="0"/>
              <a:t>Machine code. All HLL gets converted into Machine code. All Assembly language gets converted into machine code. All machine code is, is code that the computer can directly understand. It’s same as binary</a:t>
            </a:r>
          </a:p>
        </p:txBody>
      </p:sp>
    </p:spTree>
    <p:extLst>
      <p:ext uri="{BB962C8B-B14F-4D97-AF65-F5344CB8AC3E}">
        <p14:creationId xmlns:p14="http://schemas.microsoft.com/office/powerpoint/2010/main" val="415482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A344-3942-F248-B5AC-B179E8231B19}"/>
              </a:ext>
            </a:extLst>
          </p:cNvPr>
          <p:cNvSpPr>
            <a:spLocks noGrp="1"/>
          </p:cNvSpPr>
          <p:nvPr>
            <p:ph type="title"/>
          </p:nvPr>
        </p:nvSpPr>
        <p:spPr/>
        <p:txBody>
          <a:bodyPr>
            <a:normAutofit fontScale="90000"/>
          </a:bodyPr>
          <a:lstStyle/>
          <a:p>
            <a:r>
              <a:rPr lang="en-US" dirty="0"/>
              <a:t>What’s the difference?</a:t>
            </a:r>
          </a:p>
        </p:txBody>
      </p:sp>
      <p:sp>
        <p:nvSpPr>
          <p:cNvPr id="3" name="Content Placeholder 2">
            <a:extLst>
              <a:ext uri="{FF2B5EF4-FFF2-40B4-BE49-F238E27FC236}">
                <a16:creationId xmlns:a16="http://schemas.microsoft.com/office/drawing/2014/main" id="{74EDF4C8-52EC-C647-A527-3989982062A2}"/>
              </a:ext>
            </a:extLst>
          </p:cNvPr>
          <p:cNvSpPr>
            <a:spLocks noGrp="1"/>
          </p:cNvSpPr>
          <p:nvPr>
            <p:ph idx="1"/>
          </p:nvPr>
        </p:nvSpPr>
        <p:spPr/>
        <p:txBody>
          <a:bodyPr/>
          <a:lstStyle/>
          <a:p>
            <a:r>
              <a:rPr lang="en-US" dirty="0"/>
              <a:t>If HLL looks like English and needs to be translated into Machine code</a:t>
            </a:r>
          </a:p>
          <a:p>
            <a:r>
              <a:rPr lang="en-US" dirty="0"/>
              <a:t>And</a:t>
            </a:r>
          </a:p>
          <a:p>
            <a:r>
              <a:rPr lang="en-US" dirty="0"/>
              <a:t>Assembly language looks like English and needs to be translated into Machine Code.</a:t>
            </a:r>
          </a:p>
          <a:p>
            <a:endParaRPr lang="en-US" dirty="0"/>
          </a:p>
          <a:p>
            <a:r>
              <a:rPr lang="en-US" dirty="0"/>
              <a:t>What’s the difference? The both look like English, they both need to be translated, why is Assembly language a Low Level Language?</a:t>
            </a:r>
          </a:p>
        </p:txBody>
      </p:sp>
    </p:spTree>
    <p:extLst>
      <p:ext uri="{BB962C8B-B14F-4D97-AF65-F5344CB8AC3E}">
        <p14:creationId xmlns:p14="http://schemas.microsoft.com/office/powerpoint/2010/main" val="57766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950F-D587-1C46-BF02-F930B39A217B}"/>
              </a:ext>
            </a:extLst>
          </p:cNvPr>
          <p:cNvSpPr>
            <a:spLocks noGrp="1"/>
          </p:cNvSpPr>
          <p:nvPr>
            <p:ph type="title"/>
          </p:nvPr>
        </p:nvSpPr>
        <p:spPr/>
        <p:txBody>
          <a:bodyPr>
            <a:normAutofit fontScale="90000"/>
          </a:bodyPr>
          <a:lstStyle/>
          <a:p>
            <a:r>
              <a:rPr lang="en-US" dirty="0"/>
              <a:t>Assembly Language</a:t>
            </a:r>
          </a:p>
        </p:txBody>
      </p:sp>
      <p:sp>
        <p:nvSpPr>
          <p:cNvPr id="3" name="Content Placeholder 2">
            <a:extLst>
              <a:ext uri="{FF2B5EF4-FFF2-40B4-BE49-F238E27FC236}">
                <a16:creationId xmlns:a16="http://schemas.microsoft.com/office/drawing/2014/main" id="{F3FF7D3E-81ED-994E-BF40-652313B7125A}"/>
              </a:ext>
            </a:extLst>
          </p:cNvPr>
          <p:cNvSpPr>
            <a:spLocks noGrp="1"/>
          </p:cNvSpPr>
          <p:nvPr>
            <p:ph idx="1"/>
          </p:nvPr>
        </p:nvSpPr>
        <p:spPr/>
        <p:txBody>
          <a:bodyPr>
            <a:normAutofit fontScale="85000" lnSpcReduction="20000"/>
          </a:bodyPr>
          <a:lstStyle/>
          <a:p>
            <a:r>
              <a:rPr lang="en-US" dirty="0"/>
              <a:t>Assembly language is classed as a low level language for no real reason. </a:t>
            </a:r>
          </a:p>
          <a:p>
            <a:r>
              <a:rPr lang="en-US" dirty="0"/>
              <a:t>But its common to think that its an LL because one line of assembly Language is one instruction.</a:t>
            </a:r>
          </a:p>
          <a:p>
            <a:endParaRPr lang="en-US" dirty="0"/>
          </a:p>
          <a:p>
            <a:r>
              <a:rPr lang="en-US" dirty="0"/>
              <a:t>So for example:</a:t>
            </a:r>
          </a:p>
          <a:p>
            <a:r>
              <a:rPr lang="en-US" dirty="0"/>
              <a:t>HLL you can have a + b </a:t>
            </a:r>
          </a:p>
          <a:p>
            <a:endParaRPr lang="en-US" dirty="0"/>
          </a:p>
          <a:p>
            <a:r>
              <a:rPr lang="en-US" dirty="0"/>
              <a:t>But in Assembly its:</a:t>
            </a:r>
          </a:p>
          <a:p>
            <a:r>
              <a:rPr lang="en-US" dirty="0"/>
              <a:t>LOAD A</a:t>
            </a:r>
          </a:p>
          <a:p>
            <a:r>
              <a:rPr lang="en-US" dirty="0"/>
              <a:t>STORE A</a:t>
            </a:r>
          </a:p>
          <a:p>
            <a:r>
              <a:rPr lang="en-US" dirty="0"/>
              <a:t>LOAD B</a:t>
            </a:r>
          </a:p>
          <a:p>
            <a:r>
              <a:rPr lang="en-US" dirty="0"/>
              <a:t>ADD A</a:t>
            </a:r>
          </a:p>
          <a:p>
            <a:endParaRPr lang="en-US" dirty="0"/>
          </a:p>
          <a:p>
            <a:r>
              <a:rPr lang="en-US" dirty="0"/>
              <a:t>(In fact we did B + A)</a:t>
            </a:r>
          </a:p>
          <a:p>
            <a:endParaRPr lang="en-US" dirty="0"/>
          </a:p>
          <a:p>
            <a:r>
              <a:rPr lang="en-US" dirty="0"/>
              <a:t>So with the HLL we can do several operations on a single line but with Assembly its one line does one thing</a:t>
            </a:r>
          </a:p>
        </p:txBody>
      </p:sp>
    </p:spTree>
    <p:extLst>
      <p:ext uri="{BB962C8B-B14F-4D97-AF65-F5344CB8AC3E}">
        <p14:creationId xmlns:p14="http://schemas.microsoft.com/office/powerpoint/2010/main" val="152314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F829-9A06-5546-BD05-096804863E70}"/>
              </a:ext>
            </a:extLst>
          </p:cNvPr>
          <p:cNvSpPr>
            <a:spLocks noGrp="1"/>
          </p:cNvSpPr>
          <p:nvPr>
            <p:ph type="title"/>
          </p:nvPr>
        </p:nvSpPr>
        <p:spPr/>
        <p:txBody>
          <a:bodyPr>
            <a:normAutofit fontScale="90000"/>
          </a:bodyPr>
          <a:lstStyle/>
          <a:p>
            <a:r>
              <a:rPr lang="en-US" dirty="0"/>
              <a:t>Terms</a:t>
            </a:r>
          </a:p>
        </p:txBody>
      </p:sp>
      <p:sp>
        <p:nvSpPr>
          <p:cNvPr id="3" name="Content Placeholder 2">
            <a:extLst>
              <a:ext uri="{FF2B5EF4-FFF2-40B4-BE49-F238E27FC236}">
                <a16:creationId xmlns:a16="http://schemas.microsoft.com/office/drawing/2014/main" id="{5CA72244-76D2-4B4A-8716-E5732A2C05F4}"/>
              </a:ext>
            </a:extLst>
          </p:cNvPr>
          <p:cNvSpPr>
            <a:spLocks noGrp="1"/>
          </p:cNvSpPr>
          <p:nvPr>
            <p:ph idx="1"/>
          </p:nvPr>
        </p:nvSpPr>
        <p:spPr/>
        <p:txBody>
          <a:bodyPr>
            <a:normAutofit fontScale="77500" lnSpcReduction="20000"/>
          </a:bodyPr>
          <a:lstStyle/>
          <a:p>
            <a:r>
              <a:rPr lang="en-US" dirty="0"/>
              <a:t>Sometimes Assembly Language is called Assembly or ASM. </a:t>
            </a:r>
          </a:p>
          <a:p>
            <a:r>
              <a:rPr lang="en-US" dirty="0"/>
              <a:t>Each instruction is made up of two halves. </a:t>
            </a:r>
          </a:p>
          <a:p>
            <a:r>
              <a:rPr lang="en-US" dirty="0"/>
              <a:t>Opcode </a:t>
            </a:r>
          </a:p>
          <a:p>
            <a:r>
              <a:rPr lang="en-US" dirty="0"/>
              <a:t>Operand </a:t>
            </a:r>
          </a:p>
          <a:p>
            <a:endParaRPr lang="en-US" dirty="0"/>
          </a:p>
          <a:p>
            <a:r>
              <a:rPr lang="en-US" dirty="0"/>
              <a:t>Opcode is what you want to do with the data</a:t>
            </a:r>
          </a:p>
          <a:p>
            <a:r>
              <a:rPr lang="en-US" dirty="0"/>
              <a:t>Operand is the data you want to do it with </a:t>
            </a:r>
          </a:p>
          <a:p>
            <a:endParaRPr lang="en-US" dirty="0"/>
          </a:p>
          <a:p>
            <a:r>
              <a:rPr lang="en-US" dirty="0"/>
              <a:t>Example </a:t>
            </a:r>
          </a:p>
          <a:p>
            <a:r>
              <a:rPr lang="en-US" dirty="0"/>
              <a:t>ADD 7 </a:t>
            </a:r>
          </a:p>
          <a:p>
            <a:r>
              <a:rPr lang="en-US" dirty="0"/>
              <a:t>My opcode is ADD </a:t>
            </a:r>
          </a:p>
          <a:p>
            <a:r>
              <a:rPr lang="en-US" dirty="0"/>
              <a:t>My operand is 7 </a:t>
            </a:r>
          </a:p>
          <a:p>
            <a:endParaRPr lang="en-US" dirty="0"/>
          </a:p>
          <a:p>
            <a:r>
              <a:rPr lang="en-US" dirty="0"/>
              <a:t>KILL Bill</a:t>
            </a:r>
          </a:p>
          <a:p>
            <a:r>
              <a:rPr lang="en-US" dirty="0"/>
              <a:t>Opcode is KILL </a:t>
            </a:r>
          </a:p>
          <a:p>
            <a:r>
              <a:rPr lang="en-US" dirty="0"/>
              <a:t>Operand is Bill</a:t>
            </a:r>
          </a:p>
        </p:txBody>
      </p:sp>
    </p:spTree>
    <p:extLst>
      <p:ext uri="{BB962C8B-B14F-4D97-AF65-F5344CB8AC3E}">
        <p14:creationId xmlns:p14="http://schemas.microsoft.com/office/powerpoint/2010/main" val="270674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DF-F167-AD45-8863-CF2B85792991}"/>
              </a:ext>
            </a:extLst>
          </p:cNvPr>
          <p:cNvSpPr>
            <a:spLocks noGrp="1"/>
          </p:cNvSpPr>
          <p:nvPr>
            <p:ph type="title"/>
          </p:nvPr>
        </p:nvSpPr>
        <p:spPr/>
        <p:txBody>
          <a:bodyPr>
            <a:normAutofit fontScale="90000"/>
          </a:bodyPr>
          <a:lstStyle/>
          <a:p>
            <a:r>
              <a:rPr lang="en-US" dirty="0"/>
              <a:t>What codes can I use?</a:t>
            </a:r>
          </a:p>
        </p:txBody>
      </p:sp>
      <p:sp>
        <p:nvSpPr>
          <p:cNvPr id="6" name="Content Placeholder 5">
            <a:extLst>
              <a:ext uri="{FF2B5EF4-FFF2-40B4-BE49-F238E27FC236}">
                <a16:creationId xmlns:a16="http://schemas.microsoft.com/office/drawing/2014/main" id="{4B3C0C03-5A7F-2740-92F4-FF61F3F3343F}"/>
              </a:ext>
            </a:extLst>
          </p:cNvPr>
          <p:cNvSpPr>
            <a:spLocks noGrp="1"/>
          </p:cNvSpPr>
          <p:nvPr>
            <p:ph idx="1"/>
          </p:nvPr>
        </p:nvSpPr>
        <p:spPr/>
        <p:txBody>
          <a:bodyPr/>
          <a:lstStyle/>
          <a:p>
            <a:r>
              <a:rPr lang="en-US" dirty="0"/>
              <a:t>The codes you can use in ASM are called its instruction set</a:t>
            </a:r>
          </a:p>
          <a:p>
            <a:endParaRPr lang="en-US" dirty="0"/>
          </a:p>
          <a:p>
            <a:r>
              <a:rPr lang="en-US" dirty="0"/>
              <a:t>Each assembly language program is written just for that particular computer architecture. Many computers, now, share the same architecture, but in the past one ASM program would only work on your computer and no anyone else’s. </a:t>
            </a:r>
          </a:p>
          <a:p>
            <a:endParaRPr lang="en-US" dirty="0"/>
          </a:p>
          <a:p>
            <a:r>
              <a:rPr lang="en-US" dirty="0"/>
              <a:t>So how do you know what codes Cambridge want you to use?</a:t>
            </a:r>
          </a:p>
          <a:p>
            <a:r>
              <a:rPr lang="en-US" dirty="0"/>
              <a:t>They tell you. Here is the instruction set for Cambridge ASM</a:t>
            </a:r>
          </a:p>
          <a:p>
            <a:endParaRPr lang="en-US" dirty="0"/>
          </a:p>
          <a:p>
            <a:endParaRPr lang="en-US" dirty="0"/>
          </a:p>
        </p:txBody>
      </p:sp>
    </p:spTree>
    <p:extLst>
      <p:ext uri="{BB962C8B-B14F-4D97-AF65-F5344CB8AC3E}">
        <p14:creationId xmlns:p14="http://schemas.microsoft.com/office/powerpoint/2010/main" val="57486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5B3-D722-4043-ABDB-B5CD5BA4D95A}"/>
              </a:ext>
            </a:extLst>
          </p:cNvPr>
          <p:cNvSpPr>
            <a:spLocks noGrp="1"/>
          </p:cNvSpPr>
          <p:nvPr>
            <p:ph type="title"/>
          </p:nvPr>
        </p:nvSpPr>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ECD3CFEA-6B8D-9547-BD4B-058F407AD9F5}"/>
              </a:ext>
            </a:extLst>
          </p:cNvPr>
          <p:cNvPicPr>
            <a:picLocks noGrp="1" noChangeAspect="1"/>
          </p:cNvPicPr>
          <p:nvPr>
            <p:ph idx="1"/>
          </p:nvPr>
        </p:nvPicPr>
        <p:blipFill rotWithShape="1">
          <a:blip r:embed="rId2"/>
          <a:srcRect t="1156" b="46422"/>
          <a:stretch/>
        </p:blipFill>
        <p:spPr>
          <a:xfrm>
            <a:off x="426721" y="0"/>
            <a:ext cx="11295887" cy="6858000"/>
          </a:xfrm>
        </p:spPr>
      </p:pic>
    </p:spTree>
    <p:extLst>
      <p:ext uri="{BB962C8B-B14F-4D97-AF65-F5344CB8AC3E}">
        <p14:creationId xmlns:p14="http://schemas.microsoft.com/office/powerpoint/2010/main" val="393680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2526</Words>
  <Application>Microsoft Macintosh PowerPoint</Application>
  <PresentationFormat>Widescreen</PresentationFormat>
  <Paragraphs>497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Mangal</vt:lpstr>
      <vt:lpstr>Office Theme</vt:lpstr>
      <vt:lpstr>4.2 Assembly Language</vt:lpstr>
      <vt:lpstr>Today</vt:lpstr>
      <vt:lpstr>What is assembly language?</vt:lpstr>
      <vt:lpstr>HLL vs LLL vs Machine</vt:lpstr>
      <vt:lpstr>What’s the difference?</vt:lpstr>
      <vt:lpstr>Assembly Language</vt:lpstr>
      <vt:lpstr>Terms</vt:lpstr>
      <vt:lpstr>What codes can I use?</vt:lpstr>
      <vt:lpstr>PowerPoint Presentation</vt:lpstr>
      <vt:lpstr>PowerPoint Presentation</vt:lpstr>
      <vt:lpstr>PowerPoint Presentation</vt:lpstr>
      <vt:lpstr>Let’s make a ASM program</vt:lpstr>
      <vt:lpstr>LMC Codes</vt:lpstr>
      <vt:lpstr>PowerPoint Presentation</vt:lpstr>
      <vt:lpstr>Example Code</vt:lpstr>
      <vt:lpstr>LMC Task</vt:lpstr>
      <vt:lpstr>Task</vt:lpstr>
      <vt:lpstr>Advanced LMC Task 2</vt:lpstr>
      <vt:lpstr>Advanced LMC Task 3</vt:lpstr>
      <vt:lpstr>Advanced LMC Task 4</vt:lpstr>
      <vt:lpstr>Today</vt:lpstr>
      <vt:lpstr>Assembler</vt:lpstr>
      <vt:lpstr>One Pass</vt:lpstr>
      <vt:lpstr>Real one-pass assembler </vt:lpstr>
      <vt:lpstr>Two pass assembler </vt:lpstr>
      <vt:lpstr>Modes of addressing</vt:lpstr>
      <vt:lpstr>Register Addressing</vt:lpstr>
      <vt:lpstr>Register Addressing</vt:lpstr>
      <vt:lpstr>Absolute Addressing  / Direct Addressing</vt:lpstr>
      <vt:lpstr>Symbolic addressing</vt:lpstr>
      <vt:lpstr>Immediate Addressing </vt:lpstr>
      <vt:lpstr>Relative Addressing</vt:lpstr>
      <vt:lpstr>Indexed Addressing</vt:lpstr>
      <vt:lpstr>Indexed vs relative addressing</vt:lpstr>
      <vt:lpstr>Indirect Addressing</vt:lpstr>
      <vt:lpstr>Task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Assembly Language</dc:title>
  <dc:creator>amar anwar</dc:creator>
  <cp:lastModifiedBy>amar anwar</cp:lastModifiedBy>
  <cp:revision>20</cp:revision>
  <dcterms:created xsi:type="dcterms:W3CDTF">2020-05-19T01:35:20Z</dcterms:created>
  <dcterms:modified xsi:type="dcterms:W3CDTF">2020-05-21T00:38:34Z</dcterms:modified>
</cp:coreProperties>
</file>