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85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239"/>
  </p:normalViewPr>
  <p:slideViewPr>
    <p:cSldViewPr snapToGrid="0" snapToObjects="1">
      <p:cViewPr varScale="1">
        <p:scale>
          <a:sx n="75" d="100"/>
          <a:sy n="75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1CE5-D906-DD4F-A5E4-47C3C241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110A8-01FC-4745-BB52-E408DF4F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E1D1-577D-3749-B3A0-524E21DF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6C4C-5DFF-3F4E-90E2-7A5D73EE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8F1E-A93E-A649-BC1D-96503FF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DC67-60C0-2840-B3B4-5CB261BD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0A83-8CC9-9047-8E47-F2A5AC60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979F-A7DA-044D-9D2F-C742B5DB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2E1C-C992-184D-B5B1-4B81DC8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AD3F-16DB-CD4C-9C2F-0506174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4B432-75EB-DF42-8DE5-D4E6AE26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9FD9-F972-5E4F-B062-DF744970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E5F0-0A0A-3C4F-9992-3C2370E1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FD91-27C5-1D48-B430-40B9899E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545D-6564-BC4D-97C3-B3E1281C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6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55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5255"/>
            <a:ext cx="12192000" cy="6122745"/>
          </a:xfrm>
          <a:solidFill>
            <a:srgbClr val="0070C0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7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BB2168-7068-2B4D-BA28-00D7A260D5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0AEEF-9C2C-0D4B-962A-A12FF296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33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6D7817-1AA7-D745-BF28-C81967EC86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766" y="740979"/>
            <a:ext cx="12192000" cy="61170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9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AFF7-0C80-FA4C-B366-9D5B8193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2321-CF82-4743-9C8B-7A02311D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19EF-CE01-2D43-A11B-FEFF4C6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53AF-477F-5342-B9CB-E5317C23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9B57-D785-E549-8A1F-12764CB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0A21-7904-8D4D-A8DE-2C885074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015C-C81D-DB4D-B49C-8A1EB3879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38FD-89B1-3D4D-B51D-CD682012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A698-DA7A-384E-B08E-235CFA0F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1F4E-4B52-AD4D-9413-DCF726AE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85D5-77A4-4840-8C73-0679E9A5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A0A4-BDEF-E647-9385-138101A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D64E-E25C-B843-BA8D-58B0E710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9CF9-4840-C94C-9347-6C89E4B52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0231-D363-C64A-B943-0E0D45CC1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2AD1-F613-A74B-BF12-194D60D06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DE12C-2124-5D4C-857B-4112F825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5DDE5-47FA-294B-9D37-48830ED6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4A4F-17FE-264B-B199-DA06B27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14EF-0A11-2646-A2CC-244D9755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B7EF-1A0B-B849-9348-64DCF85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8694B-BFD7-3E49-8939-AB5F62AB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53D45-C9A0-7D44-B60B-117359D0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793E5-56C7-0740-9562-261986C5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429B2-ECCC-C045-BCF1-A996EF5F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FC170-6E94-5840-B566-8EF9171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931D-3BA6-8D45-B919-B32561AF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3BB2-CBA5-C443-BC97-F7910E09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A831-6F55-EE47-8DE7-4F0799CA0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9C69-E3F8-494A-9C77-EDB58AD0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D748-DB98-7F4B-804B-2AD5ACC1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F2E2D-34F7-7245-A349-D4DA216A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32EC-15EE-0A4E-A462-F34508C6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5C662-9387-7340-AEC5-8C5965FA8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CBF2-53B2-7248-A54A-174829EC4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7468-360A-BF45-B3EE-C9BB0C06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2320-39C0-2F47-8243-28C2B5D2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BA678-1C84-8E4D-B08C-089BA77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0568-CB79-CB4F-B391-31590278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BC25-79A6-FC4B-AFCE-54374712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309B-CA44-E646-AAE4-D094DBD6F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7178-47AE-244B-ABE5-474694807FBE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FB24-F3E2-DC4D-B9CC-96C72A595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8CFE-BA58-D140-ADC4-46078084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948-D523-7342-9E1B-E5CFC206E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AE51-166C-AC4E-B54A-1F26C3F5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 Bit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DD9E-34B6-734B-9D3D-12BFEA7A6D4F}"/>
              </a:ext>
            </a:extLst>
          </p:cNvPr>
          <p:cNvSpPr>
            <a:spLocks noGrp="1"/>
          </p:cNvSpPr>
          <p:nvPr>
            <p:ph idx="10"/>
          </p:nvPr>
        </p:nvSpPr>
        <p:spPr>
          <a:solidFill>
            <a:schemeClr val="accent2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Show understanding of and perform binary shifts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understanding of how bit manipulation can be used to monitor / control a device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logical, arithmetic and cyclic</a:t>
            </a:r>
            <a:br>
              <a:rPr lang="en-GB" dirty="0"/>
            </a:br>
            <a:r>
              <a:rPr lang="en-GB" dirty="0"/>
              <a:t>Left shift, right shift</a:t>
            </a:r>
            <a:br>
              <a:rPr lang="en-GB" dirty="0"/>
            </a:br>
            <a:r>
              <a:rPr lang="en-GB" dirty="0"/>
              <a:t>Carry out bit manipulation operations Test and set a bit (using bit masking)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8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EA3C-4241-A041-99E8-0FEE061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7522-3FD0-AB47-91B5-7D76105F1B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Such stupid terms. </a:t>
            </a:r>
          </a:p>
          <a:p>
            <a:endParaRPr lang="en-US" dirty="0"/>
          </a:p>
          <a:p>
            <a:r>
              <a:rPr lang="en-US" dirty="0"/>
              <a:t>Cambridge wants you to know 5 Bitwise instructions </a:t>
            </a:r>
          </a:p>
          <a:p>
            <a:endParaRPr lang="en-US" dirty="0"/>
          </a:p>
          <a:p>
            <a:r>
              <a:rPr lang="en-US" dirty="0"/>
              <a:t>Bitwise Instruction = A way you can manipulate binary bits. </a:t>
            </a:r>
          </a:p>
          <a:p>
            <a:endParaRPr lang="en-US" dirty="0"/>
          </a:p>
          <a:p>
            <a:r>
              <a:rPr lang="en-US" dirty="0"/>
              <a:t>The 5 that Cambridge want you to know are:</a:t>
            </a:r>
          </a:p>
          <a:p>
            <a:r>
              <a:rPr lang="en-US" dirty="0"/>
              <a:t>Bitwise AND </a:t>
            </a:r>
          </a:p>
          <a:p>
            <a:r>
              <a:rPr lang="en-US" dirty="0"/>
              <a:t>Bitwise OR </a:t>
            </a:r>
          </a:p>
          <a:p>
            <a:r>
              <a:rPr lang="en-US" dirty="0"/>
              <a:t>Bitwise XOR (Cambridge does not call it EOR) </a:t>
            </a:r>
          </a:p>
          <a:p>
            <a:r>
              <a:rPr lang="en-US" dirty="0"/>
              <a:t>Bitwise Left Shift </a:t>
            </a:r>
          </a:p>
          <a:p>
            <a:r>
              <a:rPr lang="en-US" dirty="0"/>
              <a:t>Bitwise Right Shift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49AB-052C-6947-9718-F1EABBC2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reminder and some new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9F73-5A1F-114E-B36C-EA340AAEF0B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will quickly refresh AND, OR and XOR logic gates so we remember the rules. </a:t>
            </a:r>
          </a:p>
          <a:p>
            <a:endParaRPr lang="en-US" dirty="0"/>
          </a:p>
          <a:p>
            <a:r>
              <a:rPr lang="en-US" dirty="0"/>
              <a:t>BUT…. For bitwise, we have different symbols </a:t>
            </a:r>
          </a:p>
          <a:p>
            <a:endParaRPr lang="en-US" dirty="0"/>
          </a:p>
          <a:p>
            <a:r>
              <a:rPr lang="en-US" dirty="0"/>
              <a:t>AND is &amp; </a:t>
            </a:r>
          </a:p>
          <a:p>
            <a:r>
              <a:rPr lang="en-US" dirty="0"/>
              <a:t>OR is | </a:t>
            </a:r>
          </a:p>
          <a:p>
            <a:r>
              <a:rPr lang="en-US" dirty="0"/>
              <a:t>XOR is ^</a:t>
            </a:r>
          </a:p>
          <a:p>
            <a:endParaRPr lang="en-US" dirty="0"/>
          </a:p>
          <a:p>
            <a:r>
              <a:rPr lang="en-US" dirty="0"/>
              <a:t>We do also have Bitwise NOT ~ but Cambridge doesn’t need it</a:t>
            </a:r>
          </a:p>
        </p:txBody>
      </p:sp>
    </p:spTree>
    <p:extLst>
      <p:ext uri="{BB962C8B-B14F-4D97-AF65-F5344CB8AC3E}">
        <p14:creationId xmlns:p14="http://schemas.microsoft.com/office/powerpoint/2010/main" val="71488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Two inputs</a:t>
            </a:r>
          </a:p>
          <a:p>
            <a:r>
              <a:rPr lang="en-GB" dirty="0"/>
              <a:t>One output </a:t>
            </a:r>
          </a:p>
          <a:p>
            <a:endParaRPr lang="en-GB" dirty="0"/>
          </a:p>
          <a:p>
            <a:r>
              <a:rPr lang="en-GB" dirty="0"/>
              <a:t>Input 1 AND Input 2 must be on for Output to be ON</a:t>
            </a:r>
          </a:p>
          <a:p>
            <a:r>
              <a:rPr lang="en-GB" dirty="0"/>
              <a:t>For BITWISE written as &amp;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99" y="3405292"/>
            <a:ext cx="4618567" cy="32004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667" y="3405293"/>
          <a:ext cx="5757333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Input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Two inputs</a:t>
            </a:r>
          </a:p>
          <a:p>
            <a:r>
              <a:rPr lang="en-GB" dirty="0"/>
              <a:t>One output </a:t>
            </a:r>
          </a:p>
          <a:p>
            <a:r>
              <a:rPr lang="en-GB" dirty="0"/>
              <a:t>Input 1 OR Input 2 must be on for Output to be ON</a:t>
            </a:r>
          </a:p>
          <a:p>
            <a:r>
              <a:rPr lang="en-GB" dirty="0"/>
              <a:t>For BITWISE written as |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6268" y="3454400"/>
          <a:ext cx="5757333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Input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667"/>
          <a:stretch/>
        </p:blipFill>
        <p:spPr>
          <a:xfrm>
            <a:off x="6929968" y="3454400"/>
            <a:ext cx="469806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XOR or EOR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Stands for Exclusive OR</a:t>
            </a:r>
          </a:p>
          <a:p>
            <a:r>
              <a:rPr lang="en-GB" dirty="0"/>
              <a:t>Two Inputs </a:t>
            </a:r>
          </a:p>
          <a:p>
            <a:r>
              <a:rPr lang="en-GB" dirty="0"/>
              <a:t>One Output </a:t>
            </a:r>
          </a:p>
          <a:p>
            <a:endParaRPr lang="en-GB" dirty="0"/>
          </a:p>
          <a:p>
            <a:r>
              <a:rPr lang="en-GB" dirty="0"/>
              <a:t>If the Inputs are the same then then output is OFF</a:t>
            </a:r>
          </a:p>
          <a:p>
            <a:r>
              <a:rPr lang="en-GB" dirty="0"/>
              <a:t>For BITWISE written as ^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534" y="3796626"/>
          <a:ext cx="5757333" cy="2895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Input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459243" y="3796626"/>
            <a:ext cx="5149380" cy="2895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71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ONE inputs</a:t>
            </a:r>
          </a:p>
          <a:p>
            <a:r>
              <a:rPr lang="en-GB" dirty="0"/>
              <a:t>One output </a:t>
            </a:r>
          </a:p>
          <a:p>
            <a:endParaRPr lang="en-GB" dirty="0"/>
          </a:p>
          <a:p>
            <a:r>
              <a:rPr lang="en-GB" dirty="0"/>
              <a:t>If Input in OFF then output is ON</a:t>
            </a:r>
          </a:p>
          <a:p>
            <a:r>
              <a:rPr lang="en-GB" dirty="0"/>
              <a:t>If Input is ON then output is OFF</a:t>
            </a:r>
          </a:p>
          <a:p>
            <a:r>
              <a:rPr lang="en-GB" dirty="0"/>
              <a:t>For BITWISE written as ~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2534" y="3977640"/>
          <a:ext cx="3911599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Input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66" y="3711786"/>
            <a:ext cx="5310685" cy="29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73BF-1B96-BC4A-B064-47DD847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 AND 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9F81-BBF0-0F42-A960-032298BAB4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Binary 1 0 1 1 0 1 (decimal 45) </a:t>
            </a:r>
          </a:p>
          <a:p>
            <a:r>
              <a:rPr lang="en-US" dirty="0"/>
              <a:t>AND &amp;</a:t>
            </a:r>
          </a:p>
          <a:p>
            <a:r>
              <a:rPr lang="en-US" dirty="0"/>
              <a:t>Binary 0 1 0 1 0 1 (decimal 21)</a:t>
            </a:r>
          </a:p>
          <a:p>
            <a:r>
              <a:rPr lang="en-US" dirty="0"/>
              <a:t>REMEMBER IS AND not 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08565-E54C-E74C-8315-36B0F5A19257}"/>
              </a:ext>
            </a:extLst>
          </p:cNvPr>
          <p:cNvGraphicFramePr>
            <a:graphicFrameLocks/>
          </p:cNvGraphicFramePr>
          <p:nvPr/>
        </p:nvGraphicFramePr>
        <p:xfrm>
          <a:off x="0" y="2841096"/>
          <a:ext cx="1219199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101101 (45)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010101 (21)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Result: 000101 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88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73BF-1B96-BC4A-B064-47DD847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 OR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9F81-BBF0-0F42-A960-032298BAB4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Binary 1 0 1 1 0 1 (decimal 45) </a:t>
            </a:r>
          </a:p>
          <a:p>
            <a:r>
              <a:rPr lang="en-US" dirty="0"/>
              <a:t>AND &amp;</a:t>
            </a:r>
          </a:p>
          <a:p>
            <a:r>
              <a:rPr lang="en-US" dirty="0"/>
              <a:t>Binary 0 1 0 1 0 1 (decimal 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08565-E54C-E74C-8315-36B0F5A19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323395"/>
              </p:ext>
            </p:extLst>
          </p:nvPr>
        </p:nvGraphicFramePr>
        <p:xfrm>
          <a:off x="0" y="2841096"/>
          <a:ext cx="1219199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101101 (45)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010101 (21)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Result: 111101 (61)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4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73BF-1B96-BC4A-B064-47DD847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 XOR ^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9F81-BBF0-0F42-A960-032298BAB4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Binary 1 0 1 1 0 1 (decimal 45) </a:t>
            </a:r>
          </a:p>
          <a:p>
            <a:r>
              <a:rPr lang="en-US" dirty="0"/>
              <a:t>AND &amp;</a:t>
            </a:r>
          </a:p>
          <a:p>
            <a:r>
              <a:rPr lang="en-US" dirty="0"/>
              <a:t>Binary 0 1 0 1 0 1 (decimal 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08565-E54C-E74C-8315-36B0F5A19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36697"/>
              </p:ext>
            </p:extLst>
          </p:nvPr>
        </p:nvGraphicFramePr>
        <p:xfrm>
          <a:off x="0" y="2841096"/>
          <a:ext cx="1219199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101101 (45)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010101 (21)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Result: 111000 (56)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1E93-7175-F243-9CA5-5A788F28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00B2-D313-A84D-A17F-595BE755BE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Oh how CS loves stupid terms. </a:t>
            </a:r>
          </a:p>
          <a:p>
            <a:endParaRPr lang="en-US" dirty="0"/>
          </a:p>
          <a:p>
            <a:r>
              <a:rPr lang="en-US" dirty="0"/>
              <a:t>Bit Masking = When you use a different number to MAKE SURE you get the answer you want. </a:t>
            </a:r>
          </a:p>
          <a:p>
            <a:endParaRPr lang="en-US" dirty="0"/>
          </a:p>
          <a:p>
            <a:r>
              <a:rPr lang="en-US" dirty="0"/>
              <a:t>If you want the answer to become a 1, then you use BITWISE OR </a:t>
            </a:r>
          </a:p>
          <a:p>
            <a:r>
              <a:rPr lang="en-US" dirty="0"/>
              <a:t>If you want a 0 to become a 1, or if you want 1 to become a 0 then you use BITWISE XOR</a:t>
            </a:r>
          </a:p>
          <a:p>
            <a:r>
              <a:rPr lang="en-US" dirty="0"/>
              <a:t>If you want the answer to become always be a 0, then you use BITWISE AND (kind of)</a:t>
            </a:r>
          </a:p>
          <a:p>
            <a:endParaRPr lang="en-US" dirty="0"/>
          </a:p>
          <a:p>
            <a:r>
              <a:rPr lang="en-US" dirty="0"/>
              <a:t>Let’s show you:</a:t>
            </a:r>
          </a:p>
        </p:txBody>
      </p:sp>
    </p:spTree>
    <p:extLst>
      <p:ext uri="{BB962C8B-B14F-4D97-AF65-F5344CB8AC3E}">
        <p14:creationId xmlns:p14="http://schemas.microsoft.com/office/powerpoint/2010/main" val="319104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B5D4-0F73-F74C-900E-A2124399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77D5-9AFE-374B-81FD-E2E588D03A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Show understanding of and perform binary shifts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understanding of how bit manipulation can be used to monitor / control a device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logical, arithmetic and cyclic</a:t>
            </a:r>
            <a:br>
              <a:rPr lang="en-GB" dirty="0"/>
            </a:br>
            <a:r>
              <a:rPr lang="en-GB" dirty="0"/>
              <a:t>Left shift, right shift</a:t>
            </a:r>
            <a:br>
              <a:rPr lang="en-GB" dirty="0"/>
            </a:br>
            <a:r>
              <a:rPr lang="en-GB" dirty="0"/>
              <a:t>Carry out bit manipulation operations Test and set a bit (using bit masking) </a:t>
            </a:r>
          </a:p>
          <a:p>
            <a:endParaRPr lang="en-US" dirty="0"/>
          </a:p>
          <a:p>
            <a:r>
              <a:rPr lang="en-US" dirty="0"/>
              <a:t>Understand: What is a binary shift</a:t>
            </a:r>
          </a:p>
          <a:p>
            <a:endParaRPr lang="en-US" dirty="0"/>
          </a:p>
          <a:p>
            <a:r>
              <a:rPr lang="en-US" dirty="0"/>
              <a:t>Able: To do Binary Shifts</a:t>
            </a:r>
          </a:p>
          <a:p>
            <a:endParaRPr lang="en-US" dirty="0"/>
          </a:p>
          <a:p>
            <a:r>
              <a:rPr lang="en-US" dirty="0"/>
              <a:t>Answer: Why we use them</a:t>
            </a:r>
          </a:p>
        </p:txBody>
      </p:sp>
    </p:spTree>
    <p:extLst>
      <p:ext uri="{BB962C8B-B14F-4D97-AF65-F5344CB8AC3E}">
        <p14:creationId xmlns:p14="http://schemas.microsoft.com/office/powerpoint/2010/main" val="366053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983-4092-1C4C-8DFE-4638A392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3CAD-EA6D-8E44-8147-F5F1969BA3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have the Binary number 1 0 1 0, now we have to think of this as 4 induvial binary bits and not think of it as 1 binary number. </a:t>
            </a:r>
          </a:p>
          <a:p>
            <a:r>
              <a:rPr lang="en-US" sz="2400" dirty="0"/>
              <a:t>So we have a 1, a 0, another 1 and then another 0</a:t>
            </a:r>
          </a:p>
          <a:p>
            <a:r>
              <a:rPr lang="en-US" sz="2400" dirty="0"/>
              <a:t>I want to make sure my 2</a:t>
            </a:r>
            <a:r>
              <a:rPr lang="en-US" sz="2400" baseline="30000" dirty="0"/>
              <a:t>nd</a:t>
            </a:r>
            <a:r>
              <a:rPr lang="en-US" sz="2400" dirty="0"/>
              <a:t> bit is always 1.</a:t>
            </a:r>
          </a:p>
          <a:p>
            <a:r>
              <a:rPr lang="en-US" sz="2400" dirty="0"/>
              <a:t>If I want it as a 1, I must use BITWISE OR</a:t>
            </a:r>
          </a:p>
          <a:p>
            <a:r>
              <a:rPr lang="en-US" sz="2400" dirty="0"/>
              <a:t>What number should I use to MAKE SURE that everything is the same but the 2</a:t>
            </a:r>
            <a:r>
              <a:rPr lang="en-US" sz="2400" baseline="30000" dirty="0"/>
              <a:t>nd</a:t>
            </a:r>
            <a:r>
              <a:rPr lang="en-US" sz="2400" dirty="0"/>
              <a:t> bit is always going to be a 1?</a:t>
            </a:r>
          </a:p>
          <a:p>
            <a:r>
              <a:rPr lang="en-US" sz="2400" dirty="0"/>
              <a:t>I need to use 0 0 1 0  - this is my Bit Mask</a:t>
            </a:r>
          </a:p>
          <a:p>
            <a:r>
              <a:rPr lang="en-US" sz="2400" dirty="0"/>
              <a:t>And use BITWISE OR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65B90-B509-FA4D-85D4-4C39CB272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985777"/>
              </p:ext>
            </p:extLst>
          </p:nvPr>
        </p:nvGraphicFramePr>
        <p:xfrm>
          <a:off x="0" y="4572000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1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00D4-5D15-074E-840B-4477B076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 example was rubbish.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EFB4-BEDA-224F-B038-C7E8060E52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That example already had the 2</a:t>
            </a:r>
            <a:r>
              <a:rPr lang="en-US" baseline="30000" dirty="0"/>
              <a:t>nd</a:t>
            </a:r>
            <a:r>
              <a:rPr lang="en-US" dirty="0"/>
              <a:t> bit as a 1 anyway, so now we try a different example. </a:t>
            </a:r>
          </a:p>
          <a:p>
            <a:r>
              <a:rPr lang="en-US" dirty="0"/>
              <a:t>We still want the 2</a:t>
            </a:r>
            <a:r>
              <a:rPr lang="en-US" baseline="30000" dirty="0"/>
              <a:t>nd</a:t>
            </a:r>
            <a:r>
              <a:rPr lang="en-US" dirty="0"/>
              <a:t> bit as a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you can see our answer is the same as the original number BUT by using our Bit Mask number and BITWISE OR, we make sure our second bit (purple) is a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80D98F-6B65-764D-8795-F51B1006E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394088"/>
              </p:ext>
            </p:extLst>
          </p:nvPr>
        </p:nvGraphicFramePr>
        <p:xfrm>
          <a:off x="15768" y="2319867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8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6AE3-07B8-6D4D-B667-7920153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Mask -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F531-9229-F84F-BEC6-F236365F6B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I want our 2</a:t>
            </a:r>
            <a:r>
              <a:rPr lang="en-US" baseline="30000" dirty="0"/>
              <a:t>nd</a:t>
            </a:r>
            <a:r>
              <a:rPr lang="en-US" dirty="0"/>
              <a:t> bit to toggle. If it starts as a 0, I want it to become 1. If it starts as a 1, I want it to become a 0 </a:t>
            </a:r>
          </a:p>
          <a:p>
            <a:r>
              <a:rPr lang="en-US" dirty="0"/>
              <a:t>I need XOR, </a:t>
            </a:r>
          </a:p>
          <a:p>
            <a:endParaRPr lang="en-US" dirty="0"/>
          </a:p>
          <a:p>
            <a:r>
              <a:rPr lang="en-US" dirty="0"/>
              <a:t>What will my bit mask number be?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you can see (purple) my number is the same but my second bit changed from 0 to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A0194-4F74-8442-9513-1D7E0B14D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763669"/>
              </p:ext>
            </p:extLst>
          </p:nvPr>
        </p:nvGraphicFramePr>
        <p:xfrm>
          <a:off x="15768" y="3092026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D88647-94EC-6347-A273-454F79960EF3}"/>
              </a:ext>
            </a:extLst>
          </p:cNvPr>
          <p:cNvSpPr/>
          <p:nvPr/>
        </p:nvSpPr>
        <p:spPr>
          <a:xfrm>
            <a:off x="0" y="4443305"/>
            <a:ext cx="12192000" cy="93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BABE-F6B8-F947-AB75-2A489960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Mask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8ECE-839B-FF4C-B00D-61255ACB7F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last example showed the 2</a:t>
            </a:r>
            <a:r>
              <a:rPr lang="en-US" baseline="30000" dirty="0"/>
              <a:t>nd</a:t>
            </a:r>
            <a:r>
              <a:rPr lang="en-US" dirty="0"/>
              <a:t> bit of the original number starting as a 0 and ending as a 1. </a:t>
            </a:r>
          </a:p>
          <a:p>
            <a:r>
              <a:rPr lang="en-US" dirty="0"/>
              <a:t>What if it starts as a 1 and I want it to end as a 0</a:t>
            </a:r>
          </a:p>
          <a:p>
            <a:r>
              <a:rPr lang="en-US" dirty="0"/>
              <a:t>What is my bit mask number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9B539-554F-F247-B181-611D172B5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521140"/>
              </p:ext>
            </p:extLst>
          </p:nvPr>
        </p:nvGraphicFramePr>
        <p:xfrm>
          <a:off x="15768" y="3092026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F9F9F24-07B6-CF4F-BEA8-75DB29A62586}"/>
              </a:ext>
            </a:extLst>
          </p:cNvPr>
          <p:cNvSpPr/>
          <p:nvPr/>
        </p:nvSpPr>
        <p:spPr>
          <a:xfrm>
            <a:off x="15766" y="4443305"/>
            <a:ext cx="12192000" cy="93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61A-1A26-8C43-A778-00D45DF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Mask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28C2-2F8B-8B48-AB87-14411464DB4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one has an extra step. </a:t>
            </a:r>
          </a:p>
          <a:p>
            <a:r>
              <a:rPr lang="en-US" dirty="0"/>
              <a:t>You want to make sure that the 2</a:t>
            </a:r>
            <a:r>
              <a:rPr lang="en-US" baseline="30000" dirty="0"/>
              <a:t>nd</a:t>
            </a:r>
            <a:r>
              <a:rPr lang="en-US" dirty="0"/>
              <a:t> bit will ALWAYS be a 0</a:t>
            </a:r>
          </a:p>
          <a:p>
            <a:r>
              <a:rPr lang="en-US" dirty="0"/>
              <a:t>What is the problem with your Bit Mask number?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C4200-D074-DC41-B6CF-803C70D9A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779719"/>
              </p:ext>
            </p:extLst>
          </p:nvPr>
        </p:nvGraphicFramePr>
        <p:xfrm>
          <a:off x="15768" y="2228426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574B678-3395-D748-A7A8-528CFE665A68}"/>
              </a:ext>
            </a:extLst>
          </p:cNvPr>
          <p:cNvSpPr/>
          <p:nvPr/>
        </p:nvSpPr>
        <p:spPr>
          <a:xfrm>
            <a:off x="0" y="4047067"/>
            <a:ext cx="12192000" cy="46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B88-D2C2-1F46-A8BB-3F1D5886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Bitmask and BITWISE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96CA-A4AF-C34E-B9B1-F1EDE5C0CEE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second digit is a 1, and our answer looks nothing like the original. We want everything the same but the second digit to always be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need to use NOT and then use BITWISE 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51DE81-C100-F246-9D21-751317800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394739"/>
              </p:ext>
            </p:extLst>
          </p:nvPr>
        </p:nvGraphicFramePr>
        <p:xfrm>
          <a:off x="15768" y="1652693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4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5A1-106D-0546-A202-A0B3F62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Bitmask with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BE0C-2AC8-CC4A-BB46-2D65B56CCD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First, we take our original number (red)</a:t>
            </a:r>
          </a:p>
          <a:p>
            <a:r>
              <a:rPr lang="en-US" dirty="0"/>
              <a:t>Take our original Bitmask (blue)</a:t>
            </a:r>
          </a:p>
          <a:p>
            <a:r>
              <a:rPr lang="en-US" dirty="0"/>
              <a:t>NOT our BITMASK (green) to make our new bitmask</a:t>
            </a:r>
          </a:p>
          <a:p>
            <a:r>
              <a:rPr lang="en-US" dirty="0"/>
              <a:t>BITWISE AND with our original number (red) and new Bitmask (green)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C309D-441B-A44E-9366-5AC7DC78E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494693"/>
              </p:ext>
            </p:extLst>
          </p:nvPr>
        </p:nvGraphicFramePr>
        <p:xfrm>
          <a:off x="0" y="3316889"/>
          <a:ext cx="121919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Original Bitmask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New Bitmask After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AND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3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31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5A1-106D-0546-A202-A0B3F62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Bitmask with AND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BE0C-2AC8-CC4A-BB46-2D65B56CCD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First, we take our original number (red)</a:t>
            </a:r>
          </a:p>
          <a:p>
            <a:r>
              <a:rPr lang="en-US" dirty="0"/>
              <a:t>Take our original Bitmask (blue)</a:t>
            </a:r>
          </a:p>
          <a:p>
            <a:r>
              <a:rPr lang="en-US" dirty="0"/>
              <a:t>NOT our BITMASK (green) to make our new bitmask</a:t>
            </a:r>
          </a:p>
          <a:p>
            <a:r>
              <a:rPr lang="en-US" dirty="0"/>
              <a:t>BITWISE AND with our original number (red) and new Bitmask (green)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C309D-441B-A44E-9366-5AC7DC78E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127903"/>
              </p:ext>
            </p:extLst>
          </p:nvPr>
        </p:nvGraphicFramePr>
        <p:xfrm>
          <a:off x="0" y="3316889"/>
          <a:ext cx="121919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Original Bitmask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New Bitmask After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AND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3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6261-FCC0-A544-87C1-48135D5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was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83BB-3097-4B44-B8D9-2858E432BD4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was 5 things:</a:t>
            </a:r>
          </a:p>
          <a:p>
            <a:r>
              <a:rPr lang="en-US" dirty="0"/>
              <a:t>BITWISE AND</a:t>
            </a:r>
          </a:p>
          <a:p>
            <a:r>
              <a:rPr lang="en-US" dirty="0"/>
              <a:t>BITWISE OR</a:t>
            </a:r>
          </a:p>
          <a:p>
            <a:r>
              <a:rPr lang="en-US" dirty="0"/>
              <a:t>BITWISE XOR </a:t>
            </a:r>
          </a:p>
          <a:p>
            <a:endParaRPr lang="en-US" dirty="0"/>
          </a:p>
          <a:p>
            <a:r>
              <a:rPr lang="en-US" dirty="0"/>
              <a:t>We have done.</a:t>
            </a:r>
          </a:p>
          <a:p>
            <a:endParaRPr lang="en-US" dirty="0"/>
          </a:p>
          <a:p>
            <a:r>
              <a:rPr lang="en-US" dirty="0"/>
              <a:t>We also did BIT MASK and needed to use NOT </a:t>
            </a:r>
          </a:p>
          <a:p>
            <a:endParaRPr lang="en-US" dirty="0"/>
          </a:p>
          <a:p>
            <a:r>
              <a:rPr lang="en-US" dirty="0"/>
              <a:t>But we still need Left Shift and Right Shift. This is where it become annoying </a:t>
            </a:r>
          </a:p>
        </p:txBody>
      </p:sp>
    </p:spTree>
    <p:extLst>
      <p:ext uri="{BB962C8B-B14F-4D97-AF65-F5344CB8AC3E}">
        <p14:creationId xmlns:p14="http://schemas.microsoft.com/office/powerpoint/2010/main" val="296300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A03-3A7A-1E41-B472-2E991C2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shift and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7E90-B4DC-084B-86EA-973BDFA7B6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Remember we did multiplication by moving to left</a:t>
            </a:r>
          </a:p>
          <a:p>
            <a:r>
              <a:rPr lang="en-US" dirty="0"/>
              <a:t>And we did division my moving to the right </a:t>
            </a:r>
          </a:p>
          <a:p>
            <a:r>
              <a:rPr lang="en-US" dirty="0"/>
              <a:t>And we couldn’t call it moving, we had to say ‘shifting’ </a:t>
            </a:r>
          </a:p>
          <a:p>
            <a:r>
              <a:rPr lang="en-US" dirty="0"/>
              <a:t>So we have left shift and right shift.</a:t>
            </a:r>
          </a:p>
          <a:p>
            <a:endParaRPr lang="en-US" dirty="0"/>
          </a:p>
          <a:p>
            <a:r>
              <a:rPr lang="en-US" dirty="0"/>
              <a:t>Well we have another type of shifting when we use bitmasks</a:t>
            </a:r>
          </a:p>
        </p:txBody>
      </p:sp>
    </p:spTree>
    <p:extLst>
      <p:ext uri="{BB962C8B-B14F-4D97-AF65-F5344CB8AC3E}">
        <p14:creationId xmlns:p14="http://schemas.microsoft.com/office/powerpoint/2010/main" val="3245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F63B-F6B3-6F49-BE8E-B14568F7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04EC-91D7-5B4E-9B34-04B91848C5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know the rules on how to add binary and how to subtract binary, but what about multiplication and division?</a:t>
            </a:r>
          </a:p>
          <a:p>
            <a:endParaRPr lang="en-US" dirty="0"/>
          </a:p>
          <a:p>
            <a:r>
              <a:rPr lang="en-US" dirty="0"/>
              <a:t>Well, for multiplication and division, we don’t call it multiplication or division, we call it binary shifting. </a:t>
            </a:r>
          </a:p>
        </p:txBody>
      </p:sp>
    </p:spTree>
    <p:extLst>
      <p:ext uri="{BB962C8B-B14F-4D97-AF65-F5344CB8AC3E}">
        <p14:creationId xmlns:p14="http://schemas.microsoft.com/office/powerpoint/2010/main" val="3688925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5F96-E9F8-A64A-9FA3-1E69D1EB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Bitmask and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F617-A8B6-7C43-90F7-795DD3468D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Your original number 1 0 1 0 </a:t>
            </a:r>
          </a:p>
          <a:p>
            <a:r>
              <a:rPr lang="en-US" dirty="0"/>
              <a:t>You want the second bit to always be a 1</a:t>
            </a:r>
          </a:p>
          <a:p>
            <a:r>
              <a:rPr lang="en-US" dirty="0"/>
              <a:t>You need BITWISE OR </a:t>
            </a:r>
          </a:p>
          <a:p>
            <a:r>
              <a:rPr lang="en-US" dirty="0"/>
              <a:t>Your bitmask is 0 0 1 0 </a:t>
            </a:r>
          </a:p>
          <a:p>
            <a:r>
              <a:rPr lang="en-US" dirty="0"/>
              <a:t>Perfect.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669075-8405-2F41-94E6-A34ED77DA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138578"/>
              </p:ext>
            </p:extLst>
          </p:nvPr>
        </p:nvGraphicFramePr>
        <p:xfrm>
          <a:off x="0" y="3606800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Bit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Result after 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1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85A7-C768-9544-9C22-26A84F12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445F-3F65-004B-89D3-862CD6C4244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bitmask number is not  0 0 1 0 </a:t>
            </a:r>
          </a:p>
          <a:p>
            <a:r>
              <a:rPr lang="en-US" dirty="0"/>
              <a:t>Your bitmask number really started life as 0 0 0 1</a:t>
            </a:r>
          </a:p>
          <a:p>
            <a:r>
              <a:rPr lang="en-US" dirty="0"/>
              <a:t>And then we left shifted it by 1 place to make 0 0 1 0 </a:t>
            </a:r>
          </a:p>
          <a:p>
            <a:endParaRPr lang="en-US" dirty="0"/>
          </a:p>
          <a:p>
            <a:r>
              <a:rPr lang="en-US" dirty="0"/>
              <a:t>If our original number is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1 0 0 0 1 0 0 0 </a:t>
            </a:r>
          </a:p>
          <a:p>
            <a:r>
              <a:rPr lang="en-US" dirty="0"/>
              <a:t>And we want the 6</a:t>
            </a:r>
            <a:r>
              <a:rPr lang="en-US" baseline="30000" dirty="0"/>
              <a:t>th</a:t>
            </a:r>
            <a:r>
              <a:rPr lang="en-US" dirty="0"/>
              <a:t> digit to always be a 1, then our mask starts life as:</a:t>
            </a:r>
          </a:p>
          <a:p>
            <a:r>
              <a:rPr lang="en-US" dirty="0"/>
              <a:t>0 0 0 0 0 0 0 1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we left shift it 5 places to get </a:t>
            </a:r>
          </a:p>
          <a:p>
            <a:r>
              <a:rPr lang="en-US" dirty="0"/>
              <a:t>0 0 1 0 0 0 0 0</a:t>
            </a:r>
          </a:p>
          <a:p>
            <a:endParaRPr lang="en-US" dirty="0"/>
          </a:p>
          <a:p>
            <a:r>
              <a:rPr lang="en-US" dirty="0"/>
              <a:t>Then we use BITWISE OR and its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BA16-74BD-9C49-A30D-58C00F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Shift and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EFE8-D3B1-334D-AD81-D3D8270CC9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 the bitwise number you use does not actually start as your bitwise number.</a:t>
            </a:r>
          </a:p>
          <a:p>
            <a:r>
              <a:rPr lang="en-US" dirty="0"/>
              <a:t>Its starts life as Binary 1, and then you have to left shift it as many places as you need and fill gaps with 0. </a:t>
            </a:r>
          </a:p>
          <a:p>
            <a:r>
              <a:rPr lang="en-US" dirty="0"/>
              <a:t>This is left shifting</a:t>
            </a:r>
          </a:p>
          <a:p>
            <a:endParaRPr lang="en-US" dirty="0"/>
          </a:p>
          <a:p>
            <a:r>
              <a:rPr lang="en-US" dirty="0"/>
              <a:t>You can also do right shifting if your bitwise number starts life as a high number (but in real life this doesn’t happen </a:t>
            </a:r>
          </a:p>
        </p:txBody>
      </p:sp>
    </p:spTree>
    <p:extLst>
      <p:ext uri="{BB962C8B-B14F-4D97-AF65-F5344CB8AC3E}">
        <p14:creationId xmlns:p14="http://schemas.microsoft.com/office/powerpoint/2010/main" val="3996946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9B3B-4C40-E040-85B5-EC1F8502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7CA3-D659-2B47-A2F7-760A92E024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Cambridge wants you to know some code for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58723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64AF-96EB-4D4F-84C2-1F105DDA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62A77-3FA2-B146-B3D5-5FC649086A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-1" y="583325"/>
            <a:ext cx="12192001" cy="6309850"/>
          </a:xfrm>
        </p:spPr>
      </p:pic>
    </p:spTree>
    <p:extLst>
      <p:ext uri="{BB962C8B-B14F-4D97-AF65-F5344CB8AC3E}">
        <p14:creationId xmlns:p14="http://schemas.microsoft.com/office/powerpoint/2010/main" val="13040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5D72-4512-CE45-BD87-BEA18576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2F02-CE64-274D-8846-4F29870166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multiply a binary number:</a:t>
            </a:r>
          </a:p>
          <a:p>
            <a:r>
              <a:rPr lang="en-US" dirty="0"/>
              <a:t>Move all the digits to the left</a:t>
            </a:r>
          </a:p>
          <a:p>
            <a:r>
              <a:rPr lang="en-US" dirty="0"/>
              <a:t>Fill any gaps with a 0</a:t>
            </a:r>
          </a:p>
          <a:p>
            <a:endParaRPr lang="en-US" dirty="0"/>
          </a:p>
          <a:p>
            <a:r>
              <a:rPr lang="en-US" dirty="0"/>
              <a:t>If you want to multiply by 2, shift by one place to the left</a:t>
            </a:r>
          </a:p>
          <a:p>
            <a:r>
              <a:rPr lang="en-US" dirty="0"/>
              <a:t>Multiply by 4, shift two places  to the left</a:t>
            </a:r>
          </a:p>
          <a:p>
            <a:r>
              <a:rPr lang="en-US" dirty="0"/>
              <a:t>Multiply by 8, shift three places to the left</a:t>
            </a:r>
          </a:p>
          <a:p>
            <a:r>
              <a:rPr lang="en-US" dirty="0"/>
              <a:t>Multiply by 16, shift four places to the left</a:t>
            </a:r>
          </a:p>
        </p:txBody>
      </p:sp>
    </p:spTree>
    <p:extLst>
      <p:ext uri="{BB962C8B-B14F-4D97-AF65-F5344CB8AC3E}">
        <p14:creationId xmlns:p14="http://schemas.microsoft.com/office/powerpoint/2010/main" val="119886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CE66-DC68-6E4D-8F63-C42E778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Multiplication Shifting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FD656-7A75-CE44-8D8C-16B51F3ECE2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Lets do Binary 1 0 1 0 * 4  (that’s decimal  10*4)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45B1380-226C-4749-9E0C-750812C9C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99188"/>
              </p:ext>
            </p:extLst>
          </p:nvPr>
        </p:nvGraphicFramePr>
        <p:xfrm>
          <a:off x="1" y="2146829"/>
          <a:ext cx="1219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40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9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We want to *4, so we shift 2 places to the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Fill in the gaps with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3582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BB90E7-B57F-1F44-98C9-BD94FE3D5D6F}"/>
              </a:ext>
            </a:extLst>
          </p:cNvPr>
          <p:cNvSpPr/>
          <p:nvPr/>
        </p:nvSpPr>
        <p:spPr>
          <a:xfrm>
            <a:off x="4758266" y="3623732"/>
            <a:ext cx="7433733" cy="77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DF77B-5E18-2D44-86FA-5941252364A8}"/>
              </a:ext>
            </a:extLst>
          </p:cNvPr>
          <p:cNvSpPr/>
          <p:nvPr/>
        </p:nvSpPr>
        <p:spPr>
          <a:xfrm>
            <a:off x="4758266" y="4395576"/>
            <a:ext cx="7433734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178F-95CF-284F-9204-80D37F3E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0965-EEBD-8347-BC7B-49417F345C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1 0 1 * 8 </a:t>
            </a:r>
          </a:p>
          <a:p>
            <a:pPr marL="514350" indent="-514350">
              <a:buAutoNum type="arabicPeriod"/>
            </a:pPr>
            <a:r>
              <a:rPr lang="en-US" dirty="0"/>
              <a:t>0 0 1 * 2</a:t>
            </a:r>
          </a:p>
          <a:p>
            <a:pPr marL="514350" indent="-514350">
              <a:buAutoNum type="arabicPeriod"/>
            </a:pPr>
            <a:r>
              <a:rPr lang="en-US" dirty="0"/>
              <a:t>1 1 1 1 1 * 2</a:t>
            </a:r>
          </a:p>
          <a:p>
            <a:pPr marL="514350" indent="-514350">
              <a:buAutoNum type="arabicPeriod"/>
            </a:pPr>
            <a:r>
              <a:rPr lang="en-US" dirty="0"/>
              <a:t>0 1 0 * 4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AF3ECE-CC80-184A-A4F4-573BF0D82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752735"/>
              </p:ext>
            </p:extLst>
          </p:nvPr>
        </p:nvGraphicFramePr>
        <p:xfrm>
          <a:off x="0" y="2841096"/>
          <a:ext cx="1219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40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9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358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C7698D-6EE7-6247-8148-317C58333745}"/>
              </a:ext>
            </a:extLst>
          </p:cNvPr>
          <p:cNvSpPr/>
          <p:nvPr/>
        </p:nvSpPr>
        <p:spPr>
          <a:xfrm>
            <a:off x="4741332" y="3860799"/>
            <a:ext cx="7450667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45C51-5F7A-6243-8429-8335DBD7BFBD}"/>
              </a:ext>
            </a:extLst>
          </p:cNvPr>
          <p:cNvSpPr/>
          <p:nvPr/>
        </p:nvSpPr>
        <p:spPr>
          <a:xfrm>
            <a:off x="4741332" y="4385732"/>
            <a:ext cx="7450668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87CE-E241-074A-9DB1-8B0C8589CEC0}"/>
              </a:ext>
            </a:extLst>
          </p:cNvPr>
          <p:cNvSpPr/>
          <p:nvPr/>
        </p:nvSpPr>
        <p:spPr>
          <a:xfrm>
            <a:off x="4741332" y="4910665"/>
            <a:ext cx="7450668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89F0A-6B26-AE42-B0D3-657F4E071E2C}"/>
              </a:ext>
            </a:extLst>
          </p:cNvPr>
          <p:cNvSpPr/>
          <p:nvPr/>
        </p:nvSpPr>
        <p:spPr>
          <a:xfrm>
            <a:off x="4741332" y="5435598"/>
            <a:ext cx="7450668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CA6B-3355-4141-9EA9-2BFABF3B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division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85BB-7C0F-3E45-9BEA-94E242ABB0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multiplication we move to the left and put in some 0’s.</a:t>
            </a:r>
          </a:p>
          <a:p>
            <a:endParaRPr lang="en-US" dirty="0"/>
          </a:p>
          <a:p>
            <a:r>
              <a:rPr lang="en-US" dirty="0"/>
              <a:t>What direction do you think we do for binary division shifting?</a:t>
            </a:r>
          </a:p>
          <a:p>
            <a:r>
              <a:rPr lang="en-US" dirty="0"/>
              <a:t>Right, right. </a:t>
            </a:r>
          </a:p>
          <a:p>
            <a:endParaRPr lang="en-US" dirty="0"/>
          </a:p>
          <a:p>
            <a:r>
              <a:rPr lang="en-US" dirty="0"/>
              <a:t>For division:</a:t>
            </a:r>
          </a:p>
          <a:p>
            <a:r>
              <a:rPr lang="en-US" dirty="0"/>
              <a:t>Just move the number to the right </a:t>
            </a:r>
          </a:p>
          <a:p>
            <a:r>
              <a:rPr lang="en-US" dirty="0"/>
              <a:t>Ignore any decimal points or remainders</a:t>
            </a:r>
          </a:p>
          <a:p>
            <a:r>
              <a:rPr lang="en-US" dirty="0"/>
              <a:t>Add 0’s in the gaps</a:t>
            </a:r>
          </a:p>
          <a:p>
            <a:endParaRPr lang="en-US" dirty="0"/>
          </a:p>
          <a:p>
            <a:r>
              <a:rPr lang="en-US" dirty="0"/>
              <a:t>Divide by 2 = Shift one place to the right </a:t>
            </a:r>
          </a:p>
          <a:p>
            <a:r>
              <a:rPr lang="en-US" dirty="0"/>
              <a:t>Divide by 4 = Shift two places to the right</a:t>
            </a:r>
          </a:p>
          <a:p>
            <a:r>
              <a:rPr lang="en-US" dirty="0"/>
              <a:t>Divide by 8 = Shift three places to the right</a:t>
            </a:r>
          </a:p>
        </p:txBody>
      </p:sp>
    </p:spTree>
    <p:extLst>
      <p:ext uri="{BB962C8B-B14F-4D97-AF65-F5344CB8AC3E}">
        <p14:creationId xmlns:p14="http://schemas.microsoft.com/office/powerpoint/2010/main" val="21648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D477-3A38-D941-B530-E4AADA1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Division Shifting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165A-0890-FD44-B501-B80A23E249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 Binary 1 0 1 0 / 2 (Decimal 10 / 2)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639B1E-D623-5746-9E09-60F461401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53163"/>
              </p:ext>
            </p:extLst>
          </p:nvPr>
        </p:nvGraphicFramePr>
        <p:xfrm>
          <a:off x="1" y="2146829"/>
          <a:ext cx="1219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40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9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  <a:r>
                        <a:rPr lang="en-US" sz="28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Original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We want to /2 , so we shift 1 places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Fill the gaps with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72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69CAE2D-D601-F244-B1EC-4FC03D397E46}"/>
              </a:ext>
            </a:extLst>
          </p:cNvPr>
          <p:cNvSpPr/>
          <p:nvPr/>
        </p:nvSpPr>
        <p:spPr>
          <a:xfrm>
            <a:off x="4758266" y="3618334"/>
            <a:ext cx="7433734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A4AED-B93D-5F44-A80E-91349AB4B7AB}"/>
              </a:ext>
            </a:extLst>
          </p:cNvPr>
          <p:cNvSpPr/>
          <p:nvPr/>
        </p:nvSpPr>
        <p:spPr>
          <a:xfrm>
            <a:off x="4758266" y="4414200"/>
            <a:ext cx="7433734" cy="50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799-6FFB-FA41-9EFB-A51412F6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DBB6-04FE-1940-B758-FB36A9AD79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10110 /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101 /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00111 / 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D2024-2B32-1848-A1CC-26B95E226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128120"/>
              </p:ext>
            </p:extLst>
          </p:nvPr>
        </p:nvGraphicFramePr>
        <p:xfrm>
          <a:off x="0" y="2841096"/>
          <a:ext cx="121919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9">
                  <a:extLst>
                    <a:ext uri="{9D8B030D-6E8A-4147-A177-3AD203B41FA5}">
                      <a16:colId xmlns:a16="http://schemas.microsoft.com/office/drawing/2014/main" val="2492340668"/>
                    </a:ext>
                  </a:extLst>
                </a:gridCol>
                <a:gridCol w="1219228">
                  <a:extLst>
                    <a:ext uri="{9D8B030D-6E8A-4147-A177-3AD203B41FA5}">
                      <a16:colId xmlns:a16="http://schemas.microsoft.com/office/drawing/2014/main" val="574893050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613316628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74916119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130752981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1054652082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3606261553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355122796"/>
                    </a:ext>
                  </a:extLst>
                </a:gridCol>
                <a:gridCol w="886833">
                  <a:extLst>
                    <a:ext uri="{9D8B030D-6E8A-4147-A177-3AD203B41FA5}">
                      <a16:colId xmlns:a16="http://schemas.microsoft.com/office/drawing/2014/main" val="257406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r>
                        <a:rPr lang="en-US" sz="2400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4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9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10110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73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0B443E-2371-E44F-B01B-89C87C1EC3CF}"/>
              </a:ext>
            </a:extLst>
          </p:cNvPr>
          <p:cNvSpPr/>
          <p:nvPr/>
        </p:nvSpPr>
        <p:spPr>
          <a:xfrm>
            <a:off x="4792132" y="3670827"/>
            <a:ext cx="7384099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3A431-CAD1-8C41-A810-9FF0D1CF555B}"/>
              </a:ext>
            </a:extLst>
          </p:cNvPr>
          <p:cNvSpPr/>
          <p:nvPr/>
        </p:nvSpPr>
        <p:spPr>
          <a:xfrm>
            <a:off x="4792132" y="4217455"/>
            <a:ext cx="7384100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00B91-CBA9-264E-A719-AF71C883EBF4}"/>
              </a:ext>
            </a:extLst>
          </p:cNvPr>
          <p:cNvSpPr/>
          <p:nvPr/>
        </p:nvSpPr>
        <p:spPr>
          <a:xfrm>
            <a:off x="4792131" y="4794517"/>
            <a:ext cx="7384099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2212</Words>
  <Application>Microsoft Macintosh PowerPoint</Application>
  <PresentationFormat>Widescreen</PresentationFormat>
  <Paragraphs>865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4.3 Bit Manipulation</vt:lpstr>
      <vt:lpstr>Today</vt:lpstr>
      <vt:lpstr>Binary Shift</vt:lpstr>
      <vt:lpstr>Multiplication </vt:lpstr>
      <vt:lpstr>Multiplication Shifting Example</vt:lpstr>
      <vt:lpstr>You Try</vt:lpstr>
      <vt:lpstr>Binary division shifting</vt:lpstr>
      <vt:lpstr>Division Shifting Example</vt:lpstr>
      <vt:lpstr>Your turn</vt:lpstr>
      <vt:lpstr>Bitwise</vt:lpstr>
      <vt:lpstr>Quick reminder and some new symbols</vt:lpstr>
      <vt:lpstr>AND</vt:lpstr>
      <vt:lpstr>OR</vt:lpstr>
      <vt:lpstr>XOR or EOR</vt:lpstr>
      <vt:lpstr>NOT</vt:lpstr>
      <vt:lpstr>Bitwise AND &amp;</vt:lpstr>
      <vt:lpstr>Bitwise OR |</vt:lpstr>
      <vt:lpstr>Bitwise XOR ^</vt:lpstr>
      <vt:lpstr>Bit Masking</vt:lpstr>
      <vt:lpstr>Bitwise Mask</vt:lpstr>
      <vt:lpstr>That example was rubbish. </vt:lpstr>
      <vt:lpstr>Bit Mask - XOR</vt:lpstr>
      <vt:lpstr>Bit Mask XOR</vt:lpstr>
      <vt:lpstr>Bit Mask AND</vt:lpstr>
      <vt:lpstr>Problem with Bitmask and BITWISE AND</vt:lpstr>
      <vt:lpstr>Bitmask with AND</vt:lpstr>
      <vt:lpstr>Bitmask with AND – Example 2</vt:lpstr>
      <vt:lpstr>There was 5</vt:lpstr>
      <vt:lpstr>Left shift and Right shift</vt:lpstr>
      <vt:lpstr>Bitmask and shifting</vt:lpstr>
      <vt:lpstr>But…..</vt:lpstr>
      <vt:lpstr>Left Shift and Right Shift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Bit Manipulation</dc:title>
  <dc:creator>amar anwar</dc:creator>
  <cp:lastModifiedBy>amar anwar</cp:lastModifiedBy>
  <cp:revision>19</cp:revision>
  <dcterms:created xsi:type="dcterms:W3CDTF">2020-06-11T06:20:33Z</dcterms:created>
  <dcterms:modified xsi:type="dcterms:W3CDTF">2020-06-11T09:35:14Z</dcterms:modified>
</cp:coreProperties>
</file>