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73" r:id="rId8"/>
    <p:sldId id="262" r:id="rId9"/>
    <p:sldId id="272" r:id="rId10"/>
    <p:sldId id="275" r:id="rId11"/>
    <p:sldId id="276" r:id="rId12"/>
    <p:sldId id="271" r:id="rId13"/>
    <p:sldId id="274" r:id="rId14"/>
    <p:sldId id="264" r:id="rId15"/>
    <p:sldId id="265" r:id="rId16"/>
    <p:sldId id="263"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8"/>
    <p:restoredTop sz="94663"/>
  </p:normalViewPr>
  <p:slideViewPr>
    <p:cSldViewPr>
      <p:cViewPr varScale="1">
        <p:scale>
          <a:sx n="110" d="100"/>
          <a:sy n="110" d="100"/>
        </p:scale>
        <p:origin x="184" y="2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文婷 柴" userId="cc3e45de-2f49-4c89-aeff-00e7b5b5da7e" providerId="ADAL" clId="{D00E78BC-E0EE-9649-918B-A3BDEF820AFC}"/>
    <pc:docChg chg="undo custSel mod modSld">
      <pc:chgData name="文婷 柴" userId="cc3e45de-2f49-4c89-aeff-00e7b5b5da7e" providerId="ADAL" clId="{D00E78BC-E0EE-9649-918B-A3BDEF820AFC}" dt="2020-10-15T03:56:13.846" v="8" actId="26606"/>
      <pc:docMkLst>
        <pc:docMk/>
      </pc:docMkLst>
      <pc:sldChg chg="modSp mod">
        <pc:chgData name="文婷 柴" userId="cc3e45de-2f49-4c89-aeff-00e7b5b5da7e" providerId="ADAL" clId="{D00E78BC-E0EE-9649-918B-A3BDEF820AFC}" dt="2020-10-15T03:55:07.202" v="1" actId="12"/>
        <pc:sldMkLst>
          <pc:docMk/>
          <pc:sldMk cId="3683380743" sldId="271"/>
        </pc:sldMkLst>
        <pc:spChg chg="mod">
          <ac:chgData name="文婷 柴" userId="cc3e45de-2f49-4c89-aeff-00e7b5b5da7e" providerId="ADAL" clId="{D00E78BC-E0EE-9649-918B-A3BDEF820AFC}" dt="2020-10-15T03:55:07.202" v="1" actId="12"/>
          <ac:spMkLst>
            <pc:docMk/>
            <pc:sldMk cId="3683380743" sldId="271"/>
            <ac:spMk id="2" creationId="{00000000-0000-0000-0000-000000000000}"/>
          </ac:spMkLst>
        </pc:spChg>
      </pc:sldChg>
      <pc:sldChg chg="addSp delSp modSp mod setBg">
        <pc:chgData name="文婷 柴" userId="cc3e45de-2f49-4c89-aeff-00e7b5b5da7e" providerId="ADAL" clId="{D00E78BC-E0EE-9649-918B-A3BDEF820AFC}" dt="2020-10-15T03:56:13.846" v="8" actId="26606"/>
        <pc:sldMkLst>
          <pc:docMk/>
          <pc:sldMk cId="198726417" sldId="275"/>
        </pc:sldMkLst>
        <pc:spChg chg="mod">
          <ac:chgData name="文婷 柴" userId="cc3e45de-2f49-4c89-aeff-00e7b5b5da7e" providerId="ADAL" clId="{D00E78BC-E0EE-9649-918B-A3BDEF820AFC}" dt="2020-10-15T03:56:13.846" v="8" actId="26606"/>
          <ac:spMkLst>
            <pc:docMk/>
            <pc:sldMk cId="198726417" sldId="275"/>
            <ac:spMk id="2" creationId="{D0891FA9-2085-E048-BAFA-C532FCEF26D8}"/>
          </ac:spMkLst>
        </pc:spChg>
        <pc:spChg chg="mod">
          <ac:chgData name="文婷 柴" userId="cc3e45de-2f49-4c89-aeff-00e7b5b5da7e" providerId="ADAL" clId="{D00E78BC-E0EE-9649-918B-A3BDEF820AFC}" dt="2020-10-15T03:56:13.846" v="8" actId="26606"/>
          <ac:spMkLst>
            <pc:docMk/>
            <pc:sldMk cId="198726417" sldId="275"/>
            <ac:spMk id="3" creationId="{652CE63A-A986-9541-8375-BCD57E35AC2E}"/>
          </ac:spMkLst>
        </pc:spChg>
        <pc:spChg chg="mod">
          <ac:chgData name="文婷 柴" userId="cc3e45de-2f49-4c89-aeff-00e7b5b5da7e" providerId="ADAL" clId="{D00E78BC-E0EE-9649-918B-A3BDEF820AFC}" dt="2020-10-15T03:56:13.846" v="8" actId="26606"/>
          <ac:spMkLst>
            <pc:docMk/>
            <pc:sldMk cId="198726417" sldId="275"/>
            <ac:spMk id="4" creationId="{A4FF6B51-D87C-9543-943D-2D288A8D0BE2}"/>
          </ac:spMkLst>
        </pc:spChg>
        <pc:spChg chg="add del">
          <ac:chgData name="文婷 柴" userId="cc3e45de-2f49-4c89-aeff-00e7b5b5da7e" providerId="ADAL" clId="{D00E78BC-E0EE-9649-918B-A3BDEF820AFC}" dt="2020-10-15T03:56:06.069" v="3" actId="26606"/>
          <ac:spMkLst>
            <pc:docMk/>
            <pc:sldMk cId="198726417" sldId="275"/>
            <ac:spMk id="9" creationId="{7CB4857B-ED7C-444D-9F04-2F885114A1C2}"/>
          </ac:spMkLst>
        </pc:spChg>
        <pc:spChg chg="add del">
          <ac:chgData name="文婷 柴" userId="cc3e45de-2f49-4c89-aeff-00e7b5b5da7e" providerId="ADAL" clId="{D00E78BC-E0EE-9649-918B-A3BDEF820AFC}" dt="2020-10-15T03:56:06.069" v="3" actId="26606"/>
          <ac:spMkLst>
            <pc:docMk/>
            <pc:sldMk cId="198726417" sldId="275"/>
            <ac:spMk id="11" creationId="{D18046FB-44EA-4FD8-A585-EA09A319B2D0}"/>
          </ac:spMkLst>
        </pc:spChg>
        <pc:spChg chg="add del">
          <ac:chgData name="文婷 柴" userId="cc3e45de-2f49-4c89-aeff-00e7b5b5da7e" providerId="ADAL" clId="{D00E78BC-E0EE-9649-918B-A3BDEF820AFC}" dt="2020-10-15T03:56:06.069" v="3" actId="26606"/>
          <ac:spMkLst>
            <pc:docMk/>
            <pc:sldMk cId="198726417" sldId="275"/>
            <ac:spMk id="13" creationId="{479F5F2B-8B58-4140-AE6A-51F6C67B18D9}"/>
          </ac:spMkLst>
        </pc:spChg>
        <pc:spChg chg="add del">
          <ac:chgData name="文婷 柴" userId="cc3e45de-2f49-4c89-aeff-00e7b5b5da7e" providerId="ADAL" clId="{D00E78BC-E0EE-9649-918B-A3BDEF820AFC}" dt="2020-10-15T03:56:10.915" v="5" actId="26606"/>
          <ac:spMkLst>
            <pc:docMk/>
            <pc:sldMk cId="198726417" sldId="275"/>
            <ac:spMk id="15" creationId="{472E3A19-F5D5-48FC-BB9C-48C2F68F598B}"/>
          </ac:spMkLst>
        </pc:spChg>
        <pc:spChg chg="add del">
          <ac:chgData name="文婷 柴" userId="cc3e45de-2f49-4c89-aeff-00e7b5b5da7e" providerId="ADAL" clId="{D00E78BC-E0EE-9649-918B-A3BDEF820AFC}" dt="2020-10-15T03:56:10.915" v="5" actId="26606"/>
          <ac:spMkLst>
            <pc:docMk/>
            <pc:sldMk cId="198726417" sldId="275"/>
            <ac:spMk id="16" creationId="{827B839B-9ADE-406B-8590-F1CAEDED45A1}"/>
          </ac:spMkLst>
        </pc:spChg>
        <pc:spChg chg="add del">
          <ac:chgData name="文婷 柴" userId="cc3e45de-2f49-4c89-aeff-00e7b5b5da7e" providerId="ADAL" clId="{D00E78BC-E0EE-9649-918B-A3BDEF820AFC}" dt="2020-10-15T03:56:10.915" v="5" actId="26606"/>
          <ac:spMkLst>
            <pc:docMk/>
            <pc:sldMk cId="198726417" sldId="275"/>
            <ac:spMk id="17" creationId="{7A62E32F-BB65-43A8-8EB5-92346890E549}"/>
          </ac:spMkLst>
        </pc:spChg>
        <pc:spChg chg="add del">
          <ac:chgData name="文婷 柴" userId="cc3e45de-2f49-4c89-aeff-00e7b5b5da7e" providerId="ADAL" clId="{D00E78BC-E0EE-9649-918B-A3BDEF820AFC}" dt="2020-10-15T03:56:10.915" v="5" actId="26606"/>
          <ac:spMkLst>
            <pc:docMk/>
            <pc:sldMk cId="198726417" sldId="275"/>
            <ac:spMk id="18" creationId="{CFE45BF0-46DB-408C-B5F7-7B11716805D4}"/>
          </ac:spMkLst>
        </pc:spChg>
        <pc:spChg chg="add del">
          <ac:chgData name="文婷 柴" userId="cc3e45de-2f49-4c89-aeff-00e7b5b5da7e" providerId="ADAL" clId="{D00E78BC-E0EE-9649-918B-A3BDEF820AFC}" dt="2020-10-15T03:56:10.915" v="5" actId="26606"/>
          <ac:spMkLst>
            <pc:docMk/>
            <pc:sldMk cId="198726417" sldId="275"/>
            <ac:spMk id="19" creationId="{14E91B64-9FCC-451E-AFB4-A827D6329367}"/>
          </ac:spMkLst>
        </pc:spChg>
        <pc:spChg chg="add del">
          <ac:chgData name="文婷 柴" userId="cc3e45de-2f49-4c89-aeff-00e7b5b5da7e" providerId="ADAL" clId="{D00E78BC-E0EE-9649-918B-A3BDEF820AFC}" dt="2020-10-15T03:56:10.915" v="5" actId="26606"/>
          <ac:spMkLst>
            <pc:docMk/>
            <pc:sldMk cId="198726417" sldId="275"/>
            <ac:spMk id="20" creationId="{2AEBC8F2-97B1-41B4-93F1-2D289E197FBA}"/>
          </ac:spMkLst>
        </pc:spChg>
        <pc:spChg chg="add del">
          <ac:chgData name="文婷 柴" userId="cc3e45de-2f49-4c89-aeff-00e7b5b5da7e" providerId="ADAL" clId="{D00E78BC-E0EE-9649-918B-A3BDEF820AFC}" dt="2020-10-15T03:56:13.817" v="7" actId="26606"/>
          <ac:spMkLst>
            <pc:docMk/>
            <pc:sldMk cId="198726417" sldId="275"/>
            <ac:spMk id="22" creationId="{1BB867FF-FC45-48F7-8104-F89BE54909F1}"/>
          </ac:spMkLst>
        </pc:spChg>
        <pc:spChg chg="add del">
          <ac:chgData name="文婷 柴" userId="cc3e45de-2f49-4c89-aeff-00e7b5b5da7e" providerId="ADAL" clId="{D00E78BC-E0EE-9649-918B-A3BDEF820AFC}" dt="2020-10-15T03:56:13.817" v="7" actId="26606"/>
          <ac:spMkLst>
            <pc:docMk/>
            <pc:sldMk cId="198726417" sldId="275"/>
            <ac:spMk id="23" creationId="{8BB56887-D0D5-4F0C-9E19-7247EB83C8B7}"/>
          </ac:spMkLst>
        </pc:spChg>
        <pc:spChg chg="add del">
          <ac:chgData name="文婷 柴" userId="cc3e45de-2f49-4c89-aeff-00e7b5b5da7e" providerId="ADAL" clId="{D00E78BC-E0EE-9649-918B-A3BDEF820AFC}" dt="2020-10-15T03:56:13.817" v="7" actId="26606"/>
          <ac:spMkLst>
            <pc:docMk/>
            <pc:sldMk cId="198726417" sldId="275"/>
            <ac:spMk id="24" creationId="{081E4A58-353D-44AE-B2FC-2A74E2E400F7}"/>
          </ac:spMkLst>
        </pc:spChg>
        <pc:spChg chg="add">
          <ac:chgData name="文婷 柴" userId="cc3e45de-2f49-4c89-aeff-00e7b5b5da7e" providerId="ADAL" clId="{D00E78BC-E0EE-9649-918B-A3BDEF820AFC}" dt="2020-10-15T03:56:13.846" v="8" actId="26606"/>
          <ac:spMkLst>
            <pc:docMk/>
            <pc:sldMk cId="198726417" sldId="275"/>
            <ac:spMk id="26" creationId="{2B566528-1B12-4246-9431-5C2D7D081168}"/>
          </ac:spMkLst>
        </pc:spChg>
        <pc:spChg chg="add">
          <ac:chgData name="文婷 柴" userId="cc3e45de-2f49-4c89-aeff-00e7b5b5da7e" providerId="ADAL" clId="{D00E78BC-E0EE-9649-918B-A3BDEF820AFC}" dt="2020-10-15T03:56:13.846" v="8" actId="26606"/>
          <ac:spMkLst>
            <pc:docMk/>
            <pc:sldMk cId="198726417" sldId="275"/>
            <ac:spMk id="27" creationId="{2E80C965-DB6D-4F81-9E9E-B027384D0BD6}"/>
          </ac:spMkLst>
        </pc:spChg>
        <pc:spChg chg="add">
          <ac:chgData name="文婷 柴" userId="cc3e45de-2f49-4c89-aeff-00e7b5b5da7e" providerId="ADAL" clId="{D00E78BC-E0EE-9649-918B-A3BDEF820AFC}" dt="2020-10-15T03:56:13.846" v="8" actId="26606"/>
          <ac:spMkLst>
            <pc:docMk/>
            <pc:sldMk cId="198726417" sldId="275"/>
            <ac:spMk id="28" creationId="{A580F890-B085-4E95-96AA-55AEBEC5CE6E}"/>
          </ac:spMkLst>
        </pc:spChg>
        <pc:spChg chg="add">
          <ac:chgData name="文婷 柴" userId="cc3e45de-2f49-4c89-aeff-00e7b5b5da7e" providerId="ADAL" clId="{D00E78BC-E0EE-9649-918B-A3BDEF820AFC}" dt="2020-10-15T03:56:13.846" v="8" actId="26606"/>
          <ac:spMkLst>
            <pc:docMk/>
            <pc:sldMk cId="198726417" sldId="275"/>
            <ac:spMk id="29" creationId="{D3F51FEB-38FB-4F6C-9F7B-2F2AFAB65463}"/>
          </ac:spMkLst>
        </pc:spChg>
        <pc:spChg chg="add">
          <ac:chgData name="文婷 柴" userId="cc3e45de-2f49-4c89-aeff-00e7b5b5da7e" providerId="ADAL" clId="{D00E78BC-E0EE-9649-918B-A3BDEF820AFC}" dt="2020-10-15T03:56:13.846" v="8" actId="26606"/>
          <ac:spMkLst>
            <pc:docMk/>
            <pc:sldMk cId="198726417" sldId="275"/>
            <ac:spMk id="30" creationId="{1E547BA6-BAE0-43BB-A7CA-60F69CE252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2E5F04-0095-4251-9FAD-5F1A55453F50}" type="datetimeFigureOut">
              <a:rPr lang="en-GB" smtClean="0"/>
              <a:pPr/>
              <a:t>15/10/2020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B137E-8145-40BC-8C86-D388D21100F6}"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1" u="none" strike="noStrike" kern="1200" dirty="0">
                <a:solidFill>
                  <a:schemeClr val="tx1"/>
                </a:solidFill>
                <a:effectLst/>
                <a:latin typeface="+mn-lt"/>
                <a:ea typeface="+mn-ea"/>
                <a:cs typeface="+mn-cs"/>
              </a:rPr>
              <a:t>Feedback loops</a:t>
            </a:r>
            <a:r>
              <a:rPr lang="en-US" altLang="zh-CN" sz="1200" b="0" i="0" u="none" strike="noStrike" kern="1200" dirty="0">
                <a:solidFill>
                  <a:schemeClr val="tx1"/>
                </a:solidFill>
                <a:effectLst/>
                <a:latin typeface="+mn-lt"/>
                <a:ea typeface="+mn-ea"/>
                <a:cs typeface="+mn-cs"/>
              </a:rPr>
              <a:t> come in two different kinds: positive and negative. </a:t>
            </a:r>
            <a:r>
              <a:rPr lang="en-US" altLang="zh-CN" sz="1200" b="0" i="1" u="none" strike="noStrike" kern="1200" dirty="0">
                <a:solidFill>
                  <a:schemeClr val="tx1"/>
                </a:solidFill>
                <a:effectLst/>
                <a:latin typeface="+mn-lt"/>
                <a:ea typeface="+mn-ea"/>
                <a:cs typeface="+mn-cs"/>
              </a:rPr>
              <a:t>Negative feedback loops</a:t>
            </a:r>
            <a:r>
              <a:rPr lang="en-US" altLang="zh-CN" sz="1200" b="0" i="0" u="none" strike="noStrike" kern="1200" dirty="0">
                <a:solidFill>
                  <a:schemeClr val="tx1"/>
                </a:solidFill>
                <a:effectLst/>
                <a:latin typeface="+mn-lt"/>
                <a:ea typeface="+mn-ea"/>
                <a:cs typeface="+mn-cs"/>
              </a:rPr>
              <a:t> are more common and work to keep a system stabilized or at equilibrium. </a:t>
            </a:r>
            <a:endParaRPr kumimoji="1" lang="zh-CN" altLang="en-US" dirty="0"/>
          </a:p>
        </p:txBody>
      </p:sp>
      <p:sp>
        <p:nvSpPr>
          <p:cNvPr id="4" name="灯片编号占位符 3"/>
          <p:cNvSpPr>
            <a:spLocks noGrp="1"/>
          </p:cNvSpPr>
          <p:nvPr>
            <p:ph type="sldNum" sz="quarter" idx="5"/>
          </p:nvPr>
        </p:nvSpPr>
        <p:spPr/>
        <p:txBody>
          <a:bodyPr/>
          <a:lstStyle/>
          <a:p>
            <a:fld id="{87DB137E-8145-40BC-8C86-D388D21100F6}" type="slidenum">
              <a:rPr lang="en-GB" smtClean="0"/>
              <a:pPr/>
              <a:t>8</a:t>
            </a:fld>
            <a:endParaRPr lang="en-GB"/>
          </a:p>
        </p:txBody>
      </p:sp>
    </p:spTree>
    <p:extLst>
      <p:ext uri="{BB962C8B-B14F-4D97-AF65-F5344CB8AC3E}">
        <p14:creationId xmlns:p14="http://schemas.microsoft.com/office/powerpoint/2010/main" val="1242497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DA0EAF9-78A0-41E3-8A5C-AD9FA04E8306}" type="datetime1">
              <a:rPr lang="en-GB" smtClean="0"/>
              <a:pPr/>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FF77DB-1168-49F1-98D7-AB3F647F893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106A231-8E61-42CC-A9E2-24B5FE7B96C4}" type="datetime1">
              <a:rPr lang="en-GB" smtClean="0"/>
              <a:pPr/>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FF77DB-1168-49F1-98D7-AB3F647F893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E683C33-B8AA-45BC-9B8D-15D66CAC0FC1}" type="datetime1">
              <a:rPr lang="en-GB" smtClean="0"/>
              <a:pPr/>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FF77DB-1168-49F1-98D7-AB3F647F893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CCA042A-869D-4C63-B95D-6A6C36CF0186}" type="datetime1">
              <a:rPr lang="en-GB" smtClean="0"/>
              <a:pPr/>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FF77DB-1168-49F1-98D7-AB3F647F893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932D6-0A7B-49BF-82B9-7FAA31AEDC17}" type="datetime1">
              <a:rPr lang="en-GB" smtClean="0"/>
              <a:pPr/>
              <a:t>15/10/2020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3FF77DB-1168-49F1-98D7-AB3F647F893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17EBE57-DE0D-4C4E-8183-198A5C6735C0}" type="datetime1">
              <a:rPr lang="en-GB" smtClean="0"/>
              <a:pPr/>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FF77DB-1168-49F1-98D7-AB3F647F893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41825F7-5A75-4C1E-AFFF-CEBA041BE4E5}" type="datetime1">
              <a:rPr lang="en-GB" smtClean="0"/>
              <a:pPr/>
              <a:t>15/10/2020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3FF77DB-1168-49F1-98D7-AB3F647F893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1ED69C3-550A-494B-B289-588BD262A176}" type="datetime1">
              <a:rPr lang="en-GB" smtClean="0"/>
              <a:pPr/>
              <a:t>15/10/2020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3FF77DB-1168-49F1-98D7-AB3F647F893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7F3626-C65C-4113-A830-01A4403CCD22}" type="datetime1">
              <a:rPr lang="en-GB" smtClean="0"/>
              <a:pPr/>
              <a:t>15/10/2020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3FF77DB-1168-49F1-98D7-AB3F647F893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F7F0FF-EF45-431D-8D90-4D3E8A7DC42F}" type="datetime1">
              <a:rPr lang="en-GB" smtClean="0"/>
              <a:pPr/>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FF77DB-1168-49F1-98D7-AB3F647F893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1DA822-1179-4EC0-A3C6-E1D16B30B315}" type="datetime1">
              <a:rPr lang="en-GB" smtClean="0"/>
              <a:pPr/>
              <a:t>15/10/2020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3FF77DB-1168-49F1-98D7-AB3F647F893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08078-4BBD-491E-B782-B13843FA19B9}" type="datetime1">
              <a:rPr lang="en-GB" smtClean="0"/>
              <a:pPr/>
              <a:t>15/10/2020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F77DB-1168-49F1-98D7-AB3F647F893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8.tiff"/></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examples.yourdictionary.com/examples-of-negative-feedback.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83568" y="908720"/>
            <a:ext cx="7704856" cy="115212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683568" y="692696"/>
            <a:ext cx="7772400" cy="1470025"/>
          </a:xfrm>
        </p:spPr>
        <p:txBody>
          <a:bodyPr>
            <a:normAutofit/>
          </a:bodyPr>
          <a:lstStyle/>
          <a:p>
            <a:pPr algn="l"/>
            <a:r>
              <a:rPr lang="en-GB" sz="2400" b="1" dirty="0">
                <a:solidFill>
                  <a:srgbClr val="FF0000"/>
                </a:solidFill>
              </a:rPr>
              <a:t>Learning Objective: </a:t>
            </a:r>
            <a:r>
              <a:rPr lang="en-GB" sz="2400" dirty="0"/>
              <a:t>To understand how the body controls the level of glucose in the blood.</a:t>
            </a:r>
          </a:p>
        </p:txBody>
      </p:sp>
      <p:sp>
        <p:nvSpPr>
          <p:cNvPr id="3" name="Subtitle 2"/>
          <p:cNvSpPr>
            <a:spLocks noGrp="1"/>
          </p:cNvSpPr>
          <p:nvPr>
            <p:ph type="subTitle" idx="1"/>
          </p:nvPr>
        </p:nvSpPr>
        <p:spPr>
          <a:xfrm>
            <a:off x="1403648" y="3140968"/>
            <a:ext cx="6400800" cy="1752600"/>
          </a:xfrm>
        </p:spPr>
        <p:txBody>
          <a:bodyPr>
            <a:noAutofit/>
          </a:bodyPr>
          <a:lstStyle/>
          <a:p>
            <a:r>
              <a:rPr lang="en-GB" sz="4400" b="1" dirty="0">
                <a:solidFill>
                  <a:schemeClr val="tx1"/>
                </a:solidFill>
              </a:rPr>
              <a:t>Homeostasis:</a:t>
            </a:r>
          </a:p>
          <a:p>
            <a:r>
              <a:rPr lang="en-GB" dirty="0">
                <a:solidFill>
                  <a:schemeClr val="tx1"/>
                </a:solidFill>
              </a:rPr>
              <a:t>The control of glucose in the blood</a:t>
            </a:r>
          </a:p>
          <a:p>
            <a:endParaRPr lang="en-GB" dirty="0">
              <a:solidFill>
                <a:schemeClr val="tx1"/>
              </a:solidFill>
            </a:endParaRPr>
          </a:p>
          <a:p>
            <a:r>
              <a:rPr lang="en-GB" dirty="0">
                <a:solidFill>
                  <a:schemeClr val="tx1"/>
                </a:solidFill>
              </a:rPr>
              <a:t>IGCSE Biology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D0891FA9-2085-E048-BAFA-C532FCEF26D8}"/>
              </a:ext>
            </a:extLst>
          </p:cNvPr>
          <p:cNvSpPr>
            <a:spLocks noGrp="1"/>
          </p:cNvSpPr>
          <p:nvPr>
            <p:ph type="title"/>
          </p:nvPr>
        </p:nvSpPr>
        <p:spPr>
          <a:xfrm>
            <a:off x="482600" y="321734"/>
            <a:ext cx="8178799" cy="1135737"/>
          </a:xfrm>
        </p:spPr>
        <p:txBody>
          <a:bodyPr>
            <a:normAutofit/>
          </a:bodyPr>
          <a:lstStyle/>
          <a:p>
            <a:pPr marL="571500" indent="-571500">
              <a:buBlip>
                <a:blip r:embed="rId2"/>
              </a:buBlip>
            </a:pPr>
            <a:r>
              <a:rPr lang="en-US" altLang="zh-CN" sz="3100" b="1"/>
              <a:t>Steps of Negative Feedback Loops</a:t>
            </a:r>
            <a:endParaRPr kumimoji="1" lang="zh-CN" altLang="en-US" sz="3100"/>
          </a:p>
        </p:txBody>
      </p:sp>
      <p:sp>
        <p:nvSpPr>
          <p:cNvPr id="3" name="内容占位符 2">
            <a:extLst>
              <a:ext uri="{FF2B5EF4-FFF2-40B4-BE49-F238E27FC236}">
                <a16:creationId xmlns:a16="http://schemas.microsoft.com/office/drawing/2014/main" id="{652CE63A-A986-9541-8375-BCD57E35AC2E}"/>
              </a:ext>
            </a:extLst>
          </p:cNvPr>
          <p:cNvSpPr>
            <a:spLocks noGrp="1"/>
          </p:cNvSpPr>
          <p:nvPr>
            <p:ph idx="1"/>
          </p:nvPr>
        </p:nvSpPr>
        <p:spPr>
          <a:xfrm>
            <a:off x="482600" y="1782981"/>
            <a:ext cx="8178799" cy="4393982"/>
          </a:xfrm>
        </p:spPr>
        <p:txBody>
          <a:bodyPr>
            <a:normAutofit/>
          </a:bodyPr>
          <a:lstStyle/>
          <a:p>
            <a:pPr>
              <a:lnSpc>
                <a:spcPct val="90000"/>
              </a:lnSpc>
              <a:spcBef>
                <a:spcPts val="1500"/>
              </a:spcBef>
            </a:pPr>
            <a:r>
              <a:rPr lang="en-US" altLang="zh-CN" sz="1600" dirty="0"/>
              <a:t>All </a:t>
            </a:r>
            <a:r>
              <a:rPr lang="en-US" altLang="zh-CN" sz="1600" b="1" dirty="0"/>
              <a:t>negative feedback loops</a:t>
            </a:r>
            <a:r>
              <a:rPr lang="en-US" altLang="zh-CN" sz="1600" dirty="0"/>
              <a:t> occur in a series of steps. Let's continue to use a thermostat as an example. </a:t>
            </a:r>
          </a:p>
          <a:p>
            <a:pPr marL="720725" indent="-355600">
              <a:lnSpc>
                <a:spcPct val="90000"/>
              </a:lnSpc>
              <a:spcBef>
                <a:spcPts val="1500"/>
              </a:spcBef>
              <a:buFont typeface="+mj-lt"/>
              <a:buAutoNum type="arabicPeriod"/>
            </a:pPr>
            <a:r>
              <a:rPr lang="en-US" altLang="zh-CN" sz="1600" dirty="0"/>
              <a:t>You have a </a:t>
            </a:r>
            <a:r>
              <a:rPr lang="en-US" altLang="zh-CN" sz="1600" b="1" dirty="0"/>
              <a:t>stimulus</a:t>
            </a:r>
            <a:r>
              <a:rPr lang="en-US" altLang="zh-CN" sz="1600" dirty="0"/>
              <a:t>, in which a change occurs. In this case, the temperature in the house increases. </a:t>
            </a:r>
          </a:p>
          <a:p>
            <a:pPr marL="720725" indent="-355600">
              <a:lnSpc>
                <a:spcPct val="90000"/>
              </a:lnSpc>
              <a:spcBef>
                <a:spcPts val="1500"/>
              </a:spcBef>
              <a:buFont typeface="+mj-lt"/>
              <a:buAutoNum type="arabicPeriod"/>
            </a:pPr>
            <a:r>
              <a:rPr lang="en-US" altLang="zh-CN" sz="1600" dirty="0"/>
              <a:t>You have a </a:t>
            </a:r>
            <a:r>
              <a:rPr lang="en-US" altLang="zh-CN" sz="1600" b="1" dirty="0"/>
              <a:t>sensor</a:t>
            </a:r>
            <a:r>
              <a:rPr lang="en-US" altLang="zh-CN" sz="1600" dirty="0"/>
              <a:t>, or the change is detected. In our scenario, the thermostat registers the increase in temperature. </a:t>
            </a:r>
          </a:p>
          <a:p>
            <a:pPr marL="720725" indent="-355600">
              <a:lnSpc>
                <a:spcPct val="90000"/>
              </a:lnSpc>
              <a:spcBef>
                <a:spcPts val="1500"/>
              </a:spcBef>
              <a:buFont typeface="+mj-lt"/>
              <a:buAutoNum type="arabicPeriod"/>
            </a:pPr>
            <a:r>
              <a:rPr lang="en-US" altLang="zh-CN" sz="1600" dirty="0"/>
              <a:t>There's a </a:t>
            </a:r>
            <a:r>
              <a:rPr lang="en-US" altLang="zh-CN" sz="1600" b="1" dirty="0"/>
              <a:t>control</a:t>
            </a:r>
            <a:r>
              <a:rPr lang="en-US" altLang="zh-CN" sz="1600" dirty="0"/>
              <a:t>, which is just a response to the change: the thermostat sends a signal to decrease the temperature. </a:t>
            </a:r>
          </a:p>
          <a:p>
            <a:pPr marL="720725" indent="-355600">
              <a:lnSpc>
                <a:spcPct val="90000"/>
              </a:lnSpc>
              <a:spcBef>
                <a:spcPts val="1500"/>
              </a:spcBef>
              <a:buFont typeface="+mj-lt"/>
              <a:buAutoNum type="arabicPeriod"/>
            </a:pPr>
            <a:r>
              <a:rPr lang="en-US" altLang="zh-CN" sz="1600" dirty="0"/>
              <a:t>There's an </a:t>
            </a:r>
            <a:r>
              <a:rPr lang="en-US" altLang="zh-CN" sz="1600" b="1" dirty="0"/>
              <a:t>effector</a:t>
            </a:r>
            <a:r>
              <a:rPr lang="en-US" altLang="zh-CN" sz="1600" dirty="0"/>
              <a:t>, or the effect of the response. This could be the AC turning on to bring the temperature in the house back down to normal or the heater stopping for a period of time until the temperature is brought back down to normal. </a:t>
            </a:r>
          </a:p>
          <a:p>
            <a:pPr>
              <a:lnSpc>
                <a:spcPct val="90000"/>
              </a:lnSpc>
              <a:spcBef>
                <a:spcPts val="1500"/>
              </a:spcBef>
            </a:pPr>
            <a:r>
              <a:rPr lang="en-US" altLang="zh-CN" sz="1600" dirty="0"/>
              <a:t>If the temperature were to keep dropping down until it is too cold, then the process would repeat itself, but this time, the response (or control) would be to increase the temperature to bring it back to normal. A negative feedback loop serves to keep a certain variable in check, temperature in this case.</a:t>
            </a:r>
          </a:p>
        </p:txBody>
      </p:sp>
      <p:sp>
        <p:nvSpPr>
          <p:cNvPr id="27"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08801" y="2200695"/>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00197" y="1502156"/>
            <a:ext cx="2532832" cy="954774"/>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8518" y="5230015"/>
            <a:ext cx="2017580" cy="760545"/>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60240" y="578940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灯片编号占位符 3">
            <a:extLst>
              <a:ext uri="{FF2B5EF4-FFF2-40B4-BE49-F238E27FC236}">
                <a16:creationId xmlns:a16="http://schemas.microsoft.com/office/drawing/2014/main" id="{A4FF6B51-D87C-9543-943D-2D288A8D0BE2}"/>
              </a:ext>
            </a:extLst>
          </p:cNvPr>
          <p:cNvSpPr>
            <a:spLocks noGrp="1"/>
          </p:cNvSpPr>
          <p:nvPr>
            <p:ph type="sldNum" sz="quarter" idx="12"/>
          </p:nvPr>
        </p:nvSpPr>
        <p:spPr>
          <a:xfrm>
            <a:off x="6603999" y="6356350"/>
            <a:ext cx="2057400" cy="365125"/>
          </a:xfrm>
        </p:spPr>
        <p:txBody>
          <a:bodyPr>
            <a:normAutofit/>
          </a:bodyPr>
          <a:lstStyle/>
          <a:p>
            <a:pPr>
              <a:spcAft>
                <a:spcPts val="600"/>
              </a:spcAft>
            </a:pPr>
            <a:fld id="{13FF77DB-1168-49F1-98D7-AB3F647F8932}" type="slidenum">
              <a:rPr lang="en-GB" smtClean="0"/>
              <a:pPr>
                <a:spcAft>
                  <a:spcPts val="600"/>
                </a:spcAft>
              </a:pPr>
              <a:t>10</a:t>
            </a:fld>
            <a:endParaRPr lang="en-GB"/>
          </a:p>
        </p:txBody>
      </p:sp>
    </p:spTree>
    <p:extLst>
      <p:ext uri="{BB962C8B-B14F-4D97-AF65-F5344CB8AC3E}">
        <p14:creationId xmlns:p14="http://schemas.microsoft.com/office/powerpoint/2010/main" val="19872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424CB-20D3-FF47-B833-A78EAAB2E924}"/>
              </a:ext>
            </a:extLst>
          </p:cNvPr>
          <p:cNvSpPr>
            <a:spLocks noGrp="1"/>
          </p:cNvSpPr>
          <p:nvPr>
            <p:ph type="title"/>
          </p:nvPr>
        </p:nvSpPr>
        <p:spPr/>
        <p:txBody>
          <a:bodyPr>
            <a:normAutofit fontScale="90000"/>
          </a:bodyPr>
          <a:lstStyle/>
          <a:p>
            <a:pPr marL="571500" indent="-571500">
              <a:buBlip>
                <a:blip r:embed="rId2"/>
              </a:buBlip>
            </a:pPr>
            <a:r>
              <a:rPr lang="en-US" altLang="zh-CN" b="1" dirty="0"/>
              <a:t>Examples of Negative Feedback Loops</a:t>
            </a:r>
            <a:endParaRPr kumimoji="1" lang="zh-CN" altLang="en-US" dirty="0"/>
          </a:p>
        </p:txBody>
      </p:sp>
      <p:sp>
        <p:nvSpPr>
          <p:cNvPr id="3" name="灯片编号占位符 2">
            <a:extLst>
              <a:ext uri="{FF2B5EF4-FFF2-40B4-BE49-F238E27FC236}">
                <a16:creationId xmlns:a16="http://schemas.microsoft.com/office/drawing/2014/main" id="{380C11D0-089B-3340-8479-C16453C784DF}"/>
              </a:ext>
            </a:extLst>
          </p:cNvPr>
          <p:cNvSpPr>
            <a:spLocks noGrp="1"/>
          </p:cNvSpPr>
          <p:nvPr>
            <p:ph type="sldNum" sz="quarter" idx="12"/>
          </p:nvPr>
        </p:nvSpPr>
        <p:spPr/>
        <p:txBody>
          <a:bodyPr/>
          <a:lstStyle/>
          <a:p>
            <a:fld id="{13FF77DB-1168-49F1-98D7-AB3F647F8932}" type="slidenum">
              <a:rPr lang="en-GB" smtClean="0"/>
              <a:pPr/>
              <a:t>11</a:t>
            </a:fld>
            <a:endParaRPr lang="en-GB"/>
          </a:p>
        </p:txBody>
      </p:sp>
      <p:pic>
        <p:nvPicPr>
          <p:cNvPr id="5" name="图片 4">
            <a:extLst>
              <a:ext uri="{FF2B5EF4-FFF2-40B4-BE49-F238E27FC236}">
                <a16:creationId xmlns:a16="http://schemas.microsoft.com/office/drawing/2014/main" id="{D5EA1997-AF35-9143-A3DB-9BC4E00BB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3777265"/>
            <a:ext cx="4767098" cy="2791781"/>
          </a:xfrm>
          <a:prstGeom prst="rect">
            <a:avLst/>
          </a:prstGeom>
        </p:spPr>
      </p:pic>
      <p:sp>
        <p:nvSpPr>
          <p:cNvPr id="6" name="文本框 5">
            <a:extLst>
              <a:ext uri="{FF2B5EF4-FFF2-40B4-BE49-F238E27FC236}">
                <a16:creationId xmlns:a16="http://schemas.microsoft.com/office/drawing/2014/main" id="{77BFF65A-D5A3-7B44-AFD7-C8E74F91B503}"/>
              </a:ext>
            </a:extLst>
          </p:cNvPr>
          <p:cNvSpPr txBox="1"/>
          <p:nvPr/>
        </p:nvSpPr>
        <p:spPr>
          <a:xfrm>
            <a:off x="611560" y="1656168"/>
            <a:ext cx="7704856" cy="1882567"/>
          </a:xfrm>
          <a:prstGeom prst="rect">
            <a:avLst/>
          </a:prstGeom>
          <a:noFill/>
        </p:spPr>
        <p:txBody>
          <a:bodyPr wrap="square" rtlCol="0">
            <a:spAutoFit/>
          </a:bodyPr>
          <a:lstStyle/>
          <a:p>
            <a:pPr marL="285750" indent="-285750">
              <a:spcBef>
                <a:spcPts val="1000"/>
              </a:spcBef>
              <a:buFont typeface="Arial" panose="020B0604020202020204" pitchFamily="34" charset="0"/>
              <a:buChar char="•"/>
            </a:pPr>
            <a:r>
              <a:rPr lang="en-US" altLang="zh-CN" dirty="0"/>
              <a:t>This diagram shows the steps of the negative feedback loop, as well as how it works in </a:t>
            </a:r>
            <a:r>
              <a:rPr lang="en-US" altLang="zh-CN" b="1" dirty="0"/>
              <a:t>temperature regulation</a:t>
            </a:r>
            <a:r>
              <a:rPr lang="en-US" altLang="zh-CN" dirty="0"/>
              <a:t>.</a:t>
            </a:r>
          </a:p>
          <a:p>
            <a:pPr marL="285750" indent="-285750">
              <a:spcBef>
                <a:spcPts val="1000"/>
              </a:spcBef>
              <a:buFont typeface="Arial" panose="020B0604020202020204" pitchFamily="34" charset="0"/>
              <a:buChar char="•"/>
            </a:pPr>
            <a:r>
              <a:rPr lang="en-US" altLang="zh-CN" dirty="0"/>
              <a:t>As you can see, the body exceeds a certain temperature. This is detected by nerve cells that report back to the part of the brain that regulates temperature, and the brain sends out a signal for the body to cool itself down by sweating. Pretty efficient!</a:t>
            </a:r>
            <a:endParaRPr kumimoji="1" lang="zh-CN" altLang="en-US" dirty="0"/>
          </a:p>
        </p:txBody>
      </p:sp>
      <p:pic>
        <p:nvPicPr>
          <p:cNvPr id="8" name="图片 7">
            <a:extLst>
              <a:ext uri="{FF2B5EF4-FFF2-40B4-BE49-F238E27FC236}">
                <a16:creationId xmlns:a16="http://schemas.microsoft.com/office/drawing/2014/main" id="{F9E7676A-8C40-8C41-ACCB-AE533063C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6928" y="3334477"/>
            <a:ext cx="3037520" cy="3523523"/>
          </a:xfrm>
          <a:prstGeom prst="rect">
            <a:avLst/>
          </a:prstGeom>
        </p:spPr>
      </p:pic>
    </p:spTree>
    <p:extLst>
      <p:ext uri="{BB962C8B-B14F-4D97-AF65-F5344CB8AC3E}">
        <p14:creationId xmlns:p14="http://schemas.microsoft.com/office/powerpoint/2010/main" val="102369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checkerboard(across)">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checkerboard(across)">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71500" indent="-571500">
              <a:buBlip>
                <a:blip r:embed="rId2"/>
              </a:buBlip>
            </a:pPr>
            <a:r>
              <a:rPr kumimoji="1" lang="en-US" altLang="zh-CN" dirty="0"/>
              <a:t>Positive feedback</a:t>
            </a:r>
            <a:endParaRPr kumimoji="1" lang="zh-CN" altLang="en-US" dirty="0"/>
          </a:p>
        </p:txBody>
      </p:sp>
      <p:pic>
        <p:nvPicPr>
          <p:cNvPr id="3" name="图片 2"/>
          <p:cNvPicPr>
            <a:picLocks noChangeAspect="1"/>
          </p:cNvPicPr>
          <p:nvPr/>
        </p:nvPicPr>
        <p:blipFill>
          <a:blip r:embed="rId3"/>
          <a:stretch>
            <a:fillRect/>
          </a:stretch>
        </p:blipFill>
        <p:spPr>
          <a:xfrm>
            <a:off x="4572000" y="4572000"/>
            <a:ext cx="4572000" cy="2286000"/>
          </a:xfrm>
          <a:prstGeom prst="rect">
            <a:avLst/>
          </a:prstGeom>
        </p:spPr>
      </p:pic>
      <p:pic>
        <p:nvPicPr>
          <p:cNvPr id="4" name="图片 3"/>
          <p:cNvPicPr>
            <a:picLocks noChangeAspect="1"/>
          </p:cNvPicPr>
          <p:nvPr/>
        </p:nvPicPr>
        <p:blipFill>
          <a:blip r:embed="rId4"/>
          <a:stretch>
            <a:fillRect/>
          </a:stretch>
        </p:blipFill>
        <p:spPr>
          <a:xfrm>
            <a:off x="228600" y="1447800"/>
            <a:ext cx="5943600" cy="2726627"/>
          </a:xfrm>
          <a:prstGeom prst="rect">
            <a:avLst/>
          </a:prstGeom>
        </p:spPr>
      </p:pic>
      <p:sp>
        <p:nvSpPr>
          <p:cNvPr id="5" name="矩形 4"/>
          <p:cNvSpPr/>
          <p:nvPr/>
        </p:nvSpPr>
        <p:spPr>
          <a:xfrm>
            <a:off x="228600" y="4191000"/>
            <a:ext cx="4572000" cy="923330"/>
          </a:xfrm>
          <a:prstGeom prst="rect">
            <a:avLst/>
          </a:prstGeom>
        </p:spPr>
        <p:txBody>
          <a:bodyPr>
            <a:spAutoFit/>
          </a:bodyPr>
          <a:lstStyle/>
          <a:p>
            <a:r>
              <a:rPr lang="en-US" altLang="zh-CN" dirty="0">
                <a:solidFill>
                  <a:srgbClr val="222222"/>
                </a:solidFill>
                <a:latin typeface="Arial" charset="0"/>
              </a:rPr>
              <a:t>Alarm or panic can spread by positive feedback among a herd of animals to cause a </a:t>
            </a:r>
            <a:r>
              <a:rPr lang="en-US" altLang="zh-CN" dirty="0">
                <a:solidFill>
                  <a:srgbClr val="0B0080"/>
                </a:solidFill>
                <a:latin typeface="Arial" charset="0"/>
              </a:rPr>
              <a:t>stampede</a:t>
            </a:r>
            <a:r>
              <a:rPr lang="zh-CN" altLang="en-US" dirty="0">
                <a:solidFill>
                  <a:srgbClr val="0B0080"/>
                </a:solidFill>
                <a:latin typeface="Arial" charset="0"/>
              </a:rPr>
              <a:t> </a:t>
            </a:r>
            <a:r>
              <a:rPr lang="en-US" altLang="zh-CN" dirty="0">
                <a:latin typeface="Arial" charset="0"/>
              </a:rPr>
              <a:t>(run</a:t>
            </a:r>
            <a:r>
              <a:rPr lang="zh-CN" altLang="en-US" dirty="0">
                <a:latin typeface="Arial" charset="0"/>
              </a:rPr>
              <a:t> </a:t>
            </a:r>
            <a:r>
              <a:rPr lang="en-US" altLang="zh-CN" dirty="0">
                <a:latin typeface="Arial" charset="0"/>
              </a:rPr>
              <a:t>in</a:t>
            </a:r>
            <a:r>
              <a:rPr lang="zh-CN" altLang="en-US" dirty="0">
                <a:latin typeface="Arial" charset="0"/>
              </a:rPr>
              <a:t> </a:t>
            </a:r>
            <a:r>
              <a:rPr lang="en-US" altLang="zh-CN" dirty="0">
                <a:latin typeface="Arial" charset="0"/>
              </a:rPr>
              <a:t>panic).</a:t>
            </a:r>
            <a:endParaRPr lang="zh-CN" altLang="en-US" dirty="0"/>
          </a:p>
        </p:txBody>
      </p:sp>
      <p:sp>
        <p:nvSpPr>
          <p:cNvPr id="7" name="文本框 6">
            <a:extLst>
              <a:ext uri="{FF2B5EF4-FFF2-40B4-BE49-F238E27FC236}">
                <a16:creationId xmlns:a16="http://schemas.microsoft.com/office/drawing/2014/main" id="{3A937530-E5DE-1D46-BB51-7B6FC3EB5267}"/>
              </a:ext>
            </a:extLst>
          </p:cNvPr>
          <p:cNvSpPr txBox="1"/>
          <p:nvPr/>
        </p:nvSpPr>
        <p:spPr>
          <a:xfrm>
            <a:off x="6516216" y="1556792"/>
            <a:ext cx="2627784" cy="3015208"/>
          </a:xfrm>
          <a:prstGeom prst="rect">
            <a:avLst/>
          </a:prstGeom>
          <a:noFill/>
        </p:spPr>
        <p:txBody>
          <a:bodyPr wrap="square" rtlCol="0">
            <a:spAutoFit/>
          </a:bodyPr>
          <a:lstStyle/>
          <a:p>
            <a:endParaRPr kumimoji="1" lang="zh-CN" altLang="en-US" dirty="0"/>
          </a:p>
        </p:txBody>
      </p:sp>
    </p:spTree>
    <p:extLst>
      <p:ext uri="{BB962C8B-B14F-4D97-AF65-F5344CB8AC3E}">
        <p14:creationId xmlns:p14="http://schemas.microsoft.com/office/powerpoint/2010/main" val="368338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20B8F0D-0CB4-6642-AE68-877205C5A534}"/>
              </a:ext>
            </a:extLst>
          </p:cNvPr>
          <p:cNvSpPr>
            <a:spLocks noGrp="1"/>
          </p:cNvSpPr>
          <p:nvPr>
            <p:ph type="title"/>
          </p:nvPr>
        </p:nvSpPr>
        <p:spPr/>
        <p:txBody>
          <a:bodyPr/>
          <a:lstStyle/>
          <a:p>
            <a:pPr marL="571500" indent="-571500">
              <a:buBlip>
                <a:blip r:embed="rId2"/>
              </a:buBlip>
            </a:pPr>
            <a:r>
              <a:rPr kumimoji="1" lang="en-US" altLang="zh-CN" dirty="0"/>
              <a:t>Positive feedback</a:t>
            </a:r>
            <a:endParaRPr kumimoji="1" lang="zh-CN" altLang="en-US" dirty="0"/>
          </a:p>
        </p:txBody>
      </p:sp>
      <p:sp>
        <p:nvSpPr>
          <p:cNvPr id="6" name="内容占位符 5">
            <a:extLst>
              <a:ext uri="{FF2B5EF4-FFF2-40B4-BE49-F238E27FC236}">
                <a16:creationId xmlns:a16="http://schemas.microsoft.com/office/drawing/2014/main" id="{0083B6CE-E393-6242-8616-336C1A48B917}"/>
              </a:ext>
            </a:extLst>
          </p:cNvPr>
          <p:cNvSpPr>
            <a:spLocks noGrp="1"/>
          </p:cNvSpPr>
          <p:nvPr>
            <p:ph idx="1"/>
          </p:nvPr>
        </p:nvSpPr>
        <p:spPr/>
        <p:txBody>
          <a:bodyPr>
            <a:normAutofit fontScale="70000" lnSpcReduction="20000"/>
          </a:bodyPr>
          <a:lstStyle/>
          <a:p>
            <a:pPr>
              <a:lnSpc>
                <a:spcPct val="120000"/>
              </a:lnSpc>
              <a:spcBef>
                <a:spcPts val="1500"/>
              </a:spcBef>
            </a:pPr>
            <a:r>
              <a:rPr lang="en-US" altLang="zh-CN" dirty="0"/>
              <a:t>Whereas a negative feedback loop causes a decrease in function/</a:t>
            </a:r>
            <a:r>
              <a:rPr lang="zh-CN" altLang="en-US" dirty="0"/>
              <a:t> </a:t>
            </a:r>
            <a:r>
              <a:rPr lang="en-US" altLang="zh-CN" dirty="0"/>
              <a:t>effect, a </a:t>
            </a:r>
            <a:r>
              <a:rPr lang="en-US" altLang="zh-CN" i="1" dirty="0"/>
              <a:t>positive feedback loop</a:t>
            </a:r>
            <a:r>
              <a:rPr lang="en-US" altLang="zh-CN" dirty="0"/>
              <a:t> will increase a function/</a:t>
            </a:r>
            <a:r>
              <a:rPr lang="zh-CN" altLang="en-US" dirty="0"/>
              <a:t> </a:t>
            </a:r>
            <a:r>
              <a:rPr lang="en-US" altLang="zh-CN" dirty="0"/>
              <a:t>effect. It reinforces the change until a specific outcome is reached. The best way to understand this is through examples. </a:t>
            </a:r>
          </a:p>
          <a:p>
            <a:pPr marL="903287" indent="-457200">
              <a:lnSpc>
                <a:spcPct val="120000"/>
              </a:lnSpc>
              <a:spcBef>
                <a:spcPts val="1500"/>
              </a:spcBef>
              <a:buFont typeface="Wingdings" pitchFamily="2" charset="2"/>
              <a:buChar char="ü"/>
            </a:pPr>
            <a:r>
              <a:rPr lang="en-US" altLang="zh-CN" dirty="0"/>
              <a:t>Childbirth is a positive feedback loop. During childbirth, the uterus will contract until the child is born.</a:t>
            </a:r>
          </a:p>
          <a:p>
            <a:pPr marL="903287" indent="-457200">
              <a:lnSpc>
                <a:spcPct val="120000"/>
              </a:lnSpc>
              <a:spcBef>
                <a:spcPts val="1500"/>
              </a:spcBef>
              <a:buFont typeface="Wingdings" pitchFamily="2" charset="2"/>
              <a:buChar char="ü"/>
            </a:pPr>
            <a:r>
              <a:rPr lang="en-US" altLang="zh-CN" dirty="0"/>
              <a:t>Blood clotting is another example because platelets will continue to be released to the injury site until the bleeding has stopped. </a:t>
            </a:r>
          </a:p>
          <a:p>
            <a:pPr>
              <a:lnSpc>
                <a:spcPct val="120000"/>
              </a:lnSpc>
              <a:spcBef>
                <a:spcPts val="1500"/>
              </a:spcBef>
            </a:pPr>
            <a:r>
              <a:rPr lang="en-US" altLang="zh-CN" dirty="0"/>
              <a:t>So to simplify, negative feedback promotes</a:t>
            </a:r>
            <a:r>
              <a:rPr lang="zh-CN" altLang="en-US" dirty="0"/>
              <a:t> </a:t>
            </a:r>
            <a:r>
              <a:rPr lang="en-US" altLang="zh-CN" dirty="0"/>
              <a:t>equilibrium</a:t>
            </a:r>
            <a:r>
              <a:rPr lang="zh-CN" altLang="en-US" dirty="0"/>
              <a:t> </a:t>
            </a:r>
            <a:r>
              <a:rPr lang="en-US" altLang="zh-CN" dirty="0"/>
              <a:t>while</a:t>
            </a:r>
            <a:r>
              <a:rPr lang="zh-CN" altLang="en-US" dirty="0"/>
              <a:t> </a:t>
            </a:r>
            <a:r>
              <a:rPr lang="en-US" altLang="zh-CN" dirty="0"/>
              <a:t>positive</a:t>
            </a:r>
            <a:r>
              <a:rPr lang="zh-CN" altLang="en-US" dirty="0"/>
              <a:t> </a:t>
            </a:r>
            <a:r>
              <a:rPr lang="en-US" altLang="zh-CN" dirty="0"/>
              <a:t>feedback</a:t>
            </a:r>
            <a:r>
              <a:rPr lang="zh-CN" altLang="en-US" dirty="0"/>
              <a:t> </a:t>
            </a:r>
            <a:r>
              <a:rPr lang="en-US" altLang="zh-CN" dirty="0"/>
              <a:t>push</a:t>
            </a:r>
            <a:r>
              <a:rPr lang="zh-CN" altLang="en-US" dirty="0"/>
              <a:t> </a:t>
            </a:r>
            <a:r>
              <a:rPr lang="en-US" altLang="zh-CN" dirty="0"/>
              <a:t>a</a:t>
            </a:r>
            <a:r>
              <a:rPr lang="zh-CN" altLang="en-US" dirty="0"/>
              <a:t> </a:t>
            </a:r>
            <a:r>
              <a:rPr lang="en-US" altLang="zh-CN" dirty="0"/>
              <a:t>system</a:t>
            </a:r>
            <a:r>
              <a:rPr lang="zh-CN" altLang="en-US" dirty="0"/>
              <a:t> </a:t>
            </a:r>
            <a:r>
              <a:rPr lang="en-US" altLang="zh-CN" dirty="0"/>
              <a:t>away</a:t>
            </a:r>
            <a:r>
              <a:rPr lang="zh-CN" altLang="en-US" dirty="0"/>
              <a:t> </a:t>
            </a:r>
            <a:r>
              <a:rPr lang="en-US" altLang="zh-CN" dirty="0"/>
              <a:t>from</a:t>
            </a:r>
            <a:r>
              <a:rPr lang="zh-CN" altLang="en-US" dirty="0"/>
              <a:t> </a:t>
            </a:r>
            <a:r>
              <a:rPr lang="en-US" altLang="zh-CN" dirty="0"/>
              <a:t>equilibrium.</a:t>
            </a:r>
          </a:p>
        </p:txBody>
      </p:sp>
      <p:sp>
        <p:nvSpPr>
          <p:cNvPr id="3" name="灯片编号占位符 2">
            <a:extLst>
              <a:ext uri="{FF2B5EF4-FFF2-40B4-BE49-F238E27FC236}">
                <a16:creationId xmlns:a16="http://schemas.microsoft.com/office/drawing/2014/main" id="{17CD64BC-B573-554A-A1E5-8FEB3F9196ED}"/>
              </a:ext>
            </a:extLst>
          </p:cNvPr>
          <p:cNvSpPr>
            <a:spLocks noGrp="1"/>
          </p:cNvSpPr>
          <p:nvPr>
            <p:ph type="sldNum" sz="quarter" idx="12"/>
          </p:nvPr>
        </p:nvSpPr>
        <p:spPr/>
        <p:txBody>
          <a:bodyPr/>
          <a:lstStyle/>
          <a:p>
            <a:fld id="{13FF77DB-1168-49F1-98D7-AB3F647F8932}" type="slidenum">
              <a:rPr lang="en-GB" smtClean="0"/>
              <a:pPr/>
              <a:t>13</a:t>
            </a:fld>
            <a:endParaRPr lang="en-GB"/>
          </a:p>
        </p:txBody>
      </p:sp>
    </p:spTree>
    <p:extLst>
      <p:ext uri="{BB962C8B-B14F-4D97-AF65-F5344CB8AC3E}">
        <p14:creationId xmlns:p14="http://schemas.microsoft.com/office/powerpoint/2010/main" val="357724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 1 diabetes</a:t>
            </a:r>
          </a:p>
        </p:txBody>
      </p:sp>
      <p:sp>
        <p:nvSpPr>
          <p:cNvPr id="3" name="Content Placeholder 2"/>
          <p:cNvSpPr>
            <a:spLocks noGrp="1"/>
          </p:cNvSpPr>
          <p:nvPr>
            <p:ph idx="1"/>
          </p:nvPr>
        </p:nvSpPr>
        <p:spPr/>
        <p:txBody>
          <a:bodyPr/>
          <a:lstStyle/>
          <a:p>
            <a:r>
              <a:rPr lang="en-GB" dirty="0"/>
              <a:t>Sometimes the pancreas produces small amounts of insulin, or no insulin at all.</a:t>
            </a:r>
          </a:p>
          <a:p>
            <a:r>
              <a:rPr lang="en-GB" dirty="0"/>
              <a:t>This causes the disease </a:t>
            </a:r>
            <a:r>
              <a:rPr lang="en-GB" b="1" dirty="0"/>
              <a:t>diabetes</a:t>
            </a:r>
            <a:r>
              <a:rPr lang="en-GB" dirty="0"/>
              <a:t>, which can be very dangerous.</a:t>
            </a:r>
          </a:p>
          <a:p>
            <a:r>
              <a:rPr lang="en-GB" dirty="0"/>
              <a:t>If patients cannot control their levels of glucose, they may fall into a coma and could eventually die.</a:t>
            </a:r>
          </a:p>
        </p:txBody>
      </p:sp>
      <p:sp>
        <p:nvSpPr>
          <p:cNvPr id="4" name="Slide Number Placeholder 3"/>
          <p:cNvSpPr>
            <a:spLocks noGrp="1"/>
          </p:cNvSpPr>
          <p:nvPr>
            <p:ph type="sldNum" sz="quarter" idx="12"/>
          </p:nvPr>
        </p:nvSpPr>
        <p:spPr/>
        <p:txBody>
          <a:bodyPr/>
          <a:lstStyle/>
          <a:p>
            <a:fld id="{13FF77DB-1168-49F1-98D7-AB3F647F8932}" type="slidenum">
              <a:rPr lang="en-GB" smtClean="0"/>
              <a:pPr/>
              <a:t>14</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 1 diabetes - Symptoms</a:t>
            </a:r>
          </a:p>
        </p:txBody>
      </p:sp>
      <p:sp>
        <p:nvSpPr>
          <p:cNvPr id="3" name="Content Placeholder 2"/>
          <p:cNvSpPr>
            <a:spLocks noGrp="1"/>
          </p:cNvSpPr>
          <p:nvPr>
            <p:ph idx="1"/>
          </p:nvPr>
        </p:nvSpPr>
        <p:spPr/>
        <p:txBody>
          <a:bodyPr>
            <a:normAutofit lnSpcReduction="10000"/>
          </a:bodyPr>
          <a:lstStyle/>
          <a:p>
            <a:pPr>
              <a:buNone/>
            </a:pPr>
            <a:r>
              <a:rPr lang="en-GB" dirty="0"/>
              <a:t>	Symptoms include:</a:t>
            </a:r>
          </a:p>
          <a:p>
            <a:r>
              <a:rPr lang="en-GB" dirty="0"/>
              <a:t>urinating more often than normal </a:t>
            </a:r>
          </a:p>
          <a:p>
            <a:r>
              <a:rPr lang="en-GB" altLang="zh-CN" dirty="0"/>
              <a:t>increased thirst</a:t>
            </a:r>
          </a:p>
          <a:p>
            <a:r>
              <a:rPr lang="en-GB" altLang="zh-CN" dirty="0"/>
              <a:t>Increased hunger</a:t>
            </a:r>
          </a:p>
          <a:p>
            <a:r>
              <a:rPr lang="en-GB" dirty="0"/>
              <a:t>presence of glucose in urine</a:t>
            </a:r>
          </a:p>
          <a:p>
            <a:r>
              <a:rPr lang="en-GB" dirty="0"/>
              <a:t>extreme tiredness</a:t>
            </a:r>
          </a:p>
          <a:p>
            <a:r>
              <a:rPr lang="en-GB" dirty="0"/>
              <a:t>weight loss</a:t>
            </a:r>
          </a:p>
          <a:p>
            <a:r>
              <a:rPr lang="en-GB" dirty="0"/>
              <a:t>Blurred vision</a:t>
            </a:r>
          </a:p>
          <a:p>
            <a:endParaRPr lang="en-GB" dirty="0"/>
          </a:p>
        </p:txBody>
      </p:sp>
      <p:sp>
        <p:nvSpPr>
          <p:cNvPr id="4" name="Slide Number Placeholder 3"/>
          <p:cNvSpPr>
            <a:spLocks noGrp="1"/>
          </p:cNvSpPr>
          <p:nvPr>
            <p:ph type="sldNum" sz="quarter" idx="12"/>
          </p:nvPr>
        </p:nvSpPr>
        <p:spPr/>
        <p:txBody>
          <a:bodyPr/>
          <a:lstStyle/>
          <a:p>
            <a:fld id="{13FF77DB-1168-49F1-98D7-AB3F647F8932}" type="slidenum">
              <a:rPr lang="en-GB" smtClean="0"/>
              <a:pPr/>
              <a:t>15</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is Type 1 diabetes treated?</a:t>
            </a:r>
          </a:p>
        </p:txBody>
      </p:sp>
      <p:sp>
        <p:nvSpPr>
          <p:cNvPr id="3" name="Content Placeholder 2"/>
          <p:cNvSpPr>
            <a:spLocks noGrp="1"/>
          </p:cNvSpPr>
          <p:nvPr>
            <p:ph idx="1"/>
          </p:nvPr>
        </p:nvSpPr>
        <p:spPr/>
        <p:txBody>
          <a:bodyPr>
            <a:normAutofit lnSpcReduction="10000"/>
          </a:bodyPr>
          <a:lstStyle/>
          <a:p>
            <a:r>
              <a:rPr lang="en-GB" dirty="0"/>
              <a:t>Patients inject themselves with insulin each day.</a:t>
            </a:r>
          </a:p>
          <a:p>
            <a:r>
              <a:rPr lang="en-GB" dirty="0"/>
              <a:t>They have to control the levels of carbohydrates in their meals</a:t>
            </a:r>
            <a:r>
              <a:rPr lang="zh-CN" altLang="en-US" dirty="0"/>
              <a:t> </a:t>
            </a:r>
            <a:r>
              <a:rPr lang="en-US" altLang="zh-CN" dirty="0"/>
              <a:t>(diet</a:t>
            </a:r>
            <a:r>
              <a:rPr lang="zh-CN" altLang="en-US" dirty="0"/>
              <a:t> </a:t>
            </a:r>
            <a:r>
              <a:rPr lang="en-US" altLang="zh-CN" dirty="0"/>
              <a:t>restrictions)</a:t>
            </a:r>
            <a:r>
              <a:rPr lang="en-GB" dirty="0"/>
              <a:t>.</a:t>
            </a:r>
          </a:p>
          <a:p>
            <a:r>
              <a:rPr lang="en-GB" dirty="0"/>
              <a:t>They may need to have more, but smaller meals spaced out through the day.</a:t>
            </a:r>
          </a:p>
          <a:p>
            <a:r>
              <a:rPr lang="en-GB" dirty="0"/>
              <a:t>They also need to monitor their blood glucose levels (using glucose meters).</a:t>
            </a:r>
          </a:p>
          <a:p>
            <a:endParaRPr lang="en-GB" dirty="0"/>
          </a:p>
        </p:txBody>
      </p:sp>
      <p:sp>
        <p:nvSpPr>
          <p:cNvPr id="4" name="Slide Number Placeholder 3"/>
          <p:cNvSpPr>
            <a:spLocks noGrp="1"/>
          </p:cNvSpPr>
          <p:nvPr>
            <p:ph type="sldNum" sz="quarter" idx="12"/>
          </p:nvPr>
        </p:nvSpPr>
        <p:spPr/>
        <p:txBody>
          <a:bodyPr/>
          <a:lstStyle/>
          <a:p>
            <a:fld id="{13FF77DB-1168-49F1-98D7-AB3F647F8932}" type="slidenum">
              <a:rPr lang="en-GB" smtClean="0"/>
              <a:pPr/>
              <a:t>16</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nsulin-in-treating-diabetes-ga-2-main_Full.jpg"/>
          <p:cNvPicPr>
            <a:picLocks noChangeAspect="1"/>
          </p:cNvPicPr>
          <p:nvPr/>
        </p:nvPicPr>
        <p:blipFill>
          <a:blip r:embed="rId2" cstate="print"/>
          <a:stretch>
            <a:fillRect/>
          </a:stretch>
        </p:blipFill>
        <p:spPr>
          <a:xfrm>
            <a:off x="2928926" y="3429000"/>
            <a:ext cx="2857500" cy="2857500"/>
          </a:xfrm>
          <a:prstGeom prst="rect">
            <a:avLst/>
          </a:prstGeom>
        </p:spPr>
      </p:pic>
      <p:pic>
        <p:nvPicPr>
          <p:cNvPr id="5" name="Content Placeholder 4" descr="insulin injection 2.bmp"/>
          <p:cNvPicPr>
            <a:picLocks noGrp="1" noChangeAspect="1"/>
          </p:cNvPicPr>
          <p:nvPr>
            <p:ph idx="1"/>
          </p:nvPr>
        </p:nvPicPr>
        <p:blipFill>
          <a:blip r:embed="rId3" cstate="print"/>
          <a:stretch>
            <a:fillRect/>
          </a:stretch>
        </p:blipFill>
        <p:spPr>
          <a:xfrm>
            <a:off x="428596" y="1428736"/>
            <a:ext cx="3114675" cy="3095625"/>
          </a:xfrm>
        </p:spPr>
      </p:pic>
      <p:sp>
        <p:nvSpPr>
          <p:cNvPr id="2" name="Title 1"/>
          <p:cNvSpPr>
            <a:spLocks noGrp="1"/>
          </p:cNvSpPr>
          <p:nvPr>
            <p:ph type="title"/>
          </p:nvPr>
        </p:nvSpPr>
        <p:spPr/>
        <p:txBody>
          <a:bodyPr/>
          <a:lstStyle/>
          <a:p>
            <a:r>
              <a:rPr lang="en-GB" dirty="0"/>
              <a:t>How is Type 1 diabetes treated?</a:t>
            </a:r>
          </a:p>
        </p:txBody>
      </p:sp>
      <p:sp>
        <p:nvSpPr>
          <p:cNvPr id="4" name="Slide Number Placeholder 3"/>
          <p:cNvSpPr>
            <a:spLocks noGrp="1"/>
          </p:cNvSpPr>
          <p:nvPr>
            <p:ph type="sldNum" sz="quarter" idx="12"/>
          </p:nvPr>
        </p:nvSpPr>
        <p:spPr/>
        <p:txBody>
          <a:bodyPr/>
          <a:lstStyle/>
          <a:p>
            <a:fld id="{13FF77DB-1168-49F1-98D7-AB3F647F8932}" type="slidenum">
              <a:rPr lang="en-GB" smtClean="0"/>
              <a:pPr/>
              <a:t>17</a:t>
            </a:fld>
            <a:endParaRPr lang="en-GB"/>
          </a:p>
        </p:txBody>
      </p:sp>
      <p:pic>
        <p:nvPicPr>
          <p:cNvPr id="6" name="Picture 5" descr="insulin injection.jpg"/>
          <p:cNvPicPr>
            <a:picLocks noChangeAspect="1"/>
          </p:cNvPicPr>
          <p:nvPr/>
        </p:nvPicPr>
        <p:blipFill>
          <a:blip r:embed="rId4" cstate="print"/>
          <a:stretch>
            <a:fillRect/>
          </a:stretch>
        </p:blipFill>
        <p:spPr>
          <a:xfrm>
            <a:off x="5786446" y="1357298"/>
            <a:ext cx="3214710" cy="49372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Homeostasis</a:t>
            </a:r>
          </a:p>
        </p:txBody>
      </p:sp>
      <p:sp>
        <p:nvSpPr>
          <p:cNvPr id="3" name="Content Placeholder 2"/>
          <p:cNvSpPr>
            <a:spLocks noGrp="1"/>
          </p:cNvSpPr>
          <p:nvPr>
            <p:ph idx="1"/>
          </p:nvPr>
        </p:nvSpPr>
        <p:spPr/>
        <p:txBody>
          <a:bodyPr/>
          <a:lstStyle/>
          <a:p>
            <a:r>
              <a:rPr lang="en-US" u="sng" dirty="0"/>
              <a:t>Homeostasis is the maintenance of a constant internal environment</a:t>
            </a:r>
            <a:r>
              <a:rPr lang="en-US" dirty="0"/>
              <a:t>.</a:t>
            </a:r>
          </a:p>
          <a:p>
            <a:pPr>
              <a:buNone/>
            </a:pPr>
            <a:r>
              <a:rPr lang="en-US" dirty="0"/>
              <a:t>	It includes control of:</a:t>
            </a:r>
          </a:p>
          <a:p>
            <a:r>
              <a:rPr lang="en-US" dirty="0"/>
              <a:t>water and salts balance – by the kidneys</a:t>
            </a:r>
          </a:p>
          <a:p>
            <a:r>
              <a:rPr lang="en-US" dirty="0"/>
              <a:t>removal of CO</a:t>
            </a:r>
            <a:r>
              <a:rPr lang="en-US" baseline="-25000" dirty="0"/>
              <a:t>2</a:t>
            </a:r>
            <a:r>
              <a:rPr lang="en-US" dirty="0"/>
              <a:t> from the blood – by the lungs</a:t>
            </a:r>
          </a:p>
          <a:p>
            <a:r>
              <a:rPr lang="en-US" dirty="0"/>
              <a:t>control of body temperature</a:t>
            </a:r>
          </a:p>
          <a:p>
            <a:r>
              <a:rPr lang="en-US" u="sng" dirty="0"/>
              <a:t>control of blood glucose concentration</a:t>
            </a:r>
          </a:p>
          <a:p>
            <a:endParaRPr lang="en-GB" dirty="0"/>
          </a:p>
        </p:txBody>
      </p:sp>
      <p:sp>
        <p:nvSpPr>
          <p:cNvPr id="4" name="Slide Number Placeholder 3"/>
          <p:cNvSpPr>
            <a:spLocks noGrp="1"/>
          </p:cNvSpPr>
          <p:nvPr>
            <p:ph type="sldNum" sz="quarter" idx="12"/>
          </p:nvPr>
        </p:nvSpPr>
        <p:spPr/>
        <p:txBody>
          <a:bodyPr/>
          <a:lstStyle/>
          <a:p>
            <a:fld id="{13FF77DB-1168-49F1-98D7-AB3F647F8932}" type="slidenum">
              <a:rPr lang="en-GB" smtClean="0"/>
              <a:pPr/>
              <a:t>2</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of Glucose in the Blood</a:t>
            </a:r>
            <a:endParaRPr lang="en-GB" dirty="0"/>
          </a:p>
        </p:txBody>
      </p:sp>
      <p:sp>
        <p:nvSpPr>
          <p:cNvPr id="3" name="Content Placeholder 2"/>
          <p:cNvSpPr>
            <a:spLocks noGrp="1"/>
          </p:cNvSpPr>
          <p:nvPr>
            <p:ph idx="1"/>
          </p:nvPr>
        </p:nvSpPr>
        <p:spPr/>
        <p:txBody>
          <a:bodyPr>
            <a:normAutofit fontScale="92500"/>
          </a:bodyPr>
          <a:lstStyle/>
          <a:p>
            <a:pPr lvl="0"/>
            <a:r>
              <a:rPr lang="en-US" dirty="0"/>
              <a:t>Glucose is needed by cells for </a:t>
            </a:r>
            <a:r>
              <a:rPr lang="en-US" b="1" dirty="0"/>
              <a:t>respiration</a:t>
            </a:r>
            <a:r>
              <a:rPr lang="en-US" dirty="0"/>
              <a:t>.</a:t>
            </a:r>
          </a:p>
          <a:p>
            <a:pPr lvl="0"/>
            <a:r>
              <a:rPr lang="en-US" dirty="0"/>
              <a:t>If the levels of glucose are too low there would not be enough for cells to carry out respiration.</a:t>
            </a:r>
          </a:p>
          <a:p>
            <a:pPr lvl="0"/>
            <a:r>
              <a:rPr lang="en-US" dirty="0"/>
              <a:t>If the levels of glucose are too high, this would affect the water balance (osmosis) of the plasma.</a:t>
            </a:r>
          </a:p>
          <a:p>
            <a:pPr lvl="0"/>
            <a:r>
              <a:rPr lang="en-US" dirty="0"/>
              <a:t>The body controls glucose levels with the help of two hormones that are made in the </a:t>
            </a:r>
            <a:r>
              <a:rPr lang="en-US" b="1" dirty="0"/>
              <a:t>pancreas</a:t>
            </a:r>
            <a:r>
              <a:rPr lang="en-US" dirty="0"/>
              <a:t>.</a:t>
            </a:r>
          </a:p>
        </p:txBody>
      </p:sp>
      <p:sp>
        <p:nvSpPr>
          <p:cNvPr id="4" name="Slide Number Placeholder 3"/>
          <p:cNvSpPr>
            <a:spLocks noGrp="1"/>
          </p:cNvSpPr>
          <p:nvPr>
            <p:ph type="sldNum" sz="quarter" idx="12"/>
          </p:nvPr>
        </p:nvSpPr>
        <p:spPr/>
        <p:txBody>
          <a:bodyPr/>
          <a:lstStyle/>
          <a:p>
            <a:fld id="{13FF77DB-1168-49F1-98D7-AB3F647F8932}" type="slidenum">
              <a:rPr lang="en-GB" smtClean="0"/>
              <a:pPr/>
              <a:t>3</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Pancreas</a:t>
            </a:r>
          </a:p>
        </p:txBody>
      </p:sp>
      <p:pic>
        <p:nvPicPr>
          <p:cNvPr id="5" name="Content Placeholder 4" descr="pancreas-text.jpg"/>
          <p:cNvPicPr>
            <a:picLocks noGrp="1" noChangeAspect="1"/>
          </p:cNvPicPr>
          <p:nvPr>
            <p:ph idx="1"/>
          </p:nvPr>
        </p:nvPicPr>
        <p:blipFill>
          <a:blip r:embed="rId2" cstate="print"/>
          <a:stretch>
            <a:fillRect/>
          </a:stretch>
        </p:blipFill>
        <p:spPr>
          <a:xfrm>
            <a:off x="0" y="1857364"/>
            <a:ext cx="5157216" cy="3877056"/>
          </a:xfrm>
        </p:spPr>
      </p:pic>
      <p:sp>
        <p:nvSpPr>
          <p:cNvPr id="4" name="Slide Number Placeholder 3"/>
          <p:cNvSpPr>
            <a:spLocks noGrp="1"/>
          </p:cNvSpPr>
          <p:nvPr>
            <p:ph type="sldNum" sz="quarter" idx="12"/>
          </p:nvPr>
        </p:nvSpPr>
        <p:spPr/>
        <p:txBody>
          <a:bodyPr/>
          <a:lstStyle/>
          <a:p>
            <a:fld id="{13FF77DB-1168-49F1-98D7-AB3F647F8932}" type="slidenum">
              <a:rPr lang="en-GB" smtClean="0"/>
              <a:pPr/>
              <a:t>4</a:t>
            </a:fld>
            <a:endParaRPr lang="en-GB"/>
          </a:p>
        </p:txBody>
      </p:sp>
      <p:sp>
        <p:nvSpPr>
          <p:cNvPr id="6" name="TextBox 5"/>
          <p:cNvSpPr txBox="1"/>
          <p:nvPr/>
        </p:nvSpPr>
        <p:spPr>
          <a:xfrm>
            <a:off x="5143504" y="1714488"/>
            <a:ext cx="4000496" cy="4832092"/>
          </a:xfrm>
          <a:prstGeom prst="rect">
            <a:avLst/>
          </a:prstGeom>
          <a:noFill/>
        </p:spPr>
        <p:txBody>
          <a:bodyPr wrap="square" rtlCol="0">
            <a:spAutoFit/>
          </a:bodyPr>
          <a:lstStyle/>
          <a:p>
            <a:r>
              <a:rPr lang="en-GB" sz="2800" dirty="0"/>
              <a:t>The pancreas secretes </a:t>
            </a:r>
            <a:r>
              <a:rPr lang="en-GB" sz="2800" b="1" dirty="0"/>
              <a:t>digestive enzymes</a:t>
            </a:r>
            <a:r>
              <a:rPr lang="en-GB" sz="2800" dirty="0"/>
              <a:t>, which travel down the pancreatic duct into the small intestine.</a:t>
            </a:r>
          </a:p>
          <a:p>
            <a:endParaRPr lang="en-GB" sz="2800" dirty="0"/>
          </a:p>
          <a:p>
            <a:r>
              <a:rPr lang="en-GB" sz="2800" dirty="0"/>
              <a:t>The pancreas also secretes two </a:t>
            </a:r>
            <a:r>
              <a:rPr lang="en-GB" sz="2800" b="1" dirty="0"/>
              <a:t>hormones</a:t>
            </a:r>
            <a:r>
              <a:rPr lang="en-GB" sz="2800" dirty="0"/>
              <a:t> directly into the blood – from where it can travel round the body.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the glucose level rises:</a:t>
            </a:r>
            <a:br>
              <a:rPr lang="en-US" dirty="0"/>
            </a:br>
            <a:endParaRPr lang="en-GB" dirty="0"/>
          </a:p>
        </p:txBody>
      </p:sp>
      <p:sp>
        <p:nvSpPr>
          <p:cNvPr id="3" name="Content Placeholder 2"/>
          <p:cNvSpPr>
            <a:spLocks noGrp="1"/>
          </p:cNvSpPr>
          <p:nvPr>
            <p:ph idx="1"/>
          </p:nvPr>
        </p:nvSpPr>
        <p:spPr/>
        <p:txBody>
          <a:bodyPr>
            <a:normAutofit fontScale="92500"/>
          </a:bodyPr>
          <a:lstStyle/>
          <a:p>
            <a:pPr lvl="0"/>
            <a:r>
              <a:rPr lang="en-US" dirty="0"/>
              <a:t>The </a:t>
            </a:r>
            <a:r>
              <a:rPr lang="en-US" b="1" dirty="0"/>
              <a:t>increased</a:t>
            </a:r>
            <a:r>
              <a:rPr lang="en-US" dirty="0"/>
              <a:t> level of glucose is </a:t>
            </a:r>
            <a:r>
              <a:rPr lang="en-US" b="1" dirty="0"/>
              <a:t>detected</a:t>
            </a:r>
            <a:r>
              <a:rPr lang="en-US" dirty="0"/>
              <a:t> by cells in the pancreas (islets of Langerhans), which stimulates the production of the hormone </a:t>
            </a:r>
            <a:r>
              <a:rPr lang="en-US" b="1" u="sng" dirty="0"/>
              <a:t>insulin</a:t>
            </a:r>
            <a:r>
              <a:rPr lang="en-US" dirty="0"/>
              <a:t>.</a:t>
            </a:r>
          </a:p>
          <a:p>
            <a:pPr lvl="0"/>
            <a:r>
              <a:rPr lang="en-US" dirty="0"/>
              <a:t>Insulin travels in the blood to the </a:t>
            </a:r>
            <a:r>
              <a:rPr lang="en-US" b="1" dirty="0"/>
              <a:t>liver</a:t>
            </a:r>
            <a:r>
              <a:rPr lang="en-US" dirty="0"/>
              <a:t>, where glucose is converted into </a:t>
            </a:r>
            <a:r>
              <a:rPr lang="en-US" b="1" dirty="0"/>
              <a:t>glycogen</a:t>
            </a:r>
            <a:r>
              <a:rPr lang="en-US" dirty="0"/>
              <a:t>, which is stored.</a:t>
            </a:r>
          </a:p>
          <a:p>
            <a:pPr lvl="0"/>
            <a:r>
              <a:rPr lang="en-US" dirty="0"/>
              <a:t>This </a:t>
            </a:r>
            <a:r>
              <a:rPr lang="en-US" b="1" dirty="0"/>
              <a:t>decreases</a:t>
            </a:r>
            <a:r>
              <a:rPr lang="en-US" dirty="0"/>
              <a:t> the levels of glucose in the blood.</a:t>
            </a:r>
          </a:p>
          <a:p>
            <a:pPr lvl="0"/>
            <a:r>
              <a:rPr lang="en-US" dirty="0"/>
              <a:t> The level of glucose returns to normal.</a:t>
            </a:r>
          </a:p>
          <a:p>
            <a:endParaRPr lang="en-GB" dirty="0"/>
          </a:p>
        </p:txBody>
      </p:sp>
      <p:sp>
        <p:nvSpPr>
          <p:cNvPr id="4" name="Slide Number Placeholder 3"/>
          <p:cNvSpPr>
            <a:spLocks noGrp="1"/>
          </p:cNvSpPr>
          <p:nvPr>
            <p:ph type="sldNum" sz="quarter" idx="12"/>
          </p:nvPr>
        </p:nvSpPr>
        <p:spPr/>
        <p:txBody>
          <a:bodyPr/>
          <a:lstStyle/>
          <a:p>
            <a:fld id="{13FF77DB-1168-49F1-98D7-AB3F647F8932}" type="slidenum">
              <a:rPr lang="en-GB" smtClean="0"/>
              <a:pPr/>
              <a:t>5</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the glucose level falls:</a:t>
            </a:r>
            <a:br>
              <a:rPr lang="en-US" dirty="0"/>
            </a:br>
            <a:endParaRPr lang="en-GB" dirty="0"/>
          </a:p>
        </p:txBody>
      </p:sp>
      <p:sp>
        <p:nvSpPr>
          <p:cNvPr id="3" name="Content Placeholder 2"/>
          <p:cNvSpPr>
            <a:spLocks noGrp="1"/>
          </p:cNvSpPr>
          <p:nvPr>
            <p:ph idx="1"/>
          </p:nvPr>
        </p:nvSpPr>
        <p:spPr/>
        <p:txBody>
          <a:bodyPr>
            <a:normAutofit lnSpcReduction="10000"/>
          </a:bodyPr>
          <a:lstStyle/>
          <a:p>
            <a:pPr lvl="0"/>
            <a:r>
              <a:rPr lang="en-US" dirty="0"/>
              <a:t>The </a:t>
            </a:r>
            <a:r>
              <a:rPr lang="en-US" b="1" dirty="0"/>
              <a:t>decreased</a:t>
            </a:r>
            <a:r>
              <a:rPr lang="en-US" dirty="0"/>
              <a:t> level of glucose is detected by the cells in the pancreas, which stimulates the production of the hormone </a:t>
            </a:r>
            <a:r>
              <a:rPr lang="en-US" b="1" u="sng" dirty="0"/>
              <a:t>glucagon</a:t>
            </a:r>
            <a:r>
              <a:rPr lang="en-US" dirty="0"/>
              <a:t>.</a:t>
            </a:r>
          </a:p>
          <a:p>
            <a:pPr lvl="0"/>
            <a:r>
              <a:rPr lang="en-US" dirty="0"/>
              <a:t>Glucagon travels in the blood to the </a:t>
            </a:r>
            <a:r>
              <a:rPr lang="en-US" b="1" dirty="0"/>
              <a:t>liver</a:t>
            </a:r>
            <a:r>
              <a:rPr lang="en-US" dirty="0"/>
              <a:t>, where stored glycogen is broken down to make </a:t>
            </a:r>
            <a:r>
              <a:rPr lang="en-US" b="1" dirty="0"/>
              <a:t>glucose</a:t>
            </a:r>
            <a:r>
              <a:rPr lang="en-US" dirty="0"/>
              <a:t>.</a:t>
            </a:r>
          </a:p>
          <a:p>
            <a:pPr lvl="0"/>
            <a:r>
              <a:rPr lang="en-US" dirty="0"/>
              <a:t>This </a:t>
            </a:r>
            <a:r>
              <a:rPr lang="en-US" b="1" dirty="0"/>
              <a:t>increases</a:t>
            </a:r>
            <a:r>
              <a:rPr lang="en-US" dirty="0"/>
              <a:t> the levels of glucose in the blood.</a:t>
            </a:r>
          </a:p>
          <a:p>
            <a:pPr lvl="0"/>
            <a:r>
              <a:rPr lang="en-US" dirty="0"/>
              <a:t>The level of glucose returns to normal.</a:t>
            </a:r>
          </a:p>
        </p:txBody>
      </p:sp>
      <p:sp>
        <p:nvSpPr>
          <p:cNvPr id="4" name="Slide Number Placeholder 3"/>
          <p:cNvSpPr>
            <a:spLocks noGrp="1"/>
          </p:cNvSpPr>
          <p:nvPr>
            <p:ph type="sldNum" sz="quarter" idx="12"/>
          </p:nvPr>
        </p:nvSpPr>
        <p:spPr/>
        <p:txBody>
          <a:bodyPr/>
          <a:lstStyle/>
          <a:p>
            <a:fld id="{13FF77DB-1168-49F1-98D7-AB3F647F8932}" type="slidenum">
              <a:rPr lang="en-GB" smtClean="0"/>
              <a:pPr/>
              <a:t>6</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74239-8160-674C-B2B9-1E39FF6BB025}"/>
              </a:ext>
            </a:extLst>
          </p:cNvPr>
          <p:cNvSpPr>
            <a:spLocks noGrp="1"/>
          </p:cNvSpPr>
          <p:nvPr>
            <p:ph type="title"/>
          </p:nvPr>
        </p:nvSpPr>
        <p:spPr>
          <a:xfrm>
            <a:off x="683568" y="351716"/>
            <a:ext cx="8229600" cy="1143000"/>
          </a:xfrm>
        </p:spPr>
        <p:txBody>
          <a:bodyPr>
            <a:noAutofit/>
          </a:bodyPr>
          <a:lstStyle/>
          <a:p>
            <a:r>
              <a:rPr kumimoji="1" lang="en-US" altLang="zh-CN" dirty="0"/>
              <a:t>After</a:t>
            </a:r>
            <a:r>
              <a:rPr kumimoji="1" lang="zh-CN" altLang="en-US" dirty="0"/>
              <a:t> </a:t>
            </a:r>
            <a:r>
              <a:rPr kumimoji="1" lang="en-US" altLang="zh-CN" dirty="0"/>
              <a:t>you</a:t>
            </a:r>
            <a:r>
              <a:rPr kumimoji="1" lang="zh-CN" altLang="en-US" dirty="0"/>
              <a:t> </a:t>
            </a:r>
            <a:r>
              <a:rPr kumimoji="1" lang="en-US" altLang="zh-CN" dirty="0"/>
              <a:t>have</a:t>
            </a:r>
            <a:r>
              <a:rPr kumimoji="1" lang="zh-CN" altLang="en-US" dirty="0"/>
              <a:t> </a:t>
            </a:r>
            <a:r>
              <a:rPr kumimoji="1" lang="en-US" altLang="zh-CN" dirty="0"/>
              <a:t>a</a:t>
            </a:r>
            <a:r>
              <a:rPr kumimoji="1" lang="zh-CN" altLang="en-US" dirty="0"/>
              <a:t> </a:t>
            </a:r>
            <a:r>
              <a:rPr kumimoji="1" lang="en-US" altLang="zh-CN" dirty="0"/>
              <a:t>meal</a:t>
            </a:r>
            <a:r>
              <a:rPr kumimoji="1" lang="zh-CN" altLang="en-US" dirty="0"/>
              <a:t> </a:t>
            </a:r>
            <a:r>
              <a:rPr kumimoji="1" lang="en-US" altLang="zh-CN" dirty="0"/>
              <a:t>…</a:t>
            </a:r>
            <a:endParaRPr kumimoji="1" lang="zh-CN" altLang="en-US" dirty="0"/>
          </a:p>
        </p:txBody>
      </p:sp>
      <p:sp>
        <p:nvSpPr>
          <p:cNvPr id="4" name="灯片编号占位符 3">
            <a:extLst>
              <a:ext uri="{FF2B5EF4-FFF2-40B4-BE49-F238E27FC236}">
                <a16:creationId xmlns:a16="http://schemas.microsoft.com/office/drawing/2014/main" id="{427C8557-2477-9C48-9274-6C0706E9F0D9}"/>
              </a:ext>
            </a:extLst>
          </p:cNvPr>
          <p:cNvSpPr>
            <a:spLocks noGrp="1"/>
          </p:cNvSpPr>
          <p:nvPr>
            <p:ph type="sldNum" sz="quarter" idx="12"/>
          </p:nvPr>
        </p:nvSpPr>
        <p:spPr>
          <a:xfrm>
            <a:off x="5905128" y="5962839"/>
            <a:ext cx="2133600" cy="365125"/>
          </a:xfrm>
        </p:spPr>
        <p:txBody>
          <a:bodyPr/>
          <a:lstStyle/>
          <a:p>
            <a:fld id="{13FF77DB-1168-49F1-98D7-AB3F647F8932}" type="slidenum">
              <a:rPr lang="en-GB" sz="2000" smtClean="0"/>
              <a:pPr/>
              <a:t>7</a:t>
            </a:fld>
            <a:endParaRPr lang="en-GB" sz="2000"/>
          </a:p>
        </p:txBody>
      </p:sp>
      <p:cxnSp>
        <p:nvCxnSpPr>
          <p:cNvPr id="6" name="直线连接符 5">
            <a:extLst>
              <a:ext uri="{FF2B5EF4-FFF2-40B4-BE49-F238E27FC236}">
                <a16:creationId xmlns:a16="http://schemas.microsoft.com/office/drawing/2014/main" id="{73367982-C800-404C-A90F-EB07CEFE374C}"/>
              </a:ext>
            </a:extLst>
          </p:cNvPr>
          <p:cNvCxnSpPr/>
          <p:nvPr/>
        </p:nvCxnSpPr>
        <p:spPr>
          <a:xfrm>
            <a:off x="1115616" y="2459425"/>
            <a:ext cx="396044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直线连接符 6">
            <a:extLst>
              <a:ext uri="{FF2B5EF4-FFF2-40B4-BE49-F238E27FC236}">
                <a16:creationId xmlns:a16="http://schemas.microsoft.com/office/drawing/2014/main" id="{BDA0004D-EE05-F24A-8005-C8D0EED44668}"/>
              </a:ext>
            </a:extLst>
          </p:cNvPr>
          <p:cNvCxnSpPr/>
          <p:nvPr/>
        </p:nvCxnSpPr>
        <p:spPr>
          <a:xfrm>
            <a:off x="1944688" y="3401780"/>
            <a:ext cx="3960440" cy="0"/>
          </a:xfrm>
          <a:prstGeom prst="line">
            <a:avLst/>
          </a:prstGeom>
          <a:ln w="19050"/>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57EA6E01-0DF8-B344-B1E6-F4C2EAE0A835}"/>
              </a:ext>
            </a:extLst>
          </p:cNvPr>
          <p:cNvSpPr txBox="1"/>
          <p:nvPr/>
        </p:nvSpPr>
        <p:spPr>
          <a:xfrm>
            <a:off x="1115616" y="1988840"/>
            <a:ext cx="5194920" cy="400110"/>
          </a:xfrm>
          <a:prstGeom prst="rect">
            <a:avLst/>
          </a:prstGeom>
          <a:noFill/>
        </p:spPr>
        <p:txBody>
          <a:bodyPr wrap="square" rtlCol="0">
            <a:spAutoFit/>
          </a:bodyPr>
          <a:lstStyle/>
          <a:p>
            <a:r>
              <a:rPr kumimoji="1" lang="en-US" altLang="zh-CN" sz="2000" dirty="0"/>
              <a:t>Glucose</a:t>
            </a:r>
            <a:r>
              <a:rPr kumimoji="1" lang="zh-CN" altLang="en-US" sz="2000" dirty="0"/>
              <a:t> </a:t>
            </a:r>
            <a:r>
              <a:rPr kumimoji="1" lang="en-US" altLang="zh-CN" sz="2000" dirty="0"/>
              <a:t>concentration</a:t>
            </a:r>
            <a:r>
              <a:rPr kumimoji="1" lang="zh-CN" altLang="en-US" sz="2000" dirty="0"/>
              <a:t> </a:t>
            </a:r>
            <a:r>
              <a:rPr kumimoji="1" lang="en-US" altLang="zh-CN" sz="2000" dirty="0"/>
              <a:t>increase</a:t>
            </a:r>
            <a:endParaRPr kumimoji="1" lang="zh-CN" altLang="en-US" sz="2000" dirty="0"/>
          </a:p>
        </p:txBody>
      </p:sp>
      <p:sp>
        <p:nvSpPr>
          <p:cNvPr id="9" name="文本框 8">
            <a:extLst>
              <a:ext uri="{FF2B5EF4-FFF2-40B4-BE49-F238E27FC236}">
                <a16:creationId xmlns:a16="http://schemas.microsoft.com/office/drawing/2014/main" id="{F7E445FF-80A4-F448-9DE7-4BA289AA29AE}"/>
              </a:ext>
            </a:extLst>
          </p:cNvPr>
          <p:cNvSpPr txBox="1"/>
          <p:nvPr/>
        </p:nvSpPr>
        <p:spPr>
          <a:xfrm>
            <a:off x="1930437" y="2681840"/>
            <a:ext cx="5616624" cy="707886"/>
          </a:xfrm>
          <a:prstGeom prst="rect">
            <a:avLst/>
          </a:prstGeom>
          <a:noFill/>
        </p:spPr>
        <p:txBody>
          <a:bodyPr wrap="square" rtlCol="0">
            <a:spAutoFit/>
          </a:bodyPr>
          <a:lstStyle/>
          <a:p>
            <a:r>
              <a:rPr kumimoji="1" lang="en-US" altLang="zh-CN" sz="2000" dirty="0"/>
              <a:t>Pancreas/</a:t>
            </a:r>
            <a:r>
              <a:rPr kumimoji="1" lang="zh-CN" altLang="en-US" sz="2000" dirty="0"/>
              <a:t> </a:t>
            </a:r>
            <a:r>
              <a:rPr kumimoji="1" lang="en-US" altLang="zh-CN" sz="2000" dirty="0"/>
              <a:t>The</a:t>
            </a:r>
            <a:r>
              <a:rPr kumimoji="1" lang="zh-CN" altLang="en-US" sz="2000" dirty="0"/>
              <a:t> </a:t>
            </a:r>
            <a:r>
              <a:rPr kumimoji="1" lang="en-US" altLang="zh-CN" sz="2000" dirty="0"/>
              <a:t>islets</a:t>
            </a:r>
            <a:r>
              <a:rPr kumimoji="1" lang="zh-CN" altLang="en-US" sz="2000" dirty="0"/>
              <a:t> </a:t>
            </a:r>
            <a:r>
              <a:rPr kumimoji="1" lang="en-US" altLang="zh-CN" sz="2000" dirty="0"/>
              <a:t>of</a:t>
            </a:r>
            <a:r>
              <a:rPr kumimoji="1" lang="zh-CN" altLang="en-US" sz="2000" dirty="0"/>
              <a:t> </a:t>
            </a:r>
            <a:r>
              <a:rPr kumimoji="1" lang="en-US" altLang="zh-CN" sz="2000" dirty="0"/>
              <a:t>Langerhans</a:t>
            </a:r>
            <a:r>
              <a:rPr kumimoji="1" lang="zh-CN" altLang="en-US" sz="2000" dirty="0"/>
              <a:t> </a:t>
            </a:r>
            <a:r>
              <a:rPr kumimoji="1" lang="en-US" altLang="zh-CN" sz="2000" dirty="0"/>
              <a:t>in</a:t>
            </a:r>
            <a:r>
              <a:rPr kumimoji="1" lang="zh-CN" altLang="en-US" sz="2000" dirty="0"/>
              <a:t> </a:t>
            </a:r>
            <a:r>
              <a:rPr kumimoji="1" lang="en-US" altLang="zh-CN" sz="2000" dirty="0"/>
              <a:t>pancreas</a:t>
            </a:r>
            <a:r>
              <a:rPr kumimoji="1" lang="zh-CN" altLang="en-US" sz="2000" dirty="0"/>
              <a:t> </a:t>
            </a:r>
            <a:r>
              <a:rPr kumimoji="1" lang="en-US" altLang="zh-CN" sz="2000" dirty="0"/>
              <a:t>detects</a:t>
            </a:r>
            <a:r>
              <a:rPr kumimoji="1" lang="zh-CN" altLang="en-US" sz="2000" dirty="0"/>
              <a:t> </a:t>
            </a:r>
            <a:r>
              <a:rPr kumimoji="1" lang="en-US" altLang="zh-CN" sz="2000" dirty="0"/>
              <a:t>the</a:t>
            </a:r>
            <a:r>
              <a:rPr kumimoji="1" lang="zh-CN" altLang="en-US" sz="2000" dirty="0"/>
              <a:t> </a:t>
            </a:r>
            <a:r>
              <a:rPr kumimoji="1" lang="en-US" altLang="zh-CN" sz="2000" dirty="0"/>
              <a:t>change</a:t>
            </a:r>
            <a:r>
              <a:rPr kumimoji="1" lang="zh-CN" altLang="en-US" sz="2000" dirty="0"/>
              <a:t> </a:t>
            </a:r>
            <a:r>
              <a:rPr kumimoji="1" lang="en-US" altLang="zh-CN" sz="2000" dirty="0"/>
              <a:t>in</a:t>
            </a:r>
            <a:r>
              <a:rPr kumimoji="1" lang="zh-CN" altLang="en-US" sz="2000" dirty="0"/>
              <a:t> </a:t>
            </a:r>
            <a:r>
              <a:rPr kumimoji="1" lang="en-US" altLang="zh-CN" sz="2000" dirty="0"/>
              <a:t>glucose</a:t>
            </a:r>
            <a:r>
              <a:rPr kumimoji="1" lang="zh-CN" altLang="en-US" sz="2000" dirty="0"/>
              <a:t> </a:t>
            </a:r>
            <a:r>
              <a:rPr kumimoji="1" lang="en-US" altLang="zh-CN" sz="2000" dirty="0"/>
              <a:t>concentration</a:t>
            </a:r>
            <a:endParaRPr kumimoji="1" lang="zh-CN" altLang="en-US" sz="2000" dirty="0"/>
          </a:p>
        </p:txBody>
      </p:sp>
      <p:cxnSp>
        <p:nvCxnSpPr>
          <p:cNvPr id="10" name="直线连接符 9">
            <a:extLst>
              <a:ext uri="{FF2B5EF4-FFF2-40B4-BE49-F238E27FC236}">
                <a16:creationId xmlns:a16="http://schemas.microsoft.com/office/drawing/2014/main" id="{BDF09156-F74D-564C-B652-EA4EF963BAFF}"/>
              </a:ext>
            </a:extLst>
          </p:cNvPr>
          <p:cNvCxnSpPr/>
          <p:nvPr/>
        </p:nvCxnSpPr>
        <p:spPr>
          <a:xfrm>
            <a:off x="2511799" y="4293595"/>
            <a:ext cx="3960440" cy="0"/>
          </a:xfrm>
          <a:prstGeom prst="line">
            <a:avLst/>
          </a:prstGeom>
          <a:ln w="19050"/>
        </p:spPr>
        <p:style>
          <a:lnRef idx="1">
            <a:schemeClr val="dk1"/>
          </a:lnRef>
          <a:fillRef idx="0">
            <a:schemeClr val="dk1"/>
          </a:fillRef>
          <a:effectRef idx="0">
            <a:schemeClr val="dk1"/>
          </a:effectRef>
          <a:fontRef idx="minor">
            <a:schemeClr val="tx1"/>
          </a:fontRef>
        </p:style>
      </p:cxnSp>
      <p:sp>
        <p:nvSpPr>
          <p:cNvPr id="11" name="文本框 10">
            <a:extLst>
              <a:ext uri="{FF2B5EF4-FFF2-40B4-BE49-F238E27FC236}">
                <a16:creationId xmlns:a16="http://schemas.microsoft.com/office/drawing/2014/main" id="{67C88EBC-4A68-7A4F-B428-7C6ACE1BA181}"/>
              </a:ext>
            </a:extLst>
          </p:cNvPr>
          <p:cNvSpPr txBox="1"/>
          <p:nvPr/>
        </p:nvSpPr>
        <p:spPr>
          <a:xfrm>
            <a:off x="2573463" y="3834847"/>
            <a:ext cx="3898776" cy="400110"/>
          </a:xfrm>
          <a:prstGeom prst="rect">
            <a:avLst/>
          </a:prstGeom>
          <a:noFill/>
        </p:spPr>
        <p:txBody>
          <a:bodyPr wrap="square" rtlCol="0">
            <a:spAutoFit/>
          </a:bodyPr>
          <a:lstStyle/>
          <a:p>
            <a:r>
              <a:rPr kumimoji="1" lang="en-US" altLang="zh-CN" sz="2000" dirty="0"/>
              <a:t>Insulin</a:t>
            </a:r>
            <a:r>
              <a:rPr kumimoji="1" lang="zh-CN" altLang="en-US" sz="2000" dirty="0"/>
              <a:t> </a:t>
            </a:r>
            <a:r>
              <a:rPr kumimoji="1" lang="en-US" altLang="zh-CN" sz="2000" dirty="0"/>
              <a:t>is</a:t>
            </a:r>
            <a:r>
              <a:rPr kumimoji="1" lang="zh-CN" altLang="en-US" sz="2000" dirty="0"/>
              <a:t> </a:t>
            </a:r>
            <a:r>
              <a:rPr kumimoji="1" lang="en-US" altLang="zh-CN" sz="2000" dirty="0"/>
              <a:t>secreted</a:t>
            </a:r>
            <a:endParaRPr kumimoji="1" lang="zh-CN" altLang="en-US" sz="2000" dirty="0"/>
          </a:p>
        </p:txBody>
      </p:sp>
      <p:sp>
        <p:nvSpPr>
          <p:cNvPr id="12" name="文本框 11">
            <a:extLst>
              <a:ext uri="{FF2B5EF4-FFF2-40B4-BE49-F238E27FC236}">
                <a16:creationId xmlns:a16="http://schemas.microsoft.com/office/drawing/2014/main" id="{24BBB963-91E4-FC4B-96FB-71FB82B0F94A}"/>
              </a:ext>
            </a:extLst>
          </p:cNvPr>
          <p:cNvSpPr txBox="1"/>
          <p:nvPr/>
        </p:nvSpPr>
        <p:spPr>
          <a:xfrm>
            <a:off x="3070225" y="4433384"/>
            <a:ext cx="4476836" cy="707886"/>
          </a:xfrm>
          <a:prstGeom prst="rect">
            <a:avLst/>
          </a:prstGeom>
          <a:noFill/>
        </p:spPr>
        <p:txBody>
          <a:bodyPr wrap="square" rtlCol="0">
            <a:spAutoFit/>
          </a:bodyPr>
          <a:lstStyle/>
          <a:p>
            <a:r>
              <a:rPr kumimoji="1" lang="en-US" altLang="zh-CN" sz="2000" dirty="0"/>
              <a:t>Insulin</a:t>
            </a:r>
            <a:r>
              <a:rPr kumimoji="1" lang="zh-CN" altLang="en-US" sz="2000" dirty="0"/>
              <a:t> </a:t>
            </a:r>
            <a:r>
              <a:rPr kumimoji="1" lang="en-US" altLang="zh-CN" sz="2000" dirty="0"/>
              <a:t>reaches</a:t>
            </a:r>
            <a:r>
              <a:rPr kumimoji="1" lang="zh-CN" altLang="en-US" sz="2000" dirty="0"/>
              <a:t> </a:t>
            </a:r>
            <a:r>
              <a:rPr kumimoji="1" lang="en-US" altLang="zh-CN" sz="2000" dirty="0"/>
              <a:t>liver,</a:t>
            </a:r>
            <a:r>
              <a:rPr kumimoji="1" lang="zh-CN" altLang="en-US" sz="2000" dirty="0"/>
              <a:t> </a:t>
            </a:r>
            <a:r>
              <a:rPr kumimoji="1" lang="en-US" altLang="zh-CN" sz="2000" dirty="0"/>
              <a:t>liver</a:t>
            </a:r>
            <a:r>
              <a:rPr kumimoji="1" lang="zh-CN" altLang="en-US" sz="2000" dirty="0"/>
              <a:t> </a:t>
            </a:r>
            <a:r>
              <a:rPr kumimoji="1" lang="en-US" altLang="zh-CN" sz="2000" dirty="0"/>
              <a:t>takes</a:t>
            </a:r>
            <a:r>
              <a:rPr kumimoji="1" lang="zh-CN" altLang="en-US" sz="2000" dirty="0"/>
              <a:t> </a:t>
            </a:r>
            <a:r>
              <a:rPr kumimoji="1" lang="en-US" altLang="zh-CN" sz="2000" dirty="0"/>
              <a:t>up</a:t>
            </a:r>
            <a:r>
              <a:rPr kumimoji="1" lang="zh-CN" altLang="en-US" sz="2000" dirty="0"/>
              <a:t> </a:t>
            </a:r>
            <a:r>
              <a:rPr kumimoji="1" lang="en-US" altLang="zh-CN" sz="2000" dirty="0"/>
              <a:t>more</a:t>
            </a:r>
            <a:r>
              <a:rPr kumimoji="1" lang="zh-CN" altLang="en-US" sz="2000" dirty="0"/>
              <a:t> </a:t>
            </a:r>
            <a:r>
              <a:rPr kumimoji="1" lang="en-US" altLang="zh-CN" sz="2000" dirty="0"/>
              <a:t>glucose</a:t>
            </a:r>
            <a:r>
              <a:rPr kumimoji="1" lang="zh-CN" altLang="en-US" sz="2000" dirty="0"/>
              <a:t> </a:t>
            </a:r>
            <a:r>
              <a:rPr kumimoji="1" lang="en-US" altLang="zh-CN" sz="2000" dirty="0"/>
              <a:t>and</a:t>
            </a:r>
            <a:r>
              <a:rPr kumimoji="1" lang="zh-CN" altLang="en-US" sz="2000" dirty="0"/>
              <a:t> </a:t>
            </a:r>
            <a:r>
              <a:rPr kumimoji="1" lang="en-US" altLang="zh-CN" sz="2000" dirty="0"/>
              <a:t>store</a:t>
            </a:r>
            <a:r>
              <a:rPr kumimoji="1" lang="zh-CN" altLang="en-US" sz="2000" dirty="0"/>
              <a:t> </a:t>
            </a:r>
            <a:r>
              <a:rPr kumimoji="1" lang="en-US" altLang="zh-CN" sz="2000" dirty="0"/>
              <a:t>them</a:t>
            </a:r>
            <a:r>
              <a:rPr kumimoji="1" lang="zh-CN" altLang="en-US" sz="2000" dirty="0"/>
              <a:t> </a:t>
            </a:r>
            <a:r>
              <a:rPr kumimoji="1" lang="en-US" altLang="zh-CN" sz="2000" dirty="0"/>
              <a:t>as</a:t>
            </a:r>
            <a:r>
              <a:rPr kumimoji="1" lang="zh-CN" altLang="en-US" sz="2000" dirty="0"/>
              <a:t> </a:t>
            </a:r>
            <a:r>
              <a:rPr kumimoji="1" lang="en-US" altLang="zh-CN" sz="2000" dirty="0"/>
              <a:t>glycogen</a:t>
            </a:r>
            <a:endParaRPr kumimoji="1" lang="zh-CN" altLang="en-US" sz="2000" dirty="0"/>
          </a:p>
        </p:txBody>
      </p:sp>
      <p:cxnSp>
        <p:nvCxnSpPr>
          <p:cNvPr id="13" name="直线连接符 12">
            <a:extLst>
              <a:ext uri="{FF2B5EF4-FFF2-40B4-BE49-F238E27FC236}">
                <a16:creationId xmlns:a16="http://schemas.microsoft.com/office/drawing/2014/main" id="{A4FF407E-F5EA-B141-A26A-A3F08D4D1DA3}"/>
              </a:ext>
            </a:extLst>
          </p:cNvPr>
          <p:cNvCxnSpPr/>
          <p:nvPr/>
        </p:nvCxnSpPr>
        <p:spPr>
          <a:xfrm>
            <a:off x="3089810" y="5217934"/>
            <a:ext cx="396044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直线连接符 13">
            <a:extLst>
              <a:ext uri="{FF2B5EF4-FFF2-40B4-BE49-F238E27FC236}">
                <a16:creationId xmlns:a16="http://schemas.microsoft.com/office/drawing/2014/main" id="{CB75A2CC-BFCF-EC43-9D76-1AC4A973330A}"/>
              </a:ext>
            </a:extLst>
          </p:cNvPr>
          <p:cNvCxnSpPr/>
          <p:nvPr/>
        </p:nvCxnSpPr>
        <p:spPr>
          <a:xfrm>
            <a:off x="3906143" y="6144473"/>
            <a:ext cx="3960440" cy="0"/>
          </a:xfrm>
          <a:prstGeom prst="line">
            <a:avLst/>
          </a:prstGeom>
          <a:ln w="19050"/>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B0412F48-3170-F648-9442-16E77DBCD18F}"/>
              </a:ext>
            </a:extLst>
          </p:cNvPr>
          <p:cNvSpPr txBox="1"/>
          <p:nvPr/>
        </p:nvSpPr>
        <p:spPr>
          <a:xfrm>
            <a:off x="3923928" y="5477042"/>
            <a:ext cx="3312368" cy="707886"/>
          </a:xfrm>
          <a:prstGeom prst="rect">
            <a:avLst/>
          </a:prstGeom>
          <a:noFill/>
        </p:spPr>
        <p:txBody>
          <a:bodyPr wrap="square" rtlCol="0">
            <a:spAutoFit/>
          </a:bodyPr>
          <a:lstStyle/>
          <a:p>
            <a:r>
              <a:rPr kumimoji="1" lang="en-US" altLang="zh-CN" sz="2000" dirty="0"/>
              <a:t>Blood</a:t>
            </a:r>
            <a:r>
              <a:rPr kumimoji="1" lang="zh-CN" altLang="en-US" sz="2000" dirty="0"/>
              <a:t> </a:t>
            </a:r>
            <a:r>
              <a:rPr kumimoji="1" lang="en-US" altLang="zh-CN" sz="2000" dirty="0"/>
              <a:t>glucose</a:t>
            </a:r>
            <a:r>
              <a:rPr kumimoji="1" lang="zh-CN" altLang="en-US" sz="2000" dirty="0"/>
              <a:t> </a:t>
            </a:r>
            <a:r>
              <a:rPr kumimoji="1" lang="en-US" altLang="zh-CN" sz="2000" dirty="0"/>
              <a:t>concentration</a:t>
            </a:r>
            <a:r>
              <a:rPr kumimoji="1" lang="zh-CN" altLang="en-US" sz="2000" dirty="0"/>
              <a:t> </a:t>
            </a:r>
            <a:r>
              <a:rPr kumimoji="1" lang="en-US" altLang="zh-CN" sz="2000" dirty="0"/>
              <a:t>decrease</a:t>
            </a:r>
            <a:r>
              <a:rPr kumimoji="1" lang="zh-CN" altLang="en-US" sz="2000" dirty="0"/>
              <a:t> </a:t>
            </a:r>
            <a:r>
              <a:rPr kumimoji="1" lang="en-US" altLang="zh-CN" sz="2000" dirty="0"/>
              <a:t>to</a:t>
            </a:r>
            <a:r>
              <a:rPr kumimoji="1" lang="zh-CN" altLang="en-US" sz="2000" dirty="0"/>
              <a:t> </a:t>
            </a:r>
            <a:r>
              <a:rPr kumimoji="1" lang="en-US" altLang="zh-CN" sz="2000" dirty="0"/>
              <a:t>norm</a:t>
            </a:r>
            <a:endParaRPr kumimoji="1" lang="zh-CN" altLang="en-US" sz="2000" dirty="0"/>
          </a:p>
        </p:txBody>
      </p:sp>
      <p:sp>
        <p:nvSpPr>
          <p:cNvPr id="16" name="右箭头 15">
            <a:extLst>
              <a:ext uri="{FF2B5EF4-FFF2-40B4-BE49-F238E27FC236}">
                <a16:creationId xmlns:a16="http://schemas.microsoft.com/office/drawing/2014/main" id="{11F3CE43-73CE-034A-804E-61308A6D57B1}"/>
              </a:ext>
            </a:extLst>
          </p:cNvPr>
          <p:cNvSpPr/>
          <p:nvPr/>
        </p:nvSpPr>
        <p:spPr>
          <a:xfrm>
            <a:off x="395536" y="2920093"/>
            <a:ext cx="864096" cy="296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右箭头 16">
            <a:extLst>
              <a:ext uri="{FF2B5EF4-FFF2-40B4-BE49-F238E27FC236}">
                <a16:creationId xmlns:a16="http://schemas.microsoft.com/office/drawing/2014/main" id="{46595A18-ABD5-B549-9999-AF6AAA43C65B}"/>
              </a:ext>
            </a:extLst>
          </p:cNvPr>
          <p:cNvSpPr/>
          <p:nvPr/>
        </p:nvSpPr>
        <p:spPr>
          <a:xfrm>
            <a:off x="1115616" y="3920869"/>
            <a:ext cx="864096" cy="296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右箭头 17">
            <a:extLst>
              <a:ext uri="{FF2B5EF4-FFF2-40B4-BE49-F238E27FC236}">
                <a16:creationId xmlns:a16="http://schemas.microsoft.com/office/drawing/2014/main" id="{44AEBBDD-F7E7-2444-AF92-888E64B891A8}"/>
              </a:ext>
            </a:extLst>
          </p:cNvPr>
          <p:cNvSpPr/>
          <p:nvPr/>
        </p:nvSpPr>
        <p:spPr>
          <a:xfrm>
            <a:off x="1709367" y="4830046"/>
            <a:ext cx="864096" cy="296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右箭头 18">
            <a:extLst>
              <a:ext uri="{FF2B5EF4-FFF2-40B4-BE49-F238E27FC236}">
                <a16:creationId xmlns:a16="http://schemas.microsoft.com/office/drawing/2014/main" id="{E652E3F8-BCBC-5047-BF72-A157235BFA16}"/>
              </a:ext>
            </a:extLst>
          </p:cNvPr>
          <p:cNvSpPr/>
          <p:nvPr/>
        </p:nvSpPr>
        <p:spPr>
          <a:xfrm>
            <a:off x="2427704" y="5723972"/>
            <a:ext cx="864096" cy="296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16017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733" y="329696"/>
            <a:ext cx="8229600" cy="1143000"/>
          </a:xfrm>
        </p:spPr>
        <p:txBody>
          <a:bodyPr/>
          <a:lstStyle/>
          <a:p>
            <a:r>
              <a:rPr lang="en-GB" dirty="0"/>
              <a:t>Negative feedback</a:t>
            </a:r>
          </a:p>
        </p:txBody>
      </p:sp>
      <p:pic>
        <p:nvPicPr>
          <p:cNvPr id="8" name="Content Placeholder 7" descr="blood_2.gif"/>
          <p:cNvPicPr>
            <a:picLocks noGrp="1" noChangeAspect="1"/>
          </p:cNvPicPr>
          <p:nvPr>
            <p:ph idx="1"/>
          </p:nvPr>
        </p:nvPicPr>
        <p:blipFill>
          <a:blip r:embed="rId3" cstate="print"/>
          <a:stretch>
            <a:fillRect/>
          </a:stretch>
        </p:blipFill>
        <p:spPr>
          <a:xfrm>
            <a:off x="484244" y="1628800"/>
            <a:ext cx="8240079" cy="3672408"/>
          </a:xfrm>
        </p:spPr>
      </p:pic>
      <p:sp>
        <p:nvSpPr>
          <p:cNvPr id="9" name="Slide Number Placeholder 8"/>
          <p:cNvSpPr>
            <a:spLocks noGrp="1"/>
          </p:cNvSpPr>
          <p:nvPr>
            <p:ph type="sldNum" sz="quarter" idx="12"/>
          </p:nvPr>
        </p:nvSpPr>
        <p:spPr/>
        <p:txBody>
          <a:bodyPr/>
          <a:lstStyle/>
          <a:p>
            <a:fld id="{13FF77DB-1168-49F1-98D7-AB3F647F8932}" type="slidenum">
              <a:rPr lang="en-GB" smtClean="0"/>
              <a:pPr/>
              <a:t>8</a:t>
            </a:fld>
            <a:endParaRPr lang="en-GB"/>
          </a:p>
        </p:txBody>
      </p:sp>
      <p:sp>
        <p:nvSpPr>
          <p:cNvPr id="3" name="文本框 2">
            <a:extLst>
              <a:ext uri="{FF2B5EF4-FFF2-40B4-BE49-F238E27FC236}">
                <a16:creationId xmlns:a16="http://schemas.microsoft.com/office/drawing/2014/main" id="{552A172B-E321-BE47-A8E7-343880DBB0A8}"/>
              </a:ext>
            </a:extLst>
          </p:cNvPr>
          <p:cNvSpPr txBox="1"/>
          <p:nvPr/>
        </p:nvSpPr>
        <p:spPr>
          <a:xfrm>
            <a:off x="484244" y="5521146"/>
            <a:ext cx="8377069"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Negative</a:t>
            </a:r>
            <a:r>
              <a:rPr kumimoji="1" lang="zh-CN" altLang="en-US" dirty="0"/>
              <a:t> </a:t>
            </a:r>
            <a:r>
              <a:rPr kumimoji="1" lang="en-US" altLang="zh-CN" dirty="0"/>
              <a:t>feedback:</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type</a:t>
            </a:r>
            <a:r>
              <a:rPr kumimoji="1" lang="zh-CN" altLang="en-US" dirty="0"/>
              <a:t> </a:t>
            </a:r>
            <a:r>
              <a:rPr kumimoji="1" lang="en-US" altLang="zh-CN" dirty="0"/>
              <a:t>of</a:t>
            </a:r>
            <a:r>
              <a:rPr kumimoji="1" lang="zh-CN" altLang="en-US" dirty="0"/>
              <a:t> </a:t>
            </a:r>
            <a:r>
              <a:rPr lang="en-US" altLang="zh-CN" dirty="0"/>
              <a:t>regulatory mechanism</a:t>
            </a:r>
            <a:r>
              <a:rPr kumimoji="1" lang="zh-CN" altLang="en-US" dirty="0"/>
              <a:t> </a:t>
            </a:r>
            <a:r>
              <a:rPr kumimoji="1" lang="en-US" altLang="zh-CN" dirty="0"/>
              <a:t>in</a:t>
            </a:r>
            <a:r>
              <a:rPr kumimoji="1" lang="zh-CN" altLang="en-US" dirty="0"/>
              <a:t> </a:t>
            </a:r>
            <a:r>
              <a:rPr kumimoji="1" lang="en-US" altLang="zh-CN" dirty="0"/>
              <a:t>systems</a:t>
            </a:r>
            <a:r>
              <a:rPr kumimoji="1" lang="zh-CN" altLang="en-US" dirty="0"/>
              <a:t> </a:t>
            </a:r>
            <a:r>
              <a:rPr kumimoji="1" lang="en-US" altLang="zh-CN" dirty="0"/>
              <a:t>that</a:t>
            </a:r>
            <a:r>
              <a:rPr kumimoji="1" lang="zh-CN" altLang="en-US" dirty="0"/>
              <a:t> </a:t>
            </a:r>
            <a:r>
              <a:rPr kumimoji="1" lang="en-US" altLang="zh-CN" dirty="0"/>
              <a:t>brings</a:t>
            </a:r>
            <a:r>
              <a:rPr kumimoji="1" lang="zh-CN" altLang="en-US" dirty="0"/>
              <a:t> </a:t>
            </a:r>
            <a:r>
              <a:rPr kumimoji="1" lang="en-US" altLang="zh-CN" dirty="0"/>
              <a:t>about</a:t>
            </a:r>
            <a:r>
              <a:rPr kumimoji="1" lang="zh-CN" altLang="en-US" dirty="0"/>
              <a:t> </a:t>
            </a:r>
            <a:r>
              <a:rPr kumimoji="1" lang="en-US" altLang="zh-CN" b="1" dirty="0"/>
              <a:t>counteracting/</a:t>
            </a:r>
            <a:r>
              <a:rPr kumimoji="1" lang="zh-CN" altLang="en-US" b="1" dirty="0"/>
              <a:t> </a:t>
            </a:r>
            <a:r>
              <a:rPr kumimoji="1" lang="en-US" altLang="zh-CN" b="1" dirty="0"/>
              <a:t>opposite</a:t>
            </a:r>
            <a:r>
              <a:rPr kumimoji="1" lang="zh-CN" altLang="en-US" b="1" dirty="0"/>
              <a:t> </a:t>
            </a:r>
            <a:r>
              <a:rPr kumimoji="1" lang="en-US" altLang="zh-CN" b="1" dirty="0"/>
              <a:t>effects</a:t>
            </a:r>
            <a:r>
              <a:rPr kumimoji="1" lang="zh-CN" altLang="en-US" dirty="0"/>
              <a:t> </a:t>
            </a:r>
            <a:r>
              <a:rPr kumimoji="1" lang="en-US" altLang="zh-CN" dirty="0"/>
              <a:t>to</a:t>
            </a:r>
            <a:r>
              <a:rPr kumimoji="1" lang="zh-CN" altLang="en-US" dirty="0"/>
              <a:t> </a:t>
            </a:r>
            <a:r>
              <a:rPr kumimoji="1" lang="en-US" altLang="zh-CN" dirty="0"/>
              <a:t>changes</a:t>
            </a:r>
            <a:r>
              <a:rPr kumimoji="1" lang="zh-CN" altLang="en-US" dirty="0"/>
              <a:t> </a:t>
            </a:r>
            <a:r>
              <a:rPr kumimoji="1" lang="en-US" altLang="zh-CN" dirty="0"/>
              <a:t>in</a:t>
            </a:r>
            <a:r>
              <a:rPr kumimoji="1" lang="zh-CN" altLang="en-US" dirty="0"/>
              <a:t> </a:t>
            </a:r>
            <a:r>
              <a:rPr kumimoji="1" lang="en-US" altLang="zh-CN" dirty="0"/>
              <a:t>a</a:t>
            </a:r>
            <a:r>
              <a:rPr kumimoji="1" lang="zh-CN" altLang="en-US" dirty="0"/>
              <a:t> </a:t>
            </a:r>
            <a:r>
              <a:rPr kumimoji="1" lang="en-US" altLang="zh-CN" dirty="0"/>
              <a:t>system.</a:t>
            </a:r>
          </a:p>
          <a:p>
            <a:pPr marL="285750" indent="-285750">
              <a:buFont typeface="Arial" panose="020B0604020202020204" pitchFamily="34" charset="0"/>
              <a:buChar char="•"/>
            </a:pPr>
            <a:r>
              <a:rPr kumimoji="1" lang="en-US" altLang="zh-CN" dirty="0"/>
              <a:t>Hence,</a:t>
            </a:r>
            <a:r>
              <a:rPr kumimoji="1" lang="zh-CN" altLang="en-US" dirty="0"/>
              <a:t> </a:t>
            </a:r>
            <a:r>
              <a:rPr kumimoji="1" lang="en-US" altLang="zh-CN" dirty="0"/>
              <a:t>negative</a:t>
            </a:r>
            <a:r>
              <a:rPr kumimoji="1" lang="zh-CN" altLang="en-US" dirty="0"/>
              <a:t> </a:t>
            </a:r>
            <a:r>
              <a:rPr kumimoji="1" lang="en-US" altLang="zh-CN" dirty="0"/>
              <a:t>feedback</a:t>
            </a:r>
            <a:r>
              <a:rPr kumimoji="1" lang="zh-CN" altLang="en-US" dirty="0"/>
              <a:t> </a:t>
            </a:r>
            <a:r>
              <a:rPr kumimoji="1" lang="en-US" altLang="zh-CN" dirty="0"/>
              <a:t>promotes/</a:t>
            </a:r>
            <a:r>
              <a:rPr kumimoji="1" lang="zh-CN" altLang="en-US" dirty="0"/>
              <a:t> </a:t>
            </a:r>
            <a:r>
              <a:rPr kumimoji="1" lang="en-US" altLang="zh-CN" dirty="0" err="1"/>
              <a:t>favours</a:t>
            </a:r>
            <a:r>
              <a:rPr kumimoji="1" lang="zh-CN" altLang="en-US" dirty="0"/>
              <a:t> </a:t>
            </a:r>
            <a:r>
              <a:rPr kumimoji="1" lang="en-US" altLang="zh-CN" dirty="0"/>
              <a:t>equilibrium,</a:t>
            </a:r>
            <a:r>
              <a:rPr kumimoji="1" lang="zh-CN" altLang="en-US" dirty="0"/>
              <a:t> </a:t>
            </a:r>
            <a:r>
              <a:rPr kumimoji="1" lang="en-US" altLang="zh-CN" dirty="0"/>
              <a:t>i.e.</a:t>
            </a:r>
            <a:r>
              <a:rPr kumimoji="1" lang="zh-CN" altLang="en-US" dirty="0"/>
              <a:t> </a:t>
            </a:r>
            <a:r>
              <a:rPr lang="en-US" altLang="zh-CN" dirty="0"/>
              <a:t>to </a:t>
            </a:r>
            <a:r>
              <a:rPr lang="en-US" altLang="zh-CN" b="1" dirty="0"/>
              <a:t>stabilize the system</a:t>
            </a:r>
            <a:r>
              <a:rPr lang="en-US" altLang="zh-CN" dirty="0"/>
              <a:t>.</a:t>
            </a:r>
            <a:endParaRPr kumimoji="1" lang="en-US" altLang="zh-CN" dirty="0"/>
          </a:p>
          <a:p>
            <a:pPr marL="285750" indent="-285750">
              <a:buFont typeface="Arial" panose="020B0604020202020204" pitchFamily="34" charset="0"/>
              <a:buChar char="•"/>
            </a:pPr>
            <a:r>
              <a:rPr lang="en-US" altLang="zh-CN" dirty="0"/>
              <a:t>The thermostat is a prime example of negative feedback.</a:t>
            </a:r>
            <a:endParaRPr kumimoji="1" lang="zh-CN" altLang="en-US" dirty="0"/>
          </a:p>
        </p:txBody>
      </p:sp>
      <p:sp>
        <p:nvSpPr>
          <p:cNvPr id="4" name="矩形 3">
            <a:extLst>
              <a:ext uri="{FF2B5EF4-FFF2-40B4-BE49-F238E27FC236}">
                <a16:creationId xmlns:a16="http://schemas.microsoft.com/office/drawing/2014/main" id="{74BC7FB8-C1F9-2249-A81B-D178D255B6FB}"/>
              </a:ext>
            </a:extLst>
          </p:cNvPr>
          <p:cNvSpPr/>
          <p:nvPr/>
        </p:nvSpPr>
        <p:spPr>
          <a:xfrm>
            <a:off x="32283" y="34927"/>
            <a:ext cx="4572000" cy="646331"/>
          </a:xfrm>
          <a:prstGeom prst="rect">
            <a:avLst/>
          </a:prstGeom>
        </p:spPr>
        <p:txBody>
          <a:bodyPr>
            <a:spAutoFit/>
          </a:bodyPr>
          <a:lstStyle/>
          <a:p>
            <a:r>
              <a:rPr lang="zh-CN" altLang="en-US" dirty="0">
                <a:hlinkClick r:id="rId4"/>
              </a:rPr>
              <a:t>https://examples.yourdictionary.com/examples-of-negative-feedback.html</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6176" y="274638"/>
            <a:ext cx="2530624" cy="1143000"/>
          </a:xfrm>
        </p:spPr>
        <p:txBody>
          <a:bodyPr>
            <a:normAutofit fontScale="90000"/>
          </a:bodyPr>
          <a:lstStyle/>
          <a:p>
            <a:r>
              <a:rPr kumimoji="1" lang="en-US" altLang="zh-CN" dirty="0"/>
              <a:t>Negative feedback</a:t>
            </a:r>
            <a:endParaRPr kumimoji="1" lang="zh-CN" altLang="en-US" dirty="0"/>
          </a:p>
        </p:txBody>
      </p:sp>
      <p:pic>
        <p:nvPicPr>
          <p:cNvPr id="3" name="图片 2"/>
          <p:cNvPicPr>
            <a:picLocks noChangeAspect="1"/>
          </p:cNvPicPr>
          <p:nvPr/>
        </p:nvPicPr>
        <p:blipFill rotWithShape="1">
          <a:blip r:embed="rId2"/>
          <a:srcRect l="1666" r="55834"/>
          <a:stretch/>
        </p:blipFill>
        <p:spPr>
          <a:xfrm>
            <a:off x="0" y="-1"/>
            <a:ext cx="5724128" cy="4669093"/>
          </a:xfrm>
          <a:prstGeom prst="rect">
            <a:avLst/>
          </a:prstGeom>
        </p:spPr>
      </p:pic>
      <p:pic>
        <p:nvPicPr>
          <p:cNvPr id="4" name="图片 3"/>
          <p:cNvPicPr>
            <a:picLocks noChangeAspect="1"/>
          </p:cNvPicPr>
          <p:nvPr/>
        </p:nvPicPr>
        <p:blipFill rotWithShape="1">
          <a:blip r:embed="rId2"/>
          <a:srcRect l="56785" r="1845" b="7843"/>
          <a:stretch/>
        </p:blipFill>
        <p:spPr>
          <a:xfrm>
            <a:off x="4999785" y="3429000"/>
            <a:ext cx="4144215" cy="3200399"/>
          </a:xfrm>
          <a:prstGeom prst="rect">
            <a:avLst/>
          </a:prstGeom>
        </p:spPr>
      </p:pic>
    </p:spTree>
    <p:extLst>
      <p:ext uri="{BB962C8B-B14F-4D97-AF65-F5344CB8AC3E}">
        <p14:creationId xmlns:p14="http://schemas.microsoft.com/office/powerpoint/2010/main" val="258405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FBD0BF5A998E4FBF3D7F1E0E7141BA" ma:contentTypeVersion="11" ma:contentTypeDescription="Create a new document." ma:contentTypeScope="" ma:versionID="2900167372ef891b9543ccdbe48d3a46">
  <xsd:schema xmlns:xsd="http://www.w3.org/2001/XMLSchema" xmlns:xs="http://www.w3.org/2001/XMLSchema" xmlns:p="http://schemas.microsoft.com/office/2006/metadata/properties" xmlns:ns2="638b3d8b-b976-4de6-b921-0ae678ab4705" xmlns:ns3="dae67ecd-5e24-42a2-8771-e1145e54c48e" targetNamespace="http://schemas.microsoft.com/office/2006/metadata/properties" ma:root="true" ma:fieldsID="c6d5648b3e5fdd31bca91684134b5e19" ns2:_="" ns3:_="">
    <xsd:import namespace="638b3d8b-b976-4de6-b921-0ae678ab4705"/>
    <xsd:import namespace="dae67ecd-5e24-42a2-8771-e1145e54c48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8b3d8b-b976-4de6-b921-0ae678ab47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e67ecd-5e24-42a2-8771-e1145e54c48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90C86-3405-4F32-85BE-1DB59E84B39F}"/>
</file>

<file path=customXml/itemProps2.xml><?xml version="1.0" encoding="utf-8"?>
<ds:datastoreItem xmlns:ds="http://schemas.openxmlformats.org/officeDocument/2006/customXml" ds:itemID="{7BEDDFB9-DFB3-4D04-AF69-FCC68F69D004}"/>
</file>

<file path=customXml/itemProps3.xml><?xml version="1.0" encoding="utf-8"?>
<ds:datastoreItem xmlns:ds="http://schemas.openxmlformats.org/officeDocument/2006/customXml" ds:itemID="{09175FD0-F1A9-4E43-8F54-4476410F97D4}"/>
</file>

<file path=docProps/app.xml><?xml version="1.0" encoding="utf-8"?>
<Properties xmlns="http://schemas.openxmlformats.org/officeDocument/2006/extended-properties" xmlns:vt="http://schemas.openxmlformats.org/officeDocument/2006/docPropsVTypes">
  <TotalTime>0</TotalTime>
  <Words>1042</Words>
  <Application>Microsoft Macintosh PowerPoint</Application>
  <PresentationFormat>全屏显示(4:3)</PresentationFormat>
  <Paragraphs>95</Paragraphs>
  <Slides>17</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Arial</vt:lpstr>
      <vt:lpstr>Calibri</vt:lpstr>
      <vt:lpstr>Wingdings</vt:lpstr>
      <vt:lpstr>Office Theme</vt:lpstr>
      <vt:lpstr>Learning Objective: To understand how the body controls the level of glucose in the blood.</vt:lpstr>
      <vt:lpstr>Homeostasis</vt:lpstr>
      <vt:lpstr>Control of Glucose in the Blood</vt:lpstr>
      <vt:lpstr>The Pancreas</vt:lpstr>
      <vt:lpstr>If the glucose level rises: </vt:lpstr>
      <vt:lpstr>If the glucose level falls: </vt:lpstr>
      <vt:lpstr>After you have a meal …</vt:lpstr>
      <vt:lpstr>Negative feedback</vt:lpstr>
      <vt:lpstr>Negative feedback</vt:lpstr>
      <vt:lpstr>Steps of Negative Feedback Loops</vt:lpstr>
      <vt:lpstr>Examples of Negative Feedback Loops</vt:lpstr>
      <vt:lpstr>Positive feedback</vt:lpstr>
      <vt:lpstr>Positive feedback</vt:lpstr>
      <vt:lpstr>Type 1 diabetes</vt:lpstr>
      <vt:lpstr>Type 1 diabetes - Symptoms</vt:lpstr>
      <vt:lpstr>How is Type 1 diabetes treated?</vt:lpstr>
      <vt:lpstr>How is Type 1 diabetes treated?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Objective: To understand how the body controls the level of glucose in the blood.</dc:title>
  <dc:creator>柴 文婷</dc:creator>
  <cp:lastModifiedBy>柴 文婷</cp:lastModifiedBy>
  <cp:revision>1</cp:revision>
  <dcterms:created xsi:type="dcterms:W3CDTF">2020-10-15T03:56:13Z</dcterms:created>
  <dcterms:modified xsi:type="dcterms:W3CDTF">2020-10-15T03:56:34Z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0x01010002FBD0BF5A998E4FBF3D7F1E0E7141BA</vt:lpwstr>
  </property>
</Properties>
</file>