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2" r:id="rId3"/>
    <p:sldId id="262" r:id="rId4"/>
    <p:sldId id="273" r:id="rId5"/>
    <p:sldId id="276" r:id="rId6"/>
    <p:sldId id="275" r:id="rId7"/>
    <p:sldId id="258" r:id="rId8"/>
    <p:sldId id="271" r:id="rId9"/>
    <p:sldId id="278" r:id="rId10"/>
    <p:sldId id="263" r:id="rId11"/>
    <p:sldId id="277" r:id="rId12"/>
    <p:sldId id="294" r:id="rId13"/>
    <p:sldId id="293" r:id="rId14"/>
    <p:sldId id="279" r:id="rId15"/>
    <p:sldId id="274" r:id="rId16"/>
    <p:sldId id="260" r:id="rId17"/>
    <p:sldId id="289" r:id="rId18"/>
    <p:sldId id="286" r:id="rId19"/>
    <p:sldId id="287" r:id="rId20"/>
    <p:sldId id="285" r:id="rId21"/>
    <p:sldId id="288" r:id="rId22"/>
    <p:sldId id="290" r:id="rId23"/>
    <p:sldId id="267" r:id="rId24"/>
    <p:sldId id="291" r:id="rId25"/>
    <p:sldId id="261" r:id="rId26"/>
    <p:sldId id="292" r:id="rId27"/>
    <p:sldId id="281" r:id="rId28"/>
    <p:sldId id="282" r:id="rId29"/>
    <p:sldId id="283" r:id="rId30"/>
    <p:sldId id="270" r:id="rId31"/>
    <p:sldId id="284" r:id="rId32"/>
    <p:sldId id="265" r:id="rId33"/>
    <p:sldId id="269" r:id="rId34"/>
    <p:sldId id="26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A5A4A-F1CE-B44A-ACCF-E3D3B7625CD0}" v="92" dt="2021-10-31T13:56:54.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6"/>
    <p:restoredTop sz="83676"/>
  </p:normalViewPr>
  <p:slideViewPr>
    <p:cSldViewPr>
      <p:cViewPr>
        <p:scale>
          <a:sx n="104" d="100"/>
          <a:sy n="104" d="100"/>
        </p:scale>
        <p:origin x="1968" y="224"/>
      </p:cViewPr>
      <p:guideLst>
        <p:guide orient="horz" pos="2160"/>
        <p:guide pos="2880"/>
      </p:guideLst>
    </p:cSldViewPr>
  </p:slideViewPr>
  <p:notesTextViewPr>
    <p:cViewPr>
      <p:scale>
        <a:sx n="100" d="100"/>
        <a:sy n="100" d="100"/>
      </p:scale>
      <p:origin x="0" y="-8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婷 柴" userId="cc3e45de-2f49-4c89-aeff-00e7b5b5da7e" providerId="ADAL" clId="{EFBAC9E6-3FF0-3842-8E3C-B5E2808BA7AF}"/>
    <pc:docChg chg="modShowInfo">
      <pc:chgData name="文婷 柴" userId="cc3e45de-2f49-4c89-aeff-00e7b5b5da7e" providerId="ADAL" clId="{EFBAC9E6-3FF0-3842-8E3C-B5E2808BA7AF}" dt="2020-09-17T06:54:00.426" v="0" actId="2744"/>
      <pc:docMkLst>
        <pc:docMk/>
      </pc:docMkLst>
    </pc:docChg>
  </pc:docChgLst>
  <pc:docChgLst>
    <pc:chgData name="文婷 柴" userId="cc3e45de-2f49-4c89-aeff-00e7b5b5da7e" providerId="ADAL" clId="{6439E953-FA37-7745-96FB-8AF5A6226CF5}"/>
    <pc:docChg chg="undo custSel mod addSld modSld">
      <pc:chgData name="文婷 柴" userId="cc3e45de-2f49-4c89-aeff-00e7b5b5da7e" providerId="ADAL" clId="{6439E953-FA37-7745-96FB-8AF5A6226CF5}" dt="2020-09-28T04:52:09.667" v="337"/>
      <pc:docMkLst>
        <pc:docMk/>
      </pc:docMkLst>
      <pc:sldChg chg="modSp mod">
        <pc:chgData name="文婷 柴" userId="cc3e45de-2f49-4c89-aeff-00e7b5b5da7e" providerId="ADAL" clId="{6439E953-FA37-7745-96FB-8AF5A6226CF5}" dt="2020-09-21T07:45:56.395" v="226" actId="27636"/>
        <pc:sldMkLst>
          <pc:docMk/>
          <pc:sldMk cId="3879945466" sldId="261"/>
        </pc:sldMkLst>
        <pc:spChg chg="mod">
          <ac:chgData name="文婷 柴" userId="cc3e45de-2f49-4c89-aeff-00e7b5b5da7e" providerId="ADAL" clId="{6439E953-FA37-7745-96FB-8AF5A6226CF5}" dt="2020-09-21T07:45:56.395" v="226" actId="27636"/>
          <ac:spMkLst>
            <pc:docMk/>
            <pc:sldMk cId="3879945466" sldId="261"/>
            <ac:spMk id="3" creationId="{00000000-0000-0000-0000-000000000000}"/>
          </ac:spMkLst>
        </pc:spChg>
      </pc:sldChg>
      <pc:sldChg chg="modSp mod">
        <pc:chgData name="文婷 柴" userId="cc3e45de-2f49-4c89-aeff-00e7b5b5da7e" providerId="ADAL" clId="{6439E953-FA37-7745-96FB-8AF5A6226CF5}" dt="2020-09-21T01:44:53.663" v="205" actId="20577"/>
        <pc:sldMkLst>
          <pc:docMk/>
          <pc:sldMk cId="1907190770" sldId="270"/>
        </pc:sldMkLst>
        <pc:spChg chg="mod">
          <ac:chgData name="文婷 柴" userId="cc3e45de-2f49-4c89-aeff-00e7b5b5da7e" providerId="ADAL" clId="{6439E953-FA37-7745-96FB-8AF5A6226CF5}" dt="2020-09-21T01:44:53.663" v="205" actId="20577"/>
          <ac:spMkLst>
            <pc:docMk/>
            <pc:sldMk cId="1907190770" sldId="270"/>
            <ac:spMk id="3" creationId="{C9E63B44-A544-FA4F-A089-7FAEA12E8593}"/>
          </ac:spMkLst>
        </pc:spChg>
      </pc:sldChg>
      <pc:sldChg chg="modSp mod modAnim">
        <pc:chgData name="文婷 柴" userId="cc3e45de-2f49-4c89-aeff-00e7b5b5da7e" providerId="ADAL" clId="{6439E953-FA37-7745-96FB-8AF5A6226CF5}" dt="2020-09-28T04:47:37.717" v="280" actId="20577"/>
        <pc:sldMkLst>
          <pc:docMk/>
          <pc:sldMk cId="1386366187" sldId="277"/>
        </pc:sldMkLst>
        <pc:spChg chg="mod">
          <ac:chgData name="文婷 柴" userId="cc3e45de-2f49-4c89-aeff-00e7b5b5da7e" providerId="ADAL" clId="{6439E953-FA37-7745-96FB-8AF5A6226CF5}" dt="2020-09-28T04:47:37.717" v="280" actId="20577"/>
          <ac:spMkLst>
            <pc:docMk/>
            <pc:sldMk cId="1386366187" sldId="277"/>
            <ac:spMk id="3" creationId="{F6491353-6B85-954C-94CB-63C41A5C1C84}"/>
          </ac:spMkLst>
        </pc:spChg>
      </pc:sldChg>
      <pc:sldChg chg="modSp mod modAnim">
        <pc:chgData name="文婷 柴" userId="cc3e45de-2f49-4c89-aeff-00e7b5b5da7e" providerId="ADAL" clId="{6439E953-FA37-7745-96FB-8AF5A6226CF5}" dt="2020-09-21T00:39:27.504" v="138" actId="113"/>
        <pc:sldMkLst>
          <pc:docMk/>
          <pc:sldMk cId="692834537" sldId="281"/>
        </pc:sldMkLst>
        <pc:spChg chg="mod">
          <ac:chgData name="文婷 柴" userId="cc3e45de-2f49-4c89-aeff-00e7b5b5da7e" providerId="ADAL" clId="{6439E953-FA37-7745-96FB-8AF5A6226CF5}" dt="2020-09-21T00:33:54.720" v="136" actId="1076"/>
          <ac:spMkLst>
            <pc:docMk/>
            <pc:sldMk cId="692834537" sldId="281"/>
            <ac:spMk id="2" creationId="{00000000-0000-0000-0000-000000000000}"/>
          </ac:spMkLst>
        </pc:spChg>
        <pc:spChg chg="mod">
          <ac:chgData name="文婷 柴" userId="cc3e45de-2f49-4c89-aeff-00e7b5b5da7e" providerId="ADAL" clId="{6439E953-FA37-7745-96FB-8AF5A6226CF5}" dt="2020-09-21T00:39:27.504" v="138" actId="113"/>
          <ac:spMkLst>
            <pc:docMk/>
            <pc:sldMk cId="692834537" sldId="281"/>
            <ac:spMk id="3" creationId="{00000000-0000-0000-0000-000000000000}"/>
          </ac:spMkLst>
        </pc:spChg>
      </pc:sldChg>
      <pc:sldChg chg="modSp mod modAnim">
        <pc:chgData name="文婷 柴" userId="cc3e45de-2f49-4c89-aeff-00e7b5b5da7e" providerId="ADAL" clId="{6439E953-FA37-7745-96FB-8AF5A6226CF5}" dt="2020-09-21T00:33:39.416" v="134" actId="27636"/>
        <pc:sldMkLst>
          <pc:docMk/>
          <pc:sldMk cId="2017792523" sldId="282"/>
        </pc:sldMkLst>
        <pc:spChg chg="mod">
          <ac:chgData name="文婷 柴" userId="cc3e45de-2f49-4c89-aeff-00e7b5b5da7e" providerId="ADAL" clId="{6439E953-FA37-7745-96FB-8AF5A6226CF5}" dt="2020-09-21T00:33:39.416" v="134" actId="27636"/>
          <ac:spMkLst>
            <pc:docMk/>
            <pc:sldMk cId="2017792523" sldId="282"/>
            <ac:spMk id="3" creationId="{00000000-0000-0000-0000-000000000000}"/>
          </ac:spMkLst>
        </pc:spChg>
      </pc:sldChg>
      <pc:sldChg chg="modSp mod modAnim">
        <pc:chgData name="文婷 柴" userId="cc3e45de-2f49-4c89-aeff-00e7b5b5da7e" providerId="ADAL" clId="{6439E953-FA37-7745-96FB-8AF5A6226CF5}" dt="2020-09-21T01:51:54.267" v="221" actId="20577"/>
        <pc:sldMkLst>
          <pc:docMk/>
          <pc:sldMk cId="2923367442" sldId="283"/>
        </pc:sldMkLst>
        <pc:spChg chg="mod">
          <ac:chgData name="文婷 柴" userId="cc3e45de-2f49-4c89-aeff-00e7b5b5da7e" providerId="ADAL" clId="{6439E953-FA37-7745-96FB-8AF5A6226CF5}" dt="2020-09-21T01:51:54.267" v="221" actId="20577"/>
          <ac:spMkLst>
            <pc:docMk/>
            <pc:sldMk cId="2923367442" sldId="283"/>
            <ac:spMk id="3" creationId="{00000000-0000-0000-0000-000000000000}"/>
          </ac:spMkLst>
        </pc:spChg>
      </pc:sldChg>
      <pc:sldChg chg="modSp">
        <pc:chgData name="文婷 柴" userId="cc3e45de-2f49-4c89-aeff-00e7b5b5da7e" providerId="ADAL" clId="{6439E953-FA37-7745-96FB-8AF5A6226CF5}" dt="2020-09-20T23:54:37.324" v="23" actId="20577"/>
        <pc:sldMkLst>
          <pc:docMk/>
          <pc:sldMk cId="4072021350" sldId="286"/>
        </pc:sldMkLst>
        <pc:spChg chg="mod">
          <ac:chgData name="文婷 柴" userId="cc3e45de-2f49-4c89-aeff-00e7b5b5da7e" providerId="ADAL" clId="{6439E953-FA37-7745-96FB-8AF5A6226CF5}" dt="2020-09-20T23:54:37.324" v="23" actId="20577"/>
          <ac:spMkLst>
            <pc:docMk/>
            <pc:sldMk cId="4072021350" sldId="286"/>
            <ac:spMk id="3" creationId="{F6016AEB-58B4-144C-AC06-39BF084D66C0}"/>
          </ac:spMkLst>
        </pc:spChg>
      </pc:sldChg>
      <pc:sldChg chg="addSp delSp modSp add mod setBg modClrScheme setClrOvrMap chgLayout">
        <pc:chgData name="文婷 柴" userId="cc3e45de-2f49-4c89-aeff-00e7b5b5da7e" providerId="ADAL" clId="{6439E953-FA37-7745-96FB-8AF5A6226CF5}" dt="2020-09-28T04:52:09.667" v="337"/>
        <pc:sldMkLst>
          <pc:docMk/>
          <pc:sldMk cId="2272607553" sldId="293"/>
        </pc:sldMkLst>
        <pc:spChg chg="del mod ord">
          <ac:chgData name="文婷 柴" userId="cc3e45de-2f49-4c89-aeff-00e7b5b5da7e" providerId="ADAL" clId="{6439E953-FA37-7745-96FB-8AF5A6226CF5}" dt="2020-09-28T04:47:28.186" v="275" actId="700"/>
          <ac:spMkLst>
            <pc:docMk/>
            <pc:sldMk cId="2272607553" sldId="293"/>
            <ac:spMk id="2" creationId="{55C57B21-21ED-DC4E-8F85-6E9D7621E6F7}"/>
          </ac:spMkLst>
        </pc:spChg>
        <pc:spChg chg="add mod ord">
          <ac:chgData name="文婷 柴" userId="cc3e45de-2f49-4c89-aeff-00e7b5b5da7e" providerId="ADAL" clId="{6439E953-FA37-7745-96FB-8AF5A6226CF5}" dt="2020-09-28T04:48:36.441" v="293" actId="26606"/>
          <ac:spMkLst>
            <pc:docMk/>
            <pc:sldMk cId="2272607553" sldId="293"/>
            <ac:spMk id="3" creationId="{91EA78E6-24DA-0B4A-8D2D-694E995D8431}"/>
          </ac:spMkLst>
        </pc:spChg>
        <pc:spChg chg="add mod ord">
          <ac:chgData name="文婷 柴" userId="cc3e45de-2f49-4c89-aeff-00e7b5b5da7e" providerId="ADAL" clId="{6439E953-FA37-7745-96FB-8AF5A6226CF5}" dt="2020-09-28T04:52:09.667" v="337"/>
          <ac:spMkLst>
            <pc:docMk/>
            <pc:sldMk cId="2272607553" sldId="293"/>
            <ac:spMk id="4" creationId="{D8A71101-6634-FB44-BE3C-60F6465F7B7D}"/>
          </ac:spMkLst>
        </pc:spChg>
        <pc:spChg chg="add del">
          <ac:chgData name="文婷 柴" userId="cc3e45de-2f49-4c89-aeff-00e7b5b5da7e" providerId="ADAL" clId="{6439E953-FA37-7745-96FB-8AF5A6226CF5}" dt="2020-09-28T04:48:36.426" v="292" actId="26606"/>
          <ac:spMkLst>
            <pc:docMk/>
            <pc:sldMk cId="2272607553" sldId="293"/>
            <ac:spMk id="9" creationId="{081EA652-8C6A-4E69-BEB9-170809474553}"/>
          </ac:spMkLst>
        </pc:spChg>
        <pc:spChg chg="add del">
          <ac:chgData name="文婷 柴" userId="cc3e45de-2f49-4c89-aeff-00e7b5b5da7e" providerId="ADAL" clId="{6439E953-FA37-7745-96FB-8AF5A6226CF5}" dt="2020-09-28T04:48:36.426" v="292" actId="26606"/>
          <ac:spMkLst>
            <pc:docMk/>
            <pc:sldMk cId="2272607553" sldId="293"/>
            <ac:spMk id="11" creationId="{5298780A-33B9-4EA2-8F67-DE68AD62841B}"/>
          </ac:spMkLst>
        </pc:spChg>
        <pc:spChg chg="add del">
          <ac:chgData name="文婷 柴" userId="cc3e45de-2f49-4c89-aeff-00e7b5b5da7e" providerId="ADAL" clId="{6439E953-FA37-7745-96FB-8AF5A6226CF5}" dt="2020-09-28T04:48:36.426" v="292" actId="26606"/>
          <ac:spMkLst>
            <pc:docMk/>
            <pc:sldMk cId="2272607553" sldId="293"/>
            <ac:spMk id="13" creationId="{7F488E8B-4E1E-4402-8935-D4E6C02615C7}"/>
          </ac:spMkLst>
        </pc:spChg>
        <pc:spChg chg="add">
          <ac:chgData name="文婷 柴" userId="cc3e45de-2f49-4c89-aeff-00e7b5b5da7e" providerId="ADAL" clId="{6439E953-FA37-7745-96FB-8AF5A6226CF5}" dt="2020-09-28T04:48:36.441" v="293" actId="26606"/>
          <ac:spMkLst>
            <pc:docMk/>
            <pc:sldMk cId="2272607553" sldId="293"/>
            <ac:spMk id="17" creationId="{7264F718-7FAC-4056-9FA9-A603EC682FE7}"/>
          </ac:spMkLst>
        </pc:spChg>
        <pc:spChg chg="add">
          <ac:chgData name="文婷 柴" userId="cc3e45de-2f49-4c89-aeff-00e7b5b5da7e" providerId="ADAL" clId="{6439E953-FA37-7745-96FB-8AF5A6226CF5}" dt="2020-09-28T04:48:36.441" v="293" actId="26606"/>
          <ac:spMkLst>
            <pc:docMk/>
            <pc:sldMk cId="2272607553" sldId="293"/>
            <ac:spMk id="18" creationId="{F74639F7-E3C7-4165-A83E-6386A86BA1DA}"/>
          </ac:spMkLst>
        </pc:spChg>
        <pc:spChg chg="add">
          <ac:chgData name="文婷 柴" userId="cc3e45de-2f49-4c89-aeff-00e7b5b5da7e" providerId="ADAL" clId="{6439E953-FA37-7745-96FB-8AF5A6226CF5}" dt="2020-09-28T04:48:36.441" v="293" actId="26606"/>
          <ac:spMkLst>
            <pc:docMk/>
            <pc:sldMk cId="2272607553" sldId="293"/>
            <ac:spMk id="19" creationId="{8B3AF0F1-707A-463E-B5EE-33C63A40CFC9}"/>
          </ac:spMkLst>
        </pc:spChg>
        <pc:cxnChg chg="add del">
          <ac:chgData name="文婷 柴" userId="cc3e45de-2f49-4c89-aeff-00e7b5b5da7e" providerId="ADAL" clId="{6439E953-FA37-7745-96FB-8AF5A6226CF5}" dt="2020-09-28T04:48:36.426" v="292" actId="26606"/>
          <ac:cxnSpMkLst>
            <pc:docMk/>
            <pc:sldMk cId="2272607553" sldId="293"/>
            <ac:cxnSpMk id="15" creationId="{23AAC9B5-8015-485C-ACF9-A750390E9A56}"/>
          </ac:cxnSpMkLst>
        </pc:cxnChg>
      </pc:sldChg>
    </pc:docChg>
  </pc:docChgLst>
  <pc:docChgLst>
    <pc:chgData name="文婷 柴" userId="cc3e45de-2f49-4c89-aeff-00e7b5b5da7e" providerId="ADAL" clId="{55FA5A4A-F1CE-B44A-ACCF-E3D3B7625CD0}"/>
    <pc:docChg chg="undo custSel addSld modSld sldOrd">
      <pc:chgData name="文婷 柴" userId="cc3e45de-2f49-4c89-aeff-00e7b5b5da7e" providerId="ADAL" clId="{55FA5A4A-F1CE-B44A-ACCF-E3D3B7625CD0}" dt="2021-10-31T13:56:47.286" v="402" actId="20577"/>
      <pc:docMkLst>
        <pc:docMk/>
      </pc:docMkLst>
      <pc:sldChg chg="modNotesTx">
        <pc:chgData name="文婷 柴" userId="cc3e45de-2f49-4c89-aeff-00e7b5b5da7e" providerId="ADAL" clId="{55FA5A4A-F1CE-B44A-ACCF-E3D3B7625CD0}" dt="2021-10-31T13:23:44.507" v="230" actId="20577"/>
        <pc:sldMkLst>
          <pc:docMk/>
          <pc:sldMk cId="3402632461" sldId="271"/>
        </pc:sldMkLst>
      </pc:sldChg>
      <pc:sldChg chg="ord">
        <pc:chgData name="文婷 柴" userId="cc3e45de-2f49-4c89-aeff-00e7b5b5da7e" providerId="ADAL" clId="{55FA5A4A-F1CE-B44A-ACCF-E3D3B7625CD0}" dt="2021-10-31T13:28:39.558" v="260" actId="20578"/>
        <pc:sldMkLst>
          <pc:docMk/>
          <pc:sldMk cId="1386366187" sldId="277"/>
        </pc:sldMkLst>
      </pc:sldChg>
      <pc:sldChg chg="modSp mod modNotesTx">
        <pc:chgData name="文婷 柴" userId="cc3e45de-2f49-4c89-aeff-00e7b5b5da7e" providerId="ADAL" clId="{55FA5A4A-F1CE-B44A-ACCF-E3D3B7625CD0}" dt="2021-10-31T13:56:47.286" v="402" actId="20577"/>
        <pc:sldMkLst>
          <pc:docMk/>
          <pc:sldMk cId="2801026932" sldId="279"/>
        </pc:sldMkLst>
        <pc:spChg chg="mod">
          <ac:chgData name="文婷 柴" userId="cc3e45de-2f49-4c89-aeff-00e7b5b5da7e" providerId="ADAL" clId="{55FA5A4A-F1CE-B44A-ACCF-E3D3B7625CD0}" dt="2021-10-31T13:29:33.631" v="290" actId="20577"/>
          <ac:spMkLst>
            <pc:docMk/>
            <pc:sldMk cId="2801026932" sldId="279"/>
            <ac:spMk id="2" creationId="{66C74FB6-8D5D-5846-AC17-52FC24548CBE}"/>
          </ac:spMkLst>
        </pc:spChg>
        <pc:picChg chg="mod">
          <ac:chgData name="文婷 柴" userId="cc3e45de-2f49-4c89-aeff-00e7b5b5da7e" providerId="ADAL" clId="{55FA5A4A-F1CE-B44A-ACCF-E3D3B7625CD0}" dt="2021-10-31T13:28:46.319" v="262" actId="1076"/>
          <ac:picMkLst>
            <pc:docMk/>
            <pc:sldMk cId="2801026932" sldId="279"/>
            <ac:picMk id="4" creationId="{7420E3FE-4604-2444-8820-D1DC21FB1997}"/>
          </ac:picMkLst>
        </pc:picChg>
      </pc:sldChg>
      <pc:sldChg chg="modSp mod ord modNotesTx">
        <pc:chgData name="文婷 柴" userId="cc3e45de-2f49-4c89-aeff-00e7b5b5da7e" providerId="ADAL" clId="{55FA5A4A-F1CE-B44A-ACCF-E3D3B7625CD0}" dt="2021-10-31T13:28:41.904" v="261" actId="20578"/>
        <pc:sldMkLst>
          <pc:docMk/>
          <pc:sldMk cId="2272607553" sldId="293"/>
        </pc:sldMkLst>
        <pc:spChg chg="mod">
          <ac:chgData name="文婷 柴" userId="cc3e45de-2f49-4c89-aeff-00e7b5b5da7e" providerId="ADAL" clId="{55FA5A4A-F1CE-B44A-ACCF-E3D3B7625CD0}" dt="2021-10-31T13:27:48.985" v="259" actId="20577"/>
          <ac:spMkLst>
            <pc:docMk/>
            <pc:sldMk cId="2272607553" sldId="293"/>
            <ac:spMk id="4" creationId="{D8A71101-6634-FB44-BE3C-60F6465F7B7D}"/>
          </ac:spMkLst>
        </pc:spChg>
      </pc:sldChg>
      <pc:sldChg chg="addSp delSp modSp new mod ord setBg modNotesTx">
        <pc:chgData name="文婷 柴" userId="cc3e45de-2f49-4c89-aeff-00e7b5b5da7e" providerId="ADAL" clId="{55FA5A4A-F1CE-B44A-ACCF-E3D3B7625CD0}" dt="2021-10-31T13:55:01.316" v="375" actId="20577"/>
        <pc:sldMkLst>
          <pc:docMk/>
          <pc:sldMk cId="2399905799" sldId="294"/>
        </pc:sldMkLst>
        <pc:spChg chg="mod">
          <ac:chgData name="文婷 柴" userId="cc3e45de-2f49-4c89-aeff-00e7b5b5da7e" providerId="ADAL" clId="{55FA5A4A-F1CE-B44A-ACCF-E3D3B7625CD0}" dt="2021-10-31T13:17:10.563" v="226" actId="26606"/>
          <ac:spMkLst>
            <pc:docMk/>
            <pc:sldMk cId="2399905799" sldId="294"/>
            <ac:spMk id="2" creationId="{CB4741CF-2F82-4F47-A737-A721AF4F13CA}"/>
          </ac:spMkLst>
        </pc:spChg>
        <pc:spChg chg="add del mod">
          <ac:chgData name="文婷 柴" userId="cc3e45de-2f49-4c89-aeff-00e7b5b5da7e" providerId="ADAL" clId="{55FA5A4A-F1CE-B44A-ACCF-E3D3B7625CD0}" dt="2021-10-31T13:17:10.563" v="226" actId="26606"/>
          <ac:spMkLst>
            <pc:docMk/>
            <pc:sldMk cId="2399905799" sldId="294"/>
            <ac:spMk id="3" creationId="{F2F9888C-D28A-D049-840E-7360C225D69A}"/>
          </ac:spMkLst>
        </pc:spChg>
        <pc:spChg chg="add mod">
          <ac:chgData name="文婷 柴" userId="cc3e45de-2f49-4c89-aeff-00e7b5b5da7e" providerId="ADAL" clId="{55FA5A4A-F1CE-B44A-ACCF-E3D3B7625CD0}" dt="2021-10-31T13:30:18.121" v="297" actId="207"/>
          <ac:spMkLst>
            <pc:docMk/>
            <pc:sldMk cId="2399905799" sldId="294"/>
            <ac:spMk id="4" creationId="{AD869892-A408-8D43-8755-34642FB37403}"/>
          </ac:spMkLst>
        </pc:spChg>
        <pc:spChg chg="add del">
          <ac:chgData name="文婷 柴" userId="cc3e45de-2f49-4c89-aeff-00e7b5b5da7e" providerId="ADAL" clId="{55FA5A4A-F1CE-B44A-ACCF-E3D3B7625CD0}" dt="2021-10-31T13:17:10.490" v="225" actId="26606"/>
          <ac:spMkLst>
            <pc:docMk/>
            <pc:sldMk cId="2399905799" sldId="294"/>
            <ac:spMk id="8" creationId="{081EA652-8C6A-4E69-BEB9-170809474553}"/>
          </ac:spMkLst>
        </pc:spChg>
        <pc:spChg chg="add del">
          <ac:chgData name="文婷 柴" userId="cc3e45de-2f49-4c89-aeff-00e7b5b5da7e" providerId="ADAL" clId="{55FA5A4A-F1CE-B44A-ACCF-E3D3B7625CD0}" dt="2021-10-31T13:17:00.520" v="223" actId="26606"/>
          <ac:spMkLst>
            <pc:docMk/>
            <pc:sldMk cId="2399905799" sldId="294"/>
            <ac:spMk id="9" creationId="{B819A166-7571-4003-A6B8-B62034C3ED30}"/>
          </ac:spMkLst>
        </pc:spChg>
        <pc:spChg chg="add del">
          <ac:chgData name="文婷 柴" userId="cc3e45de-2f49-4c89-aeff-00e7b5b5da7e" providerId="ADAL" clId="{55FA5A4A-F1CE-B44A-ACCF-E3D3B7625CD0}" dt="2021-10-31T13:17:10.490" v="225" actId="26606"/>
          <ac:spMkLst>
            <pc:docMk/>
            <pc:sldMk cId="2399905799" sldId="294"/>
            <ac:spMk id="10" creationId="{5298780A-33B9-4EA2-8F67-DE68AD62841B}"/>
          </ac:spMkLst>
        </pc:spChg>
        <pc:spChg chg="add del">
          <ac:chgData name="文婷 柴" userId="cc3e45de-2f49-4c89-aeff-00e7b5b5da7e" providerId="ADAL" clId="{55FA5A4A-F1CE-B44A-ACCF-E3D3B7625CD0}" dt="2021-10-31T13:17:10.490" v="225" actId="26606"/>
          <ac:spMkLst>
            <pc:docMk/>
            <pc:sldMk cId="2399905799" sldId="294"/>
            <ac:spMk id="11" creationId="{F2F9888C-D28A-D049-840E-7360C225D69A}"/>
          </ac:spMkLst>
        </pc:spChg>
        <pc:spChg chg="add del">
          <ac:chgData name="文婷 柴" userId="cc3e45de-2f49-4c89-aeff-00e7b5b5da7e" providerId="ADAL" clId="{55FA5A4A-F1CE-B44A-ACCF-E3D3B7625CD0}" dt="2021-10-31T13:17:10.490" v="225" actId="26606"/>
          <ac:spMkLst>
            <pc:docMk/>
            <pc:sldMk cId="2399905799" sldId="294"/>
            <ac:spMk id="12" creationId="{7F488E8B-4E1E-4402-8935-D4E6C02615C7}"/>
          </ac:spMkLst>
        </pc:spChg>
        <pc:spChg chg="add">
          <ac:chgData name="文婷 柴" userId="cc3e45de-2f49-4c89-aeff-00e7b5b5da7e" providerId="ADAL" clId="{55FA5A4A-F1CE-B44A-ACCF-E3D3B7625CD0}" dt="2021-10-31T13:17:10.563" v="226" actId="26606"/>
          <ac:spMkLst>
            <pc:docMk/>
            <pc:sldMk cId="2399905799" sldId="294"/>
            <ac:spMk id="14" creationId="{B819A166-7571-4003-A6B8-B62034C3ED30}"/>
          </ac:spMkLst>
        </pc:spChg>
        <pc:graphicFrameChg chg="add del">
          <ac:chgData name="文婷 柴" userId="cc3e45de-2f49-4c89-aeff-00e7b5b5da7e" providerId="ADAL" clId="{55FA5A4A-F1CE-B44A-ACCF-E3D3B7625CD0}" dt="2021-10-31T13:17:00.520" v="223" actId="26606"/>
          <ac:graphicFrameMkLst>
            <pc:docMk/>
            <pc:sldMk cId="2399905799" sldId="294"/>
            <ac:graphicFrameMk id="5" creationId="{6D95043D-6FD9-4891-8E37-50D1585963F6}"/>
          </ac:graphicFrameMkLst>
        </pc:graphicFrameChg>
        <pc:graphicFrameChg chg="add mod">
          <ac:chgData name="文婷 柴" userId="cc3e45de-2f49-4c89-aeff-00e7b5b5da7e" providerId="ADAL" clId="{55FA5A4A-F1CE-B44A-ACCF-E3D3B7625CD0}" dt="2021-10-31T13:48:10.294" v="345" actId="20577"/>
          <ac:graphicFrameMkLst>
            <pc:docMk/>
            <pc:sldMk cId="2399905799" sldId="294"/>
            <ac:graphicFrameMk id="15" creationId="{4202BE0E-9BF1-4AD8-860D-480411E488F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0130F-89B1-486F-9F4E-A147419F70F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40E36BD-E054-4D12-BABE-E3CC6D2707F7}">
      <dgm:prSet/>
      <dgm:spPr/>
      <dgm:t>
        <a:bodyPr/>
        <a:lstStyle/>
        <a:p>
          <a:r>
            <a:rPr kumimoji="1" lang="en-US"/>
            <a:t>short-term effects of heroin on body:</a:t>
          </a:r>
          <a:endParaRPr lang="en-US"/>
        </a:p>
      </dgm:t>
    </dgm:pt>
    <dgm:pt modelId="{57E38193-FAB4-44E9-A721-A5F112DD15F0}" type="parTrans" cxnId="{A6A5A7FC-D71B-4427-8041-0F9E2C075DCA}">
      <dgm:prSet/>
      <dgm:spPr/>
      <dgm:t>
        <a:bodyPr/>
        <a:lstStyle/>
        <a:p>
          <a:endParaRPr lang="en-US"/>
        </a:p>
      </dgm:t>
    </dgm:pt>
    <dgm:pt modelId="{AE1BECFE-86FA-42FB-B31B-C41481A2BCEC}" type="sibTrans" cxnId="{A6A5A7FC-D71B-4427-8041-0F9E2C075DCA}">
      <dgm:prSet/>
      <dgm:spPr/>
      <dgm:t>
        <a:bodyPr/>
        <a:lstStyle/>
        <a:p>
          <a:endParaRPr lang="en-US"/>
        </a:p>
      </dgm:t>
    </dgm:pt>
    <dgm:pt modelId="{F1131222-5E7F-418D-9105-F9E8B8D62E46}">
      <dgm:prSet/>
      <dgm:spPr/>
      <dgm:t>
        <a:bodyPr/>
        <a:lstStyle/>
        <a:p>
          <a:r>
            <a:rPr kumimoji="1" lang="en-US"/>
            <a:t>﻿depressant;</a:t>
          </a:r>
          <a:endParaRPr lang="en-US"/>
        </a:p>
      </dgm:t>
    </dgm:pt>
    <dgm:pt modelId="{F16E02B3-17A3-4E15-B6F4-C3365FD202F0}" type="parTrans" cxnId="{53A35A2E-1419-4135-AB35-F5319C8C8138}">
      <dgm:prSet/>
      <dgm:spPr/>
      <dgm:t>
        <a:bodyPr/>
        <a:lstStyle/>
        <a:p>
          <a:endParaRPr lang="en-US"/>
        </a:p>
      </dgm:t>
    </dgm:pt>
    <dgm:pt modelId="{2824518C-D661-4F51-92CD-2C50DD2E4E39}" type="sibTrans" cxnId="{53A35A2E-1419-4135-AB35-F5319C8C8138}">
      <dgm:prSet/>
      <dgm:spPr/>
      <dgm:t>
        <a:bodyPr/>
        <a:lstStyle/>
        <a:p>
          <a:endParaRPr lang="en-US"/>
        </a:p>
      </dgm:t>
    </dgm:pt>
    <dgm:pt modelId="{9E251F39-A2A1-443E-85FC-3356661256B5}">
      <dgm:prSet/>
      <dgm:spPr/>
      <dgm:t>
        <a:bodyPr/>
        <a:lstStyle/>
        <a:p>
          <a:r>
            <a:rPr kumimoji="1" lang="en-US" dirty="0"/>
            <a:t>increases reaction times / slows down impulses / slows down the nervous system; slow breathing can lead to coma;</a:t>
          </a:r>
          <a:endParaRPr lang="en-US" dirty="0"/>
        </a:p>
      </dgm:t>
    </dgm:pt>
    <dgm:pt modelId="{4116E3E5-7A03-43AE-AE84-DC6BEFD8462E}" type="parTrans" cxnId="{9A4C9BDB-2DE0-4442-8906-47A42FB52EF0}">
      <dgm:prSet/>
      <dgm:spPr/>
      <dgm:t>
        <a:bodyPr/>
        <a:lstStyle/>
        <a:p>
          <a:endParaRPr lang="en-US"/>
        </a:p>
      </dgm:t>
    </dgm:pt>
    <dgm:pt modelId="{7F4CC32B-68A2-4476-AF9F-108FB7C7D505}" type="sibTrans" cxnId="{9A4C9BDB-2DE0-4442-8906-47A42FB52EF0}">
      <dgm:prSet/>
      <dgm:spPr/>
      <dgm:t>
        <a:bodyPr/>
        <a:lstStyle/>
        <a:p>
          <a:endParaRPr lang="en-US"/>
        </a:p>
      </dgm:t>
    </dgm:pt>
    <dgm:pt modelId="{E1B9514B-1DD7-483C-9A47-7E4DBF64D0BF}">
      <dgm:prSet/>
      <dgm:spPr/>
      <dgm:t>
        <a:bodyPr/>
        <a:lstStyle/>
        <a:p>
          <a:r>
            <a:rPr kumimoji="1" lang="en-US"/>
            <a:t>﻿loss of self-control / mental function is affected / inability to walk or talk;</a:t>
          </a:r>
          <a:endParaRPr lang="en-US"/>
        </a:p>
      </dgm:t>
    </dgm:pt>
    <dgm:pt modelId="{0D7FD252-4DFD-492B-8437-D146015BEE92}" type="parTrans" cxnId="{2EF8BDCA-C8C3-47B0-A3B7-437F9D72BDE7}">
      <dgm:prSet/>
      <dgm:spPr/>
      <dgm:t>
        <a:bodyPr/>
        <a:lstStyle/>
        <a:p>
          <a:endParaRPr lang="en-US"/>
        </a:p>
      </dgm:t>
    </dgm:pt>
    <dgm:pt modelId="{92C2F23C-2053-4297-B80D-2A8CE8E43A8A}" type="sibTrans" cxnId="{2EF8BDCA-C8C3-47B0-A3B7-437F9D72BDE7}">
      <dgm:prSet/>
      <dgm:spPr/>
      <dgm:t>
        <a:bodyPr/>
        <a:lstStyle/>
        <a:p>
          <a:endParaRPr lang="en-US"/>
        </a:p>
      </dgm:t>
    </dgm:pt>
    <dgm:pt modelId="{67DAA4DE-D617-4A8B-B2F1-66E3ACD0846C}">
      <dgm:prSet/>
      <dgm:spPr/>
      <dgm:t>
        <a:bodyPr/>
        <a:lstStyle/>
        <a:p>
          <a:r>
            <a:rPr kumimoji="1" lang="en-US"/>
            <a:t>﻿effect on synapse;</a:t>
          </a:r>
          <a:endParaRPr lang="en-US"/>
        </a:p>
      </dgm:t>
    </dgm:pt>
    <dgm:pt modelId="{A64218C3-5431-4B8F-8313-27E513EB3787}" type="parTrans" cxnId="{F4C78824-A44E-4C94-9FFE-FD702F37BCAB}">
      <dgm:prSet/>
      <dgm:spPr/>
      <dgm:t>
        <a:bodyPr/>
        <a:lstStyle/>
        <a:p>
          <a:endParaRPr lang="en-US"/>
        </a:p>
      </dgm:t>
    </dgm:pt>
    <dgm:pt modelId="{49458244-EC05-48A6-B8EF-D8D4E48B6345}" type="sibTrans" cxnId="{F4C78824-A44E-4C94-9FFE-FD702F37BCAB}">
      <dgm:prSet/>
      <dgm:spPr/>
      <dgm:t>
        <a:bodyPr/>
        <a:lstStyle/>
        <a:p>
          <a:endParaRPr lang="en-US"/>
        </a:p>
      </dgm:t>
    </dgm:pt>
    <dgm:pt modelId="{C46A46A9-E611-4570-83E0-A8AD1DEC6544}">
      <dgm:prSet/>
      <dgm:spPr/>
      <dgm:t>
        <a:bodyPr/>
        <a:lstStyle/>
        <a:p>
          <a:r>
            <a:rPr lang="en-US"/>
            <a:t>experience a feeling of euphoria, a warming sensation, a heavy feeling in the limbs, and drying of the mouth;</a:t>
          </a:r>
        </a:p>
      </dgm:t>
    </dgm:pt>
    <dgm:pt modelId="{ECFEE6A9-3603-424B-AED1-A5A15B585DD3}" type="parTrans" cxnId="{181877A9-4523-415C-9FBC-3B71AF8C4C7B}">
      <dgm:prSet/>
      <dgm:spPr/>
      <dgm:t>
        <a:bodyPr/>
        <a:lstStyle/>
        <a:p>
          <a:endParaRPr lang="en-US"/>
        </a:p>
      </dgm:t>
    </dgm:pt>
    <dgm:pt modelId="{5F6A2D1A-3C6F-4499-AEF9-ADDBC1E0B96A}" type="sibTrans" cxnId="{181877A9-4523-415C-9FBC-3B71AF8C4C7B}">
      <dgm:prSet/>
      <dgm:spPr/>
      <dgm:t>
        <a:bodyPr/>
        <a:lstStyle/>
        <a:p>
          <a:endParaRPr lang="en-US"/>
        </a:p>
      </dgm:t>
    </dgm:pt>
    <dgm:pt modelId="{3AA3EA07-EE5E-4F10-B3DE-8DD3D98BB05A}">
      <dgm:prSet/>
      <dgm:spPr/>
      <dgm:t>
        <a:bodyPr/>
        <a:lstStyle/>
        <a:p>
          <a:r>
            <a:rPr lang="en-US" dirty="0"/>
            <a:t>Pupil constriction;</a:t>
          </a:r>
        </a:p>
      </dgm:t>
    </dgm:pt>
    <dgm:pt modelId="{FC1CDDD9-8E7A-43BE-B602-BCDC988AAF52}" type="parTrans" cxnId="{306E3931-2AA8-4345-B624-134583251C26}">
      <dgm:prSet/>
      <dgm:spPr/>
      <dgm:t>
        <a:bodyPr/>
        <a:lstStyle/>
        <a:p>
          <a:endParaRPr lang="en-US"/>
        </a:p>
      </dgm:t>
    </dgm:pt>
    <dgm:pt modelId="{90A1D0F2-75F6-4531-994E-20482111C29A}" type="sibTrans" cxnId="{306E3931-2AA8-4345-B624-134583251C26}">
      <dgm:prSet/>
      <dgm:spPr/>
      <dgm:t>
        <a:bodyPr/>
        <a:lstStyle/>
        <a:p>
          <a:endParaRPr lang="en-US"/>
        </a:p>
      </dgm:t>
    </dgm:pt>
    <dgm:pt modelId="{04E5DA28-2248-8749-8894-232F67AC13D0}">
      <dgm:prSet/>
      <dgm:spPr/>
      <dgm:t>
        <a:bodyPr/>
        <a:lstStyle/>
        <a:p>
          <a:r>
            <a:rPr lang="en-US" altLang="zh-CN" dirty="0"/>
            <a:t>severe itching may occur</a:t>
          </a:r>
          <a:endParaRPr lang="zh-CN" altLang="en-US" dirty="0"/>
        </a:p>
      </dgm:t>
    </dgm:pt>
    <dgm:pt modelId="{DBB5A7FA-71C3-3C41-85F0-FC4C5443AEF4}" type="parTrans" cxnId="{AEC02AE2-ED1E-1344-A0FD-833608C384D3}">
      <dgm:prSet/>
      <dgm:spPr/>
    </dgm:pt>
    <dgm:pt modelId="{9C6F1069-16FC-A34A-B115-73968220733B}" type="sibTrans" cxnId="{AEC02AE2-ED1E-1344-A0FD-833608C384D3}">
      <dgm:prSet/>
      <dgm:spPr/>
    </dgm:pt>
    <dgm:pt modelId="{7B4CB88C-AC11-0E4A-86AE-85E5C0622891}" type="pres">
      <dgm:prSet presAssocID="{4B40130F-89B1-486F-9F4E-A147419F70FA}" presName="linear" presStyleCnt="0">
        <dgm:presLayoutVars>
          <dgm:animLvl val="lvl"/>
          <dgm:resizeHandles val="exact"/>
        </dgm:presLayoutVars>
      </dgm:prSet>
      <dgm:spPr/>
    </dgm:pt>
    <dgm:pt modelId="{9E3EA285-189A-F148-BB7C-BB81C4CF9E42}" type="pres">
      <dgm:prSet presAssocID="{640E36BD-E054-4D12-BABE-E3CC6D2707F7}" presName="parentText" presStyleLbl="node1" presStyleIdx="0" presStyleCnt="8">
        <dgm:presLayoutVars>
          <dgm:chMax val="0"/>
          <dgm:bulletEnabled val="1"/>
        </dgm:presLayoutVars>
      </dgm:prSet>
      <dgm:spPr/>
    </dgm:pt>
    <dgm:pt modelId="{EF974296-2245-644D-A9CB-43CF474D71F6}" type="pres">
      <dgm:prSet presAssocID="{AE1BECFE-86FA-42FB-B31B-C41481A2BCEC}" presName="spacer" presStyleCnt="0"/>
      <dgm:spPr/>
    </dgm:pt>
    <dgm:pt modelId="{F7DEE94D-A663-E84B-A050-926E489A9209}" type="pres">
      <dgm:prSet presAssocID="{F1131222-5E7F-418D-9105-F9E8B8D62E46}" presName="parentText" presStyleLbl="node1" presStyleIdx="1" presStyleCnt="8">
        <dgm:presLayoutVars>
          <dgm:chMax val="0"/>
          <dgm:bulletEnabled val="1"/>
        </dgm:presLayoutVars>
      </dgm:prSet>
      <dgm:spPr/>
    </dgm:pt>
    <dgm:pt modelId="{FAA24118-5967-CD4A-9227-6B067FB53DD8}" type="pres">
      <dgm:prSet presAssocID="{2824518C-D661-4F51-92CD-2C50DD2E4E39}" presName="spacer" presStyleCnt="0"/>
      <dgm:spPr/>
    </dgm:pt>
    <dgm:pt modelId="{669FD3F9-653E-E443-8A75-E53678898AC9}" type="pres">
      <dgm:prSet presAssocID="{9E251F39-A2A1-443E-85FC-3356661256B5}" presName="parentText" presStyleLbl="node1" presStyleIdx="2" presStyleCnt="8">
        <dgm:presLayoutVars>
          <dgm:chMax val="0"/>
          <dgm:bulletEnabled val="1"/>
        </dgm:presLayoutVars>
      </dgm:prSet>
      <dgm:spPr/>
    </dgm:pt>
    <dgm:pt modelId="{0AC81BCC-1CD0-1241-BA6E-0F928714C3A9}" type="pres">
      <dgm:prSet presAssocID="{7F4CC32B-68A2-4476-AF9F-108FB7C7D505}" presName="spacer" presStyleCnt="0"/>
      <dgm:spPr/>
    </dgm:pt>
    <dgm:pt modelId="{6216F5D4-525E-F641-95EE-0F2AA808B09F}" type="pres">
      <dgm:prSet presAssocID="{E1B9514B-1DD7-483C-9A47-7E4DBF64D0BF}" presName="parentText" presStyleLbl="node1" presStyleIdx="3" presStyleCnt="8">
        <dgm:presLayoutVars>
          <dgm:chMax val="0"/>
          <dgm:bulletEnabled val="1"/>
        </dgm:presLayoutVars>
      </dgm:prSet>
      <dgm:spPr/>
    </dgm:pt>
    <dgm:pt modelId="{CADD9B98-977D-494D-863F-008CC6AA46C7}" type="pres">
      <dgm:prSet presAssocID="{92C2F23C-2053-4297-B80D-2A8CE8E43A8A}" presName="spacer" presStyleCnt="0"/>
      <dgm:spPr/>
    </dgm:pt>
    <dgm:pt modelId="{7A2A3CF7-9400-0D45-84D4-B790DFBBDDBD}" type="pres">
      <dgm:prSet presAssocID="{67DAA4DE-D617-4A8B-B2F1-66E3ACD0846C}" presName="parentText" presStyleLbl="node1" presStyleIdx="4" presStyleCnt="8">
        <dgm:presLayoutVars>
          <dgm:chMax val="0"/>
          <dgm:bulletEnabled val="1"/>
        </dgm:presLayoutVars>
      </dgm:prSet>
      <dgm:spPr/>
    </dgm:pt>
    <dgm:pt modelId="{EBC52566-DCBF-304F-A2E2-B0DAE942C558}" type="pres">
      <dgm:prSet presAssocID="{49458244-EC05-48A6-B8EF-D8D4E48B6345}" presName="spacer" presStyleCnt="0"/>
      <dgm:spPr/>
    </dgm:pt>
    <dgm:pt modelId="{5D911F5F-994C-FE46-8CA1-80EAFFB741A9}" type="pres">
      <dgm:prSet presAssocID="{C46A46A9-E611-4570-83E0-A8AD1DEC6544}" presName="parentText" presStyleLbl="node1" presStyleIdx="5" presStyleCnt="8">
        <dgm:presLayoutVars>
          <dgm:chMax val="0"/>
          <dgm:bulletEnabled val="1"/>
        </dgm:presLayoutVars>
      </dgm:prSet>
      <dgm:spPr/>
    </dgm:pt>
    <dgm:pt modelId="{B077D917-A2F2-804C-BE3B-CF981431C773}" type="pres">
      <dgm:prSet presAssocID="{5F6A2D1A-3C6F-4499-AEF9-ADDBC1E0B96A}" presName="spacer" presStyleCnt="0"/>
      <dgm:spPr/>
    </dgm:pt>
    <dgm:pt modelId="{C6574A7C-802E-8948-9ECA-CBD4AA9A7622}" type="pres">
      <dgm:prSet presAssocID="{3AA3EA07-EE5E-4F10-B3DE-8DD3D98BB05A}" presName="parentText" presStyleLbl="node1" presStyleIdx="6" presStyleCnt="8">
        <dgm:presLayoutVars>
          <dgm:chMax val="0"/>
          <dgm:bulletEnabled val="1"/>
        </dgm:presLayoutVars>
      </dgm:prSet>
      <dgm:spPr/>
    </dgm:pt>
    <dgm:pt modelId="{303AB383-2C07-0C47-A248-24E66FE9E454}" type="pres">
      <dgm:prSet presAssocID="{90A1D0F2-75F6-4531-994E-20482111C29A}" presName="spacer" presStyleCnt="0"/>
      <dgm:spPr/>
    </dgm:pt>
    <dgm:pt modelId="{F8496365-B984-9645-9F26-5ED111093B0D}" type="pres">
      <dgm:prSet presAssocID="{04E5DA28-2248-8749-8894-232F67AC13D0}" presName="parentText" presStyleLbl="node1" presStyleIdx="7" presStyleCnt="8">
        <dgm:presLayoutVars>
          <dgm:chMax val="0"/>
          <dgm:bulletEnabled val="1"/>
        </dgm:presLayoutVars>
      </dgm:prSet>
      <dgm:spPr/>
    </dgm:pt>
  </dgm:ptLst>
  <dgm:cxnLst>
    <dgm:cxn modelId="{A22B0B07-E5C7-6D48-9CAA-82CBCF98C650}" type="presOf" srcId="{9E251F39-A2A1-443E-85FC-3356661256B5}" destId="{669FD3F9-653E-E443-8A75-E53678898AC9}" srcOrd="0" destOrd="0" presId="urn:microsoft.com/office/officeart/2005/8/layout/vList2"/>
    <dgm:cxn modelId="{08DC6823-3AA2-AA4A-804D-432590D5A157}" type="presOf" srcId="{4B40130F-89B1-486F-9F4E-A147419F70FA}" destId="{7B4CB88C-AC11-0E4A-86AE-85E5C0622891}" srcOrd="0" destOrd="0" presId="urn:microsoft.com/office/officeart/2005/8/layout/vList2"/>
    <dgm:cxn modelId="{F4C78824-A44E-4C94-9FFE-FD702F37BCAB}" srcId="{4B40130F-89B1-486F-9F4E-A147419F70FA}" destId="{67DAA4DE-D617-4A8B-B2F1-66E3ACD0846C}" srcOrd="4" destOrd="0" parTransId="{A64218C3-5431-4B8F-8313-27E513EB3787}" sibTransId="{49458244-EC05-48A6-B8EF-D8D4E48B6345}"/>
    <dgm:cxn modelId="{53A35A2E-1419-4135-AB35-F5319C8C8138}" srcId="{4B40130F-89B1-486F-9F4E-A147419F70FA}" destId="{F1131222-5E7F-418D-9105-F9E8B8D62E46}" srcOrd="1" destOrd="0" parTransId="{F16E02B3-17A3-4E15-B6F4-C3365FD202F0}" sibTransId="{2824518C-D661-4F51-92CD-2C50DD2E4E39}"/>
    <dgm:cxn modelId="{306E3931-2AA8-4345-B624-134583251C26}" srcId="{4B40130F-89B1-486F-9F4E-A147419F70FA}" destId="{3AA3EA07-EE5E-4F10-B3DE-8DD3D98BB05A}" srcOrd="6" destOrd="0" parTransId="{FC1CDDD9-8E7A-43BE-B602-BCDC988AAF52}" sibTransId="{90A1D0F2-75F6-4531-994E-20482111C29A}"/>
    <dgm:cxn modelId="{B1737352-E870-AA4D-870B-9E61B482DFAD}" type="presOf" srcId="{F1131222-5E7F-418D-9105-F9E8B8D62E46}" destId="{F7DEE94D-A663-E84B-A050-926E489A9209}" srcOrd="0" destOrd="0" presId="urn:microsoft.com/office/officeart/2005/8/layout/vList2"/>
    <dgm:cxn modelId="{F23D917B-E9A7-3E48-BBF3-DD8ECE57A501}" type="presOf" srcId="{3AA3EA07-EE5E-4F10-B3DE-8DD3D98BB05A}" destId="{C6574A7C-802E-8948-9ECA-CBD4AA9A7622}" srcOrd="0" destOrd="0" presId="urn:microsoft.com/office/officeart/2005/8/layout/vList2"/>
    <dgm:cxn modelId="{A360CD91-BF69-864E-82AF-301E03C285E1}" type="presOf" srcId="{640E36BD-E054-4D12-BABE-E3CC6D2707F7}" destId="{9E3EA285-189A-F148-BB7C-BB81C4CF9E42}" srcOrd="0" destOrd="0" presId="urn:microsoft.com/office/officeart/2005/8/layout/vList2"/>
    <dgm:cxn modelId="{8DD9E694-6F7F-A542-A685-0D4ECFF0A949}" type="presOf" srcId="{E1B9514B-1DD7-483C-9A47-7E4DBF64D0BF}" destId="{6216F5D4-525E-F641-95EE-0F2AA808B09F}" srcOrd="0" destOrd="0" presId="urn:microsoft.com/office/officeart/2005/8/layout/vList2"/>
    <dgm:cxn modelId="{181877A9-4523-415C-9FBC-3B71AF8C4C7B}" srcId="{4B40130F-89B1-486F-9F4E-A147419F70FA}" destId="{C46A46A9-E611-4570-83E0-A8AD1DEC6544}" srcOrd="5" destOrd="0" parTransId="{ECFEE6A9-3603-424B-AED1-A5A15B585DD3}" sibTransId="{5F6A2D1A-3C6F-4499-AEF9-ADDBC1E0B96A}"/>
    <dgm:cxn modelId="{2EF8BDCA-C8C3-47B0-A3B7-437F9D72BDE7}" srcId="{4B40130F-89B1-486F-9F4E-A147419F70FA}" destId="{E1B9514B-1DD7-483C-9A47-7E4DBF64D0BF}" srcOrd="3" destOrd="0" parTransId="{0D7FD252-4DFD-492B-8437-D146015BEE92}" sibTransId="{92C2F23C-2053-4297-B80D-2A8CE8E43A8A}"/>
    <dgm:cxn modelId="{5D2FA9D7-5CE6-9345-A1A5-8174993A5107}" type="presOf" srcId="{04E5DA28-2248-8749-8894-232F67AC13D0}" destId="{F8496365-B984-9645-9F26-5ED111093B0D}" srcOrd="0" destOrd="0" presId="urn:microsoft.com/office/officeart/2005/8/layout/vList2"/>
    <dgm:cxn modelId="{9A4C9BDB-2DE0-4442-8906-47A42FB52EF0}" srcId="{4B40130F-89B1-486F-9F4E-A147419F70FA}" destId="{9E251F39-A2A1-443E-85FC-3356661256B5}" srcOrd="2" destOrd="0" parTransId="{4116E3E5-7A03-43AE-AE84-DC6BEFD8462E}" sibTransId="{7F4CC32B-68A2-4476-AF9F-108FB7C7D505}"/>
    <dgm:cxn modelId="{22E1DDDC-74FB-F74D-AB22-67BC37447260}" type="presOf" srcId="{67DAA4DE-D617-4A8B-B2F1-66E3ACD0846C}" destId="{7A2A3CF7-9400-0D45-84D4-B790DFBBDDBD}" srcOrd="0" destOrd="0" presId="urn:microsoft.com/office/officeart/2005/8/layout/vList2"/>
    <dgm:cxn modelId="{AEC02AE2-ED1E-1344-A0FD-833608C384D3}" srcId="{4B40130F-89B1-486F-9F4E-A147419F70FA}" destId="{04E5DA28-2248-8749-8894-232F67AC13D0}" srcOrd="7" destOrd="0" parTransId="{DBB5A7FA-71C3-3C41-85F0-FC4C5443AEF4}" sibTransId="{9C6F1069-16FC-A34A-B115-73968220733B}"/>
    <dgm:cxn modelId="{A6A5A7FC-D71B-4427-8041-0F9E2C075DCA}" srcId="{4B40130F-89B1-486F-9F4E-A147419F70FA}" destId="{640E36BD-E054-4D12-BABE-E3CC6D2707F7}" srcOrd="0" destOrd="0" parTransId="{57E38193-FAB4-44E9-A721-A5F112DD15F0}" sibTransId="{AE1BECFE-86FA-42FB-B31B-C41481A2BCEC}"/>
    <dgm:cxn modelId="{9B1C22FF-506E-6C40-AE1E-81493CA5D72B}" type="presOf" srcId="{C46A46A9-E611-4570-83E0-A8AD1DEC6544}" destId="{5D911F5F-994C-FE46-8CA1-80EAFFB741A9}" srcOrd="0" destOrd="0" presId="urn:microsoft.com/office/officeart/2005/8/layout/vList2"/>
    <dgm:cxn modelId="{ED0BB24D-E0DC-C849-B8D0-FEB145F71F5B}" type="presParOf" srcId="{7B4CB88C-AC11-0E4A-86AE-85E5C0622891}" destId="{9E3EA285-189A-F148-BB7C-BB81C4CF9E42}" srcOrd="0" destOrd="0" presId="urn:microsoft.com/office/officeart/2005/8/layout/vList2"/>
    <dgm:cxn modelId="{609E4008-D8E9-DE45-93F9-492440830C33}" type="presParOf" srcId="{7B4CB88C-AC11-0E4A-86AE-85E5C0622891}" destId="{EF974296-2245-644D-A9CB-43CF474D71F6}" srcOrd="1" destOrd="0" presId="urn:microsoft.com/office/officeart/2005/8/layout/vList2"/>
    <dgm:cxn modelId="{EC194DA6-3D0A-8B49-A8E0-7BD79413ECA5}" type="presParOf" srcId="{7B4CB88C-AC11-0E4A-86AE-85E5C0622891}" destId="{F7DEE94D-A663-E84B-A050-926E489A9209}" srcOrd="2" destOrd="0" presId="urn:microsoft.com/office/officeart/2005/8/layout/vList2"/>
    <dgm:cxn modelId="{B5BCA4B3-667A-C04A-9FF8-5797547A1E24}" type="presParOf" srcId="{7B4CB88C-AC11-0E4A-86AE-85E5C0622891}" destId="{FAA24118-5967-CD4A-9227-6B067FB53DD8}" srcOrd="3" destOrd="0" presId="urn:microsoft.com/office/officeart/2005/8/layout/vList2"/>
    <dgm:cxn modelId="{21E0D674-B898-654A-A752-6F7B6E0134AB}" type="presParOf" srcId="{7B4CB88C-AC11-0E4A-86AE-85E5C0622891}" destId="{669FD3F9-653E-E443-8A75-E53678898AC9}" srcOrd="4" destOrd="0" presId="urn:microsoft.com/office/officeart/2005/8/layout/vList2"/>
    <dgm:cxn modelId="{E1882CBB-509E-D94F-A68D-44F75BB6034C}" type="presParOf" srcId="{7B4CB88C-AC11-0E4A-86AE-85E5C0622891}" destId="{0AC81BCC-1CD0-1241-BA6E-0F928714C3A9}" srcOrd="5" destOrd="0" presId="urn:microsoft.com/office/officeart/2005/8/layout/vList2"/>
    <dgm:cxn modelId="{AE276B69-C183-2D4B-AEAB-7EDC321A0643}" type="presParOf" srcId="{7B4CB88C-AC11-0E4A-86AE-85E5C0622891}" destId="{6216F5D4-525E-F641-95EE-0F2AA808B09F}" srcOrd="6" destOrd="0" presId="urn:microsoft.com/office/officeart/2005/8/layout/vList2"/>
    <dgm:cxn modelId="{261A7F41-90E5-CA43-B536-E9A889F9A4AF}" type="presParOf" srcId="{7B4CB88C-AC11-0E4A-86AE-85E5C0622891}" destId="{CADD9B98-977D-494D-863F-008CC6AA46C7}" srcOrd="7" destOrd="0" presId="urn:microsoft.com/office/officeart/2005/8/layout/vList2"/>
    <dgm:cxn modelId="{B2229E5B-E510-3149-8919-704DA17C488F}" type="presParOf" srcId="{7B4CB88C-AC11-0E4A-86AE-85E5C0622891}" destId="{7A2A3CF7-9400-0D45-84D4-B790DFBBDDBD}" srcOrd="8" destOrd="0" presId="urn:microsoft.com/office/officeart/2005/8/layout/vList2"/>
    <dgm:cxn modelId="{5A953A29-2EF1-9640-B2D6-A0E86F3274DF}" type="presParOf" srcId="{7B4CB88C-AC11-0E4A-86AE-85E5C0622891}" destId="{EBC52566-DCBF-304F-A2E2-B0DAE942C558}" srcOrd="9" destOrd="0" presId="urn:microsoft.com/office/officeart/2005/8/layout/vList2"/>
    <dgm:cxn modelId="{0C5E9012-4D23-064D-8C29-BEF1472BA9A2}" type="presParOf" srcId="{7B4CB88C-AC11-0E4A-86AE-85E5C0622891}" destId="{5D911F5F-994C-FE46-8CA1-80EAFFB741A9}" srcOrd="10" destOrd="0" presId="urn:microsoft.com/office/officeart/2005/8/layout/vList2"/>
    <dgm:cxn modelId="{BD474DB7-3551-7746-89E5-2E907BA3ED38}" type="presParOf" srcId="{7B4CB88C-AC11-0E4A-86AE-85E5C0622891}" destId="{B077D917-A2F2-804C-BE3B-CF981431C773}" srcOrd="11" destOrd="0" presId="urn:microsoft.com/office/officeart/2005/8/layout/vList2"/>
    <dgm:cxn modelId="{B185C007-2FBE-E84B-BC59-AD7A07F5086F}" type="presParOf" srcId="{7B4CB88C-AC11-0E4A-86AE-85E5C0622891}" destId="{C6574A7C-802E-8948-9ECA-CBD4AA9A7622}" srcOrd="12" destOrd="0" presId="urn:microsoft.com/office/officeart/2005/8/layout/vList2"/>
    <dgm:cxn modelId="{8D3F0F7D-3231-ED43-BF15-819A6A730E55}" type="presParOf" srcId="{7B4CB88C-AC11-0E4A-86AE-85E5C0622891}" destId="{303AB383-2C07-0C47-A248-24E66FE9E454}" srcOrd="13" destOrd="0" presId="urn:microsoft.com/office/officeart/2005/8/layout/vList2"/>
    <dgm:cxn modelId="{47110F42-9C7E-EF41-9735-F5BDF95CD66B}" type="presParOf" srcId="{7B4CB88C-AC11-0E4A-86AE-85E5C0622891}" destId="{F8496365-B984-9645-9F26-5ED111093B0D}"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EA285-189A-F148-BB7C-BB81C4CF9E42}">
      <dsp:nvSpPr>
        <dsp:cNvPr id="0" name=""/>
        <dsp:cNvSpPr/>
      </dsp:nvSpPr>
      <dsp:spPr>
        <a:xfrm>
          <a:off x="0" y="600675"/>
          <a:ext cx="4697730" cy="5561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en-US" sz="1400" kern="1200"/>
            <a:t>short-term effects of heroin on body:</a:t>
          </a:r>
          <a:endParaRPr lang="en-US" sz="1400" kern="1200"/>
        </a:p>
      </dsp:txBody>
      <dsp:txXfrm>
        <a:off x="27149" y="627824"/>
        <a:ext cx="4643432" cy="501854"/>
      </dsp:txXfrm>
    </dsp:sp>
    <dsp:sp modelId="{F7DEE94D-A663-E84B-A050-926E489A9209}">
      <dsp:nvSpPr>
        <dsp:cNvPr id="0" name=""/>
        <dsp:cNvSpPr/>
      </dsp:nvSpPr>
      <dsp:spPr>
        <a:xfrm>
          <a:off x="0" y="1197147"/>
          <a:ext cx="4697730" cy="556152"/>
        </a:xfrm>
        <a:prstGeom prst="roundRect">
          <a:avLst/>
        </a:prstGeom>
        <a:solidFill>
          <a:schemeClr val="accent5">
            <a:hueOff val="-1419125"/>
            <a:satOff val="5687"/>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en-US" sz="1400" kern="1200"/>
            <a:t>﻿depressant;</a:t>
          </a:r>
          <a:endParaRPr lang="en-US" sz="1400" kern="1200"/>
        </a:p>
      </dsp:txBody>
      <dsp:txXfrm>
        <a:off x="27149" y="1224296"/>
        <a:ext cx="4643432" cy="501854"/>
      </dsp:txXfrm>
    </dsp:sp>
    <dsp:sp modelId="{669FD3F9-653E-E443-8A75-E53678898AC9}">
      <dsp:nvSpPr>
        <dsp:cNvPr id="0" name=""/>
        <dsp:cNvSpPr/>
      </dsp:nvSpPr>
      <dsp:spPr>
        <a:xfrm>
          <a:off x="0" y="1793619"/>
          <a:ext cx="4697730" cy="556152"/>
        </a:xfrm>
        <a:prstGeom prst="roundRect">
          <a:avLst/>
        </a:prstGeom>
        <a:solidFill>
          <a:schemeClr val="accent5">
            <a:hueOff val="-2838251"/>
            <a:satOff val="11375"/>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en-US" sz="1400" kern="1200" dirty="0"/>
            <a:t>increases reaction times / slows down impulses / slows down the nervous system; slow breathing can lead to coma;</a:t>
          </a:r>
          <a:endParaRPr lang="en-US" sz="1400" kern="1200" dirty="0"/>
        </a:p>
      </dsp:txBody>
      <dsp:txXfrm>
        <a:off x="27149" y="1820768"/>
        <a:ext cx="4643432" cy="501854"/>
      </dsp:txXfrm>
    </dsp:sp>
    <dsp:sp modelId="{6216F5D4-525E-F641-95EE-0F2AA808B09F}">
      <dsp:nvSpPr>
        <dsp:cNvPr id="0" name=""/>
        <dsp:cNvSpPr/>
      </dsp:nvSpPr>
      <dsp:spPr>
        <a:xfrm>
          <a:off x="0" y="2390091"/>
          <a:ext cx="4697730" cy="556152"/>
        </a:xfrm>
        <a:prstGeom prst="roundRect">
          <a:avLst/>
        </a:prstGeom>
        <a:solidFill>
          <a:schemeClr val="accent5">
            <a:hueOff val="-4257376"/>
            <a:satOff val="17062"/>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en-US" sz="1400" kern="1200"/>
            <a:t>﻿loss of self-control / mental function is affected / inability to walk or talk;</a:t>
          </a:r>
          <a:endParaRPr lang="en-US" sz="1400" kern="1200"/>
        </a:p>
      </dsp:txBody>
      <dsp:txXfrm>
        <a:off x="27149" y="2417240"/>
        <a:ext cx="4643432" cy="501854"/>
      </dsp:txXfrm>
    </dsp:sp>
    <dsp:sp modelId="{7A2A3CF7-9400-0D45-84D4-B790DFBBDDBD}">
      <dsp:nvSpPr>
        <dsp:cNvPr id="0" name=""/>
        <dsp:cNvSpPr/>
      </dsp:nvSpPr>
      <dsp:spPr>
        <a:xfrm>
          <a:off x="0" y="2986563"/>
          <a:ext cx="4697730" cy="556152"/>
        </a:xfrm>
        <a:prstGeom prst="roundRect">
          <a:avLst/>
        </a:prstGeom>
        <a:solidFill>
          <a:schemeClr val="accent5">
            <a:hueOff val="-5676501"/>
            <a:satOff val="2274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en-US" sz="1400" kern="1200"/>
            <a:t>﻿effect on synapse;</a:t>
          </a:r>
          <a:endParaRPr lang="en-US" sz="1400" kern="1200"/>
        </a:p>
      </dsp:txBody>
      <dsp:txXfrm>
        <a:off x="27149" y="3013712"/>
        <a:ext cx="4643432" cy="501854"/>
      </dsp:txXfrm>
    </dsp:sp>
    <dsp:sp modelId="{5D911F5F-994C-FE46-8CA1-80EAFFB741A9}">
      <dsp:nvSpPr>
        <dsp:cNvPr id="0" name=""/>
        <dsp:cNvSpPr/>
      </dsp:nvSpPr>
      <dsp:spPr>
        <a:xfrm>
          <a:off x="0" y="3583036"/>
          <a:ext cx="4697730" cy="556152"/>
        </a:xfrm>
        <a:prstGeom prst="roundRect">
          <a:avLst/>
        </a:prstGeom>
        <a:solidFill>
          <a:schemeClr val="accent5">
            <a:hueOff val="-7095626"/>
            <a:satOff val="28436"/>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experience a feeling of euphoria, a warming sensation, a heavy feeling in the limbs, and drying of the mouth;</a:t>
          </a:r>
        </a:p>
      </dsp:txBody>
      <dsp:txXfrm>
        <a:off x="27149" y="3610185"/>
        <a:ext cx="4643432" cy="501854"/>
      </dsp:txXfrm>
    </dsp:sp>
    <dsp:sp modelId="{C6574A7C-802E-8948-9ECA-CBD4AA9A7622}">
      <dsp:nvSpPr>
        <dsp:cNvPr id="0" name=""/>
        <dsp:cNvSpPr/>
      </dsp:nvSpPr>
      <dsp:spPr>
        <a:xfrm>
          <a:off x="0" y="4179508"/>
          <a:ext cx="4697730" cy="556152"/>
        </a:xfrm>
        <a:prstGeom prst="roundRect">
          <a:avLst/>
        </a:prstGeom>
        <a:solidFill>
          <a:schemeClr val="accent5">
            <a:hueOff val="-8514751"/>
            <a:satOff val="34124"/>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Pupil constriction;</a:t>
          </a:r>
        </a:p>
      </dsp:txBody>
      <dsp:txXfrm>
        <a:off x="27149" y="4206657"/>
        <a:ext cx="4643432" cy="501854"/>
      </dsp:txXfrm>
    </dsp:sp>
    <dsp:sp modelId="{F8496365-B984-9645-9F26-5ED111093B0D}">
      <dsp:nvSpPr>
        <dsp:cNvPr id="0" name=""/>
        <dsp:cNvSpPr/>
      </dsp:nvSpPr>
      <dsp:spPr>
        <a:xfrm>
          <a:off x="0" y="4775980"/>
          <a:ext cx="4697730" cy="556152"/>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altLang="zh-CN" sz="1400" kern="1200" dirty="0"/>
            <a:t>severe itching may occur</a:t>
          </a:r>
          <a:endParaRPr lang="zh-CN" altLang="en-US" sz="1400" kern="1200" dirty="0"/>
        </a:p>
      </dsp:txBody>
      <dsp:txXfrm>
        <a:off x="27149" y="4803129"/>
        <a:ext cx="4643432" cy="5018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973DC-36C7-1247-9C99-8D30CCE1F657}" type="datetimeFigureOut">
              <a:rPr kumimoji="1" lang="zh-CN" altLang="en-US" smtClean="0"/>
              <a:t>2021/10/31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C0602-E77A-4E4F-AA0D-CCDE83468B03}" type="slidenum">
              <a:rPr kumimoji="1" lang="zh-CN" altLang="en-US" smtClean="0"/>
              <a:t>‹#›</a:t>
            </a:fld>
            <a:endParaRPr kumimoji="1" lang="zh-CN" altLang="en-US"/>
          </a:p>
        </p:txBody>
      </p:sp>
    </p:spTree>
    <p:extLst>
      <p:ext uri="{BB962C8B-B14F-4D97-AF65-F5344CB8AC3E}">
        <p14:creationId xmlns:p14="http://schemas.microsoft.com/office/powerpoint/2010/main" val="37619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solidFill>
                  <a:schemeClr val="bg1"/>
                </a:solidFill>
              </a:rPr>
              <a:t>Heroin, a </a:t>
            </a:r>
            <a:r>
              <a:rPr kumimoji="1" lang="en-US" altLang="zh-CN" sz="1200" b="1" dirty="0">
                <a:solidFill>
                  <a:srgbClr val="FF0000"/>
                </a:solidFill>
              </a:rPr>
              <a:t>highly addictive </a:t>
            </a:r>
            <a:r>
              <a:rPr kumimoji="1" lang="en-US" altLang="zh-CN" sz="1200" dirty="0">
                <a:solidFill>
                  <a:schemeClr val="bg1"/>
                </a:solidFill>
              </a:rPr>
              <a:t>drug, is derived from</a:t>
            </a:r>
            <a:r>
              <a:rPr kumimoji="1" lang="zh-CN" altLang="en-US" sz="1200" dirty="0">
                <a:solidFill>
                  <a:schemeClr val="bg1"/>
                </a:solidFill>
              </a:rPr>
              <a:t> </a:t>
            </a:r>
            <a:r>
              <a:rPr kumimoji="1" lang="en-US" altLang="zh-CN" sz="1200" dirty="0">
                <a:solidFill>
                  <a:schemeClr val="bg1"/>
                </a:solidFill>
              </a:rPr>
              <a:t>the morphine</a:t>
            </a:r>
            <a:r>
              <a:rPr kumimoji="1" lang="zh-CN" altLang="en-US" sz="1200" dirty="0">
                <a:solidFill>
                  <a:schemeClr val="bg1"/>
                </a:solidFill>
              </a:rPr>
              <a:t> </a:t>
            </a:r>
            <a:r>
              <a:rPr kumimoji="1" lang="en-US" altLang="zh-CN" sz="1200" dirty="0">
                <a:solidFill>
                  <a:schemeClr val="bg1"/>
                </a:solidFill>
              </a:rPr>
              <a:t>alkaloid</a:t>
            </a:r>
            <a:r>
              <a:rPr kumimoji="1" lang="zh-CN" altLang="en-US" sz="1200" dirty="0">
                <a:solidFill>
                  <a:schemeClr val="bg1"/>
                </a:solidFill>
              </a:rPr>
              <a:t> </a:t>
            </a:r>
            <a:r>
              <a:rPr kumimoji="1" lang="en-US" altLang="zh-CN" sz="1200" dirty="0">
                <a:solidFill>
                  <a:schemeClr val="bg1"/>
                </a:solidFill>
              </a:rPr>
              <a:t>found in </a:t>
            </a:r>
            <a:r>
              <a:rPr kumimoji="1" lang="en-US" altLang="zh-CN" sz="1200" b="1" dirty="0">
                <a:solidFill>
                  <a:schemeClr val="bg1"/>
                </a:solidFill>
              </a:rPr>
              <a:t>opium poppy </a:t>
            </a:r>
            <a:r>
              <a:rPr kumimoji="1" lang="en-US" altLang="zh-CN" sz="1200" dirty="0">
                <a:solidFill>
                  <a:schemeClr val="bg1"/>
                </a:solidFill>
              </a:rPr>
              <a:t>plant (</a:t>
            </a:r>
            <a:r>
              <a:rPr kumimoji="1" lang="en-US" altLang="zh-CN" sz="1200" i="1" dirty="0">
                <a:solidFill>
                  <a:schemeClr val="bg1"/>
                </a:solidFill>
              </a:rPr>
              <a:t>Papaver </a:t>
            </a:r>
            <a:r>
              <a:rPr kumimoji="1" lang="en-US" altLang="zh-CN" sz="1200" i="1" dirty="0" err="1">
                <a:solidFill>
                  <a:schemeClr val="bg1"/>
                </a:solidFill>
              </a:rPr>
              <a:t>somniferum</a:t>
            </a:r>
            <a:r>
              <a:rPr kumimoji="1" lang="en-US" altLang="zh-CN" sz="1200" dirty="0">
                <a:solidFill>
                  <a:schemeClr val="bg1"/>
                </a:solidFill>
              </a:rPr>
              <a:t>) and is roughly 2 to 3 times more potent than morphine. </a:t>
            </a:r>
          </a:p>
          <a:p>
            <a:r>
              <a:rPr lang="en-US" altLang="zh-CN" sz="1200" b="0" i="0" u="none" strike="noStrike" kern="1200" dirty="0">
                <a:solidFill>
                  <a:schemeClr val="tx1"/>
                </a:solidFill>
                <a:effectLst/>
                <a:latin typeface="+mn-lt"/>
                <a:ea typeface="+mn-ea"/>
                <a:cs typeface="+mn-cs"/>
              </a:rPr>
              <a:t>Heroin can be a white or brown powder, or a black sticky substance known as black tar heroin. Other common names for heroin include </a:t>
            </a:r>
            <a:r>
              <a:rPr lang="en-US" altLang="zh-CN" sz="1200" b="0" i="1" u="none" strike="noStrike" kern="1200" dirty="0">
                <a:solidFill>
                  <a:schemeClr val="tx1"/>
                </a:solidFill>
                <a:effectLst/>
                <a:latin typeface="+mn-lt"/>
                <a:ea typeface="+mn-ea"/>
                <a:cs typeface="+mn-cs"/>
              </a:rPr>
              <a:t>big H</a:t>
            </a:r>
            <a:r>
              <a:rPr lang="en-US" altLang="zh-CN" sz="1200" b="0" i="0" u="none" strike="noStrike" kern="1200" dirty="0">
                <a:solidFill>
                  <a:schemeClr val="tx1"/>
                </a:solidFill>
                <a:effectLst/>
                <a:latin typeface="+mn-lt"/>
                <a:ea typeface="+mn-ea"/>
                <a:cs typeface="+mn-cs"/>
              </a:rPr>
              <a:t>, </a:t>
            </a:r>
            <a:r>
              <a:rPr lang="en-US" altLang="zh-CN" sz="1200" b="0" i="1" u="none" strike="noStrike" kern="1200" dirty="0">
                <a:solidFill>
                  <a:schemeClr val="tx1"/>
                </a:solidFill>
                <a:effectLst/>
                <a:latin typeface="+mn-lt"/>
                <a:ea typeface="+mn-ea"/>
                <a:cs typeface="+mn-cs"/>
              </a:rPr>
              <a:t>horse</a:t>
            </a:r>
            <a:r>
              <a:rPr lang="en-US" altLang="zh-CN" sz="1200" b="0" i="0" u="none" strike="noStrike" kern="1200" dirty="0">
                <a:solidFill>
                  <a:schemeClr val="tx1"/>
                </a:solidFill>
                <a:effectLst/>
                <a:latin typeface="+mn-lt"/>
                <a:ea typeface="+mn-ea"/>
                <a:cs typeface="+mn-cs"/>
              </a:rPr>
              <a:t>, </a:t>
            </a:r>
            <a:r>
              <a:rPr lang="en-US" altLang="zh-CN" sz="1200" b="0" i="1" u="none" strike="noStrike" kern="1200" dirty="0">
                <a:solidFill>
                  <a:schemeClr val="tx1"/>
                </a:solidFill>
                <a:effectLst/>
                <a:latin typeface="+mn-lt"/>
                <a:ea typeface="+mn-ea"/>
                <a:cs typeface="+mn-cs"/>
              </a:rPr>
              <a:t>hell dust,</a:t>
            </a:r>
            <a:r>
              <a:rPr lang="en-US" altLang="zh-CN" sz="1200" b="0" i="0" u="none" strike="noStrike" kern="1200" dirty="0">
                <a:solidFill>
                  <a:schemeClr val="tx1"/>
                </a:solidFill>
                <a:effectLst/>
                <a:latin typeface="+mn-lt"/>
                <a:ea typeface="+mn-ea"/>
                <a:cs typeface="+mn-cs"/>
              </a:rPr>
              <a:t> and </a:t>
            </a:r>
            <a:r>
              <a:rPr lang="en-US" altLang="zh-CN" sz="1200" b="0" i="1" u="none" strike="noStrike" kern="1200" dirty="0">
                <a:solidFill>
                  <a:schemeClr val="tx1"/>
                </a:solidFill>
                <a:effectLst/>
                <a:latin typeface="+mn-lt"/>
                <a:ea typeface="+mn-ea"/>
                <a:cs typeface="+mn-cs"/>
              </a:rPr>
              <a:t>smack</a:t>
            </a:r>
            <a:r>
              <a:rPr lang="en-US" altLang="zh-CN" sz="1200" b="0" i="0" u="none" strike="noStrike"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zh-CN" dirty="0"/>
              <a:t>An opioid, heroin is made from morphine, a narcotic that is commonly used to relieve pain.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zh-CN" dirty="0"/>
              <a:t>After heroin enters the brain, it is converted back into morphine, producing a similar effect to the medicinal drug. </a:t>
            </a:r>
          </a:p>
          <a:p>
            <a:pPr marL="0" marR="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dirty="0">
                <a:solidFill>
                  <a:schemeClr val="tx1"/>
                </a:solidFill>
                <a:effectLst/>
                <a:latin typeface="+mn-lt"/>
                <a:ea typeface="+mn-ea"/>
                <a:cs typeface="+mn-cs"/>
              </a:rPr>
              <a:t>To smoke heroin, users burn the substance and inhale the smoke into the lungs. With snorting, the drug is inhaled in powdered form through the nose. Heroin is also injected intravenously in liquid form.</a:t>
            </a:r>
          </a:p>
          <a:p>
            <a:pPr marL="0" marR="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dirty="0">
                <a:solidFill>
                  <a:schemeClr val="tx1"/>
                </a:solidFill>
                <a:effectLst/>
                <a:latin typeface="+mn-lt"/>
                <a:ea typeface="+mn-ea"/>
                <a:cs typeface="+mn-cs"/>
              </a:rPr>
              <a:t>Following the initial euphoric rush, effects of the drug tend to last a few hours. This period is often referred to as being “on the nod,” a state alternating in and out of drowsiness. A person can be mostly unresponsive to outside stimuli at times during this stage.</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8</a:t>
            </a:fld>
            <a:endParaRPr kumimoji="1" lang="zh-CN" altLang="en-US"/>
          </a:p>
        </p:txBody>
      </p:sp>
    </p:spTree>
    <p:extLst>
      <p:ext uri="{BB962C8B-B14F-4D97-AF65-F5344CB8AC3E}">
        <p14:creationId xmlns:p14="http://schemas.microsoft.com/office/powerpoint/2010/main" val="212734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Nicotine causes the release of adrenalin and noradrenalin, which are hormones produced by the adrenal glands. In the cardiovascular system, nicotine acts as a stimulant.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Nicotine also makes the pancreas produce less insulin, causing a slight increase in blood sugar or glucose.</a:t>
            </a:r>
          </a:p>
          <a:p>
            <a:r>
              <a:rPr lang="en-US" altLang="zh-CN" sz="1200" b="0" i="0" u="none" strike="noStrike" kern="1200" dirty="0">
                <a:solidFill>
                  <a:schemeClr val="tx1"/>
                </a:solidFill>
                <a:effectLst/>
                <a:latin typeface="+mn-lt"/>
                <a:ea typeface="+mn-ea"/>
                <a:cs typeface="+mn-cs"/>
              </a:rPr>
              <a:t>Nicotine causes an increased metabolism. Smokers typically weigh 6 to 9 pounds less than nonsmokers. This effect has been correlated with the finding that smokers who quit smoking tend to gain 6 to 9 pounds.</a:t>
            </a:r>
          </a:p>
          <a:p>
            <a:r>
              <a:rPr lang="en-US" altLang="zh-CN" sz="1200" b="0" i="0" u="none" strike="noStrike" kern="1200" dirty="0">
                <a:solidFill>
                  <a:schemeClr val="tx1"/>
                </a:solidFill>
                <a:effectLst/>
                <a:latin typeface="+mn-lt"/>
                <a:ea typeface="+mn-ea"/>
                <a:cs typeface="+mn-cs"/>
              </a:rPr>
              <a:t>Nicotine has a depressant effect on appetite. Anorexia, or loss of appetite, is common among smokers and is part of the reason for the typical lower weight found among smokers.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Indirectly, nicotine causes the release of dopamine in the pleasure and motivation areas of the brain. A similar effect occurs when people take heroin or cocaine. The drug user experiences a pleasurable sensation.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Nicotine (6.1 </a:t>
            </a:r>
            <a:r>
              <a:rPr lang="en-US" altLang="zh-CN" sz="1200" b="0" i="0" u="none" strike="noStrike" kern="1200" dirty="0" err="1">
                <a:solidFill>
                  <a:schemeClr val="tx1"/>
                </a:solidFill>
                <a:effectLst/>
                <a:latin typeface="+mn-lt"/>
                <a:ea typeface="+mn-ea"/>
                <a:cs typeface="+mn-cs"/>
              </a:rPr>
              <a:t>microM</a:t>
            </a:r>
            <a:r>
              <a:rPr lang="en-US" altLang="zh-CN" sz="1200" b="0" i="0" u="none" strike="noStrike" kern="1200" dirty="0">
                <a:solidFill>
                  <a:schemeClr val="tx1"/>
                </a:solidFill>
                <a:effectLst/>
                <a:latin typeface="+mn-lt"/>
                <a:ea typeface="+mn-ea"/>
                <a:cs typeface="+mn-cs"/>
              </a:rPr>
              <a:t>) stimulated secretion of beta-endorphin in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mouse.</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24</a:t>
            </a:fld>
            <a:endParaRPr kumimoji="1" lang="zh-CN" altLang="en-US"/>
          </a:p>
        </p:txBody>
      </p:sp>
    </p:spTree>
    <p:extLst>
      <p:ext uri="{BB962C8B-B14F-4D97-AF65-F5344CB8AC3E}">
        <p14:creationId xmlns:p14="http://schemas.microsoft.com/office/powerpoint/2010/main" val="463640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25</a:t>
            </a:fld>
            <a:endParaRPr kumimoji="1" lang="zh-CN" altLang="en-US"/>
          </a:p>
        </p:txBody>
      </p:sp>
    </p:spTree>
    <p:extLst>
      <p:ext uri="{BB962C8B-B14F-4D97-AF65-F5344CB8AC3E}">
        <p14:creationId xmlns:p14="http://schemas.microsoft.com/office/powerpoint/2010/main" val="291782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a:solidFill>
                  <a:schemeClr val="tx1"/>
                </a:solidFill>
                <a:effectLst/>
                <a:latin typeface="+mn-lt"/>
                <a:ea typeface="+mn-ea"/>
                <a:cs typeface="+mn-cs"/>
              </a:rPr>
              <a:t>The concentration of tar in a cigarette determines its rating</a:t>
            </a:r>
            <a:r>
              <a:rPr lang="en-US" altLang="zh-CN" sz="1200" b="0" i="0" u="none" strike="noStrike" kern="1200" dirty="0">
                <a:solidFill>
                  <a:schemeClr val="tx1"/>
                </a:solidFill>
                <a:effectLst/>
                <a:latin typeface="+mn-lt"/>
                <a:ea typeface="+mn-ea"/>
                <a:cs typeface="+mn-cs"/>
              </a:rPr>
              <a:t>. High-tar cigarettes (regular or full-flavor) contained 15 milligrams (mg) or more of tar. Medium-tar (light) cigarettes had 6mg to 15mg, and low-tar (extra-light or ultra-light) cigarettes contained 1mg to 6mg of tar.</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27</a:t>
            </a:fld>
            <a:endParaRPr kumimoji="1" lang="zh-CN" altLang="en-US"/>
          </a:p>
        </p:txBody>
      </p:sp>
    </p:spTree>
    <p:extLst>
      <p:ext uri="{BB962C8B-B14F-4D97-AF65-F5344CB8AC3E}">
        <p14:creationId xmlns:p14="http://schemas.microsoft.com/office/powerpoint/2010/main" val="206681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You can have emphysema for many years without noticing any signs or symptoms. The main symptom of emphysema is shortness of breath, which usually begins gradually.</a:t>
            </a:r>
          </a:p>
          <a:p>
            <a:r>
              <a:rPr lang="en-US" altLang="zh-CN" sz="1200" b="0" i="0" u="none" strike="noStrike" kern="1200" dirty="0">
                <a:solidFill>
                  <a:schemeClr val="tx1"/>
                </a:solidFill>
                <a:effectLst/>
                <a:latin typeface="+mn-lt"/>
                <a:ea typeface="+mn-ea"/>
                <a:cs typeface="+mn-cs"/>
              </a:rPr>
              <a:t>You may start avoiding activities that cause you to be short of breath, so the symptom doesn't become a problem until it starts interfering with daily tasks. Emphysema eventually causes shortness of breath even while you're at rest.</a:t>
            </a:r>
          </a:p>
          <a:p>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29</a:t>
            </a:fld>
            <a:endParaRPr kumimoji="1" lang="zh-CN" altLang="en-US"/>
          </a:p>
        </p:txBody>
      </p:sp>
    </p:spTree>
    <p:extLst>
      <p:ext uri="{BB962C8B-B14F-4D97-AF65-F5344CB8AC3E}">
        <p14:creationId xmlns:p14="http://schemas.microsoft.com/office/powerpoint/2010/main" val="612433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Smoking is the leading cause of COPD. Treatment may slow the progression of COPD, but it can't reverse the damage.</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30</a:t>
            </a:fld>
            <a:endParaRPr kumimoji="1" lang="zh-CN" altLang="en-US"/>
          </a:p>
        </p:txBody>
      </p:sp>
    </p:spTree>
    <p:extLst>
      <p:ext uri="{BB962C8B-B14F-4D97-AF65-F5344CB8AC3E}">
        <p14:creationId xmlns:p14="http://schemas.microsoft.com/office/powerpoint/2010/main" val="17071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Heroin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has no acceptable medical use in the U.S.</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9</a:t>
            </a:fld>
            <a:endParaRPr kumimoji="1" lang="zh-CN" altLang="en-US"/>
          </a:p>
        </p:txBody>
      </p:sp>
    </p:spTree>
    <p:extLst>
      <p:ext uri="{BB962C8B-B14F-4D97-AF65-F5344CB8AC3E}">
        <p14:creationId xmlns:p14="http://schemas.microsoft.com/office/powerpoint/2010/main" val="155437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This surge of euphoric feelings is often accompanied by a warming sensation (warm flushing of the skin), a heavy feeling in the limbs, and drying of the mouth. heroin makes users feel as if things around them have slowed down, and they often feel sleepy/ drowsy as a result, mental function is clouded/ clouded thinking; heart function slows. Pupil constriction, or decrease in the size of the eye pupil, is also common.</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12</a:t>
            </a:fld>
            <a:endParaRPr kumimoji="1" lang="zh-CN" altLang="en-US"/>
          </a:p>
        </p:txBody>
      </p:sp>
    </p:spTree>
    <p:extLst>
      <p:ext uri="{BB962C8B-B14F-4D97-AF65-F5344CB8AC3E}">
        <p14:creationId xmlns:p14="http://schemas.microsoft.com/office/powerpoint/2010/main" val="2979714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﻿itching ;</a:t>
            </a:r>
          </a:p>
          <a:p>
            <a:r>
              <a:rPr kumimoji="1" lang="en" altLang="zh-CN" dirty="0"/>
              <a:t>runny nose / sweating / clammy skin / crying ;</a:t>
            </a:r>
          </a:p>
          <a:p>
            <a:r>
              <a:rPr kumimoji="1" lang="en" altLang="zh-CN" dirty="0"/>
              <a:t>dehydration / (extreme) thirst ;</a:t>
            </a:r>
          </a:p>
          <a:p>
            <a:r>
              <a:rPr kumimoji="1" lang="en" altLang="zh-CN" dirty="0"/>
              <a:t>rapid heart rate / hypotension ; AVP ; cravings / double vision</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13</a:t>
            </a:fld>
            <a:endParaRPr kumimoji="1" lang="zh-CN" altLang="en-US"/>
          </a:p>
        </p:txBody>
      </p:sp>
    </p:spTree>
    <p:extLst>
      <p:ext uri="{BB962C8B-B14F-4D97-AF65-F5344CB8AC3E}">
        <p14:creationId xmlns:p14="http://schemas.microsoft.com/office/powerpoint/2010/main" val="226987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a:solidFill>
                  <a:schemeClr val="tx1"/>
                </a:solidFill>
                <a:effectLst/>
                <a:latin typeface="+mn-lt"/>
                <a:ea typeface="+mn-ea"/>
                <a:cs typeface="+mn-cs"/>
              </a:rPr>
              <a:t>Continued use of the drug results in a significantly increased tolerance. This means more of the drug needs to be smoked in order to illicit the desired effect. This makes the risk for overdose and serious health complications greater.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200" b="0" i="0" u="none" strike="noStrike" kern="1200" dirty="0">
                <a:solidFill>
                  <a:schemeClr val="tx1"/>
                </a:solidFill>
                <a:effectLst/>
                <a:latin typeface="+mn-lt"/>
                <a:ea typeface="+mn-ea"/>
                <a:cs typeface="+mn-cs"/>
              </a:rPr>
              <a:t>Long-term effects: </a:t>
            </a:r>
            <a:r>
              <a:rPr lang="en" altLang="zh-CN" sz="1200" b="0" i="0" u="none" strike="noStrike" kern="1200" dirty="0">
                <a:solidFill>
                  <a:schemeClr val="tx1"/>
                </a:solidFill>
                <a:effectLst/>
                <a:latin typeface="+mn-lt"/>
                <a:ea typeface="+mn-ea"/>
                <a:cs typeface="+mn-cs"/>
              </a:rPr>
              <a:t>Constipation and stomach issues; Increased risk of developing mental health disorders, such as depression.</a:t>
            </a:r>
            <a:r>
              <a:rPr kumimoji="1" lang="en-US" altLang="zh-CN" sz="1200" b="0" i="0" u="none" strike="noStrike" kern="1200" dirty="0">
                <a:solidFill>
                  <a:schemeClr val="tx1"/>
                </a:solidFill>
                <a:effectLst/>
                <a:latin typeface="+mn-lt"/>
                <a:ea typeface="+mn-ea"/>
                <a:cs typeface="+mn-cs"/>
              </a:rPr>
              <a:t> </a:t>
            </a:r>
            <a:r>
              <a:rPr lang="en" altLang="zh-CN" sz="1200" b="0" i="0" u="none" strike="noStrike" kern="1200" dirty="0">
                <a:solidFill>
                  <a:schemeClr val="tx1"/>
                </a:solidFill>
                <a:effectLst/>
                <a:latin typeface="+mn-lt"/>
                <a:ea typeface="+mn-ea"/>
                <a:cs typeface="+mn-cs"/>
              </a:rPr>
              <a:t>Insomnia.</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dirty="0">
                <a:solidFill>
                  <a:schemeClr val="tx1"/>
                </a:solidFill>
                <a:effectLst/>
                <a:latin typeface="+mn-lt"/>
                <a:ea typeface="+mn-ea"/>
                <a:cs typeface="+mn-cs"/>
              </a:rPr>
              <a:t>Lung issues and increased risk of getting pneumonia because of slowed breathing. This risk is greater if heroin is smoked. Kidney or liver damage or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dirty="0">
                <a:solidFill>
                  <a:schemeClr val="tx1"/>
                </a:solidFill>
                <a:effectLst/>
                <a:latin typeface="+mn-lt"/>
                <a:ea typeface="+mn-ea"/>
                <a:cs typeface="+mn-cs"/>
              </a:rPr>
              <a:t>Altered or irregular menstrual cycles in women. </a:t>
            </a:r>
            <a:r>
              <a:rPr lang="en" altLang="zh-CN" sz="1200" b="0" i="0" u="none" strike="noStrike" kern="1200">
                <a:solidFill>
                  <a:schemeClr val="tx1"/>
                </a:solidFill>
                <a:effectLst/>
                <a:latin typeface="+mn-lt"/>
                <a:ea typeface="+mn-ea"/>
                <a:cs typeface="+mn-cs"/>
              </a:rPr>
              <a:t>Sexual dysfunction in males.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14</a:t>
            </a:fld>
            <a:endParaRPr kumimoji="1" lang="zh-CN" altLang="en-US"/>
          </a:p>
        </p:txBody>
      </p:sp>
    </p:spTree>
    <p:extLst>
      <p:ext uri="{BB962C8B-B14F-4D97-AF65-F5344CB8AC3E}">
        <p14:creationId xmlns:p14="http://schemas.microsoft.com/office/powerpoint/2010/main" val="329515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90% of alcohol is metabolized in the liver by oxidation via action of the enzyme called “alcohol dehydrogenase (ADH)”, while less than 10% is eliminated in breath, sweat, and urine. People with alcohol-related cirrhosis are at much higher risk for development of liver cancer.</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16</a:t>
            </a:fld>
            <a:endParaRPr kumimoji="1" lang="zh-CN" altLang="en-US"/>
          </a:p>
        </p:txBody>
      </p:sp>
    </p:spTree>
    <p:extLst>
      <p:ext uri="{BB962C8B-B14F-4D97-AF65-F5344CB8AC3E}">
        <p14:creationId xmlns:p14="http://schemas.microsoft.com/office/powerpoint/2010/main" val="58970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Alcohol can cause different parts of the fetus to develop abnormally. It can also disrupt the way nerve cells develop, function, and travel to form different parts of the brain. By constricting the blood vessels, alcohol interferes with blood flow in the placenta, which hinders the delivery of nutrients and oxygen to the fetus.</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20</a:t>
            </a:fld>
            <a:endParaRPr kumimoji="1" lang="zh-CN" altLang="en-US"/>
          </a:p>
        </p:txBody>
      </p:sp>
    </p:spTree>
    <p:extLst>
      <p:ext uri="{BB962C8B-B14F-4D97-AF65-F5344CB8AC3E}">
        <p14:creationId xmlns:p14="http://schemas.microsoft.com/office/powerpoint/2010/main" val="362058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There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are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many</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so-called performance-enhancing drugs such as anabolic steroids, androstenedione, human growth hormone, erythropoietin, diuretics, creatine and stimulants. </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21</a:t>
            </a:fld>
            <a:endParaRPr kumimoji="1" lang="zh-CN" altLang="en-US"/>
          </a:p>
        </p:txBody>
      </p:sp>
    </p:spTree>
    <p:extLst>
      <p:ext uri="{BB962C8B-B14F-4D97-AF65-F5344CB8AC3E}">
        <p14:creationId xmlns:p14="http://schemas.microsoft.com/office/powerpoint/2010/main" val="75300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According to the National Cancer Institute (NCI), tobacco smoke contains over 7,000 chemicals. The majority are found in the tar produced by smoking cigarettes.</a:t>
            </a:r>
            <a:endParaRPr kumimoji="1" lang="zh-CN" altLang="en-US" dirty="0"/>
          </a:p>
        </p:txBody>
      </p:sp>
      <p:sp>
        <p:nvSpPr>
          <p:cNvPr id="4" name="灯片编号占位符 3"/>
          <p:cNvSpPr>
            <a:spLocks noGrp="1"/>
          </p:cNvSpPr>
          <p:nvPr>
            <p:ph type="sldNum" sz="quarter" idx="5"/>
          </p:nvPr>
        </p:nvSpPr>
        <p:spPr/>
        <p:txBody>
          <a:bodyPr/>
          <a:lstStyle/>
          <a:p>
            <a:fld id="{89AC0602-E77A-4E4F-AA0D-CCDE83468B03}" type="slidenum">
              <a:rPr kumimoji="1" lang="zh-CN" altLang="en-US" smtClean="0"/>
              <a:t>23</a:t>
            </a:fld>
            <a:endParaRPr kumimoji="1" lang="zh-CN" altLang="en-US"/>
          </a:p>
        </p:txBody>
      </p:sp>
    </p:spTree>
    <p:extLst>
      <p:ext uri="{BB962C8B-B14F-4D97-AF65-F5344CB8AC3E}">
        <p14:creationId xmlns:p14="http://schemas.microsoft.com/office/powerpoint/2010/main" val="383686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4FE3EC8-3D80-4B91-B3D4-7F6D08DE0076}" type="datetimeFigureOut">
              <a:rPr lang="en-US" smtClean="0"/>
              <a:pPr/>
              <a:t>10/31/21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4FE3EC8-3D80-4B91-B3D4-7F6D08DE0076}" type="datetimeFigureOut">
              <a:rPr lang="en-US" smtClean="0"/>
              <a:pPr/>
              <a:t>10/31/21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4FE3EC8-3D80-4B91-B3D4-7F6D08DE0076}" type="datetimeFigureOut">
              <a:rPr lang="en-US" smtClean="0"/>
              <a:pPr/>
              <a:t>10/31/21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4FE3EC8-3D80-4B91-B3D4-7F6D08DE0076}" type="datetimeFigureOut">
              <a:rPr lang="en-US" smtClean="0"/>
              <a:pPr/>
              <a:t>10/31/21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E3EC8-3D80-4B91-B3D4-7F6D08DE0076}" type="datetimeFigureOut">
              <a:rPr lang="en-US" smtClean="0"/>
              <a:pPr/>
              <a:t>10/31/21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4FE3EC8-3D80-4B91-B3D4-7F6D08DE0076}" type="datetimeFigureOut">
              <a:rPr lang="en-US" smtClean="0"/>
              <a:pPr/>
              <a:t>10/31/21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4FE3EC8-3D80-4B91-B3D4-7F6D08DE0076}" type="datetimeFigureOut">
              <a:rPr lang="en-US" smtClean="0"/>
              <a:pPr/>
              <a:t>10/31/21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4FE3EC8-3D80-4B91-B3D4-7F6D08DE0076}" type="datetimeFigureOut">
              <a:rPr lang="en-US" smtClean="0"/>
              <a:pPr/>
              <a:t>10/31/21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E3EC8-3D80-4B91-B3D4-7F6D08DE0076}" type="datetimeFigureOut">
              <a:rPr lang="en-US" smtClean="0"/>
              <a:pPr/>
              <a:t>10/31/21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E3EC8-3D80-4B91-B3D4-7F6D08DE0076}" type="datetimeFigureOut">
              <a:rPr lang="en-US" smtClean="0"/>
              <a:pPr/>
              <a:t>10/31/21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E3EC8-3D80-4B91-B3D4-7F6D08DE0076}" type="datetimeFigureOut">
              <a:rPr lang="en-US" smtClean="0"/>
              <a:pPr/>
              <a:t>10/31/21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46092C-4556-4EB4-BCB4-B4E6D337550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E3EC8-3D80-4B91-B3D4-7F6D08DE0076}" type="datetimeFigureOut">
              <a:rPr lang="en-US" smtClean="0"/>
              <a:pPr/>
              <a:t>10/31/21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6092C-4556-4EB4-BCB4-B4E6D337550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mericanaddictioncenters.org/heroin-treatment/risks-and-effects?__cf_chl_jschl_tk__=pmd_gyynu_LaOevVfYJTJlFi5BTXUHGnjL1NvuKpxc1c3CE-1635686001-0-gqNtZGzNAnujcnBszQe9"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hyperlink" Target="https://www.alcohol.org.nz/alcohol-its-effects/health-effects/alcohol-poisoning" TargetMode="External"/><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hyperlink" Target="https://www.alcohol.org.nz/alcohol-its-effects/health-effects/alcohol-related-health-conditions" TargetMode="External"/><Relationship Id="rId5" Type="http://schemas.openxmlformats.org/officeDocument/2006/relationships/hyperlink" Target="https://www.healthline.com/health/alcohol/effects-on-body" TargetMode="External"/><Relationship Id="rId4" Type="http://schemas.openxmlformats.org/officeDocument/2006/relationships/hyperlink" Target="https://www.nhs.uk/conditions/alcohol-misuse/risk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ayoclinic.org/healthy-lifestyle/fitness/in-depth/performance-enhancing-drugs/art-20046134" TargetMode="External"/><Relationship Id="rId2" Type="http://schemas.openxmlformats.org/officeDocument/2006/relationships/image" Target="../media/image18.jpe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healthfully.com/effects-of-nicotine-on-the-muscles-4617277.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medicalnewstoday.com/articles/240820#effec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963507"/>
            <a:ext cx="2620771" cy="4930986"/>
          </a:xfrm>
        </p:spPr>
        <p:txBody>
          <a:bodyPr vert="horz" lIns="91440" tIns="45720" rIns="91440" bIns="45720" rtlCol="0" anchor="ctr">
            <a:normAutofit/>
          </a:bodyPr>
          <a:lstStyle/>
          <a:p>
            <a:pPr algn="r">
              <a:lnSpc>
                <a:spcPct val="90000"/>
              </a:lnSpc>
            </a:pPr>
            <a:r>
              <a:rPr lang="en-US" kern="1200" dirty="0">
                <a:solidFill>
                  <a:schemeClr val="accent1"/>
                </a:solidFill>
                <a:latin typeface="+mj-lt"/>
                <a:ea typeface="+mj-ea"/>
                <a:cs typeface="+mj-cs"/>
              </a:rPr>
              <a:t>Drugs</a:t>
            </a:r>
          </a:p>
        </p:txBody>
      </p:sp>
      <p:cxnSp>
        <p:nvCxnSpPr>
          <p:cNvPr id="7"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32022" y="963507"/>
            <a:ext cx="4688205" cy="2304627"/>
          </a:xfrm>
        </p:spPr>
        <p:txBody>
          <a:bodyPr vert="horz" lIns="91440" tIns="45720" rIns="91440" bIns="45720" rtlCol="0" anchor="b">
            <a:normAutofit/>
          </a:bodyPr>
          <a:lstStyle/>
          <a:p>
            <a:pPr indent="-228600" algn="l">
              <a:lnSpc>
                <a:spcPct val="90000"/>
              </a:lnSpc>
              <a:buFont typeface="Arial" panose="020B0604020202020204" pitchFamily="34" charset="0"/>
              <a:buChar char="•"/>
            </a:pPr>
            <a:r>
              <a:rPr lang="en-US" sz="1700" dirty="0">
                <a:solidFill>
                  <a:schemeClr val="tx1"/>
                </a:solidFill>
              </a:rPr>
              <a:t>IGCSE Biology</a:t>
            </a:r>
          </a:p>
        </p:txBody>
      </p:sp>
      <p:sp>
        <p:nvSpPr>
          <p:cNvPr id="4" name="文本框 3">
            <a:extLst>
              <a:ext uri="{FF2B5EF4-FFF2-40B4-BE49-F238E27FC236}">
                <a16:creationId xmlns:a16="http://schemas.microsoft.com/office/drawing/2014/main" id="{74BC677F-151E-104B-9F61-4DCA6449038B}"/>
              </a:ext>
            </a:extLst>
          </p:cNvPr>
          <p:cNvSpPr txBox="1"/>
          <p:nvPr/>
        </p:nvSpPr>
        <p:spPr>
          <a:xfrm>
            <a:off x="3732022" y="3589866"/>
            <a:ext cx="4688205"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en-US" altLang="zh-CN" sz="1700" dirty="0"/>
              <a:t>Any substance taken into the body that modifies or </a:t>
            </a:r>
            <a:r>
              <a:rPr kumimoji="1" lang="en-US" altLang="zh-CN" sz="1700" b="1" dirty="0"/>
              <a:t>affects chemical reactions in the body</a:t>
            </a:r>
            <a:r>
              <a:rPr kumimoji="1" lang="en-US" altLang="zh-CN" sz="17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26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463354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5653" y="4756638"/>
            <a:ext cx="8354891" cy="930447"/>
          </a:xfrm>
        </p:spPr>
        <p:txBody>
          <a:bodyPr vert="horz" lIns="91440" tIns="45720" rIns="91440" bIns="45720" rtlCol="0" anchor="b">
            <a:normAutofit/>
          </a:bodyPr>
          <a:lstStyle/>
          <a:p>
            <a:pPr>
              <a:lnSpc>
                <a:spcPct val="90000"/>
              </a:lnSpc>
            </a:pPr>
            <a:r>
              <a:rPr lang="en-US" sz="4700">
                <a:solidFill>
                  <a:srgbClr val="FFFFFF"/>
                </a:solidFill>
              </a:rPr>
              <a:t>Heroin</a:t>
            </a:r>
          </a:p>
        </p:txBody>
      </p:sp>
      <p:pic>
        <p:nvPicPr>
          <p:cNvPr id="5" name="Picture 4" descr="heroin_effects_2.jpg"/>
          <p:cNvPicPr>
            <a:picLocks noChangeAspect="1"/>
          </p:cNvPicPr>
          <p:nvPr/>
        </p:nvPicPr>
        <p:blipFill>
          <a:blip r:embed="rId2" cstate="print"/>
          <a:stretch>
            <a:fillRect/>
          </a:stretch>
        </p:blipFill>
        <p:spPr>
          <a:xfrm>
            <a:off x="240030" y="1021946"/>
            <a:ext cx="2569206" cy="2569206"/>
          </a:xfrm>
          <a:prstGeom prst="rect">
            <a:avLst/>
          </a:prstGeom>
        </p:spPr>
      </p:pic>
      <p:pic>
        <p:nvPicPr>
          <p:cNvPr id="3076" name="Picture 4" descr="Before and After Heroin Picture of a Woman">
            <a:extLst>
              <a:ext uri="{FF2B5EF4-FFF2-40B4-BE49-F238E27FC236}">
                <a16:creationId xmlns:a16="http://schemas.microsoft.com/office/drawing/2014/main" id="{D88CD78D-EF12-8C43-96D6-51FD0B3082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69284" y="1414027"/>
            <a:ext cx="2825748" cy="1829671"/>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505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heroin-addict.jpg"/>
          <p:cNvPicPr>
            <a:picLocks noChangeAspect="1"/>
          </p:cNvPicPr>
          <p:nvPr/>
        </p:nvPicPr>
        <p:blipFill>
          <a:blip r:embed="rId4" cstate="print"/>
          <a:stretch>
            <a:fillRect/>
          </a:stretch>
        </p:blipFill>
        <p:spPr>
          <a:xfrm>
            <a:off x="6337293" y="933618"/>
            <a:ext cx="2567937" cy="2790491"/>
          </a:xfrm>
          <a:prstGeom prst="rect">
            <a:avLst/>
          </a:prstGeom>
        </p:spPr>
      </p:pic>
      <p:cxnSp>
        <p:nvCxnSpPr>
          <p:cNvPr id="79" name="Straight Connector 78">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73869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008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184B1E0-338E-5D4B-88E5-40079212AEDD}"/>
              </a:ext>
            </a:extLst>
          </p:cNvPr>
          <p:cNvSpPr>
            <a:spLocks noGrp="1"/>
          </p:cNvSpPr>
          <p:nvPr>
            <p:ph type="title"/>
          </p:nvPr>
        </p:nvSpPr>
        <p:spPr>
          <a:xfrm>
            <a:off x="628650" y="621792"/>
            <a:ext cx="3596367" cy="5413248"/>
          </a:xfrm>
        </p:spPr>
        <p:txBody>
          <a:bodyPr>
            <a:normAutofit/>
          </a:bodyPr>
          <a:lstStyle/>
          <a:p>
            <a:r>
              <a:rPr kumimoji="1" lang="en-US" altLang="zh-CN" sz="4500" dirty="0">
                <a:solidFill>
                  <a:schemeClr val="bg1"/>
                </a:solidFill>
              </a:rPr>
              <a:t>Heroin</a:t>
            </a:r>
            <a:endParaRPr kumimoji="1" lang="zh-CN" altLang="en-US" sz="4500" dirty="0">
              <a:solidFill>
                <a:schemeClr val="bg1"/>
              </a:solidFill>
            </a:endParaRPr>
          </a:p>
        </p:txBody>
      </p:sp>
      <p:sp>
        <p:nvSpPr>
          <p:cNvPr id="3" name="内容占位符 2">
            <a:extLst>
              <a:ext uri="{FF2B5EF4-FFF2-40B4-BE49-F238E27FC236}">
                <a16:creationId xmlns:a16="http://schemas.microsoft.com/office/drawing/2014/main" id="{F6491353-6B85-954C-94CB-63C41A5C1C84}"/>
              </a:ext>
            </a:extLst>
          </p:cNvPr>
          <p:cNvSpPr>
            <a:spLocks noGrp="1"/>
          </p:cNvSpPr>
          <p:nvPr>
            <p:ph idx="1"/>
          </p:nvPr>
        </p:nvSpPr>
        <p:spPr>
          <a:xfrm>
            <a:off x="4891087" y="621792"/>
            <a:ext cx="3624262" cy="5413248"/>
          </a:xfrm>
        </p:spPr>
        <p:txBody>
          <a:bodyPr anchor="ctr">
            <a:normAutofit/>
          </a:bodyPr>
          <a:lstStyle/>
          <a:p>
            <a:pPr>
              <a:spcBef>
                <a:spcPts val="1500"/>
              </a:spcBef>
            </a:pPr>
            <a:r>
              <a:rPr kumimoji="1" lang="en-US" altLang="zh-CN" sz="2100" dirty="0"/>
              <a:t>3.</a:t>
            </a:r>
            <a:r>
              <a:rPr kumimoji="1" lang="zh-CN" altLang="en-US" sz="2100" dirty="0"/>
              <a:t> </a:t>
            </a:r>
            <a:r>
              <a:rPr kumimoji="1" lang="en-US" altLang="zh-CN" sz="2100" dirty="0"/>
              <a:t>How</a:t>
            </a:r>
            <a:r>
              <a:rPr kumimoji="1" lang="zh-CN" altLang="en-US" sz="2100" dirty="0"/>
              <a:t> </a:t>
            </a:r>
            <a:r>
              <a:rPr kumimoji="1" lang="en-US" altLang="zh-CN" sz="2100" dirty="0"/>
              <a:t>does</a:t>
            </a:r>
            <a:r>
              <a:rPr kumimoji="1" lang="zh-CN" altLang="en-US" sz="2100" dirty="0"/>
              <a:t> </a:t>
            </a:r>
            <a:r>
              <a:rPr kumimoji="1" lang="en-US" altLang="zh-CN" sz="2100" dirty="0"/>
              <a:t>heroin</a:t>
            </a:r>
            <a:r>
              <a:rPr kumimoji="1" lang="zh-CN" altLang="en-US" sz="2100" dirty="0"/>
              <a:t> </a:t>
            </a:r>
            <a:r>
              <a:rPr kumimoji="1" lang="en-US" altLang="zh-CN" sz="2100" dirty="0"/>
              <a:t>affect</a:t>
            </a:r>
            <a:r>
              <a:rPr kumimoji="1" lang="zh-CN" altLang="en-US" sz="2100" dirty="0"/>
              <a:t> </a:t>
            </a:r>
            <a:r>
              <a:rPr kumimoji="1" lang="en-US" altLang="zh-CN" sz="2100" dirty="0"/>
              <a:t>your</a:t>
            </a:r>
            <a:r>
              <a:rPr kumimoji="1" lang="zh-CN" altLang="en-US" sz="2100" dirty="0"/>
              <a:t> </a:t>
            </a:r>
            <a:r>
              <a:rPr kumimoji="1" lang="en-US" altLang="zh-CN" sz="2100" dirty="0"/>
              <a:t>nervous</a:t>
            </a:r>
            <a:r>
              <a:rPr kumimoji="1" lang="zh-CN" altLang="en-US" sz="2100" dirty="0"/>
              <a:t> </a:t>
            </a:r>
            <a:r>
              <a:rPr kumimoji="1" lang="en-US" altLang="zh-CN" sz="2100" dirty="0"/>
              <a:t>system?</a:t>
            </a:r>
          </a:p>
          <a:p>
            <a:pPr>
              <a:spcBef>
                <a:spcPts val="1500"/>
              </a:spcBef>
            </a:pPr>
            <a:r>
              <a:rPr kumimoji="1" lang="en-US" altLang="zh-CN" sz="2100" dirty="0"/>
              <a:t>A:</a:t>
            </a:r>
            <a:r>
              <a:rPr kumimoji="1" lang="zh-CN" altLang="en-US" sz="2100" dirty="0"/>
              <a:t> </a:t>
            </a:r>
            <a:r>
              <a:rPr kumimoji="1" lang="en-US" altLang="zh-CN" sz="2100" dirty="0"/>
              <a:t>Heroin</a:t>
            </a:r>
            <a:r>
              <a:rPr kumimoji="1" lang="zh-CN" altLang="en-US" sz="2100" dirty="0"/>
              <a:t> </a:t>
            </a:r>
            <a:r>
              <a:rPr kumimoji="1" lang="en-US" altLang="zh-CN" sz="2100" dirty="0"/>
              <a:t>is</a:t>
            </a:r>
            <a:r>
              <a:rPr kumimoji="1" lang="zh-CN" altLang="en-US" sz="2100" dirty="0"/>
              <a:t> </a:t>
            </a:r>
            <a:r>
              <a:rPr kumimoji="1" lang="en-US" altLang="zh-CN" sz="2100" dirty="0"/>
              <a:t>metabolised</a:t>
            </a:r>
            <a:r>
              <a:rPr kumimoji="1" lang="zh-CN" altLang="en-US" sz="2100" dirty="0"/>
              <a:t> </a:t>
            </a:r>
            <a:r>
              <a:rPr kumimoji="1" lang="en-US" altLang="zh-CN" sz="2100" dirty="0"/>
              <a:t>to</a:t>
            </a:r>
            <a:r>
              <a:rPr kumimoji="1" lang="zh-CN" altLang="en-US" sz="2100" dirty="0"/>
              <a:t> </a:t>
            </a:r>
            <a:r>
              <a:rPr kumimoji="1" lang="en-US" altLang="zh-CN" sz="2100" dirty="0"/>
              <a:t>morphine,</a:t>
            </a:r>
            <a:r>
              <a:rPr kumimoji="1" lang="zh-CN" altLang="en-US" sz="2100" dirty="0"/>
              <a:t> </a:t>
            </a:r>
            <a:r>
              <a:rPr lang="en-US" altLang="zh-CN" sz="2100" dirty="0"/>
              <a:t>which bind to opioid receptors in the brain,</a:t>
            </a:r>
            <a:r>
              <a:rPr lang="zh-CN" altLang="en-US" sz="2100" dirty="0"/>
              <a:t> </a:t>
            </a:r>
            <a:r>
              <a:rPr lang="en-US" altLang="zh-CN" sz="2100" dirty="0"/>
              <a:t>e.g.</a:t>
            </a:r>
            <a:r>
              <a:rPr lang="zh-CN" altLang="en-US" sz="2100" dirty="0"/>
              <a:t> </a:t>
            </a:r>
            <a:r>
              <a:rPr kumimoji="1" lang="en-US" altLang="zh-CN" sz="2100" dirty="0"/>
              <a:t>endorphin</a:t>
            </a:r>
            <a:r>
              <a:rPr kumimoji="1" lang="zh-CN" altLang="en-US" sz="2100" dirty="0"/>
              <a:t> </a:t>
            </a:r>
            <a:r>
              <a:rPr kumimoji="1" lang="en-US" altLang="zh-CN" sz="2100" dirty="0"/>
              <a:t>receptors.</a:t>
            </a:r>
            <a:r>
              <a:rPr kumimoji="1" lang="zh-CN" altLang="en-US" sz="2100" dirty="0"/>
              <a:t> </a:t>
            </a:r>
            <a:r>
              <a:rPr kumimoji="1" lang="en-US" altLang="zh-CN" sz="2100" dirty="0"/>
              <a:t>(affect</a:t>
            </a:r>
            <a:r>
              <a:rPr kumimoji="1" lang="zh-CN" altLang="en-US" sz="2100" dirty="0"/>
              <a:t> </a:t>
            </a:r>
            <a:r>
              <a:rPr kumimoji="1" lang="en-US" altLang="zh-CN" sz="2100" dirty="0"/>
              <a:t>synapses)</a:t>
            </a:r>
          </a:p>
          <a:p>
            <a:pPr>
              <a:spcBef>
                <a:spcPts val="1500"/>
              </a:spcBef>
            </a:pPr>
            <a:r>
              <a:rPr kumimoji="1" lang="en-US" altLang="zh-CN" sz="2100" dirty="0"/>
              <a:t>Endorphins</a:t>
            </a:r>
            <a:r>
              <a:rPr kumimoji="1" lang="zh-CN" altLang="en-US" sz="2100" dirty="0"/>
              <a:t> </a:t>
            </a:r>
            <a:r>
              <a:rPr kumimoji="1" lang="en-US" altLang="zh-CN" sz="2100" dirty="0"/>
              <a:t>are</a:t>
            </a:r>
            <a:r>
              <a:rPr kumimoji="1" lang="zh-CN" altLang="en-US" sz="2100" dirty="0"/>
              <a:t> </a:t>
            </a:r>
            <a:r>
              <a:rPr kumimoji="1" lang="en-US" altLang="zh-CN" sz="2100" dirty="0"/>
              <a:t>a</a:t>
            </a:r>
            <a:r>
              <a:rPr kumimoji="1" lang="zh-CN" altLang="en-US" sz="2100" dirty="0"/>
              <a:t> </a:t>
            </a:r>
            <a:r>
              <a:rPr kumimoji="1" lang="en-US" altLang="zh-CN" sz="2100" dirty="0"/>
              <a:t>group</a:t>
            </a:r>
            <a:r>
              <a:rPr kumimoji="1" lang="zh-CN" altLang="en-US" sz="2100" dirty="0"/>
              <a:t> </a:t>
            </a:r>
            <a:r>
              <a:rPr kumimoji="1" lang="en-US" altLang="zh-CN" sz="2100" dirty="0"/>
              <a:t>of</a:t>
            </a:r>
            <a:r>
              <a:rPr kumimoji="1" lang="zh-CN" altLang="en-US" sz="2100" dirty="0"/>
              <a:t> </a:t>
            </a:r>
            <a:r>
              <a:rPr kumimoji="1" lang="en-US" altLang="zh-CN" sz="2100" dirty="0"/>
              <a:t>neurotransmitters</a:t>
            </a:r>
            <a:r>
              <a:rPr kumimoji="1" lang="zh-CN" altLang="en-US" sz="2100" dirty="0"/>
              <a:t> </a:t>
            </a:r>
            <a:r>
              <a:rPr kumimoji="1" lang="en-US" altLang="zh-CN" sz="2100" dirty="0"/>
              <a:t>that</a:t>
            </a:r>
            <a:r>
              <a:rPr kumimoji="1" lang="zh-CN" altLang="en-US" sz="2100" dirty="0"/>
              <a:t> </a:t>
            </a:r>
            <a:r>
              <a:rPr kumimoji="1" lang="en-US" altLang="zh-CN" sz="2100" dirty="0"/>
              <a:t>help</a:t>
            </a:r>
            <a:r>
              <a:rPr kumimoji="1" lang="zh-CN" altLang="en-US" sz="2100" dirty="0"/>
              <a:t> </a:t>
            </a:r>
            <a:r>
              <a:rPr kumimoji="1" lang="en-US" altLang="zh-CN" sz="2100" dirty="0"/>
              <a:t>to</a:t>
            </a:r>
            <a:r>
              <a:rPr kumimoji="1" lang="zh-CN" altLang="en-US" sz="2100" dirty="0"/>
              <a:t> </a:t>
            </a:r>
            <a:r>
              <a:rPr kumimoji="1" lang="en-US" altLang="zh-CN" sz="2100" dirty="0"/>
              <a:t>reduce</a:t>
            </a:r>
            <a:r>
              <a:rPr kumimoji="1" lang="zh-CN" altLang="en-US" sz="2100" dirty="0"/>
              <a:t> </a:t>
            </a:r>
            <a:r>
              <a:rPr kumimoji="1" lang="en-US" altLang="zh-CN" sz="2100" dirty="0"/>
              <a:t>pain,</a:t>
            </a:r>
            <a:r>
              <a:rPr kumimoji="1" lang="zh-CN" altLang="en-US" sz="2100" dirty="0"/>
              <a:t> </a:t>
            </a:r>
            <a:r>
              <a:rPr kumimoji="1" lang="en-US" altLang="zh-CN" sz="2100" dirty="0"/>
              <a:t>hunger</a:t>
            </a:r>
            <a:r>
              <a:rPr kumimoji="1" lang="zh-CN" altLang="en-US" sz="2100" dirty="0"/>
              <a:t> </a:t>
            </a:r>
            <a:r>
              <a:rPr kumimoji="1" lang="en-US" altLang="zh-CN" sz="2100" dirty="0"/>
              <a:t>and</a:t>
            </a:r>
            <a:r>
              <a:rPr kumimoji="1" lang="zh-CN" altLang="en-US" sz="2100" dirty="0"/>
              <a:t> </a:t>
            </a:r>
            <a:r>
              <a:rPr kumimoji="1" lang="en-US" altLang="zh-CN" sz="2100" dirty="0"/>
              <a:t>thirst</a:t>
            </a:r>
            <a:r>
              <a:rPr kumimoji="1" lang="zh-CN" altLang="en-US" sz="2100" dirty="0"/>
              <a:t> </a:t>
            </a:r>
            <a:r>
              <a:rPr kumimoji="1" lang="en-US" altLang="zh-CN" sz="2100" dirty="0"/>
              <a:t>and</a:t>
            </a:r>
            <a:r>
              <a:rPr kumimoji="1" lang="zh-CN" altLang="en-US" sz="2100" dirty="0"/>
              <a:t> </a:t>
            </a:r>
            <a:r>
              <a:rPr kumimoji="1" lang="en-US" altLang="zh-CN" sz="2100" dirty="0"/>
              <a:t>affect</a:t>
            </a:r>
            <a:r>
              <a:rPr kumimoji="1" lang="zh-CN" altLang="en-US" sz="2100" dirty="0"/>
              <a:t> </a:t>
            </a:r>
            <a:r>
              <a:rPr kumimoji="1" lang="en-US" altLang="zh-CN" sz="2100" dirty="0"/>
              <a:t>mood.</a:t>
            </a:r>
          </a:p>
          <a:p>
            <a:pPr>
              <a:spcBef>
                <a:spcPts val="1500"/>
              </a:spcBef>
            </a:pPr>
            <a:endParaRPr kumimoji="1" lang="zh-CN" altLang="en-US" sz="2100" dirty="0"/>
          </a:p>
        </p:txBody>
      </p:sp>
    </p:spTree>
    <p:extLst>
      <p:ext uri="{BB962C8B-B14F-4D97-AF65-F5344CB8AC3E}">
        <p14:creationId xmlns:p14="http://schemas.microsoft.com/office/powerpoint/2010/main" val="138636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CB4741CF-2F82-4F47-A737-A721AF4F13CA}"/>
              </a:ext>
            </a:extLst>
          </p:cNvPr>
          <p:cNvSpPr>
            <a:spLocks noGrp="1"/>
          </p:cNvSpPr>
          <p:nvPr>
            <p:ph type="title"/>
          </p:nvPr>
        </p:nvSpPr>
        <p:spPr>
          <a:xfrm>
            <a:off x="393555" y="620392"/>
            <a:ext cx="2856201" cy="5504688"/>
          </a:xfrm>
        </p:spPr>
        <p:txBody>
          <a:bodyPr>
            <a:normAutofit/>
          </a:bodyPr>
          <a:lstStyle/>
          <a:p>
            <a:r>
              <a:rPr kumimoji="1" lang="en-US" altLang="zh-CN" sz="5200" dirty="0">
                <a:solidFill>
                  <a:schemeClr val="bg1"/>
                </a:solidFill>
              </a:rPr>
              <a:t>Heroin</a:t>
            </a:r>
            <a:endParaRPr kumimoji="1" lang="zh-CN" altLang="en-US" sz="5200" dirty="0">
              <a:solidFill>
                <a:schemeClr val="bg1"/>
              </a:solidFill>
            </a:endParaRPr>
          </a:p>
        </p:txBody>
      </p:sp>
      <p:graphicFrame>
        <p:nvGraphicFramePr>
          <p:cNvPr id="15" name="内容占位符 2">
            <a:extLst>
              <a:ext uri="{FF2B5EF4-FFF2-40B4-BE49-F238E27FC236}">
                <a16:creationId xmlns:a16="http://schemas.microsoft.com/office/drawing/2014/main" id="{4202BE0E-9BF1-4AD8-860D-480411E488F0}"/>
              </a:ext>
            </a:extLst>
          </p:cNvPr>
          <p:cNvGraphicFramePr>
            <a:graphicFrameLocks noGrp="1"/>
          </p:cNvGraphicFramePr>
          <p:nvPr>
            <p:ph idx="1"/>
            <p:extLst>
              <p:ext uri="{D42A27DB-BD31-4B8C-83A1-F6EECF244321}">
                <p14:modId xmlns:p14="http://schemas.microsoft.com/office/powerpoint/2010/main" val="749538166"/>
              </p:ext>
            </p:extLst>
          </p:nvPr>
        </p:nvGraphicFramePr>
        <p:xfrm>
          <a:off x="4101291" y="620392"/>
          <a:ext cx="4697730" cy="593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a:extLst>
              <a:ext uri="{FF2B5EF4-FFF2-40B4-BE49-F238E27FC236}">
                <a16:creationId xmlns:a16="http://schemas.microsoft.com/office/drawing/2014/main" id="{AD869892-A408-8D43-8755-34642FB37403}"/>
              </a:ext>
            </a:extLst>
          </p:cNvPr>
          <p:cNvSpPr/>
          <p:nvPr/>
        </p:nvSpPr>
        <p:spPr>
          <a:xfrm>
            <a:off x="43053" y="4972611"/>
            <a:ext cx="3733800" cy="1754326"/>
          </a:xfrm>
          <a:prstGeom prst="rect">
            <a:avLst/>
          </a:prstGeom>
        </p:spPr>
        <p:txBody>
          <a:bodyPr wrap="square">
            <a:spAutoFit/>
          </a:bodyPr>
          <a:lstStyle/>
          <a:p>
            <a:r>
              <a:rPr lang="zh-CN" altLang="en-US" dirty="0">
                <a:solidFill>
                  <a:srgbClr val="FFC000"/>
                </a:solidFill>
                <a:hlinkClick r:id="rId8">
                  <a:extLst>
                    <a:ext uri="{A12FA001-AC4F-418D-AE19-62706E023703}">
                      <ahyp:hlinkClr xmlns:ahyp="http://schemas.microsoft.com/office/drawing/2018/hyperlinkcolor" val="tx"/>
                    </a:ext>
                  </a:extLst>
                </a:hlinkClick>
              </a:rPr>
              <a:t>https://americanaddictioncenters.org/heroin-treatment/risks-and-effects?__cf_chl_jschl_tk__=pmd_gyynu_LaOevVfYJTJlFi5BTXUHGnjL1NvuKpxc1c3CE-1635686001-0-gqNtZGzNAnujcnBszQe9</a:t>
            </a:r>
            <a:r>
              <a:rPr lang="en-US" altLang="zh-CN" dirty="0">
                <a:solidFill>
                  <a:srgbClr val="FFC000"/>
                </a:solidFill>
              </a:rPr>
              <a:t> </a:t>
            </a:r>
            <a:endParaRPr lang="zh-CN" altLang="en-US" dirty="0">
              <a:solidFill>
                <a:srgbClr val="FFC000"/>
              </a:solidFill>
            </a:endParaRPr>
          </a:p>
        </p:txBody>
      </p:sp>
    </p:spTree>
    <p:extLst>
      <p:ext uri="{BB962C8B-B14F-4D97-AF65-F5344CB8AC3E}">
        <p14:creationId xmlns:p14="http://schemas.microsoft.com/office/powerpoint/2010/main" val="239990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285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767261"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4693"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标题 2">
            <a:extLst>
              <a:ext uri="{FF2B5EF4-FFF2-40B4-BE49-F238E27FC236}">
                <a16:creationId xmlns:a16="http://schemas.microsoft.com/office/drawing/2014/main" id="{91EA78E6-24DA-0B4A-8D2D-694E995D8431}"/>
              </a:ext>
            </a:extLst>
          </p:cNvPr>
          <p:cNvSpPr>
            <a:spLocks noGrp="1"/>
          </p:cNvSpPr>
          <p:nvPr>
            <p:ph type="title"/>
          </p:nvPr>
        </p:nvSpPr>
        <p:spPr>
          <a:xfrm>
            <a:off x="630936" y="704850"/>
            <a:ext cx="2839212" cy="2978150"/>
          </a:xfrm>
        </p:spPr>
        <p:txBody>
          <a:bodyPr anchor="b">
            <a:normAutofit/>
          </a:bodyPr>
          <a:lstStyle/>
          <a:p>
            <a:r>
              <a:rPr lang="en-US" altLang="zh-CN"/>
              <a:t>Heroin</a:t>
            </a:r>
            <a:endParaRPr lang="zh-CN" altLang="en-US" dirty="0"/>
          </a:p>
        </p:txBody>
      </p:sp>
      <p:sp>
        <p:nvSpPr>
          <p:cNvPr id="4" name="内容占位符 3">
            <a:extLst>
              <a:ext uri="{FF2B5EF4-FFF2-40B4-BE49-F238E27FC236}">
                <a16:creationId xmlns:a16="http://schemas.microsoft.com/office/drawing/2014/main" id="{D8A71101-6634-FB44-BE3C-60F6465F7B7D}"/>
              </a:ext>
            </a:extLst>
          </p:cNvPr>
          <p:cNvSpPr>
            <a:spLocks noGrp="1"/>
          </p:cNvSpPr>
          <p:nvPr>
            <p:ph idx="1"/>
          </p:nvPr>
        </p:nvSpPr>
        <p:spPr>
          <a:xfrm>
            <a:off x="4481724" y="1219200"/>
            <a:ext cx="4312349" cy="5251450"/>
          </a:xfrm>
        </p:spPr>
        <p:txBody>
          <a:bodyPr anchor="ctr">
            <a:normAutofit lnSpcReduction="10000"/>
          </a:bodyPr>
          <a:lstStyle/>
          <a:p>
            <a:pPr>
              <a:spcBef>
                <a:spcPts val="600"/>
              </a:spcBef>
            </a:pPr>
            <a:r>
              <a:rPr kumimoji="1" lang="en-US" altLang="zh-CN" sz="2000" dirty="0">
                <a:solidFill>
                  <a:schemeClr val="bg1"/>
                </a:solidFill>
              </a:rPr>
              <a:t>4.</a:t>
            </a:r>
            <a:r>
              <a:rPr kumimoji="1" lang="zh-CN" altLang="en-US" sz="2000" dirty="0">
                <a:solidFill>
                  <a:schemeClr val="bg1"/>
                </a:solidFill>
              </a:rPr>
              <a:t> </a:t>
            </a:r>
            <a:r>
              <a:rPr kumimoji="1" lang="en-US" altLang="zh-CN" sz="2000" dirty="0">
                <a:solidFill>
                  <a:schemeClr val="bg1"/>
                </a:solidFill>
              </a:rPr>
              <a:t>Withdrawal</a:t>
            </a:r>
            <a:r>
              <a:rPr kumimoji="1" lang="zh-CN" altLang="en-US" sz="2000" dirty="0">
                <a:solidFill>
                  <a:schemeClr val="bg1"/>
                </a:solidFill>
              </a:rPr>
              <a:t> </a:t>
            </a:r>
            <a:r>
              <a:rPr kumimoji="1" lang="en-US" altLang="zh-CN" sz="2000" dirty="0">
                <a:solidFill>
                  <a:schemeClr val="bg1"/>
                </a:solidFill>
              </a:rPr>
              <a:t>symptoms</a:t>
            </a:r>
            <a:r>
              <a:rPr kumimoji="1" lang="zh-CN" altLang="en-US" sz="2000" dirty="0">
                <a:solidFill>
                  <a:schemeClr val="bg1"/>
                </a:solidFill>
              </a:rPr>
              <a:t> </a:t>
            </a:r>
            <a:r>
              <a:rPr kumimoji="1" lang="en-US" altLang="zh-CN" sz="2000" dirty="0">
                <a:solidFill>
                  <a:schemeClr val="bg1"/>
                </a:solidFill>
              </a:rPr>
              <a:t>of</a:t>
            </a:r>
            <a:r>
              <a:rPr kumimoji="1" lang="zh-CN" altLang="en-US" sz="2000" dirty="0">
                <a:solidFill>
                  <a:schemeClr val="bg1"/>
                </a:solidFill>
              </a:rPr>
              <a:t> </a:t>
            </a:r>
            <a:r>
              <a:rPr kumimoji="1" lang="en-US" altLang="zh-CN" sz="2000" dirty="0">
                <a:solidFill>
                  <a:schemeClr val="bg1"/>
                </a:solidFill>
              </a:rPr>
              <a:t>heroin.</a:t>
            </a:r>
          </a:p>
          <a:p>
            <a:pPr marL="811213" indent="-365125">
              <a:spcBef>
                <a:spcPts val="600"/>
              </a:spcBef>
            </a:pPr>
            <a:r>
              <a:rPr lang="en-US" altLang="zh-CN" sz="2000" dirty="0">
                <a:solidFill>
                  <a:schemeClr val="bg1"/>
                </a:solidFill>
              </a:rPr>
              <a:t>Agitation/</a:t>
            </a:r>
            <a:r>
              <a:rPr lang="zh-CN" altLang="en-US" sz="2000" dirty="0">
                <a:solidFill>
                  <a:schemeClr val="bg1"/>
                </a:solidFill>
              </a:rPr>
              <a:t> </a:t>
            </a:r>
            <a:r>
              <a:rPr lang="en-US" altLang="zh-CN" sz="2000" dirty="0">
                <a:solidFill>
                  <a:schemeClr val="bg1"/>
                </a:solidFill>
              </a:rPr>
              <a:t>aggression.</a:t>
            </a:r>
          </a:p>
          <a:p>
            <a:pPr marL="811213" indent="-365125">
              <a:spcBef>
                <a:spcPts val="600"/>
              </a:spcBef>
            </a:pPr>
            <a:r>
              <a:rPr lang="en-US" altLang="zh-CN" sz="2000" dirty="0">
                <a:solidFill>
                  <a:schemeClr val="bg1"/>
                </a:solidFill>
              </a:rPr>
              <a:t>Anxiety/</a:t>
            </a:r>
            <a:r>
              <a:rPr lang="zh-CN" altLang="en-US" sz="2000" dirty="0">
                <a:solidFill>
                  <a:schemeClr val="bg1"/>
                </a:solidFill>
              </a:rPr>
              <a:t> </a:t>
            </a:r>
            <a:r>
              <a:rPr lang="en-US" altLang="zh-CN" sz="2000" dirty="0">
                <a:solidFill>
                  <a:schemeClr val="bg1"/>
                </a:solidFill>
              </a:rPr>
              <a:t>restlessness/</a:t>
            </a:r>
            <a:r>
              <a:rPr lang="zh-CN" altLang="en-US" sz="2000" dirty="0">
                <a:solidFill>
                  <a:schemeClr val="bg1"/>
                </a:solidFill>
              </a:rPr>
              <a:t> </a:t>
            </a:r>
            <a:r>
              <a:rPr lang="en-US" altLang="zh-CN" sz="2000" dirty="0">
                <a:solidFill>
                  <a:schemeClr val="bg1"/>
                </a:solidFill>
              </a:rPr>
              <a:t>mood swings/ irritation.</a:t>
            </a:r>
          </a:p>
          <a:p>
            <a:pPr marL="811213" indent="-365125">
              <a:spcBef>
                <a:spcPts val="600"/>
              </a:spcBef>
            </a:pPr>
            <a:r>
              <a:rPr lang="en-US" altLang="zh-CN" sz="2000" dirty="0">
                <a:solidFill>
                  <a:schemeClr val="bg1"/>
                </a:solidFill>
              </a:rPr>
              <a:t>Muscle aches/ cramps/ pain.</a:t>
            </a:r>
          </a:p>
          <a:p>
            <a:pPr marL="811213" indent="-365125">
              <a:spcBef>
                <a:spcPts val="600"/>
              </a:spcBef>
            </a:pPr>
            <a:r>
              <a:rPr lang="en-US" altLang="zh-CN" sz="2000" dirty="0">
                <a:solidFill>
                  <a:schemeClr val="bg1"/>
                </a:solidFill>
              </a:rPr>
              <a:t>Insomnia/</a:t>
            </a:r>
            <a:r>
              <a:rPr lang="zh-CN" altLang="en-US" sz="2000" dirty="0">
                <a:solidFill>
                  <a:schemeClr val="bg1"/>
                </a:solidFill>
              </a:rPr>
              <a:t> </a:t>
            </a:r>
            <a:r>
              <a:rPr lang="en-US" altLang="zh-CN" sz="2000" dirty="0">
                <a:solidFill>
                  <a:schemeClr val="bg1"/>
                </a:solidFill>
              </a:rPr>
              <a:t>sleeplessness.</a:t>
            </a:r>
          </a:p>
          <a:p>
            <a:pPr marL="811213" indent="-365125">
              <a:spcBef>
                <a:spcPts val="600"/>
              </a:spcBef>
            </a:pPr>
            <a:r>
              <a:rPr lang="en-US" altLang="zh-CN" sz="2000" dirty="0">
                <a:solidFill>
                  <a:schemeClr val="bg1"/>
                </a:solidFill>
              </a:rPr>
              <a:t>Sweating.</a:t>
            </a:r>
          </a:p>
          <a:p>
            <a:pPr marL="811213" indent="-365125">
              <a:spcBef>
                <a:spcPts val="600"/>
              </a:spcBef>
            </a:pPr>
            <a:r>
              <a:rPr lang="en-US" altLang="zh-CN" sz="2000" dirty="0">
                <a:solidFill>
                  <a:schemeClr val="bg1"/>
                </a:solidFill>
              </a:rPr>
              <a:t>Yawning/ Fatigue.</a:t>
            </a:r>
          </a:p>
          <a:p>
            <a:pPr marL="811213" indent="-365125">
              <a:spcBef>
                <a:spcPts val="600"/>
              </a:spcBef>
            </a:pPr>
            <a:r>
              <a:rPr lang="en-US" altLang="zh-CN" sz="2000" dirty="0">
                <a:solidFill>
                  <a:schemeClr val="bg1"/>
                </a:solidFill>
              </a:rPr>
              <a:t>Abdominal cramping.</a:t>
            </a:r>
          </a:p>
          <a:p>
            <a:pPr marL="811213" indent="-365125">
              <a:spcBef>
                <a:spcPts val="600"/>
              </a:spcBef>
            </a:pPr>
            <a:r>
              <a:rPr lang="en-US" altLang="zh-CN" sz="2000" dirty="0">
                <a:solidFill>
                  <a:schemeClr val="bg1"/>
                </a:solidFill>
              </a:rPr>
              <a:t>Diarrhea.</a:t>
            </a:r>
          </a:p>
          <a:p>
            <a:pPr marL="811213" indent="-365125">
              <a:spcBef>
                <a:spcPts val="600"/>
              </a:spcBef>
            </a:pPr>
            <a:r>
              <a:rPr lang="en-US" altLang="zh-CN" sz="2000" dirty="0">
                <a:solidFill>
                  <a:schemeClr val="bg1"/>
                </a:solidFill>
              </a:rPr>
              <a:t>Dilated pupils.</a:t>
            </a:r>
          </a:p>
          <a:p>
            <a:pPr marL="811213" indent="-365125">
              <a:spcBef>
                <a:spcPts val="600"/>
              </a:spcBef>
            </a:pPr>
            <a:r>
              <a:rPr lang="en-US" altLang="zh-CN" sz="2000" dirty="0">
                <a:solidFill>
                  <a:schemeClr val="bg1"/>
                </a:solidFill>
              </a:rPr>
              <a:t>Nausea/ Vomiting.</a:t>
            </a:r>
          </a:p>
          <a:p>
            <a:pPr marL="811213" indent="-365125">
              <a:spcBef>
                <a:spcPts val="600"/>
              </a:spcBef>
            </a:pPr>
            <a:r>
              <a:rPr lang="en-US" altLang="zh-CN" sz="2000" dirty="0">
                <a:solidFill>
                  <a:schemeClr val="bg1"/>
                </a:solidFill>
              </a:rPr>
              <a:t>itching</a:t>
            </a:r>
          </a:p>
          <a:p>
            <a:pPr marL="811213" indent="-365125">
              <a:spcBef>
                <a:spcPts val="600"/>
              </a:spcBef>
            </a:pPr>
            <a:r>
              <a:rPr lang="en-US" altLang="zh-CN" sz="2000" dirty="0">
                <a:solidFill>
                  <a:schemeClr val="bg1"/>
                </a:solidFill>
              </a:rPr>
              <a:t>Hallucinations</a:t>
            </a:r>
          </a:p>
          <a:p>
            <a:pPr marL="811213" indent="-365125">
              <a:spcBef>
                <a:spcPts val="600"/>
              </a:spcBef>
            </a:pPr>
            <a:r>
              <a:rPr lang="en-US" altLang="zh-CN" sz="2000" dirty="0">
                <a:solidFill>
                  <a:schemeClr val="bg1"/>
                </a:solidFill>
              </a:rPr>
              <a:t>Shivering/ chills/ fever</a:t>
            </a:r>
          </a:p>
        </p:txBody>
      </p:sp>
    </p:spTree>
    <p:extLst>
      <p:ext uri="{BB962C8B-B14F-4D97-AF65-F5344CB8AC3E}">
        <p14:creationId xmlns:p14="http://schemas.microsoft.com/office/powerpoint/2010/main" val="227260755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74FB6-8D5D-5846-AC17-52FC24548CBE}"/>
              </a:ext>
            </a:extLst>
          </p:cNvPr>
          <p:cNvSpPr>
            <a:spLocks noGrp="1"/>
          </p:cNvSpPr>
          <p:nvPr>
            <p:ph type="title"/>
          </p:nvPr>
        </p:nvSpPr>
        <p:spPr/>
        <p:txBody>
          <a:bodyPr/>
          <a:lstStyle/>
          <a:p>
            <a:r>
              <a:rPr kumimoji="1" lang="en-US" altLang="zh-CN" dirty="0"/>
              <a:t>Long-term effects of heroin</a:t>
            </a:r>
            <a:endParaRPr kumimoji="1" lang="zh-CN" altLang="en-US" dirty="0"/>
          </a:p>
        </p:txBody>
      </p:sp>
      <p:pic>
        <p:nvPicPr>
          <p:cNvPr id="4" name="图片 3">
            <a:extLst>
              <a:ext uri="{FF2B5EF4-FFF2-40B4-BE49-F238E27FC236}">
                <a16:creationId xmlns:a16="http://schemas.microsoft.com/office/drawing/2014/main" id="{7420E3FE-4604-2444-8820-D1DC21FB1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6" y="1316935"/>
            <a:ext cx="9144000" cy="5541065"/>
          </a:xfrm>
          <a:prstGeom prst="rect">
            <a:avLst/>
          </a:prstGeom>
        </p:spPr>
      </p:pic>
    </p:spTree>
    <p:extLst>
      <p:ext uri="{BB962C8B-B14F-4D97-AF65-F5344CB8AC3E}">
        <p14:creationId xmlns:p14="http://schemas.microsoft.com/office/powerpoint/2010/main" val="280102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2">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8" y="448055"/>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92411448-F96C-3F4A-8541-EE895CA86711}"/>
              </a:ext>
            </a:extLst>
          </p:cNvPr>
          <p:cNvSpPr>
            <a:spLocks noGrp="1"/>
          </p:cNvSpPr>
          <p:nvPr>
            <p:ph type="title"/>
          </p:nvPr>
        </p:nvSpPr>
        <p:spPr>
          <a:xfrm>
            <a:off x="582930" y="731519"/>
            <a:ext cx="2133893" cy="3237579"/>
          </a:xfrm>
        </p:spPr>
        <p:txBody>
          <a:bodyPr>
            <a:normAutofit/>
          </a:bodyPr>
          <a:lstStyle/>
          <a:p>
            <a:r>
              <a:rPr kumimoji="1" lang="en-US" altLang="zh-CN" sz="3300" dirty="0">
                <a:solidFill>
                  <a:srgbClr val="FFFFFF"/>
                </a:solidFill>
              </a:rPr>
              <a:t>Depressant</a:t>
            </a:r>
            <a:r>
              <a:rPr kumimoji="1" lang="zh-CN" altLang="en-US" sz="3300" dirty="0">
                <a:solidFill>
                  <a:srgbClr val="FFFFFF"/>
                </a:solidFill>
              </a:rPr>
              <a:t>  </a:t>
            </a:r>
          </a:p>
        </p:txBody>
      </p:sp>
      <p:sp>
        <p:nvSpPr>
          <p:cNvPr id="33"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7"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3452" y="448055"/>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B07C8EEF-CC8B-114C-81CE-2830C9772187}"/>
              </a:ext>
            </a:extLst>
          </p:cNvPr>
          <p:cNvSpPr>
            <a:spLocks noGrp="1"/>
          </p:cNvSpPr>
          <p:nvPr>
            <p:ph idx="1"/>
          </p:nvPr>
        </p:nvSpPr>
        <p:spPr>
          <a:xfrm>
            <a:off x="3366914" y="851203"/>
            <a:ext cx="4999775" cy="5562600"/>
          </a:xfrm>
        </p:spPr>
        <p:txBody>
          <a:bodyPr anchor="ctr">
            <a:normAutofit fontScale="92500"/>
          </a:bodyPr>
          <a:lstStyle/>
          <a:p>
            <a:pPr>
              <a:spcBef>
                <a:spcPts val="1500"/>
              </a:spcBef>
            </a:pPr>
            <a:r>
              <a:rPr kumimoji="1" lang="en-US" altLang="zh-CN" sz="2100" dirty="0"/>
              <a:t>Depressant:</a:t>
            </a:r>
            <a:r>
              <a:rPr kumimoji="1" lang="zh-CN" altLang="en-US" sz="2100" dirty="0"/>
              <a:t> </a:t>
            </a:r>
            <a:r>
              <a:rPr kumimoji="1" lang="en-US" altLang="zh-CN" sz="2100" dirty="0"/>
              <a:t>a</a:t>
            </a:r>
            <a:r>
              <a:rPr kumimoji="1" lang="zh-CN" altLang="en-US" sz="2100" dirty="0"/>
              <a:t> </a:t>
            </a:r>
            <a:r>
              <a:rPr kumimoji="1" lang="en-US" altLang="zh-CN" sz="2100" dirty="0"/>
              <a:t>drug</a:t>
            </a:r>
            <a:r>
              <a:rPr kumimoji="1" lang="zh-CN" altLang="en-US" sz="2100" dirty="0"/>
              <a:t> </a:t>
            </a:r>
            <a:r>
              <a:rPr lang="en-US" altLang="zh-CN" sz="2100" dirty="0"/>
              <a:t>that</a:t>
            </a:r>
            <a:r>
              <a:rPr lang="zh-CN" altLang="en-US" sz="2100" dirty="0"/>
              <a:t> </a:t>
            </a:r>
            <a:r>
              <a:rPr lang="en-US" altLang="zh-CN" sz="2100" dirty="0"/>
              <a:t>inhibit the function of the central nervous system (CNS)</a:t>
            </a:r>
            <a:r>
              <a:rPr lang="zh-CN" altLang="en-US" sz="2100" dirty="0"/>
              <a:t> </a:t>
            </a:r>
            <a:r>
              <a:rPr lang="en-US" altLang="zh-CN" sz="2100" dirty="0"/>
              <a:t>hence </a:t>
            </a:r>
            <a:r>
              <a:rPr lang="en-US" altLang="zh-CN" sz="2100" b="1" dirty="0"/>
              <a:t>slows</a:t>
            </a:r>
            <a:r>
              <a:rPr lang="en-US" altLang="zh-CN" sz="2100" dirty="0"/>
              <a:t> the activity of vital organs of the body.</a:t>
            </a:r>
          </a:p>
          <a:p>
            <a:pPr>
              <a:spcBef>
                <a:spcPts val="1500"/>
              </a:spcBef>
            </a:pPr>
            <a:r>
              <a:rPr lang="en-US" altLang="zh-CN" sz="2100" dirty="0"/>
              <a:t>Depressants will put you to sleep, relieve anxiety and muscle spasms, and prevent seizures. </a:t>
            </a:r>
          </a:p>
          <a:p>
            <a:pPr>
              <a:spcBef>
                <a:spcPts val="1500"/>
              </a:spcBef>
            </a:pPr>
            <a:r>
              <a:rPr lang="en-US" altLang="zh-CN" sz="2100" dirty="0"/>
              <a:t>The</a:t>
            </a:r>
            <a:r>
              <a:rPr lang="zh-CN" altLang="en-US" sz="2100" dirty="0"/>
              <a:t> </a:t>
            </a:r>
            <a:r>
              <a:rPr lang="en-US" altLang="zh-CN" sz="2100" dirty="0"/>
              <a:t>following effects may be experienced:</a:t>
            </a:r>
            <a:r>
              <a:rPr lang="zh-CN" altLang="en-US" sz="2100" dirty="0"/>
              <a:t> </a:t>
            </a:r>
            <a:r>
              <a:rPr lang="en-US" altLang="zh-CN" sz="2100" dirty="0"/>
              <a:t>slowed reaction time, impaired judgement,</a:t>
            </a:r>
            <a:r>
              <a:rPr lang="zh-CN" altLang="en-US" sz="2100" dirty="0"/>
              <a:t> </a:t>
            </a:r>
            <a:r>
              <a:rPr lang="en-US" altLang="zh-CN" sz="2100" dirty="0"/>
              <a:t>slowed breathing</a:t>
            </a:r>
            <a:r>
              <a:rPr lang="zh-CN" altLang="en-US" sz="2100" dirty="0"/>
              <a:t> </a:t>
            </a:r>
            <a:r>
              <a:rPr lang="en-US" altLang="zh-CN" sz="2100" dirty="0"/>
              <a:t>and</a:t>
            </a:r>
            <a:r>
              <a:rPr lang="zh-CN" altLang="en-US" sz="2100" dirty="0"/>
              <a:t> </a:t>
            </a:r>
            <a:r>
              <a:rPr lang="en-US" altLang="zh-CN" sz="2100" dirty="0"/>
              <a:t>heart</a:t>
            </a:r>
            <a:r>
              <a:rPr lang="zh-CN" altLang="en-US" sz="2100" dirty="0"/>
              <a:t> </a:t>
            </a:r>
            <a:r>
              <a:rPr lang="en-US" altLang="zh-CN" sz="2100" dirty="0"/>
              <a:t>rate,</a:t>
            </a:r>
            <a:r>
              <a:rPr lang="zh-CN" altLang="en-US" sz="2100" dirty="0"/>
              <a:t> </a:t>
            </a:r>
            <a:r>
              <a:rPr lang="en-US" altLang="zh-CN" sz="2100" dirty="0"/>
              <a:t>reduced inhibitions,</a:t>
            </a:r>
            <a:r>
              <a:rPr lang="zh-CN" altLang="en-US" sz="2100" dirty="0"/>
              <a:t> </a:t>
            </a:r>
            <a:r>
              <a:rPr lang="en-US" altLang="zh-CN" sz="2100" dirty="0"/>
              <a:t>enhanced mood.</a:t>
            </a:r>
          </a:p>
          <a:p>
            <a:pPr>
              <a:spcBef>
                <a:spcPts val="1500"/>
              </a:spcBef>
            </a:pPr>
            <a:r>
              <a:rPr kumimoji="1" lang="en-US" altLang="zh-CN" sz="2100" dirty="0"/>
              <a:t>E.g.</a:t>
            </a:r>
            <a:r>
              <a:rPr kumimoji="1" lang="zh-CN" altLang="en-US" sz="2100" dirty="0"/>
              <a:t> </a:t>
            </a:r>
            <a:r>
              <a:rPr kumimoji="1" lang="en-US" altLang="zh-CN" sz="2100" dirty="0"/>
              <a:t>alcohol,</a:t>
            </a:r>
            <a:r>
              <a:rPr kumimoji="1" lang="zh-CN" altLang="en-US" sz="2100" dirty="0"/>
              <a:t> </a:t>
            </a:r>
            <a:r>
              <a:rPr kumimoji="1" lang="en-US" altLang="zh-CN" sz="2100" dirty="0"/>
              <a:t>opioids</a:t>
            </a:r>
            <a:r>
              <a:rPr kumimoji="1" lang="zh-CN" altLang="en-US" sz="2100" dirty="0"/>
              <a:t> </a:t>
            </a:r>
            <a:r>
              <a:rPr kumimoji="1" lang="en-US" altLang="zh-CN" sz="2100" dirty="0"/>
              <a:t>(codeine,</a:t>
            </a:r>
            <a:r>
              <a:rPr kumimoji="1" lang="zh-CN" altLang="en-US" sz="2100" dirty="0"/>
              <a:t> </a:t>
            </a:r>
            <a:r>
              <a:rPr kumimoji="1" lang="en-US" altLang="zh-CN" sz="2100" dirty="0"/>
              <a:t>morphine,</a:t>
            </a:r>
            <a:r>
              <a:rPr kumimoji="1" lang="zh-CN" altLang="en-US" sz="2100" dirty="0"/>
              <a:t> </a:t>
            </a:r>
            <a:r>
              <a:rPr kumimoji="1" lang="en-US" altLang="zh-CN" sz="2100" dirty="0"/>
              <a:t>heroin)</a:t>
            </a:r>
          </a:p>
          <a:p>
            <a:pPr>
              <a:spcBef>
                <a:spcPts val="1500"/>
              </a:spcBef>
            </a:pPr>
            <a:r>
              <a:rPr kumimoji="1" lang="en-US" altLang="zh-CN" sz="2100" dirty="0"/>
              <a:t>Stimulant:</a:t>
            </a:r>
            <a:r>
              <a:rPr kumimoji="1" lang="zh-CN" altLang="en-US" sz="2100" dirty="0"/>
              <a:t> </a:t>
            </a:r>
            <a:r>
              <a:rPr lang="en-US" altLang="zh-CN" sz="2100" b="1" dirty="0"/>
              <a:t>increase</a:t>
            </a:r>
            <a:r>
              <a:rPr lang="en-US" altLang="zh-CN" sz="2100" dirty="0"/>
              <a:t> mental and/or physical function</a:t>
            </a:r>
            <a:r>
              <a:rPr lang="zh-CN" altLang="en-US" sz="2100" dirty="0"/>
              <a:t> </a:t>
            </a:r>
            <a:r>
              <a:rPr lang="en-US" altLang="zh-CN" sz="2100" dirty="0"/>
              <a:t>(CNS</a:t>
            </a:r>
            <a:r>
              <a:rPr lang="zh-CN" altLang="en-US" sz="2100" dirty="0"/>
              <a:t> </a:t>
            </a:r>
            <a:r>
              <a:rPr lang="en-US" altLang="zh-CN" sz="2100" dirty="0"/>
              <a:t>and</a:t>
            </a:r>
            <a:r>
              <a:rPr lang="zh-CN" altLang="en-US" sz="2100" dirty="0"/>
              <a:t> </a:t>
            </a:r>
            <a:r>
              <a:rPr lang="en-US" altLang="zh-CN" sz="2100" dirty="0"/>
              <a:t>the</a:t>
            </a:r>
            <a:r>
              <a:rPr lang="zh-CN" altLang="en-US" sz="2100" dirty="0"/>
              <a:t> </a:t>
            </a:r>
            <a:r>
              <a:rPr lang="en-US" altLang="zh-CN" sz="2100" dirty="0"/>
              <a:t>body</a:t>
            </a:r>
            <a:r>
              <a:rPr lang="zh-CN" altLang="en-US" sz="2100" dirty="0"/>
              <a:t> </a:t>
            </a:r>
            <a:r>
              <a:rPr lang="en-US" altLang="zh-CN" sz="2100" dirty="0"/>
              <a:t>functions),</a:t>
            </a:r>
          </a:p>
          <a:p>
            <a:pPr>
              <a:spcBef>
                <a:spcPts val="1500"/>
              </a:spcBef>
            </a:pPr>
            <a:r>
              <a:rPr kumimoji="1" lang="en-US" altLang="zh-CN" sz="2100" dirty="0"/>
              <a:t>E.g.</a:t>
            </a:r>
            <a:r>
              <a:rPr kumimoji="1" lang="zh-CN" altLang="en-US" sz="2100" dirty="0"/>
              <a:t> </a:t>
            </a:r>
            <a:r>
              <a:rPr kumimoji="1" lang="en-US" altLang="zh-CN" sz="2100" dirty="0"/>
              <a:t>nicotine,</a:t>
            </a:r>
            <a:r>
              <a:rPr kumimoji="1" lang="zh-CN" altLang="en-US" sz="2100" dirty="0"/>
              <a:t> </a:t>
            </a:r>
            <a:r>
              <a:rPr kumimoji="1" lang="en-US" altLang="zh-CN" sz="2100" dirty="0"/>
              <a:t>caffeine,</a:t>
            </a:r>
            <a:r>
              <a:rPr kumimoji="1" lang="zh-CN" altLang="en-US" sz="2100" dirty="0"/>
              <a:t> </a:t>
            </a:r>
            <a:r>
              <a:rPr kumimoji="1" lang="en-US" altLang="zh-CN" sz="2100" dirty="0"/>
              <a:t>cocaine</a:t>
            </a:r>
          </a:p>
          <a:p>
            <a:pPr>
              <a:spcBef>
                <a:spcPts val="1500"/>
              </a:spcBef>
            </a:pPr>
            <a:endParaRPr kumimoji="1" lang="en-US" altLang="zh-CN" sz="2100" dirty="0"/>
          </a:p>
        </p:txBody>
      </p:sp>
      <p:sp>
        <p:nvSpPr>
          <p:cNvPr id="4" name="文本框 3">
            <a:extLst>
              <a:ext uri="{FF2B5EF4-FFF2-40B4-BE49-F238E27FC236}">
                <a16:creationId xmlns:a16="http://schemas.microsoft.com/office/drawing/2014/main" id="{B28B99E8-0DB0-7044-B10D-39B82B90EAFA}"/>
              </a:ext>
            </a:extLst>
          </p:cNvPr>
          <p:cNvSpPr txBox="1"/>
          <p:nvPr/>
        </p:nvSpPr>
        <p:spPr>
          <a:xfrm>
            <a:off x="582930" y="4876800"/>
            <a:ext cx="2133893" cy="600164"/>
          </a:xfrm>
          <a:prstGeom prst="rect">
            <a:avLst/>
          </a:prstGeom>
          <a:noFill/>
        </p:spPr>
        <p:txBody>
          <a:bodyPr wrap="square" rtlCol="0">
            <a:spAutoFit/>
          </a:bodyPr>
          <a:lstStyle/>
          <a:p>
            <a:r>
              <a:rPr kumimoji="1" lang="en-US" altLang="zh-CN" sz="3300" dirty="0">
                <a:solidFill>
                  <a:srgbClr val="FFFFFF"/>
                </a:solidFill>
              </a:rPr>
              <a:t>Stimulant</a:t>
            </a:r>
            <a:endParaRPr kumimoji="1" lang="zh-CN" altLang="en-US" sz="3300" dirty="0"/>
          </a:p>
        </p:txBody>
      </p:sp>
    </p:spTree>
    <p:extLst>
      <p:ext uri="{BB962C8B-B14F-4D97-AF65-F5344CB8AC3E}">
        <p14:creationId xmlns:p14="http://schemas.microsoft.com/office/powerpoint/2010/main" val="10246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7659" y="102701"/>
            <a:ext cx="4817137" cy="1676603"/>
          </a:xfrm>
        </p:spPr>
        <p:txBody>
          <a:bodyPr>
            <a:normAutofit/>
          </a:bodyPr>
          <a:lstStyle/>
          <a:p>
            <a:r>
              <a:rPr lang="en-GB" dirty="0"/>
              <a:t>Alcohol</a:t>
            </a:r>
          </a:p>
        </p:txBody>
      </p:sp>
      <p:sp>
        <p:nvSpPr>
          <p:cNvPr id="16" name="Rectangle 9">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rgbClr val="8C7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84632"/>
            <a:ext cx="275005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lasses of wine.jpg">
            <a:extLst>
              <a:ext uri="{FF2B5EF4-FFF2-40B4-BE49-F238E27FC236}">
                <a16:creationId xmlns:a16="http://schemas.microsoft.com/office/drawing/2014/main" id="{BE63C5E8-B4E2-F147-AB52-3FD08958BAAD}"/>
              </a:ext>
            </a:extLst>
          </p:cNvPr>
          <p:cNvPicPr>
            <a:picLocks noChangeAspect="1"/>
          </p:cNvPicPr>
          <p:nvPr/>
        </p:nvPicPr>
        <p:blipFill>
          <a:blip r:embed="rId3" cstate="print"/>
          <a:stretch>
            <a:fillRect/>
          </a:stretch>
        </p:blipFill>
        <p:spPr>
          <a:xfrm>
            <a:off x="1034341" y="803049"/>
            <a:ext cx="1408323" cy="2470743"/>
          </a:xfrm>
          <a:prstGeom prst="rect">
            <a:avLst/>
          </a:prstGeom>
        </p:spPr>
      </p:pic>
      <p:pic>
        <p:nvPicPr>
          <p:cNvPr id="5" name="Picture 4" descr="A-pint-of-bitter.jpg">
            <a:extLst>
              <a:ext uri="{FF2B5EF4-FFF2-40B4-BE49-F238E27FC236}">
                <a16:creationId xmlns:a16="http://schemas.microsoft.com/office/drawing/2014/main" id="{EFA777F0-234D-3B43-A12A-5E7FC4A540BE}"/>
              </a:ext>
            </a:extLst>
          </p:cNvPr>
          <p:cNvPicPr>
            <a:picLocks noChangeAspect="1"/>
          </p:cNvPicPr>
          <p:nvPr/>
        </p:nvPicPr>
        <p:blipFill>
          <a:blip r:embed="rId4" cstate="print"/>
          <a:srcRect l="30869" r="32609"/>
          <a:stretch>
            <a:fillRect/>
          </a:stretch>
        </p:blipFill>
        <p:spPr>
          <a:xfrm>
            <a:off x="996376" y="3461344"/>
            <a:ext cx="1484253" cy="2438400"/>
          </a:xfrm>
          <a:prstGeom prst="rect">
            <a:avLst/>
          </a:prstGeom>
          <a:effectLst/>
        </p:spPr>
      </p:pic>
      <p:sp>
        <p:nvSpPr>
          <p:cNvPr id="3" name="Content Placeholder 2"/>
          <p:cNvSpPr>
            <a:spLocks noGrp="1"/>
          </p:cNvSpPr>
          <p:nvPr>
            <p:ph idx="1"/>
          </p:nvPr>
        </p:nvSpPr>
        <p:spPr>
          <a:xfrm>
            <a:off x="3847306" y="2038420"/>
            <a:ext cx="4817136" cy="3785419"/>
          </a:xfrm>
        </p:spPr>
        <p:txBody>
          <a:bodyPr>
            <a:normAutofit lnSpcReduction="10000"/>
          </a:bodyPr>
          <a:lstStyle/>
          <a:p>
            <a:pPr>
              <a:spcBef>
                <a:spcPts val="1500"/>
              </a:spcBef>
            </a:pPr>
            <a:r>
              <a:rPr lang="en-GB" sz="1700" dirty="0"/>
              <a:t>Alcohol is a </a:t>
            </a:r>
            <a:r>
              <a:rPr lang="en-GB" sz="1700" b="1" dirty="0"/>
              <a:t>depressant</a:t>
            </a:r>
            <a:r>
              <a:rPr lang="en-GB" sz="1700" dirty="0"/>
              <a:t> – it slows down nerve impulses, meaning </a:t>
            </a:r>
            <a:r>
              <a:rPr lang="en-GB" sz="1700" b="1" dirty="0"/>
              <a:t>reaction times are longer</a:t>
            </a:r>
            <a:r>
              <a:rPr lang="en-GB" sz="1700" dirty="0"/>
              <a:t>.</a:t>
            </a:r>
          </a:p>
          <a:p>
            <a:pPr>
              <a:spcBef>
                <a:spcPts val="1500"/>
              </a:spcBef>
            </a:pPr>
            <a:r>
              <a:rPr lang="en-GB" altLang="zh-CN" sz="1700" dirty="0"/>
              <a:t>Too much can affect people’s </a:t>
            </a:r>
            <a:r>
              <a:rPr lang="en-GB" altLang="zh-CN" sz="1700" b="1" dirty="0"/>
              <a:t>judgement</a:t>
            </a:r>
            <a:r>
              <a:rPr lang="en-GB" altLang="zh-CN" sz="1700" dirty="0"/>
              <a:t>, which can result in </a:t>
            </a:r>
            <a:r>
              <a:rPr lang="en-GB" altLang="zh-CN" sz="1700" b="1" dirty="0"/>
              <a:t>accidents</a:t>
            </a:r>
            <a:r>
              <a:rPr lang="en-GB" altLang="zh-CN" sz="1700" dirty="0"/>
              <a:t>.</a:t>
            </a:r>
          </a:p>
          <a:p>
            <a:pPr>
              <a:spcBef>
                <a:spcPts val="1500"/>
              </a:spcBef>
            </a:pPr>
            <a:r>
              <a:rPr lang="en-US" altLang="zh-CN" sz="1700" dirty="0"/>
              <a:t>Increase</a:t>
            </a:r>
            <a:r>
              <a:rPr lang="zh-CN" altLang="en-US" sz="1700" dirty="0"/>
              <a:t> </a:t>
            </a:r>
            <a:r>
              <a:rPr lang="en-US" altLang="zh-CN" sz="1700" dirty="0"/>
              <a:t>aggression.</a:t>
            </a:r>
            <a:r>
              <a:rPr lang="zh-CN" altLang="en-US" sz="1700" dirty="0"/>
              <a:t> </a:t>
            </a:r>
            <a:endParaRPr lang="en-US" altLang="zh-CN" sz="1700" dirty="0"/>
          </a:p>
          <a:p>
            <a:pPr>
              <a:spcBef>
                <a:spcPts val="1500"/>
              </a:spcBef>
            </a:pPr>
            <a:r>
              <a:rPr lang="en-US" altLang="zh-CN" sz="1700" dirty="0"/>
              <a:t>(blush,</a:t>
            </a:r>
            <a:r>
              <a:rPr lang="zh-CN" altLang="en-US" sz="1700" dirty="0"/>
              <a:t> </a:t>
            </a:r>
            <a:r>
              <a:rPr lang="en-US" altLang="zh-CN" sz="1700" dirty="0"/>
              <a:t>feel</a:t>
            </a:r>
            <a:r>
              <a:rPr lang="zh-CN" altLang="en-US" sz="1700" dirty="0"/>
              <a:t> </a:t>
            </a:r>
            <a:r>
              <a:rPr lang="en-US" altLang="zh-CN" sz="1700" dirty="0"/>
              <a:t>warm</a:t>
            </a:r>
            <a:r>
              <a:rPr lang="zh-CN" altLang="en-US" sz="1700" dirty="0"/>
              <a:t> </a:t>
            </a:r>
            <a:r>
              <a:rPr lang="en-US" altLang="zh-CN" sz="1700" dirty="0"/>
              <a:t>and</a:t>
            </a:r>
            <a:r>
              <a:rPr lang="zh-CN" altLang="en-US" sz="1700" dirty="0"/>
              <a:t> </a:t>
            </a:r>
            <a:r>
              <a:rPr lang="en-US" altLang="zh-CN" sz="1700" dirty="0"/>
              <a:t>toasty,</a:t>
            </a:r>
            <a:r>
              <a:rPr lang="zh-CN" altLang="en-US" sz="1700" dirty="0"/>
              <a:t> </a:t>
            </a:r>
            <a:r>
              <a:rPr lang="en-US" altLang="zh-CN" sz="1700" dirty="0"/>
              <a:t>become</a:t>
            </a:r>
            <a:r>
              <a:rPr lang="zh-CN" altLang="en-US" sz="1700" dirty="0"/>
              <a:t> </a:t>
            </a:r>
            <a:r>
              <a:rPr lang="en-US" altLang="zh-CN" sz="1700" dirty="0"/>
              <a:t>more</a:t>
            </a:r>
            <a:r>
              <a:rPr lang="zh-CN" altLang="en-US" sz="1700" dirty="0"/>
              <a:t> </a:t>
            </a:r>
            <a:r>
              <a:rPr lang="en-US" altLang="zh-CN" sz="1700" dirty="0"/>
              <a:t>reckless</a:t>
            </a:r>
            <a:r>
              <a:rPr lang="zh-CN" altLang="en-US" sz="1700" dirty="0"/>
              <a:t> </a:t>
            </a:r>
            <a:r>
              <a:rPr lang="en-US" altLang="zh-CN" sz="1700" dirty="0"/>
              <a:t>and</a:t>
            </a:r>
            <a:r>
              <a:rPr lang="zh-CN" altLang="en-US" sz="1700" dirty="0"/>
              <a:t> </a:t>
            </a:r>
            <a:r>
              <a:rPr lang="en-US" altLang="zh-CN" sz="1700" dirty="0"/>
              <a:t>uninhibited,</a:t>
            </a:r>
            <a:r>
              <a:rPr lang="zh-CN" altLang="en-US" sz="1700" dirty="0"/>
              <a:t> </a:t>
            </a:r>
            <a:r>
              <a:rPr lang="en-US" altLang="zh-CN" sz="1700" dirty="0"/>
              <a:t>talkative,</a:t>
            </a:r>
            <a:r>
              <a:rPr lang="zh-CN" altLang="en-US" sz="1700" dirty="0"/>
              <a:t> </a:t>
            </a:r>
            <a:r>
              <a:rPr lang="en-US" altLang="zh-CN" sz="1700" dirty="0"/>
              <a:t>less</a:t>
            </a:r>
            <a:r>
              <a:rPr lang="zh-CN" altLang="en-US" sz="1700" dirty="0"/>
              <a:t> </a:t>
            </a:r>
            <a:r>
              <a:rPr lang="en-US" altLang="zh-CN" sz="1700" dirty="0"/>
              <a:t>coordinated,</a:t>
            </a:r>
            <a:r>
              <a:rPr lang="zh-CN" altLang="en-US" sz="1700" dirty="0"/>
              <a:t> </a:t>
            </a:r>
            <a:r>
              <a:rPr lang="en-US" altLang="zh-CN" sz="1700" dirty="0"/>
              <a:t>slurred</a:t>
            </a:r>
            <a:r>
              <a:rPr lang="zh-CN" altLang="en-US" sz="1700" dirty="0"/>
              <a:t> </a:t>
            </a:r>
            <a:r>
              <a:rPr lang="en-US" altLang="zh-CN" sz="1700" dirty="0"/>
              <a:t>speech,</a:t>
            </a:r>
            <a:r>
              <a:rPr lang="zh-CN" altLang="en-US" sz="1700" dirty="0"/>
              <a:t> </a:t>
            </a:r>
            <a:r>
              <a:rPr lang="en-US" altLang="zh-CN" sz="1700" dirty="0"/>
              <a:t>Impaired concentration/attention,</a:t>
            </a:r>
            <a:r>
              <a:rPr lang="zh-CN" altLang="en-US" sz="1700" dirty="0"/>
              <a:t> </a:t>
            </a:r>
            <a:r>
              <a:rPr lang="en-US" altLang="zh-CN" sz="1700" dirty="0"/>
              <a:t>blurred</a:t>
            </a:r>
            <a:r>
              <a:rPr lang="zh-CN" altLang="en-US" sz="1700" dirty="0"/>
              <a:t> </a:t>
            </a:r>
            <a:r>
              <a:rPr lang="en-US" altLang="zh-CN" sz="1700" dirty="0"/>
              <a:t>vision,</a:t>
            </a:r>
            <a:r>
              <a:rPr lang="zh-CN" altLang="en-US" sz="1700" dirty="0"/>
              <a:t> </a:t>
            </a:r>
            <a:r>
              <a:rPr lang="en-US" altLang="zh-CN" sz="1700" dirty="0"/>
              <a:t>coma,</a:t>
            </a:r>
            <a:r>
              <a:rPr lang="zh-CN" altLang="en-US" sz="1700" dirty="0"/>
              <a:t> </a:t>
            </a:r>
            <a:r>
              <a:rPr lang="en-US" altLang="zh-CN" sz="1700" dirty="0"/>
              <a:t>loss</a:t>
            </a:r>
            <a:r>
              <a:rPr lang="zh-CN" altLang="en-US" sz="1700" dirty="0"/>
              <a:t> </a:t>
            </a:r>
            <a:r>
              <a:rPr lang="en-US" altLang="zh-CN" sz="1700" dirty="0"/>
              <a:t>of</a:t>
            </a:r>
            <a:r>
              <a:rPr lang="zh-CN" altLang="en-US" sz="1700" dirty="0"/>
              <a:t> </a:t>
            </a:r>
            <a:r>
              <a:rPr lang="en-US" altLang="zh-CN" sz="1700" dirty="0"/>
              <a:t>consciousness,</a:t>
            </a:r>
            <a:r>
              <a:rPr lang="zh-CN" altLang="en-US" sz="1700" dirty="0"/>
              <a:t> </a:t>
            </a:r>
            <a:r>
              <a:rPr lang="en-US" altLang="zh-CN" sz="1700" dirty="0"/>
              <a:t>nausea,</a:t>
            </a:r>
            <a:r>
              <a:rPr lang="zh-CN" altLang="en-US" sz="1700" dirty="0"/>
              <a:t> </a:t>
            </a:r>
            <a:r>
              <a:rPr lang="en-US" altLang="zh-CN" sz="1700" dirty="0"/>
              <a:t>vomiting,</a:t>
            </a:r>
            <a:r>
              <a:rPr lang="zh-CN" altLang="en-US" sz="1700" dirty="0"/>
              <a:t> </a:t>
            </a:r>
            <a:r>
              <a:rPr lang="en-US" altLang="zh-CN" sz="1700" dirty="0"/>
              <a:t>dehydration,</a:t>
            </a:r>
            <a:r>
              <a:rPr lang="zh-CN" altLang="en-US" sz="1700" dirty="0"/>
              <a:t> </a:t>
            </a:r>
            <a:r>
              <a:rPr lang="en-US" altLang="zh-CN" sz="1700" dirty="0"/>
              <a:t>headache,</a:t>
            </a:r>
            <a:r>
              <a:rPr lang="zh-CN" altLang="en-US" sz="1700" dirty="0"/>
              <a:t> </a:t>
            </a:r>
            <a:r>
              <a:rPr lang="en-US" altLang="zh-CN" sz="1700" dirty="0"/>
              <a:t>numbness …</a:t>
            </a:r>
          </a:p>
          <a:p>
            <a:pPr>
              <a:spcBef>
                <a:spcPts val="1500"/>
              </a:spcBef>
            </a:pPr>
            <a:r>
              <a:rPr lang="en-US" altLang="zh-CN" sz="1700" dirty="0"/>
              <a:t>In</a:t>
            </a:r>
            <a:r>
              <a:rPr lang="zh-CN" altLang="en-US" sz="1700" dirty="0"/>
              <a:t> </a:t>
            </a:r>
            <a:r>
              <a:rPr lang="en-US" altLang="zh-CN" sz="1700" dirty="0"/>
              <a:t>what</a:t>
            </a:r>
            <a:r>
              <a:rPr lang="zh-CN" altLang="en-US" sz="1700" dirty="0"/>
              <a:t> </a:t>
            </a:r>
            <a:r>
              <a:rPr lang="en-US" altLang="zh-CN" sz="1700" dirty="0"/>
              <a:t>cases</a:t>
            </a:r>
            <a:r>
              <a:rPr lang="zh-CN" altLang="en-US" sz="1700" dirty="0"/>
              <a:t> </a:t>
            </a:r>
            <a:r>
              <a:rPr lang="en-US" altLang="zh-CN" sz="1700" dirty="0"/>
              <a:t>do</a:t>
            </a:r>
            <a:r>
              <a:rPr lang="zh-CN" altLang="en-US" sz="1700" dirty="0"/>
              <a:t> </a:t>
            </a:r>
            <a:r>
              <a:rPr lang="en-US" altLang="zh-CN" sz="1700" dirty="0"/>
              <a:t>you</a:t>
            </a:r>
            <a:r>
              <a:rPr lang="zh-CN" altLang="en-US" sz="1700" dirty="0"/>
              <a:t> </a:t>
            </a:r>
            <a:r>
              <a:rPr lang="en-US" altLang="zh-CN" sz="1700" dirty="0"/>
              <a:t>think</a:t>
            </a:r>
            <a:r>
              <a:rPr lang="zh-CN" altLang="en-US" sz="1700" dirty="0"/>
              <a:t> </a:t>
            </a:r>
            <a:r>
              <a:rPr lang="en-US" altLang="zh-CN" sz="1700" dirty="0"/>
              <a:t>alcohol</a:t>
            </a:r>
            <a:r>
              <a:rPr lang="zh-CN" altLang="en-US" sz="1700" dirty="0"/>
              <a:t> </a:t>
            </a:r>
            <a:r>
              <a:rPr lang="en-US" altLang="zh-CN" sz="1700" dirty="0"/>
              <a:t>can</a:t>
            </a:r>
            <a:r>
              <a:rPr lang="zh-CN" altLang="en-US" sz="1700" dirty="0"/>
              <a:t> </a:t>
            </a:r>
            <a:r>
              <a:rPr lang="en-US" altLang="zh-CN" sz="1700" dirty="0"/>
              <a:t>help</a:t>
            </a:r>
            <a:r>
              <a:rPr lang="zh-CN" altLang="en-US" sz="1700" dirty="0"/>
              <a:t> </a:t>
            </a:r>
            <a:r>
              <a:rPr lang="en-US" altLang="zh-CN" sz="1700" dirty="0"/>
              <a:t>you?</a:t>
            </a:r>
          </a:p>
          <a:p>
            <a:pPr>
              <a:spcBef>
                <a:spcPts val="1500"/>
              </a:spcBef>
            </a:pPr>
            <a:endParaRPr lang="en-GB" sz="1700" dirty="0"/>
          </a:p>
        </p:txBody>
      </p:sp>
    </p:spTree>
    <p:extLst>
      <p:ext uri="{BB962C8B-B14F-4D97-AF65-F5344CB8AC3E}">
        <p14:creationId xmlns:p14="http://schemas.microsoft.com/office/powerpoint/2010/main" val="273910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34BC3-DFA1-1F41-9E6B-EEDE9509382F}"/>
              </a:ext>
            </a:extLst>
          </p:cNvPr>
          <p:cNvSpPr>
            <a:spLocks noGrp="1"/>
          </p:cNvSpPr>
          <p:nvPr>
            <p:ph type="title"/>
          </p:nvPr>
        </p:nvSpPr>
        <p:spPr>
          <a:xfrm>
            <a:off x="3837658" y="629266"/>
            <a:ext cx="4817137" cy="1676603"/>
          </a:xfrm>
        </p:spPr>
        <p:txBody>
          <a:bodyPr vert="horz" lIns="91440" tIns="45720" rIns="91440" bIns="45720" rtlCol="0" anchor="ctr">
            <a:normAutofit/>
          </a:bodyPr>
          <a:lstStyle/>
          <a:p>
            <a:pPr algn="l">
              <a:lnSpc>
                <a:spcPct val="90000"/>
              </a:lnSpc>
            </a:pPr>
            <a:r>
              <a:rPr lang="en-GB" altLang="zh-CN" dirty="0"/>
              <a:t>Alcohol</a:t>
            </a:r>
            <a:endParaRPr kumimoji="1" lang="en-US" altLang="zh-CN" dirty="0"/>
          </a:p>
        </p:txBody>
      </p:sp>
      <p:sp>
        <p:nvSpPr>
          <p:cNvPr id="10" name="Rectangle 9">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rgbClr val="8C7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84632"/>
            <a:ext cx="275005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lasses of wine.jpg">
            <a:extLst>
              <a:ext uri="{FF2B5EF4-FFF2-40B4-BE49-F238E27FC236}">
                <a16:creationId xmlns:a16="http://schemas.microsoft.com/office/drawing/2014/main" id="{FCE1368C-FA5D-834E-821B-FD4DDBAB9BEA}"/>
              </a:ext>
            </a:extLst>
          </p:cNvPr>
          <p:cNvPicPr>
            <a:picLocks noChangeAspect="1"/>
          </p:cNvPicPr>
          <p:nvPr/>
        </p:nvPicPr>
        <p:blipFill>
          <a:blip r:embed="rId2" cstate="print"/>
          <a:stretch>
            <a:fillRect/>
          </a:stretch>
        </p:blipFill>
        <p:spPr>
          <a:xfrm>
            <a:off x="1034341" y="803049"/>
            <a:ext cx="1408323" cy="2470743"/>
          </a:xfrm>
          <a:prstGeom prst="rect">
            <a:avLst/>
          </a:prstGeom>
        </p:spPr>
      </p:pic>
      <p:pic>
        <p:nvPicPr>
          <p:cNvPr id="5" name="Picture 4" descr="A-pint-of-bitter.jpg">
            <a:extLst>
              <a:ext uri="{FF2B5EF4-FFF2-40B4-BE49-F238E27FC236}">
                <a16:creationId xmlns:a16="http://schemas.microsoft.com/office/drawing/2014/main" id="{3D4685A9-F7E8-5A4D-872F-7C92C569C12C}"/>
              </a:ext>
            </a:extLst>
          </p:cNvPr>
          <p:cNvPicPr>
            <a:picLocks noChangeAspect="1"/>
          </p:cNvPicPr>
          <p:nvPr/>
        </p:nvPicPr>
        <p:blipFill>
          <a:blip r:embed="rId3" cstate="print"/>
          <a:srcRect l="30869" r="32609"/>
          <a:stretch>
            <a:fillRect/>
          </a:stretch>
        </p:blipFill>
        <p:spPr>
          <a:xfrm>
            <a:off x="996376" y="3461344"/>
            <a:ext cx="1484253" cy="2438400"/>
          </a:xfrm>
          <a:prstGeom prst="rect">
            <a:avLst/>
          </a:prstGeom>
          <a:effectLst/>
        </p:spPr>
      </p:pic>
      <p:sp>
        <p:nvSpPr>
          <p:cNvPr id="3" name="矩形 2">
            <a:extLst>
              <a:ext uri="{FF2B5EF4-FFF2-40B4-BE49-F238E27FC236}">
                <a16:creationId xmlns:a16="http://schemas.microsoft.com/office/drawing/2014/main" id="{58769EC0-236B-0045-9976-7EAC739BE26E}"/>
              </a:ext>
            </a:extLst>
          </p:cNvPr>
          <p:cNvSpPr/>
          <p:nvPr/>
        </p:nvSpPr>
        <p:spPr>
          <a:xfrm>
            <a:off x="3837660" y="2438400"/>
            <a:ext cx="4817136" cy="3785419"/>
          </a:xfrm>
          <a:prstGeom prst="rect">
            <a:avLst/>
          </a:prstGeom>
        </p:spPr>
        <p:txBody>
          <a:bodyPr vert="horz" lIns="91440" tIns="45720" rIns="91440" bIns="45720" rtlCol="0">
            <a:normAutofit/>
          </a:bodyPr>
          <a:lstStyle/>
          <a:p>
            <a:pPr>
              <a:lnSpc>
                <a:spcPct val="90000"/>
              </a:lnSpc>
              <a:spcAft>
                <a:spcPts val="600"/>
              </a:spcAft>
            </a:pPr>
            <a:r>
              <a:rPr kumimoji="1" lang="en-US" altLang="zh-CN" sz="1700" dirty="0"/>
              <a:t>Short-term and long-term effects on body</a:t>
            </a:r>
          </a:p>
          <a:p>
            <a:pPr marL="285750" indent="-285750">
              <a:lnSpc>
                <a:spcPct val="90000"/>
              </a:lnSpc>
              <a:spcAft>
                <a:spcPts val="600"/>
              </a:spcAft>
              <a:buFont typeface="Arial" panose="020B0604020202020204" pitchFamily="34" charset="0"/>
              <a:buChar char="•"/>
            </a:pPr>
            <a:r>
              <a:rPr lang="en-US" altLang="zh-CN" sz="1700" dirty="0">
                <a:hlinkClick r:id="rId4"/>
              </a:rPr>
              <a:t>https://www.nhs.uk/conditions/alcohol-misuse/risks/</a:t>
            </a:r>
            <a:r>
              <a:rPr lang="en-US" altLang="zh-CN" sz="1700" dirty="0"/>
              <a:t> </a:t>
            </a:r>
          </a:p>
          <a:p>
            <a:pPr marL="285750" indent="-285750">
              <a:lnSpc>
                <a:spcPct val="90000"/>
              </a:lnSpc>
              <a:spcAft>
                <a:spcPts val="600"/>
              </a:spcAft>
              <a:buFont typeface="Arial" panose="020B0604020202020204" pitchFamily="34" charset="0"/>
              <a:buChar char="•"/>
            </a:pPr>
            <a:r>
              <a:rPr kumimoji="1" lang="en-US" altLang="zh-CN" sz="1700" dirty="0">
                <a:hlinkClick r:id="rId5"/>
              </a:rPr>
              <a:t>https://www.healthline.com/health/alcohol/effects-on-body</a:t>
            </a:r>
            <a:r>
              <a:rPr kumimoji="1" lang="en-US" altLang="zh-CN" sz="1700" dirty="0"/>
              <a:t> </a:t>
            </a:r>
          </a:p>
          <a:p>
            <a:pPr marL="285750" indent="-285750">
              <a:lnSpc>
                <a:spcPct val="90000"/>
              </a:lnSpc>
              <a:spcAft>
                <a:spcPts val="600"/>
              </a:spcAft>
              <a:buFont typeface="Arial" panose="020B0604020202020204" pitchFamily="34" charset="0"/>
              <a:buChar char="•"/>
            </a:pPr>
            <a:r>
              <a:rPr kumimoji="1" lang="en-US" altLang="zh-CN" sz="1700" dirty="0">
                <a:hlinkClick r:id="rId6"/>
              </a:rPr>
              <a:t>https://www.alcohol.org.nz/alcohol-its-effects/health-effects/alcohol-related-health-conditions</a:t>
            </a:r>
            <a:r>
              <a:rPr kumimoji="1" lang="en-US" altLang="zh-CN" sz="1700" dirty="0"/>
              <a:t> </a:t>
            </a:r>
          </a:p>
          <a:p>
            <a:pPr marL="285750" indent="-285750">
              <a:lnSpc>
                <a:spcPct val="90000"/>
              </a:lnSpc>
              <a:spcAft>
                <a:spcPts val="600"/>
              </a:spcAft>
              <a:buFont typeface="Arial" panose="020B0604020202020204" pitchFamily="34" charset="0"/>
              <a:buChar char="•"/>
            </a:pPr>
            <a:r>
              <a:rPr kumimoji="1" lang="en-US" altLang="zh-CN" sz="1700" dirty="0">
                <a:hlinkClick r:id="rId7"/>
              </a:rPr>
              <a:t>https://www.alcohol.org.nz/alcohol-its-effects/health-effects/alcohol-poisoning</a:t>
            </a:r>
            <a:r>
              <a:rPr kumimoji="1" lang="zh-CN" altLang="en-US" sz="1700" dirty="0"/>
              <a:t> </a:t>
            </a:r>
            <a:endParaRPr kumimoji="1" lang="en-US" altLang="zh-CN" sz="1700" dirty="0"/>
          </a:p>
        </p:txBody>
      </p:sp>
    </p:spTree>
    <p:extLst>
      <p:ext uri="{BB962C8B-B14F-4D97-AF65-F5344CB8AC3E}">
        <p14:creationId xmlns:p14="http://schemas.microsoft.com/office/powerpoint/2010/main" val="2609193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1B71D-43DB-D441-9FD6-7DBCFF468DC0}"/>
              </a:ext>
            </a:extLst>
          </p:cNvPr>
          <p:cNvSpPr>
            <a:spLocks noGrp="1"/>
          </p:cNvSpPr>
          <p:nvPr>
            <p:ph type="title"/>
          </p:nvPr>
        </p:nvSpPr>
        <p:spPr>
          <a:xfrm>
            <a:off x="3837658" y="228600"/>
            <a:ext cx="4817137" cy="1676603"/>
          </a:xfrm>
        </p:spPr>
        <p:txBody>
          <a:bodyPr>
            <a:normAutofit/>
          </a:bodyPr>
          <a:lstStyle/>
          <a:p>
            <a:r>
              <a:rPr lang="en-GB" altLang="zh-CN" dirty="0"/>
              <a:t>Alcohol</a:t>
            </a:r>
            <a:endParaRPr kumimoji="1" lang="zh-CN" altLang="en-US" dirty="0"/>
          </a:p>
        </p:txBody>
      </p:sp>
      <p:sp>
        <p:nvSpPr>
          <p:cNvPr id="19" name="Rectangle 18">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rgbClr val="8C7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474" y="484632"/>
            <a:ext cx="275005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lasses of wine.jpg">
            <a:extLst>
              <a:ext uri="{FF2B5EF4-FFF2-40B4-BE49-F238E27FC236}">
                <a16:creationId xmlns:a16="http://schemas.microsoft.com/office/drawing/2014/main" id="{5849629A-FA9F-424C-B706-883550147713}"/>
              </a:ext>
            </a:extLst>
          </p:cNvPr>
          <p:cNvPicPr>
            <a:picLocks noChangeAspect="1"/>
          </p:cNvPicPr>
          <p:nvPr/>
        </p:nvPicPr>
        <p:blipFill>
          <a:blip r:embed="rId2" cstate="print"/>
          <a:stretch>
            <a:fillRect/>
          </a:stretch>
        </p:blipFill>
        <p:spPr>
          <a:xfrm>
            <a:off x="1034341" y="803049"/>
            <a:ext cx="1408323" cy="2470743"/>
          </a:xfrm>
          <a:prstGeom prst="rect">
            <a:avLst/>
          </a:prstGeom>
        </p:spPr>
      </p:pic>
      <p:pic>
        <p:nvPicPr>
          <p:cNvPr id="5" name="Picture 4" descr="A-pint-of-bitter.jpg">
            <a:extLst>
              <a:ext uri="{FF2B5EF4-FFF2-40B4-BE49-F238E27FC236}">
                <a16:creationId xmlns:a16="http://schemas.microsoft.com/office/drawing/2014/main" id="{9A12AE10-FAFC-3549-A363-104C76CE5E37}"/>
              </a:ext>
            </a:extLst>
          </p:cNvPr>
          <p:cNvPicPr>
            <a:picLocks noChangeAspect="1"/>
          </p:cNvPicPr>
          <p:nvPr/>
        </p:nvPicPr>
        <p:blipFill>
          <a:blip r:embed="rId3" cstate="print"/>
          <a:srcRect l="30869" r="32609"/>
          <a:stretch>
            <a:fillRect/>
          </a:stretch>
        </p:blipFill>
        <p:spPr>
          <a:xfrm>
            <a:off x="996376" y="3461344"/>
            <a:ext cx="1484253" cy="2438400"/>
          </a:xfrm>
          <a:prstGeom prst="rect">
            <a:avLst/>
          </a:prstGeom>
          <a:effectLst/>
        </p:spPr>
      </p:pic>
      <p:sp>
        <p:nvSpPr>
          <p:cNvPr id="3" name="内容占位符 2">
            <a:extLst>
              <a:ext uri="{FF2B5EF4-FFF2-40B4-BE49-F238E27FC236}">
                <a16:creationId xmlns:a16="http://schemas.microsoft.com/office/drawing/2014/main" id="{F6016AEB-58B4-144C-AC06-39BF084D66C0}"/>
              </a:ext>
            </a:extLst>
          </p:cNvPr>
          <p:cNvSpPr>
            <a:spLocks noGrp="1"/>
          </p:cNvSpPr>
          <p:nvPr>
            <p:ph idx="1"/>
          </p:nvPr>
        </p:nvSpPr>
        <p:spPr>
          <a:xfrm>
            <a:off x="3837659" y="1911032"/>
            <a:ext cx="4817136" cy="4108768"/>
          </a:xfrm>
        </p:spPr>
        <p:txBody>
          <a:bodyPr>
            <a:normAutofit/>
          </a:bodyPr>
          <a:lstStyle/>
          <a:p>
            <a:pPr>
              <a:spcBef>
                <a:spcPts val="1500"/>
              </a:spcBef>
            </a:pPr>
            <a:r>
              <a:rPr lang="en-GB" altLang="zh-CN" sz="1700" dirty="0"/>
              <a:t>Drinking too much will cause </a:t>
            </a:r>
            <a:r>
              <a:rPr lang="en-GB" altLang="zh-CN" sz="1700" b="1" dirty="0"/>
              <a:t>liver damage</a:t>
            </a:r>
            <a:r>
              <a:rPr lang="en-GB" altLang="zh-CN" sz="1700" dirty="0"/>
              <a:t>, including </a:t>
            </a:r>
            <a:r>
              <a:rPr lang="en-GB" altLang="zh-CN" sz="1700" b="1" dirty="0"/>
              <a:t>cirrhosis</a:t>
            </a:r>
            <a:r>
              <a:rPr lang="zh-CN" altLang="en-US" sz="1700" b="1" dirty="0"/>
              <a:t> </a:t>
            </a:r>
            <a:r>
              <a:rPr lang="en-US" altLang="zh-CN" sz="1700" dirty="0"/>
              <a:t>(the body starts to replace the liver’s healthy tissue with scar tissue),</a:t>
            </a:r>
            <a:r>
              <a:rPr lang="zh-CN" altLang="en-US" sz="1700" dirty="0"/>
              <a:t> </a:t>
            </a:r>
            <a:r>
              <a:rPr lang="en-US" altLang="zh-CN" sz="1700" dirty="0"/>
              <a:t>alcoholic</a:t>
            </a:r>
            <a:r>
              <a:rPr lang="zh-CN" altLang="en-US" sz="1700" dirty="0"/>
              <a:t> </a:t>
            </a:r>
            <a:r>
              <a:rPr lang="en-US" altLang="zh-CN" sz="1700" dirty="0"/>
              <a:t>hepatitis,</a:t>
            </a:r>
            <a:r>
              <a:rPr lang="zh-CN" altLang="en-US" sz="1700" dirty="0"/>
              <a:t> </a:t>
            </a:r>
            <a:r>
              <a:rPr lang="en-US" altLang="zh-CN" sz="1700" dirty="0"/>
              <a:t>fatty</a:t>
            </a:r>
            <a:r>
              <a:rPr lang="zh-CN" altLang="en-US" sz="1700" dirty="0"/>
              <a:t> </a:t>
            </a:r>
            <a:r>
              <a:rPr lang="en-US" altLang="zh-CN" sz="1700" dirty="0"/>
              <a:t>liver,</a:t>
            </a:r>
            <a:r>
              <a:rPr lang="zh-CN" altLang="en-US" sz="1700" dirty="0"/>
              <a:t> </a:t>
            </a:r>
            <a:r>
              <a:rPr lang="en-US" altLang="zh-CN" sz="1700" dirty="0"/>
              <a:t>even</a:t>
            </a:r>
            <a:r>
              <a:rPr lang="zh-CN" altLang="en-US" sz="1700" dirty="0"/>
              <a:t> </a:t>
            </a:r>
            <a:r>
              <a:rPr lang="en-US" altLang="zh-CN" sz="1700" dirty="0"/>
              <a:t>liver</a:t>
            </a:r>
            <a:r>
              <a:rPr lang="zh-CN" altLang="en-US" sz="1700" dirty="0"/>
              <a:t> </a:t>
            </a:r>
            <a:r>
              <a:rPr lang="en-US" altLang="zh-CN" sz="1700" dirty="0"/>
              <a:t>cancer</a:t>
            </a:r>
            <a:r>
              <a:rPr lang="en-GB" altLang="zh-CN" sz="1700" dirty="0"/>
              <a:t>.</a:t>
            </a:r>
          </a:p>
          <a:p>
            <a:pPr>
              <a:spcBef>
                <a:spcPts val="1500"/>
              </a:spcBef>
            </a:pPr>
            <a:r>
              <a:rPr lang="en-GB" altLang="zh-CN" sz="1700" dirty="0"/>
              <a:t>It can also lead to reduced </a:t>
            </a:r>
            <a:r>
              <a:rPr lang="en-GB" altLang="zh-CN" sz="1700" b="1" dirty="0"/>
              <a:t>brain</a:t>
            </a:r>
            <a:r>
              <a:rPr lang="en-GB" altLang="zh-CN" sz="1700" dirty="0"/>
              <a:t> function</a:t>
            </a:r>
            <a:r>
              <a:rPr lang="en-US" altLang="zh-CN" sz="1700" dirty="0"/>
              <a:t>,</a:t>
            </a:r>
            <a:r>
              <a:rPr lang="zh-CN" altLang="en-US" sz="1700" dirty="0"/>
              <a:t> </a:t>
            </a:r>
            <a:r>
              <a:rPr lang="en-US" altLang="zh-CN" sz="1700" dirty="0"/>
              <a:t>e.g.</a:t>
            </a:r>
            <a:r>
              <a:rPr lang="zh-CN" altLang="en-US" sz="1700" dirty="0"/>
              <a:t> </a:t>
            </a:r>
            <a:r>
              <a:rPr lang="en-US" altLang="zh-CN" sz="1700" dirty="0"/>
              <a:t>memory</a:t>
            </a:r>
            <a:r>
              <a:rPr lang="zh-CN" altLang="en-US" sz="1700" dirty="0"/>
              <a:t> </a:t>
            </a:r>
            <a:r>
              <a:rPr lang="en-US" altLang="zh-CN" sz="1700" dirty="0"/>
              <a:t>loss</a:t>
            </a:r>
            <a:r>
              <a:rPr lang="zh-CN" altLang="en-US" sz="1700" dirty="0"/>
              <a:t> </a:t>
            </a:r>
            <a:r>
              <a:rPr lang="en-US" altLang="zh-CN" sz="1700" dirty="0"/>
              <a:t>and</a:t>
            </a:r>
            <a:r>
              <a:rPr lang="zh-CN" altLang="en-US" sz="1700" dirty="0"/>
              <a:t> </a:t>
            </a:r>
            <a:r>
              <a:rPr lang="en-US" altLang="zh-CN" sz="1700" dirty="0"/>
              <a:t>confusion</a:t>
            </a:r>
            <a:r>
              <a:rPr lang="en-GB" altLang="zh-CN" sz="1700" dirty="0"/>
              <a:t>.</a:t>
            </a:r>
          </a:p>
          <a:p>
            <a:pPr>
              <a:spcBef>
                <a:spcPts val="1500"/>
              </a:spcBef>
            </a:pPr>
            <a:r>
              <a:rPr lang="en-GB" altLang="zh-CN" sz="1700" dirty="0"/>
              <a:t>Long term alcohol use can cause high blood pressure, or hypertension.</a:t>
            </a:r>
          </a:p>
          <a:p>
            <a:pPr>
              <a:spcBef>
                <a:spcPts val="1500"/>
              </a:spcBef>
            </a:pPr>
            <a:r>
              <a:rPr lang="en-US" altLang="zh-CN" sz="1800" b="1" dirty="0"/>
              <a:t>Alcoholism</a:t>
            </a:r>
            <a:r>
              <a:rPr lang="en-US" altLang="zh-CN" sz="1800" dirty="0"/>
              <a:t>:</a:t>
            </a:r>
            <a:r>
              <a:rPr lang="zh-CN" altLang="en-US" sz="1800" dirty="0"/>
              <a:t> </a:t>
            </a:r>
            <a:r>
              <a:rPr lang="en-GB" altLang="zh-CN" sz="1800" dirty="0"/>
              <a:t>Over time, people can become </a:t>
            </a:r>
            <a:r>
              <a:rPr lang="en-GB" altLang="zh-CN" sz="1800" b="1" dirty="0"/>
              <a:t>addicted</a:t>
            </a:r>
            <a:r>
              <a:rPr lang="en-GB" altLang="zh-CN" sz="1800" dirty="0"/>
              <a:t> to alcohol.</a:t>
            </a:r>
            <a:endParaRPr lang="en-GB" altLang="zh-CN" sz="1700" dirty="0"/>
          </a:p>
          <a:p>
            <a:pPr>
              <a:spcBef>
                <a:spcPts val="1500"/>
              </a:spcBef>
            </a:pPr>
            <a:endParaRPr kumimoji="1" lang="zh-CN" altLang="en-US" sz="1700" dirty="0"/>
          </a:p>
        </p:txBody>
      </p:sp>
    </p:spTree>
    <p:extLst>
      <p:ext uri="{BB962C8B-B14F-4D97-AF65-F5344CB8AC3E}">
        <p14:creationId xmlns:p14="http://schemas.microsoft.com/office/powerpoint/2010/main" val="407202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手机屏幕截图&#10;&#10;描述已自动生成">
            <a:extLst>
              <a:ext uri="{FF2B5EF4-FFF2-40B4-BE49-F238E27FC236}">
                <a16:creationId xmlns:a16="http://schemas.microsoft.com/office/drawing/2014/main" id="{8C615A81-4117-B547-92C7-E08E1EEE8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53166" cy="6858000"/>
          </a:xfrm>
          <a:prstGeom prst="rect">
            <a:avLst/>
          </a:prstGeom>
        </p:spPr>
      </p:pic>
      <p:pic>
        <p:nvPicPr>
          <p:cNvPr id="5" name="Picture 5" descr="Liver-Cirrhosis.png">
            <a:extLst>
              <a:ext uri="{FF2B5EF4-FFF2-40B4-BE49-F238E27FC236}">
                <a16:creationId xmlns:a16="http://schemas.microsoft.com/office/drawing/2014/main" id="{2A157950-7C6A-D846-BA3D-F6BBF814E836}"/>
              </a:ext>
            </a:extLst>
          </p:cNvPr>
          <p:cNvPicPr>
            <a:picLocks noChangeAspect="1"/>
          </p:cNvPicPr>
          <p:nvPr/>
        </p:nvPicPr>
        <p:blipFill>
          <a:blip r:embed="rId3" cstate="print"/>
          <a:stretch>
            <a:fillRect/>
          </a:stretch>
        </p:blipFill>
        <p:spPr>
          <a:xfrm>
            <a:off x="4853166" y="1905000"/>
            <a:ext cx="4191000" cy="1978630"/>
          </a:xfrm>
          <a:prstGeom prst="rect">
            <a:avLst/>
          </a:prstGeom>
        </p:spPr>
      </p:pic>
      <p:sp>
        <p:nvSpPr>
          <p:cNvPr id="6" name="内容占位符 6">
            <a:extLst>
              <a:ext uri="{FF2B5EF4-FFF2-40B4-BE49-F238E27FC236}">
                <a16:creationId xmlns:a16="http://schemas.microsoft.com/office/drawing/2014/main" id="{789F8D73-0C23-224F-BF27-228936A71D55}"/>
              </a:ext>
            </a:extLst>
          </p:cNvPr>
          <p:cNvSpPr txBox="1">
            <a:spLocks/>
          </p:cNvSpPr>
          <p:nvPr/>
        </p:nvSpPr>
        <p:spPr>
          <a:xfrm>
            <a:off x="4853166" y="4114800"/>
            <a:ext cx="4290834" cy="15043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Why</a:t>
            </a:r>
            <a:r>
              <a:rPr lang="zh-CN" altLang="en-US" sz="2400" dirty="0"/>
              <a:t> </a:t>
            </a:r>
            <a:r>
              <a:rPr lang="en-US" altLang="zh-CN" sz="2400" dirty="0"/>
              <a:t>is</a:t>
            </a:r>
            <a:r>
              <a:rPr lang="zh-CN" altLang="en-US" sz="2400" dirty="0"/>
              <a:t> </a:t>
            </a:r>
            <a:r>
              <a:rPr lang="en-US" altLang="zh-CN" sz="2400" dirty="0"/>
              <a:t>liver</a:t>
            </a:r>
            <a:r>
              <a:rPr lang="zh-CN" altLang="en-US" sz="2400" dirty="0"/>
              <a:t> </a:t>
            </a:r>
            <a:r>
              <a:rPr lang="en-US" altLang="zh-CN" sz="2400" dirty="0"/>
              <a:t>severely</a:t>
            </a:r>
            <a:r>
              <a:rPr lang="zh-CN" altLang="en-US" sz="2400" dirty="0"/>
              <a:t> </a:t>
            </a:r>
            <a:r>
              <a:rPr lang="en-US" altLang="zh-CN" sz="2400" dirty="0"/>
              <a:t>damaged</a:t>
            </a:r>
            <a:r>
              <a:rPr lang="zh-CN" altLang="en-US" sz="2400" dirty="0"/>
              <a:t> </a:t>
            </a:r>
            <a:r>
              <a:rPr lang="en-US" altLang="zh-CN" sz="2400" dirty="0"/>
              <a:t>by</a:t>
            </a:r>
            <a:r>
              <a:rPr lang="zh-CN" altLang="en-US" sz="2400" dirty="0"/>
              <a:t> </a:t>
            </a:r>
            <a:r>
              <a:rPr lang="en-US" altLang="zh-CN" sz="2400" dirty="0"/>
              <a:t>heavy</a:t>
            </a:r>
            <a:r>
              <a:rPr lang="zh-CN" altLang="en-US" sz="2400" dirty="0"/>
              <a:t> </a:t>
            </a:r>
            <a:r>
              <a:rPr lang="en-US" altLang="zh-CN" sz="2400" dirty="0"/>
              <a:t>drinking?</a:t>
            </a:r>
            <a:endParaRPr lang="zh-CN" altLang="en-US" sz="2400" dirty="0"/>
          </a:p>
        </p:txBody>
      </p:sp>
    </p:spTree>
    <p:extLst>
      <p:ext uri="{BB962C8B-B14F-4D97-AF65-F5344CB8AC3E}">
        <p14:creationId xmlns:p14="http://schemas.microsoft.com/office/powerpoint/2010/main" val="340092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8D874D2-E64A-9945-B72A-C0A00F75A972}"/>
              </a:ext>
            </a:extLst>
          </p:cNvPr>
          <p:cNvSpPr>
            <a:spLocks noGrp="1"/>
          </p:cNvSpPr>
          <p:nvPr>
            <p:ph type="title"/>
          </p:nvPr>
        </p:nvSpPr>
        <p:spPr>
          <a:xfrm>
            <a:off x="480059" y="2053641"/>
            <a:ext cx="2751871" cy="2760098"/>
          </a:xfrm>
        </p:spPr>
        <p:txBody>
          <a:bodyPr>
            <a:normAutofit/>
          </a:bodyPr>
          <a:lstStyle/>
          <a:p>
            <a:r>
              <a:rPr kumimoji="1" lang="en-US" altLang="zh-CN">
                <a:solidFill>
                  <a:srgbClr val="FFFFFF"/>
                </a:solidFill>
              </a:rPr>
              <a:t>Content</a:t>
            </a:r>
            <a:endParaRPr kumimoji="1" lang="zh-CN" altLang="en-US">
              <a:solidFill>
                <a:srgbClr val="FFFFFF"/>
              </a:solidFill>
            </a:endParaRPr>
          </a:p>
        </p:txBody>
      </p:sp>
      <p:sp>
        <p:nvSpPr>
          <p:cNvPr id="3" name="内容占位符 2">
            <a:extLst>
              <a:ext uri="{FF2B5EF4-FFF2-40B4-BE49-F238E27FC236}">
                <a16:creationId xmlns:a16="http://schemas.microsoft.com/office/drawing/2014/main" id="{50F4EF89-40C9-9B40-B4DC-CBC8257508A3}"/>
              </a:ext>
            </a:extLst>
          </p:cNvPr>
          <p:cNvSpPr>
            <a:spLocks noGrp="1"/>
          </p:cNvSpPr>
          <p:nvPr>
            <p:ph idx="1"/>
          </p:nvPr>
        </p:nvSpPr>
        <p:spPr>
          <a:xfrm>
            <a:off x="4567930" y="801866"/>
            <a:ext cx="3979563" cy="5230634"/>
          </a:xfrm>
        </p:spPr>
        <p:txBody>
          <a:bodyPr anchor="ctr">
            <a:normAutofit/>
          </a:bodyPr>
          <a:lstStyle/>
          <a:p>
            <a:pPr>
              <a:spcBef>
                <a:spcPts val="1500"/>
              </a:spcBef>
            </a:pPr>
            <a:r>
              <a:rPr kumimoji="1" lang="en-US" altLang="zh-CN" sz="2100" dirty="0">
                <a:solidFill>
                  <a:srgbClr val="000000"/>
                </a:solidFill>
              </a:rPr>
              <a:t>Antibiotics</a:t>
            </a:r>
          </a:p>
          <a:p>
            <a:pPr>
              <a:spcBef>
                <a:spcPts val="1500"/>
              </a:spcBef>
            </a:pPr>
            <a:r>
              <a:rPr kumimoji="1" lang="en-US" altLang="zh-CN" sz="2100" dirty="0">
                <a:solidFill>
                  <a:srgbClr val="000000"/>
                </a:solidFill>
              </a:rPr>
              <a:t>Misuse</a:t>
            </a:r>
            <a:r>
              <a:rPr kumimoji="1" lang="zh-CN" altLang="en-US" sz="2100" dirty="0">
                <a:solidFill>
                  <a:srgbClr val="000000"/>
                </a:solidFill>
              </a:rPr>
              <a:t> </a:t>
            </a:r>
            <a:r>
              <a:rPr kumimoji="1" lang="en-US" altLang="zh-CN" sz="2100" dirty="0">
                <a:solidFill>
                  <a:srgbClr val="000000"/>
                </a:solidFill>
              </a:rPr>
              <a:t>of</a:t>
            </a:r>
            <a:r>
              <a:rPr kumimoji="1" lang="zh-CN" altLang="en-US" sz="2100" dirty="0">
                <a:solidFill>
                  <a:srgbClr val="000000"/>
                </a:solidFill>
              </a:rPr>
              <a:t> </a:t>
            </a:r>
            <a:r>
              <a:rPr kumimoji="1" lang="en-US" altLang="zh-CN" sz="2100" dirty="0">
                <a:solidFill>
                  <a:srgbClr val="000000"/>
                </a:solidFill>
              </a:rPr>
              <a:t>heroin</a:t>
            </a:r>
          </a:p>
          <a:p>
            <a:pPr>
              <a:spcBef>
                <a:spcPts val="1500"/>
              </a:spcBef>
            </a:pPr>
            <a:r>
              <a:rPr kumimoji="1" lang="en-US" altLang="zh-CN" sz="2100" dirty="0">
                <a:solidFill>
                  <a:srgbClr val="000000"/>
                </a:solidFill>
              </a:rPr>
              <a:t>Alcohol</a:t>
            </a:r>
          </a:p>
          <a:p>
            <a:pPr>
              <a:spcBef>
                <a:spcPts val="1500"/>
              </a:spcBef>
            </a:pPr>
            <a:r>
              <a:rPr kumimoji="1" lang="en-US" altLang="zh-CN" sz="2100" dirty="0">
                <a:solidFill>
                  <a:srgbClr val="000000"/>
                </a:solidFill>
              </a:rPr>
              <a:t>Anabolic</a:t>
            </a:r>
            <a:r>
              <a:rPr kumimoji="1" lang="zh-CN" altLang="en-US" sz="2100" dirty="0">
                <a:solidFill>
                  <a:srgbClr val="000000"/>
                </a:solidFill>
              </a:rPr>
              <a:t> </a:t>
            </a:r>
            <a:r>
              <a:rPr kumimoji="1" lang="en-US" altLang="zh-CN" sz="2100" dirty="0">
                <a:solidFill>
                  <a:srgbClr val="000000"/>
                </a:solidFill>
              </a:rPr>
              <a:t>steroids</a:t>
            </a:r>
          </a:p>
          <a:p>
            <a:pPr>
              <a:spcBef>
                <a:spcPts val="1500"/>
              </a:spcBef>
            </a:pPr>
            <a:r>
              <a:rPr kumimoji="1" lang="en-US" altLang="zh-CN" sz="2100" dirty="0">
                <a:solidFill>
                  <a:srgbClr val="000000"/>
                </a:solidFill>
              </a:rPr>
              <a:t>Tobacco</a:t>
            </a:r>
            <a:r>
              <a:rPr kumimoji="1" lang="zh-CN" altLang="en-US" sz="2100" dirty="0">
                <a:solidFill>
                  <a:srgbClr val="000000"/>
                </a:solidFill>
              </a:rPr>
              <a:t> </a:t>
            </a:r>
            <a:r>
              <a:rPr kumimoji="1" lang="en-US" altLang="zh-CN" sz="2100" dirty="0">
                <a:solidFill>
                  <a:srgbClr val="000000"/>
                </a:solidFill>
              </a:rPr>
              <a:t>smoking</a:t>
            </a:r>
            <a:endParaRPr kumimoji="1" lang="zh-CN" altLang="en-US" sz="2100" dirty="0">
              <a:solidFill>
                <a:srgbClr val="000000"/>
              </a:solidFill>
            </a:endParaRPr>
          </a:p>
        </p:txBody>
      </p:sp>
    </p:spTree>
    <p:extLst>
      <p:ext uri="{BB962C8B-B14F-4D97-AF65-F5344CB8AC3E}">
        <p14:creationId xmlns:p14="http://schemas.microsoft.com/office/powerpoint/2010/main" val="202619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8EC9E-4D2E-2A45-ADF4-1E747783A855}"/>
              </a:ext>
            </a:extLst>
          </p:cNvPr>
          <p:cNvSpPr>
            <a:spLocks noGrp="1"/>
          </p:cNvSpPr>
          <p:nvPr>
            <p:ph type="title"/>
          </p:nvPr>
        </p:nvSpPr>
        <p:spPr>
          <a:xfrm>
            <a:off x="360759" y="3752849"/>
            <a:ext cx="2468166" cy="2452687"/>
          </a:xfrm>
        </p:spPr>
        <p:txBody>
          <a:bodyPr anchor="ctr">
            <a:normAutofit/>
          </a:bodyPr>
          <a:lstStyle/>
          <a:p>
            <a:r>
              <a:rPr lang="en-GB" altLang="zh-CN" sz="3100"/>
              <a:t>Alcohol</a:t>
            </a:r>
            <a:endParaRPr kumimoji="1" lang="zh-CN" altLang="en-US" sz="3100"/>
          </a:p>
        </p:txBody>
      </p:sp>
      <p:pic>
        <p:nvPicPr>
          <p:cNvPr id="5" name="图片 4" descr="卡通人物&#10;&#10;描述已自动生成">
            <a:extLst>
              <a:ext uri="{FF2B5EF4-FFF2-40B4-BE49-F238E27FC236}">
                <a16:creationId xmlns:a16="http://schemas.microsoft.com/office/drawing/2014/main" id="{82D11CF1-FC9F-8246-91A4-22CD55945277}"/>
              </a:ext>
            </a:extLst>
          </p:cNvPr>
          <p:cNvPicPr>
            <a:picLocks noChangeAspect="1"/>
          </p:cNvPicPr>
          <p:nvPr/>
        </p:nvPicPr>
        <p:blipFill rotWithShape="1">
          <a:blip r:embed="rId3">
            <a:extLst>
              <a:ext uri="{28A0092B-C50C-407E-A947-70E740481C1C}">
                <a14:useLocalDpi xmlns:a14="http://schemas.microsoft.com/office/drawing/2010/main" val="0"/>
              </a:ext>
            </a:extLst>
          </a:blip>
          <a:srcRect t="2162" b="2405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内容占位符 2">
            <a:extLst>
              <a:ext uri="{FF2B5EF4-FFF2-40B4-BE49-F238E27FC236}">
                <a16:creationId xmlns:a16="http://schemas.microsoft.com/office/drawing/2014/main" id="{024D2ADB-8992-BF46-AD58-0B14536B4305}"/>
              </a:ext>
            </a:extLst>
          </p:cNvPr>
          <p:cNvSpPr>
            <a:spLocks noGrp="1"/>
          </p:cNvSpPr>
          <p:nvPr>
            <p:ph idx="1"/>
          </p:nvPr>
        </p:nvSpPr>
        <p:spPr>
          <a:xfrm>
            <a:off x="3167986" y="3752850"/>
            <a:ext cx="5614060" cy="2452687"/>
          </a:xfrm>
        </p:spPr>
        <p:txBody>
          <a:bodyPr anchor="ctr">
            <a:normAutofit/>
          </a:bodyPr>
          <a:lstStyle/>
          <a:p>
            <a:pPr>
              <a:spcBef>
                <a:spcPts val="1500"/>
              </a:spcBef>
            </a:pPr>
            <a:r>
              <a:rPr lang="en-GB" altLang="zh-CN" sz="2000" dirty="0"/>
              <a:t>Sometimes pregnant women drink alcohol and this can be very </a:t>
            </a:r>
            <a:r>
              <a:rPr lang="en-GB" altLang="zh-CN" sz="2000" b="1" dirty="0"/>
              <a:t>dangerous for the development of the unborn baby</a:t>
            </a:r>
            <a:r>
              <a:rPr lang="en-GB" altLang="zh-CN" sz="2000" dirty="0"/>
              <a:t>.</a:t>
            </a:r>
          </a:p>
          <a:p>
            <a:pPr>
              <a:spcBef>
                <a:spcPts val="1500"/>
              </a:spcBef>
            </a:pPr>
            <a:r>
              <a:rPr lang="en-GB" altLang="zh-CN" sz="2000" dirty="0"/>
              <a:t>Babies may be </a:t>
            </a:r>
            <a:r>
              <a:rPr lang="en-GB" altLang="zh-CN" sz="2000" b="1" dirty="0"/>
              <a:t>born earlier </a:t>
            </a:r>
            <a:r>
              <a:rPr lang="en-GB" altLang="zh-CN" sz="2000" dirty="0"/>
              <a:t>than normal (premature), they may be </a:t>
            </a:r>
            <a:r>
              <a:rPr lang="en-GB" altLang="zh-CN" sz="2000" b="1" dirty="0"/>
              <a:t>underweight</a:t>
            </a:r>
            <a:r>
              <a:rPr lang="en-GB" altLang="zh-CN" sz="2000" dirty="0"/>
              <a:t> and have problems with </a:t>
            </a:r>
            <a:r>
              <a:rPr lang="en-GB" altLang="zh-CN" sz="2000" b="1" dirty="0"/>
              <a:t>development</a:t>
            </a:r>
            <a:r>
              <a:rPr lang="en-GB" altLang="zh-CN" sz="2000" dirty="0"/>
              <a:t>.</a:t>
            </a:r>
          </a:p>
        </p:txBody>
      </p:sp>
    </p:spTree>
    <p:extLst>
      <p:ext uri="{BB962C8B-B14F-4D97-AF65-F5344CB8AC3E}">
        <p14:creationId xmlns:p14="http://schemas.microsoft.com/office/powerpoint/2010/main" val="102235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A6BAF-2A12-A645-92BA-16DA8A758CF9}"/>
              </a:ext>
            </a:extLst>
          </p:cNvPr>
          <p:cNvSpPr>
            <a:spLocks noGrp="1"/>
          </p:cNvSpPr>
          <p:nvPr>
            <p:ph type="title"/>
          </p:nvPr>
        </p:nvSpPr>
        <p:spPr>
          <a:xfrm>
            <a:off x="840699" y="687480"/>
            <a:ext cx="5605629" cy="994172"/>
          </a:xfrm>
        </p:spPr>
        <p:txBody>
          <a:bodyPr vert="horz" lIns="91440" tIns="45720" rIns="91440" bIns="45720" rtlCol="0">
            <a:normAutofit/>
          </a:bodyPr>
          <a:lstStyle/>
          <a:p>
            <a:r>
              <a:rPr kumimoji="1" lang="en-US" altLang="zh-CN" sz="3850" kern="1200">
                <a:latin typeface="+mj-lt"/>
                <a:ea typeface="+mj-ea"/>
                <a:cs typeface="+mj-cs"/>
              </a:rPr>
              <a:t>Abuse of anabolic steroids</a:t>
            </a:r>
          </a:p>
        </p:txBody>
      </p:sp>
      <p:sp>
        <p:nvSpPr>
          <p:cNvPr id="3" name="内容占位符 2">
            <a:extLst>
              <a:ext uri="{FF2B5EF4-FFF2-40B4-BE49-F238E27FC236}">
                <a16:creationId xmlns:a16="http://schemas.microsoft.com/office/drawing/2014/main" id="{AC7F2783-4D1E-F745-AC71-5613E046E02D}"/>
              </a:ext>
            </a:extLst>
          </p:cNvPr>
          <p:cNvSpPr>
            <a:spLocks noGrp="1"/>
          </p:cNvSpPr>
          <p:nvPr>
            <p:ph idx="1"/>
          </p:nvPr>
        </p:nvSpPr>
        <p:spPr>
          <a:xfrm>
            <a:off x="840699" y="1905000"/>
            <a:ext cx="5033221" cy="4363844"/>
          </a:xfrm>
        </p:spPr>
        <p:txBody>
          <a:bodyPr vert="horz" lIns="91440" tIns="45720" rIns="91440" bIns="45720" rtlCol="0" anchor="ctr">
            <a:normAutofit fontScale="92500" lnSpcReduction="10000"/>
          </a:bodyPr>
          <a:lstStyle/>
          <a:p>
            <a:pPr indent="-228600">
              <a:spcBef>
                <a:spcPts val="1500"/>
              </a:spcBef>
            </a:pPr>
            <a:r>
              <a:rPr kumimoji="1" lang="en-US" altLang="zh-CN" sz="1900" b="1" dirty="0"/>
              <a:t>Anabolism</a:t>
            </a:r>
            <a:r>
              <a:rPr kumimoji="1" lang="en-US" altLang="zh-CN" sz="1900" dirty="0"/>
              <a:t>:</a:t>
            </a:r>
            <a:r>
              <a:rPr kumimoji="1" lang="zh-CN" altLang="en-US" sz="1900" dirty="0"/>
              <a:t> </a:t>
            </a:r>
            <a:r>
              <a:rPr kumimoji="1" lang="en-US" altLang="zh-CN" sz="1900" dirty="0"/>
              <a:t>the synthesis in living organisms of more complex substances from simpler ones (opposed to </a:t>
            </a:r>
            <a:r>
              <a:rPr kumimoji="1" lang="en-US" altLang="zh-CN" sz="1900" b="1" dirty="0"/>
              <a:t>catabolism</a:t>
            </a:r>
            <a:r>
              <a:rPr kumimoji="1" lang="en-US" altLang="zh-CN" sz="1900" dirty="0"/>
              <a:t>)</a:t>
            </a:r>
          </a:p>
          <a:p>
            <a:pPr indent="-228600">
              <a:spcBef>
                <a:spcPts val="1500"/>
              </a:spcBef>
            </a:pPr>
            <a:r>
              <a:rPr kumimoji="1" lang="en-US" altLang="zh-CN" sz="1900" dirty="0"/>
              <a:t>Steroids:</a:t>
            </a:r>
            <a:r>
              <a:rPr kumimoji="1" lang="zh-CN" altLang="en-US" sz="1900" dirty="0"/>
              <a:t> </a:t>
            </a:r>
            <a:r>
              <a:rPr kumimoji="1" lang="en-US" altLang="zh-CN" sz="1900" dirty="0"/>
              <a:t>a</a:t>
            </a:r>
            <a:r>
              <a:rPr kumimoji="1" lang="zh-CN" altLang="en-US" sz="1900" dirty="0"/>
              <a:t> </a:t>
            </a:r>
            <a:r>
              <a:rPr kumimoji="1" lang="en-US" altLang="zh-CN" sz="1900" dirty="0"/>
              <a:t>group</a:t>
            </a:r>
            <a:r>
              <a:rPr kumimoji="1" lang="zh-CN" altLang="en-US" sz="1900" dirty="0"/>
              <a:t> </a:t>
            </a:r>
            <a:r>
              <a:rPr kumimoji="1" lang="en-US" altLang="zh-CN" sz="1900" dirty="0"/>
              <a:t>of</a:t>
            </a:r>
            <a:r>
              <a:rPr kumimoji="1" lang="zh-CN" altLang="en-US" sz="1900" dirty="0"/>
              <a:t> </a:t>
            </a:r>
            <a:r>
              <a:rPr kumimoji="1" lang="en-US" altLang="zh-CN" sz="1900" dirty="0"/>
              <a:t>fat-soluble</a:t>
            </a:r>
            <a:r>
              <a:rPr kumimoji="1" lang="zh-CN" altLang="en-US" sz="1900" dirty="0"/>
              <a:t> </a:t>
            </a:r>
            <a:r>
              <a:rPr kumimoji="1" lang="en-US" altLang="zh-CN" sz="1900" dirty="0"/>
              <a:t>organic</a:t>
            </a:r>
            <a:r>
              <a:rPr kumimoji="1" lang="zh-CN" altLang="en-US" sz="1900" dirty="0"/>
              <a:t> </a:t>
            </a:r>
            <a:r>
              <a:rPr kumimoji="1" lang="en-US" altLang="zh-CN" sz="1900" dirty="0"/>
              <a:t>compounds</a:t>
            </a:r>
            <a:r>
              <a:rPr kumimoji="1" lang="zh-CN" altLang="en-US" sz="1900" dirty="0"/>
              <a:t> </a:t>
            </a:r>
            <a:r>
              <a:rPr kumimoji="1" lang="en-US" altLang="zh-CN" sz="1900" dirty="0"/>
              <a:t>featured</a:t>
            </a:r>
            <a:r>
              <a:rPr kumimoji="1" lang="zh-CN" altLang="en-US" sz="1900" dirty="0"/>
              <a:t> </a:t>
            </a:r>
            <a:r>
              <a:rPr kumimoji="1" lang="en-US" altLang="zh-CN" sz="1900" dirty="0"/>
              <a:t>with</a:t>
            </a:r>
            <a:r>
              <a:rPr kumimoji="1" lang="zh-CN" altLang="en-US" sz="1900" dirty="0"/>
              <a:t> </a:t>
            </a:r>
            <a:r>
              <a:rPr kumimoji="1" lang="en-US" altLang="zh-CN" sz="1900" dirty="0"/>
              <a:t>four</a:t>
            </a:r>
            <a:r>
              <a:rPr kumimoji="1" lang="zh-CN" altLang="en-US" sz="1900" dirty="0"/>
              <a:t> </a:t>
            </a:r>
            <a:r>
              <a:rPr kumimoji="1" lang="en-US" altLang="zh-CN" sz="1900" dirty="0"/>
              <a:t>rings.</a:t>
            </a:r>
          </a:p>
          <a:p>
            <a:pPr indent="-228600">
              <a:spcBef>
                <a:spcPts val="1500"/>
              </a:spcBef>
            </a:pPr>
            <a:r>
              <a:rPr lang="en-US" altLang="zh-CN" sz="1900" dirty="0"/>
              <a:t>The main anabolic steroid hormone produced by your body is testosterone.</a:t>
            </a:r>
          </a:p>
          <a:p>
            <a:pPr indent="-228600">
              <a:spcBef>
                <a:spcPts val="1500"/>
              </a:spcBef>
            </a:pPr>
            <a:r>
              <a:rPr kumimoji="1" lang="en-US" altLang="zh-CN" sz="1900" dirty="0"/>
              <a:t>Anabolic steroids are prescription-only medicines. </a:t>
            </a:r>
            <a:r>
              <a:rPr lang="en-US" altLang="zh-CN" sz="1900" dirty="0"/>
              <a:t>Some athletes take anabolic steroids to increase their muscle mass and strength</a:t>
            </a:r>
            <a:r>
              <a:rPr lang="zh-CN" altLang="en-US" sz="1900" dirty="0"/>
              <a:t> </a:t>
            </a:r>
            <a:r>
              <a:rPr kumimoji="1" lang="en-US" altLang="zh-CN" sz="1900" dirty="0"/>
              <a:t>and improve athletic performance</a:t>
            </a:r>
            <a:r>
              <a:rPr lang="en-US" altLang="zh-CN" sz="1900" dirty="0"/>
              <a:t>.</a:t>
            </a:r>
          </a:p>
          <a:p>
            <a:pPr indent="-228600">
              <a:spcBef>
                <a:spcPts val="1500"/>
              </a:spcBef>
            </a:pPr>
            <a:r>
              <a:rPr kumimoji="1" lang="en-US" altLang="zh-CN" sz="1900" dirty="0"/>
              <a:t>Have</a:t>
            </a:r>
            <a:r>
              <a:rPr kumimoji="1" lang="zh-CN" altLang="en-US" sz="1900" dirty="0"/>
              <a:t> </a:t>
            </a:r>
            <a:r>
              <a:rPr kumimoji="1" lang="en-US" altLang="zh-CN" sz="1900" dirty="0"/>
              <a:t>physical</a:t>
            </a:r>
            <a:r>
              <a:rPr kumimoji="1" lang="zh-CN" altLang="en-US" sz="1900" dirty="0"/>
              <a:t> </a:t>
            </a:r>
            <a:r>
              <a:rPr kumimoji="1" lang="en-US" altLang="zh-CN" sz="1900" dirty="0"/>
              <a:t>health</a:t>
            </a:r>
            <a:r>
              <a:rPr kumimoji="1" lang="zh-CN" altLang="en-US" sz="1900" dirty="0"/>
              <a:t> </a:t>
            </a:r>
            <a:r>
              <a:rPr kumimoji="1" lang="en-US" altLang="zh-CN" sz="1900" dirty="0"/>
              <a:t>risks.</a:t>
            </a:r>
            <a:r>
              <a:rPr kumimoji="1" lang="zh-CN" altLang="en-US" sz="1900" dirty="0"/>
              <a:t> </a:t>
            </a:r>
            <a:endParaRPr kumimoji="1" lang="en-US" altLang="zh-CN" sz="1900" dirty="0"/>
          </a:p>
          <a:p>
            <a:pPr indent="-228600">
              <a:spcBef>
                <a:spcPts val="1500"/>
              </a:spcBef>
            </a:pPr>
            <a:r>
              <a:rPr kumimoji="1" lang="en-US" altLang="zh-CN" sz="1900" dirty="0"/>
              <a:t>Is</a:t>
            </a:r>
            <a:r>
              <a:rPr kumimoji="1" lang="zh-CN" altLang="en-US" sz="1900" dirty="0"/>
              <a:t> </a:t>
            </a:r>
            <a:r>
              <a:rPr kumimoji="1" lang="en-US" altLang="zh-CN" sz="1900" dirty="0"/>
              <a:t>prohibited</a:t>
            </a:r>
            <a:r>
              <a:rPr kumimoji="1" lang="zh-CN" altLang="en-US" sz="1900" dirty="0"/>
              <a:t> </a:t>
            </a:r>
            <a:r>
              <a:rPr kumimoji="1" lang="en-US" altLang="zh-CN" sz="1900" dirty="0"/>
              <a:t>and</a:t>
            </a:r>
            <a:r>
              <a:rPr kumimoji="1" lang="zh-CN" altLang="en-US" sz="1900" dirty="0"/>
              <a:t> </a:t>
            </a:r>
            <a:r>
              <a:rPr kumimoji="1" lang="en-US" altLang="zh-CN" sz="1900" dirty="0"/>
              <a:t>illegal.</a:t>
            </a:r>
          </a:p>
        </p:txBody>
      </p:sp>
      <p:sp>
        <p:nvSpPr>
          <p:cNvPr id="1028"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9"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6" name="Picture 2" descr="Chemical diagram">
            <a:extLst>
              <a:ext uri="{FF2B5EF4-FFF2-40B4-BE49-F238E27FC236}">
                <a16:creationId xmlns:a16="http://schemas.microsoft.com/office/drawing/2014/main" id="{8CAC683C-6F1B-8040-99C7-D6F5A31E0A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5356" y="2963328"/>
            <a:ext cx="1462672" cy="9470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91F8E05-9143-A644-86B9-C5BA577EF16F}"/>
              </a:ext>
            </a:extLst>
          </p:cNvPr>
          <p:cNvSpPr txBox="1"/>
          <p:nvPr/>
        </p:nvSpPr>
        <p:spPr>
          <a:xfrm>
            <a:off x="6338703" y="1412489"/>
            <a:ext cx="2398275"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kumimoji="1" lang="en-US" altLang="zh-CN" sz="1700" dirty="0"/>
          </a:p>
        </p:txBody>
      </p:sp>
      <p:sp>
        <p:nvSpPr>
          <p:cNvPr id="5" name="文本框 4">
            <a:extLst>
              <a:ext uri="{FF2B5EF4-FFF2-40B4-BE49-F238E27FC236}">
                <a16:creationId xmlns:a16="http://schemas.microsoft.com/office/drawing/2014/main" id="{FDE42279-DD01-C84F-9062-4A5EF2C18A76}"/>
              </a:ext>
            </a:extLst>
          </p:cNvPr>
          <p:cNvSpPr txBox="1"/>
          <p:nvPr/>
        </p:nvSpPr>
        <p:spPr>
          <a:xfrm>
            <a:off x="6185290" y="4530017"/>
            <a:ext cx="2705100" cy="646331"/>
          </a:xfrm>
          <a:prstGeom prst="rect">
            <a:avLst/>
          </a:prstGeom>
          <a:noFill/>
        </p:spPr>
        <p:txBody>
          <a:bodyPr wrap="square" rtlCol="0">
            <a:spAutoFit/>
          </a:bodyPr>
          <a:lstStyle/>
          <a:p>
            <a:pPr>
              <a:spcAft>
                <a:spcPts val="600"/>
              </a:spcAft>
            </a:pPr>
            <a:r>
              <a:rPr kumimoji="1" lang="en-US" altLang="zh-CN" dirty="0"/>
              <a:t>Testosterone,</a:t>
            </a:r>
            <a:r>
              <a:rPr kumimoji="1" lang="zh-CN" altLang="en-US" dirty="0"/>
              <a:t> </a:t>
            </a:r>
            <a:r>
              <a:rPr kumimoji="1" lang="en-US" altLang="zh-CN" dirty="0"/>
              <a:t>one</a:t>
            </a:r>
            <a:r>
              <a:rPr kumimoji="1" lang="zh-CN" altLang="en-US" dirty="0"/>
              <a:t> </a:t>
            </a:r>
            <a:r>
              <a:rPr kumimoji="1" lang="en-US" altLang="zh-CN" dirty="0"/>
              <a:t>natural</a:t>
            </a:r>
            <a:r>
              <a:rPr kumimoji="1" lang="zh-CN" altLang="en-US" dirty="0"/>
              <a:t> </a:t>
            </a:r>
            <a:r>
              <a:rPr kumimoji="1" lang="en-US" altLang="zh-CN" dirty="0"/>
              <a:t>type</a:t>
            </a:r>
            <a:r>
              <a:rPr kumimoji="1" lang="zh-CN" altLang="en-US" dirty="0"/>
              <a:t> </a:t>
            </a:r>
            <a:r>
              <a:rPr kumimoji="1" lang="en-US" altLang="zh-CN" dirty="0"/>
              <a:t>of</a:t>
            </a:r>
            <a:r>
              <a:rPr kumimoji="1" lang="zh-CN" altLang="en-US" dirty="0"/>
              <a:t> </a:t>
            </a:r>
            <a:r>
              <a:rPr kumimoji="1" lang="en-US" altLang="zh-CN" dirty="0"/>
              <a:t>anabolic</a:t>
            </a:r>
            <a:r>
              <a:rPr kumimoji="1" lang="zh-CN" altLang="en-US" dirty="0"/>
              <a:t> </a:t>
            </a:r>
            <a:r>
              <a:rPr kumimoji="1" lang="en-US" altLang="zh-CN" dirty="0"/>
              <a:t>steroids</a:t>
            </a:r>
            <a:r>
              <a:rPr kumimoji="1" lang="zh-CN" altLang="en-US" dirty="0"/>
              <a:t> </a:t>
            </a:r>
          </a:p>
        </p:txBody>
      </p:sp>
    </p:spTree>
    <p:extLst>
      <p:ext uri="{BB962C8B-B14F-4D97-AF65-F5344CB8AC3E}">
        <p14:creationId xmlns:p14="http://schemas.microsoft.com/office/powerpoint/2010/main" val="30012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500" fill="hold"/>
                                        <p:tgtEl>
                                          <p:spTgt spid="1026"/>
                                        </p:tgtEl>
                                        <p:attrNameLst>
                                          <p:attrName>ppt_x</p:attrName>
                                        </p:attrNameLst>
                                      </p:cBhvr>
                                      <p:tavLst>
                                        <p:tav tm="0">
                                          <p:val>
                                            <p:strVal val="#ppt_x"/>
                                          </p:val>
                                        </p:tav>
                                        <p:tav tm="100000">
                                          <p:val>
                                            <p:strVal val="#ppt_x"/>
                                          </p:val>
                                        </p:tav>
                                      </p:tavLst>
                                    </p:anim>
                                    <p:anim calcmode="lin" valueType="num">
                                      <p:cBhvr additive="base">
                                        <p:cTn id="28" dur="500" fill="hold"/>
                                        <p:tgtEl>
                                          <p:spTgt spid="10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checkerboard(across)">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checkerboard(across)">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210E6-89F4-7645-A562-C311318E8EE6}"/>
              </a:ext>
            </a:extLst>
          </p:cNvPr>
          <p:cNvSpPr>
            <a:spLocks noGrp="1"/>
          </p:cNvSpPr>
          <p:nvPr>
            <p:ph type="title"/>
          </p:nvPr>
        </p:nvSpPr>
        <p:spPr>
          <a:xfrm>
            <a:off x="4348223" y="533400"/>
            <a:ext cx="4419600" cy="1143000"/>
          </a:xfrm>
        </p:spPr>
        <p:txBody>
          <a:bodyPr>
            <a:normAutofit fontScale="90000"/>
          </a:bodyPr>
          <a:lstStyle/>
          <a:p>
            <a:pPr marL="571500" indent="-571500">
              <a:buBlip>
                <a:blip r:embed="rId2"/>
              </a:buBlip>
            </a:pPr>
            <a:r>
              <a:rPr kumimoji="1" lang="en-US" altLang="zh-CN" dirty="0"/>
              <a:t>Abuse of anabolic steroids</a:t>
            </a:r>
            <a:endParaRPr kumimoji="1" lang="zh-CN" altLang="en-US" dirty="0"/>
          </a:p>
        </p:txBody>
      </p:sp>
      <p:sp>
        <p:nvSpPr>
          <p:cNvPr id="3" name="文本框 2">
            <a:extLst>
              <a:ext uri="{FF2B5EF4-FFF2-40B4-BE49-F238E27FC236}">
                <a16:creationId xmlns:a16="http://schemas.microsoft.com/office/drawing/2014/main" id="{B2BC11D5-1B16-D144-8936-B516969C09C6}"/>
              </a:ext>
            </a:extLst>
          </p:cNvPr>
          <p:cNvSpPr txBox="1"/>
          <p:nvPr/>
        </p:nvSpPr>
        <p:spPr>
          <a:xfrm>
            <a:off x="5308600" y="5257800"/>
            <a:ext cx="2971800" cy="1754326"/>
          </a:xfrm>
          <a:prstGeom prst="rect">
            <a:avLst/>
          </a:prstGeom>
          <a:noFill/>
        </p:spPr>
        <p:txBody>
          <a:bodyPr wrap="square" rtlCol="0">
            <a:spAutoFit/>
          </a:bodyPr>
          <a:lstStyle/>
          <a:p>
            <a:r>
              <a:rPr kumimoji="1" lang="en-US" altLang="zh-CN">
                <a:hlinkClick r:id="rId3"/>
              </a:rPr>
              <a:t>https://www.mayoclinic.org/healthy-lifestyle/fitness/in-depth/performance-enhancing-drugs/art-20046134</a:t>
            </a:r>
            <a:r>
              <a:rPr kumimoji="1" lang="en-US" altLang="zh-CN"/>
              <a:t> </a:t>
            </a:r>
          </a:p>
          <a:p>
            <a:endParaRPr kumimoji="1" lang="zh-CN" altLang="en-US" dirty="0"/>
          </a:p>
        </p:txBody>
      </p:sp>
      <p:pic>
        <p:nvPicPr>
          <p:cNvPr id="5" name="图片 4">
            <a:extLst>
              <a:ext uri="{FF2B5EF4-FFF2-40B4-BE49-F238E27FC236}">
                <a16:creationId xmlns:a16="http://schemas.microsoft.com/office/drawing/2014/main" id="{52103D7D-C5EE-9840-9E3F-B4285971AE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102708" cy="6858000"/>
          </a:xfrm>
          <a:prstGeom prst="rect">
            <a:avLst/>
          </a:prstGeom>
        </p:spPr>
      </p:pic>
      <p:pic>
        <p:nvPicPr>
          <p:cNvPr id="8" name="图片 7" descr="图片包含 游戏机, 项链, 桌子&#10;&#10;描述已自动生成">
            <a:extLst>
              <a:ext uri="{FF2B5EF4-FFF2-40B4-BE49-F238E27FC236}">
                <a16:creationId xmlns:a16="http://schemas.microsoft.com/office/drawing/2014/main" id="{33C39A4A-4200-0B4F-930C-BBE37EDB2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600" y="2250222"/>
            <a:ext cx="3251200" cy="2433756"/>
          </a:xfrm>
          <a:prstGeom prst="rect">
            <a:avLst/>
          </a:prstGeom>
        </p:spPr>
      </p:pic>
    </p:spTree>
    <p:extLst>
      <p:ext uri="{BB962C8B-B14F-4D97-AF65-F5344CB8AC3E}">
        <p14:creationId xmlns:p14="http://schemas.microsoft.com/office/powerpoint/2010/main" val="3876723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42170" y="856180"/>
            <a:ext cx="3420438" cy="1128068"/>
          </a:xfrm>
        </p:spPr>
        <p:txBody>
          <a:bodyPr vert="horz" lIns="91440" tIns="45720" rIns="91440" bIns="45720" rtlCol="0" anchor="ctr">
            <a:normAutofit/>
          </a:bodyPr>
          <a:lstStyle/>
          <a:p>
            <a:pPr algn="l">
              <a:lnSpc>
                <a:spcPct val="90000"/>
              </a:lnSpc>
            </a:pPr>
            <a:r>
              <a:rPr kumimoji="1" lang="en-US" altLang="zh-CN" sz="3500"/>
              <a:t>Smoking</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7AE4EBD6-C3FA-F943-8522-68F98DDC04D7}"/>
              </a:ext>
            </a:extLst>
          </p:cNvPr>
          <p:cNvSpPr txBox="1"/>
          <p:nvPr/>
        </p:nvSpPr>
        <p:spPr>
          <a:xfrm>
            <a:off x="409271" y="2420291"/>
            <a:ext cx="3419569" cy="4192089"/>
          </a:xfrm>
          <a:prstGeom prst="rect">
            <a:avLst/>
          </a:prstGeom>
        </p:spPr>
        <p:txBody>
          <a:bodyPr vert="horz" lIns="91440" tIns="45720" rIns="91440" bIns="45720" rtlCol="0" anchor="ctr">
            <a:normAutofit/>
          </a:bodyPr>
          <a:lstStyle/>
          <a:p>
            <a:pPr indent="-228600">
              <a:spcBef>
                <a:spcPts val="1500"/>
              </a:spcBef>
              <a:spcAft>
                <a:spcPts val="600"/>
              </a:spcAft>
              <a:buFont typeface="Arial" panose="020B0604020202020204" pitchFamily="34" charset="0"/>
              <a:buChar char="•"/>
            </a:pPr>
            <a:r>
              <a:rPr kumimoji="1" lang="en-US" altLang="zh-CN" sz="2400" dirty="0"/>
              <a:t>Leads</a:t>
            </a:r>
            <a:r>
              <a:rPr kumimoji="1" lang="zh-CN" altLang="en-US" sz="2400" dirty="0"/>
              <a:t> </a:t>
            </a:r>
            <a:r>
              <a:rPr kumimoji="1" lang="en-US" altLang="zh-CN" sz="2400" dirty="0"/>
              <a:t>to</a:t>
            </a:r>
            <a:r>
              <a:rPr kumimoji="1" lang="zh-CN" altLang="en-US" sz="2400" dirty="0"/>
              <a:t> </a:t>
            </a:r>
            <a:r>
              <a:rPr kumimoji="1" lang="en-US" altLang="zh-CN" sz="2400" dirty="0"/>
              <a:t>a</a:t>
            </a:r>
            <a:r>
              <a:rPr kumimoji="1" lang="zh-CN" altLang="en-US" sz="2400" dirty="0"/>
              <a:t> </a:t>
            </a:r>
            <a:r>
              <a:rPr kumimoji="1" lang="en-US" altLang="zh-CN" sz="2400" dirty="0"/>
              <a:t>variety</a:t>
            </a:r>
            <a:r>
              <a:rPr kumimoji="1" lang="zh-CN" altLang="en-US" sz="2400" dirty="0"/>
              <a:t> </a:t>
            </a:r>
            <a:r>
              <a:rPr kumimoji="1" lang="en-US" altLang="zh-CN" sz="2400" dirty="0"/>
              <a:t>of</a:t>
            </a:r>
            <a:r>
              <a:rPr kumimoji="1" lang="zh-CN" altLang="en-US" sz="2400" dirty="0"/>
              <a:t> </a:t>
            </a:r>
            <a:r>
              <a:rPr kumimoji="1" lang="en-US" altLang="zh-CN" sz="2400" dirty="0"/>
              <a:t>cancers,</a:t>
            </a:r>
            <a:r>
              <a:rPr kumimoji="1" lang="zh-CN" altLang="en-US" sz="2400" dirty="0"/>
              <a:t> </a:t>
            </a:r>
            <a:r>
              <a:rPr kumimoji="1" lang="en-US" altLang="zh-CN" sz="2400" dirty="0"/>
              <a:t>circulatory</a:t>
            </a:r>
            <a:r>
              <a:rPr kumimoji="1" lang="zh-CN" altLang="en-US" sz="2400" dirty="0"/>
              <a:t> </a:t>
            </a:r>
            <a:r>
              <a:rPr kumimoji="1" lang="en-US" altLang="zh-CN" sz="2400" dirty="0"/>
              <a:t>problems</a:t>
            </a:r>
            <a:r>
              <a:rPr kumimoji="1" lang="zh-CN" altLang="en-US" sz="2400" dirty="0"/>
              <a:t> </a:t>
            </a:r>
            <a:r>
              <a:rPr kumimoji="1" lang="en-US" altLang="zh-CN" sz="2400" dirty="0"/>
              <a:t>and</a:t>
            </a:r>
            <a:r>
              <a:rPr kumimoji="1" lang="zh-CN" altLang="en-US" sz="2400" dirty="0"/>
              <a:t> </a:t>
            </a:r>
            <a:r>
              <a:rPr kumimoji="1" lang="en-US" altLang="zh-CN" sz="2400" dirty="0"/>
              <a:t>respiratory</a:t>
            </a:r>
            <a:r>
              <a:rPr kumimoji="1" lang="zh-CN" altLang="en-US" sz="2400" dirty="0"/>
              <a:t> </a:t>
            </a:r>
            <a:r>
              <a:rPr kumimoji="1" lang="en-US" altLang="zh-CN" sz="2400" dirty="0"/>
              <a:t>infections</a:t>
            </a:r>
            <a:r>
              <a:rPr kumimoji="1" lang="zh-CN" altLang="en-US" sz="2400" dirty="0"/>
              <a:t> </a:t>
            </a:r>
            <a:r>
              <a:rPr kumimoji="1" lang="en-US" altLang="zh-CN" sz="2400" dirty="0"/>
              <a:t>among</a:t>
            </a:r>
            <a:r>
              <a:rPr kumimoji="1" lang="zh-CN" altLang="en-US" sz="2400" dirty="0"/>
              <a:t> </a:t>
            </a:r>
            <a:r>
              <a:rPr kumimoji="1" lang="en-US" altLang="zh-CN" sz="2400" dirty="0"/>
              <a:t>others.</a:t>
            </a:r>
            <a:r>
              <a:rPr kumimoji="1" lang="zh-CN" altLang="en-US" sz="2400" dirty="0"/>
              <a:t> </a:t>
            </a:r>
            <a:endParaRPr kumimoji="1" lang="en-US" altLang="zh-CN" sz="2400" dirty="0"/>
          </a:p>
          <a:p>
            <a:pPr indent="-228600">
              <a:spcBef>
                <a:spcPts val="1500"/>
              </a:spcBef>
              <a:spcAft>
                <a:spcPts val="600"/>
              </a:spcAft>
              <a:buFont typeface="Arial" panose="020B0604020202020204" pitchFamily="34" charset="0"/>
              <a:buChar char="•"/>
            </a:pPr>
            <a:r>
              <a:rPr kumimoji="1" lang="en-US" altLang="zh-CN" sz="2400" dirty="0"/>
              <a:t>Main</a:t>
            </a:r>
            <a:r>
              <a:rPr kumimoji="1" lang="zh-CN" altLang="en-US" sz="2400" dirty="0"/>
              <a:t> </a:t>
            </a:r>
            <a:r>
              <a:rPr kumimoji="1" lang="en-US" altLang="zh-CN" sz="2400" dirty="0"/>
              <a:t>harmful</a:t>
            </a:r>
            <a:r>
              <a:rPr kumimoji="1" lang="zh-CN" altLang="en-US" sz="2400" dirty="0"/>
              <a:t> </a:t>
            </a:r>
            <a:r>
              <a:rPr kumimoji="1" lang="en-US" altLang="zh-CN" sz="2400" dirty="0"/>
              <a:t>components:</a:t>
            </a:r>
          </a:p>
          <a:p>
            <a:pPr indent="-228600">
              <a:spcAft>
                <a:spcPts val="600"/>
              </a:spcAft>
              <a:buFont typeface="Arial" panose="020B0604020202020204" pitchFamily="34" charset="0"/>
              <a:buChar char="•"/>
            </a:pPr>
            <a:r>
              <a:rPr kumimoji="1" lang="en-US" altLang="zh-CN" sz="2400" dirty="0"/>
              <a:t>1.</a:t>
            </a:r>
            <a:r>
              <a:rPr kumimoji="1" lang="zh-CN" altLang="en-US" sz="2400" dirty="0"/>
              <a:t> </a:t>
            </a:r>
            <a:r>
              <a:rPr kumimoji="1" lang="en-US" altLang="zh-CN" sz="2400" dirty="0"/>
              <a:t>nicotine</a:t>
            </a:r>
          </a:p>
          <a:p>
            <a:pPr indent="-228600">
              <a:spcAft>
                <a:spcPts val="600"/>
              </a:spcAft>
              <a:buFont typeface="Arial" panose="020B0604020202020204" pitchFamily="34" charset="0"/>
              <a:buChar char="•"/>
            </a:pPr>
            <a:r>
              <a:rPr kumimoji="1" lang="en-US" altLang="zh-CN" sz="2400" dirty="0"/>
              <a:t>2.</a:t>
            </a:r>
            <a:r>
              <a:rPr kumimoji="1" lang="zh-CN" altLang="en-US" sz="2400" dirty="0"/>
              <a:t> </a:t>
            </a:r>
            <a:r>
              <a:rPr kumimoji="1" lang="en-US" altLang="zh-CN" sz="2400" dirty="0"/>
              <a:t>tar</a:t>
            </a:r>
          </a:p>
          <a:p>
            <a:pPr indent="-228600">
              <a:spcAft>
                <a:spcPts val="600"/>
              </a:spcAft>
              <a:buFont typeface="Arial" panose="020B0604020202020204" pitchFamily="34" charset="0"/>
              <a:buChar char="•"/>
            </a:pPr>
            <a:r>
              <a:rPr kumimoji="1" lang="en-US" altLang="zh-CN" sz="2400" dirty="0"/>
              <a:t>3.</a:t>
            </a:r>
            <a:r>
              <a:rPr kumimoji="1" lang="zh-CN" altLang="en-US" sz="2400" dirty="0"/>
              <a:t> </a:t>
            </a:r>
            <a:r>
              <a:rPr kumimoji="1" lang="en-US" altLang="zh-CN" sz="2400" dirty="0"/>
              <a:t>CO</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3" descr="whatsyourpoison_350.jpg"/>
          <p:cNvPicPr>
            <a:picLocks noChangeAspect="1"/>
          </p:cNvPicPr>
          <p:nvPr/>
        </p:nvPicPr>
        <p:blipFill rotWithShape="1">
          <a:blip r:embed="rId3" cstate="print"/>
          <a:srcRect l="526" r="-3" b="-3"/>
          <a:stretch/>
        </p:blipFill>
        <p:spPr>
          <a:xfrm>
            <a:off x="4483341" y="799352"/>
            <a:ext cx="4069057" cy="5259296"/>
          </a:xfrm>
          <a:prstGeom prst="rect">
            <a:avLst/>
          </a:prstGeom>
        </p:spPr>
      </p:pic>
    </p:spTree>
    <p:extLst>
      <p:ext uri="{BB962C8B-B14F-4D97-AF65-F5344CB8AC3E}">
        <p14:creationId xmlns:p14="http://schemas.microsoft.com/office/powerpoint/2010/main" val="195950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4EC9799-9A96-5E47-8B78-8169887AC177}"/>
              </a:ext>
            </a:extLst>
          </p:cNvPr>
          <p:cNvSpPr>
            <a:spLocks noGrp="1"/>
          </p:cNvSpPr>
          <p:nvPr>
            <p:ph type="title"/>
          </p:nvPr>
        </p:nvSpPr>
        <p:spPr>
          <a:xfrm>
            <a:off x="628650" y="668377"/>
            <a:ext cx="7886700" cy="1325563"/>
          </a:xfrm>
        </p:spPr>
        <p:txBody>
          <a:bodyPr vert="horz" lIns="91440" tIns="45720" rIns="91440" bIns="45720" rtlCol="0" anchor="ctr">
            <a:normAutofit/>
          </a:bodyPr>
          <a:lstStyle/>
          <a:p>
            <a:pPr algn="l">
              <a:lnSpc>
                <a:spcPct val="90000"/>
              </a:lnSpc>
            </a:pPr>
            <a:r>
              <a:rPr kumimoji="1" lang="en-US" altLang="zh-CN" kern="1200">
                <a:solidFill>
                  <a:schemeClr val="tx1"/>
                </a:solidFill>
                <a:latin typeface="+mj-lt"/>
                <a:ea typeface="+mj-ea"/>
                <a:cs typeface="+mj-cs"/>
              </a:rPr>
              <a:t>Nicotine</a:t>
            </a:r>
          </a:p>
        </p:txBody>
      </p:sp>
      <p:sp>
        <p:nvSpPr>
          <p:cNvPr id="3" name="内容占位符 2">
            <a:extLst>
              <a:ext uri="{FF2B5EF4-FFF2-40B4-BE49-F238E27FC236}">
                <a16:creationId xmlns:a16="http://schemas.microsoft.com/office/drawing/2014/main" id="{484ADC27-B64A-874F-9721-8F60E619F14E}"/>
              </a:ext>
            </a:extLst>
          </p:cNvPr>
          <p:cNvSpPr>
            <a:spLocks noGrp="1"/>
          </p:cNvSpPr>
          <p:nvPr>
            <p:ph idx="1"/>
          </p:nvPr>
        </p:nvSpPr>
        <p:spPr>
          <a:xfrm>
            <a:off x="628650" y="2177456"/>
            <a:ext cx="3823335" cy="3795748"/>
          </a:xfrm>
        </p:spPr>
        <p:txBody>
          <a:bodyPr vert="horz" lIns="91440" tIns="45720" rIns="91440" bIns="45720" rtlCol="0">
            <a:normAutofit/>
          </a:bodyPr>
          <a:lstStyle/>
          <a:p>
            <a:pPr indent="-228600">
              <a:lnSpc>
                <a:spcPct val="90000"/>
              </a:lnSpc>
              <a:spcBef>
                <a:spcPts val="1500"/>
              </a:spcBef>
            </a:pPr>
            <a:r>
              <a:rPr lang="en-US" altLang="zh-CN" sz="2100"/>
              <a:t>Nicotine is a naturally occurring alkaloid found in tobacco plants. </a:t>
            </a:r>
          </a:p>
          <a:p>
            <a:pPr indent="-228600">
              <a:lnSpc>
                <a:spcPct val="90000"/>
              </a:lnSpc>
              <a:spcBef>
                <a:spcPts val="1500"/>
              </a:spcBef>
            </a:pPr>
            <a:r>
              <a:rPr lang="en-US" altLang="zh-CN" sz="2100"/>
              <a:t>Nicotine binds to receptors in the brain and muscles.</a:t>
            </a:r>
          </a:p>
          <a:p>
            <a:pPr indent="-228600">
              <a:lnSpc>
                <a:spcPct val="90000"/>
              </a:lnSpc>
              <a:spcBef>
                <a:spcPts val="1500"/>
              </a:spcBef>
            </a:pPr>
            <a:r>
              <a:rPr lang="en-US" altLang="zh-CN" sz="2100"/>
              <a:t>Nicotine travels through the bloodstream and reaches the brain within 10 to 19 seconds. </a:t>
            </a:r>
          </a:p>
        </p:txBody>
      </p:sp>
      <p:sp>
        <p:nvSpPr>
          <p:cNvPr id="4" name="文本框 3">
            <a:extLst>
              <a:ext uri="{FF2B5EF4-FFF2-40B4-BE49-F238E27FC236}">
                <a16:creationId xmlns:a16="http://schemas.microsoft.com/office/drawing/2014/main" id="{A78BBA4F-4FB0-AE40-B27C-0B06A45ED58B}"/>
              </a:ext>
            </a:extLst>
          </p:cNvPr>
          <p:cNvSpPr txBox="1"/>
          <p:nvPr/>
        </p:nvSpPr>
        <p:spPr>
          <a:xfrm>
            <a:off x="4692015" y="2177456"/>
            <a:ext cx="3823335" cy="37957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en-US" altLang="zh-CN" sz="2100">
                <a:hlinkClick r:id="rId3"/>
              </a:rPr>
              <a:t>https://healthfully.com/effects-of-nicotine-on-the-muscles-4617277.html</a:t>
            </a:r>
            <a:r>
              <a:rPr kumimoji="1" lang="en-US" altLang="zh-CN" sz="2100"/>
              <a:t> </a:t>
            </a:r>
          </a:p>
          <a:p>
            <a:pPr indent="-228600">
              <a:lnSpc>
                <a:spcPct val="90000"/>
              </a:lnSpc>
              <a:spcAft>
                <a:spcPts val="600"/>
              </a:spcAft>
              <a:buFont typeface="Arial" panose="020B0604020202020204" pitchFamily="34" charset="0"/>
              <a:buChar char="•"/>
            </a:pPr>
            <a:r>
              <a:rPr kumimoji="1" lang="en-US" altLang="zh-CN" sz="2100">
                <a:hlinkClick r:id="rId4"/>
              </a:rPr>
              <a:t>https://www.medicalnewstoday.com/articles/240820#effects</a:t>
            </a:r>
            <a:r>
              <a:rPr kumimoji="1" lang="en-US" altLang="zh-CN" sz="2100"/>
              <a:t> </a:t>
            </a:r>
          </a:p>
        </p:txBody>
      </p:sp>
    </p:spTree>
    <p:extLst>
      <p:ext uri="{BB962C8B-B14F-4D97-AF65-F5344CB8AC3E}">
        <p14:creationId xmlns:p14="http://schemas.microsoft.com/office/powerpoint/2010/main" val="334713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25" y="-1"/>
            <a:ext cx="3778758"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4987" y="1332952"/>
            <a:ext cx="2945174" cy="3921176"/>
          </a:xfrm>
        </p:spPr>
        <p:txBody>
          <a:bodyPr anchor="ctr">
            <a:normAutofit/>
          </a:bodyPr>
          <a:lstStyle/>
          <a:p>
            <a:r>
              <a:rPr lang="en-US" altLang="zh-CN" sz="4700"/>
              <a:t>Nicotine</a:t>
            </a:r>
            <a:endParaRPr lang="en-GB" sz="4700"/>
          </a:p>
        </p:txBody>
      </p:sp>
      <p:grpSp>
        <p:nvGrpSpPr>
          <p:cNvPr id="25" name="Group 24">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6" y="73152"/>
            <a:ext cx="884223" cy="232963"/>
            <a:chOff x="5422392" y="64008"/>
            <a:chExt cx="1178966" cy="232963"/>
          </a:xfrm>
        </p:grpSpPr>
        <p:sp>
          <p:nvSpPr>
            <p:cNvPr id="26"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4815840" y="499832"/>
            <a:ext cx="4023360" cy="6205767"/>
          </a:xfrm>
        </p:spPr>
        <p:txBody>
          <a:bodyPr anchor="ctr">
            <a:normAutofit lnSpcReduction="10000"/>
          </a:bodyPr>
          <a:lstStyle/>
          <a:p>
            <a:pPr hangingPunct="0">
              <a:spcBef>
                <a:spcPts val="1500"/>
              </a:spcBef>
              <a:buNone/>
            </a:pPr>
            <a:r>
              <a:rPr lang="en-US" sz="1900" dirty="0"/>
              <a:t>	This is an </a:t>
            </a:r>
            <a:r>
              <a:rPr lang="en-US" sz="1900" b="1" dirty="0"/>
              <a:t>addictive</a:t>
            </a:r>
            <a:r>
              <a:rPr lang="en-US" sz="1900" dirty="0"/>
              <a:t> drug that affects the brain. It makes people feel more relaxed.</a:t>
            </a:r>
            <a:r>
              <a:rPr lang="zh-CN" altLang="en-US" sz="1900" dirty="0"/>
              <a:t> </a:t>
            </a:r>
            <a:r>
              <a:rPr lang="en-US" altLang="zh-CN" sz="1900" dirty="0"/>
              <a:t>It also results in the relaxation of smooth muscle.</a:t>
            </a:r>
            <a:endParaRPr lang="en-US" sz="1900" dirty="0"/>
          </a:p>
          <a:p>
            <a:pPr hangingPunct="0">
              <a:spcBef>
                <a:spcPts val="1500"/>
              </a:spcBef>
            </a:pPr>
            <a:r>
              <a:rPr lang="en-US" sz="1900" dirty="0"/>
              <a:t>Nicotine affects the </a:t>
            </a:r>
            <a:r>
              <a:rPr lang="en-US" altLang="zh-CN" sz="1900" dirty="0"/>
              <a:t>cardiovascular</a:t>
            </a:r>
            <a:r>
              <a:rPr lang="zh-CN" altLang="en-US" sz="1900" dirty="0"/>
              <a:t> </a:t>
            </a:r>
            <a:r>
              <a:rPr lang="en-US" sz="1900" dirty="0"/>
              <a:t>system</a:t>
            </a:r>
            <a:r>
              <a:rPr lang="en-US" altLang="zh-CN" sz="1900" dirty="0"/>
              <a:t>,</a:t>
            </a:r>
            <a:r>
              <a:rPr lang="zh-CN" altLang="en-US" sz="1900" dirty="0"/>
              <a:t> </a:t>
            </a:r>
            <a:r>
              <a:rPr lang="en-US" altLang="zh-CN" sz="1900" dirty="0"/>
              <a:t>acting as a stimulant</a:t>
            </a:r>
            <a:r>
              <a:rPr lang="en-US" sz="1900" dirty="0"/>
              <a:t>. It </a:t>
            </a:r>
            <a:r>
              <a:rPr lang="en-US" sz="1900" b="1" dirty="0"/>
              <a:t>increases heart rate</a:t>
            </a:r>
            <a:r>
              <a:rPr lang="en-US" altLang="zh-CN" sz="1900" dirty="0"/>
              <a:t>,</a:t>
            </a:r>
            <a:r>
              <a:rPr lang="zh-CN" altLang="en-US" sz="1900" dirty="0"/>
              <a:t> </a:t>
            </a:r>
            <a:r>
              <a:rPr lang="en-US" altLang="zh-CN" sz="1900" dirty="0"/>
              <a:t>causes the </a:t>
            </a:r>
            <a:r>
              <a:rPr lang="en-US" altLang="zh-CN" sz="1900" b="1" dirty="0"/>
              <a:t>blood vessels to constrict</a:t>
            </a:r>
            <a:r>
              <a:rPr lang="en-US" altLang="zh-CN" sz="1900" dirty="0"/>
              <a:t>,</a:t>
            </a:r>
            <a:r>
              <a:rPr lang="en-US" sz="1900" dirty="0"/>
              <a:t> </a:t>
            </a:r>
            <a:r>
              <a:rPr lang="en-US" sz="1900" b="1" dirty="0"/>
              <a:t>increases blood pressure</a:t>
            </a:r>
            <a:r>
              <a:rPr lang="en-US" sz="1900" dirty="0"/>
              <a:t> so can lead to </a:t>
            </a:r>
            <a:r>
              <a:rPr lang="en-US" sz="1900" b="1" dirty="0"/>
              <a:t>heart disease</a:t>
            </a:r>
            <a:r>
              <a:rPr lang="en-US" sz="1900" dirty="0"/>
              <a:t>.</a:t>
            </a:r>
          </a:p>
          <a:p>
            <a:pPr hangingPunct="0">
              <a:spcBef>
                <a:spcPts val="1500"/>
              </a:spcBef>
            </a:pPr>
            <a:r>
              <a:rPr lang="en-US" altLang="zh-CN" sz="1900" dirty="0"/>
              <a:t>Nicotine</a:t>
            </a:r>
            <a:r>
              <a:rPr lang="zh-CN" altLang="en-US" sz="1900" dirty="0"/>
              <a:t> </a:t>
            </a:r>
            <a:r>
              <a:rPr lang="en-US" altLang="zh-CN" sz="1900" dirty="0"/>
              <a:t>also</a:t>
            </a:r>
            <a:r>
              <a:rPr lang="zh-CN" altLang="en-US" sz="1900" dirty="0"/>
              <a:t> </a:t>
            </a:r>
            <a:r>
              <a:rPr lang="en-US" altLang="zh-CN" sz="1900" dirty="0"/>
              <a:t>increases</a:t>
            </a:r>
            <a:r>
              <a:rPr lang="zh-CN" altLang="en-US" sz="1900" dirty="0"/>
              <a:t> </a:t>
            </a:r>
            <a:r>
              <a:rPr lang="en-US" altLang="zh-CN" sz="1900" dirty="0"/>
              <a:t>the</a:t>
            </a:r>
            <a:r>
              <a:rPr lang="zh-CN" altLang="en-US" sz="1900" dirty="0"/>
              <a:t> </a:t>
            </a:r>
            <a:r>
              <a:rPr lang="en-US" altLang="zh-CN" sz="1900" dirty="0"/>
              <a:t>risk</a:t>
            </a:r>
            <a:r>
              <a:rPr lang="zh-CN" altLang="en-US" sz="1900" dirty="0"/>
              <a:t> </a:t>
            </a:r>
            <a:r>
              <a:rPr lang="en-US" altLang="zh-CN" sz="1900" dirty="0"/>
              <a:t>of</a:t>
            </a:r>
            <a:r>
              <a:rPr lang="zh-CN" altLang="en-US" sz="1900" dirty="0"/>
              <a:t> </a:t>
            </a:r>
            <a:r>
              <a:rPr lang="en-US" altLang="zh-CN" sz="1900" dirty="0"/>
              <a:t>blood</a:t>
            </a:r>
            <a:r>
              <a:rPr lang="zh-CN" altLang="en-US" sz="1900" dirty="0"/>
              <a:t> </a:t>
            </a:r>
            <a:r>
              <a:rPr lang="en-US" altLang="zh-CN" sz="1900" dirty="0"/>
              <a:t>clotting.</a:t>
            </a:r>
            <a:endParaRPr lang="en-US" sz="1900" dirty="0"/>
          </a:p>
          <a:p>
            <a:pPr hangingPunct="0">
              <a:spcBef>
                <a:spcPts val="1500"/>
              </a:spcBef>
            </a:pPr>
            <a:r>
              <a:rPr lang="en-US" altLang="zh-CN" sz="1900" dirty="0"/>
              <a:t>Smoking a cigarette will elevate your heart rate and stimulate</a:t>
            </a:r>
            <a:r>
              <a:rPr lang="zh-CN" altLang="en-US" sz="1900" dirty="0"/>
              <a:t> </a:t>
            </a:r>
            <a:r>
              <a:rPr lang="en-US" altLang="zh-CN" sz="1900" b="1" dirty="0"/>
              <a:t>release</a:t>
            </a:r>
            <a:r>
              <a:rPr lang="zh-CN" altLang="en-US" sz="1900" b="1" dirty="0"/>
              <a:t> </a:t>
            </a:r>
            <a:r>
              <a:rPr lang="en-US" altLang="zh-CN" sz="1900" b="1" dirty="0"/>
              <a:t>of adrenaline</a:t>
            </a:r>
            <a:r>
              <a:rPr lang="en-US" altLang="zh-CN" sz="1900" dirty="0"/>
              <a:t>, making you feel </a:t>
            </a:r>
            <a:r>
              <a:rPr lang="en-US" altLang="zh-CN" sz="1900" b="1" dirty="0"/>
              <a:t>more alert</a:t>
            </a:r>
            <a:r>
              <a:rPr lang="en-US" altLang="zh-CN" sz="1900" dirty="0"/>
              <a:t>.</a:t>
            </a:r>
          </a:p>
          <a:p>
            <a:pPr hangingPunct="0">
              <a:spcBef>
                <a:spcPts val="1500"/>
              </a:spcBef>
            </a:pPr>
            <a:r>
              <a:rPr lang="en-US" altLang="zh-CN" sz="1900" dirty="0"/>
              <a:t>Q:</a:t>
            </a:r>
            <a:r>
              <a:rPr lang="zh-CN" altLang="en-US" sz="1900" dirty="0"/>
              <a:t> </a:t>
            </a:r>
            <a:r>
              <a:rPr lang="en-US" altLang="zh-CN" sz="1900" dirty="0"/>
              <a:t>Do</a:t>
            </a:r>
            <a:r>
              <a:rPr lang="zh-CN" altLang="en-US" sz="1900" dirty="0"/>
              <a:t> </a:t>
            </a:r>
            <a:r>
              <a:rPr lang="en-US" altLang="zh-CN" sz="1900" dirty="0"/>
              <a:t>you</a:t>
            </a:r>
            <a:r>
              <a:rPr lang="zh-CN" altLang="en-US" sz="1900" dirty="0"/>
              <a:t> </a:t>
            </a:r>
            <a:r>
              <a:rPr lang="en-US" altLang="zh-CN" sz="1900" dirty="0"/>
              <a:t>think</a:t>
            </a:r>
            <a:r>
              <a:rPr lang="zh-CN" altLang="en-US" sz="1900" dirty="0"/>
              <a:t> </a:t>
            </a:r>
            <a:r>
              <a:rPr lang="en-US" altLang="zh-CN" sz="1900" dirty="0"/>
              <a:t>nicotine</a:t>
            </a:r>
            <a:r>
              <a:rPr lang="zh-CN" altLang="en-US" sz="1900" dirty="0"/>
              <a:t> </a:t>
            </a:r>
            <a:r>
              <a:rPr lang="en-US" altLang="zh-CN" sz="1900" dirty="0"/>
              <a:t>can</a:t>
            </a:r>
            <a:r>
              <a:rPr lang="zh-CN" altLang="en-US" sz="1900" dirty="0"/>
              <a:t> </a:t>
            </a:r>
            <a:r>
              <a:rPr lang="en-US" altLang="zh-CN" sz="1900" dirty="0"/>
              <a:t>help</a:t>
            </a:r>
            <a:r>
              <a:rPr lang="zh-CN" altLang="en-US" sz="1900" dirty="0"/>
              <a:t> </a:t>
            </a:r>
            <a:r>
              <a:rPr lang="en-US" altLang="zh-CN" sz="1900" dirty="0"/>
              <a:t>athletes</a:t>
            </a:r>
            <a:r>
              <a:rPr lang="zh-CN" altLang="en-US" sz="1900" dirty="0"/>
              <a:t> </a:t>
            </a:r>
            <a:r>
              <a:rPr lang="en-US" altLang="zh-CN" sz="1900" dirty="0"/>
              <a:t>to</a:t>
            </a:r>
            <a:r>
              <a:rPr lang="zh-CN" altLang="en-US" sz="1900" dirty="0"/>
              <a:t> </a:t>
            </a:r>
            <a:r>
              <a:rPr lang="en-US" altLang="zh-CN" sz="1900" dirty="0"/>
              <a:t>improve</a:t>
            </a:r>
            <a:r>
              <a:rPr lang="zh-CN" altLang="en-US" sz="1900" dirty="0"/>
              <a:t> </a:t>
            </a:r>
            <a:r>
              <a:rPr lang="en-US" altLang="zh-CN" sz="1900" dirty="0"/>
              <a:t>their</a:t>
            </a:r>
            <a:r>
              <a:rPr lang="zh-CN" altLang="en-US" sz="1900" dirty="0"/>
              <a:t> </a:t>
            </a:r>
            <a:r>
              <a:rPr lang="en-US" altLang="zh-CN" sz="1900" dirty="0"/>
              <a:t>performance</a:t>
            </a:r>
            <a:r>
              <a:rPr lang="zh-CN" altLang="en-US" sz="1900" dirty="0"/>
              <a:t> </a:t>
            </a:r>
            <a:r>
              <a:rPr lang="en-US" altLang="zh-CN" sz="1900" dirty="0"/>
              <a:t>shortly?</a:t>
            </a:r>
            <a:endParaRPr lang="en-US" sz="1900" dirty="0"/>
          </a:p>
        </p:txBody>
      </p:sp>
    </p:spTree>
    <p:extLst>
      <p:ext uri="{BB962C8B-B14F-4D97-AF65-F5344CB8AC3E}">
        <p14:creationId xmlns:p14="http://schemas.microsoft.com/office/powerpoint/2010/main" val="387994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9CD0-C111-F54F-A851-D7B9520BF724}"/>
              </a:ext>
            </a:extLst>
          </p:cNvPr>
          <p:cNvSpPr>
            <a:spLocks noGrp="1"/>
          </p:cNvSpPr>
          <p:nvPr>
            <p:ph type="title"/>
          </p:nvPr>
        </p:nvSpPr>
        <p:spPr>
          <a:xfrm>
            <a:off x="1240022" y="365760"/>
            <a:ext cx="7025402" cy="1188720"/>
          </a:xfrm>
        </p:spPr>
        <p:txBody>
          <a:bodyPr>
            <a:normAutofit/>
          </a:bodyPr>
          <a:lstStyle/>
          <a:p>
            <a:pPr marL="571500" indent="-571500">
              <a:buBlip>
                <a:blip r:embed="rId2"/>
              </a:buBlip>
            </a:pPr>
            <a:r>
              <a:rPr kumimoji="1" lang="en-US" altLang="zh-CN" dirty="0"/>
              <a:t>Nicotine</a:t>
            </a:r>
            <a:endParaRPr kumimoji="1" lang="zh-CN" alt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23075"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9144000"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728740"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3B13ECD0-5A51-9E4A-B462-E295D1038A5B}"/>
              </a:ext>
            </a:extLst>
          </p:cNvPr>
          <p:cNvSpPr>
            <a:spLocks noGrp="1"/>
          </p:cNvSpPr>
          <p:nvPr>
            <p:ph idx="1"/>
          </p:nvPr>
        </p:nvSpPr>
        <p:spPr>
          <a:xfrm>
            <a:off x="1240022" y="2176272"/>
            <a:ext cx="7025403" cy="4041648"/>
          </a:xfrm>
        </p:spPr>
        <p:txBody>
          <a:bodyPr anchor="t">
            <a:normAutofit/>
          </a:bodyPr>
          <a:lstStyle/>
          <a:p>
            <a:pPr>
              <a:spcBef>
                <a:spcPts val="1500"/>
              </a:spcBef>
            </a:pPr>
            <a:r>
              <a:rPr lang="en-US" altLang="zh-CN" sz="2100" b="1" dirty="0"/>
              <a:t>Why</a:t>
            </a:r>
            <a:r>
              <a:rPr lang="zh-CN" altLang="en-US" sz="2100" b="1" dirty="0"/>
              <a:t> </a:t>
            </a:r>
            <a:r>
              <a:rPr lang="en-US" altLang="zh-CN" sz="2100" b="1" dirty="0"/>
              <a:t>do</a:t>
            </a:r>
            <a:r>
              <a:rPr lang="zh-CN" altLang="en-US" sz="2100" b="1" dirty="0"/>
              <a:t> </a:t>
            </a:r>
            <a:r>
              <a:rPr lang="en-US" altLang="zh-CN" sz="2100" b="1" dirty="0"/>
              <a:t>nicotine enhance</a:t>
            </a:r>
            <a:r>
              <a:rPr lang="zh-CN" altLang="en-US" sz="2100" b="1" dirty="0"/>
              <a:t> </a:t>
            </a:r>
            <a:r>
              <a:rPr lang="en-US" altLang="zh-CN" sz="2100" b="1" dirty="0"/>
              <a:t>pleasure?</a:t>
            </a:r>
          </a:p>
          <a:p>
            <a:pPr>
              <a:spcBef>
                <a:spcPts val="1500"/>
              </a:spcBef>
            </a:pPr>
            <a:r>
              <a:rPr lang="en-US" altLang="zh-CN" sz="2100" dirty="0"/>
              <a:t>Nicotine also can have effects on the parts of the brain that sense pleasure. </a:t>
            </a:r>
          </a:p>
          <a:p>
            <a:pPr>
              <a:spcBef>
                <a:spcPts val="1500"/>
              </a:spcBef>
            </a:pPr>
            <a:r>
              <a:rPr lang="en-US" altLang="zh-CN" sz="2100" dirty="0"/>
              <a:t>When nicotine gets into the brain, it is able to stimulate the release of a neurotransmitter called dopamine. </a:t>
            </a:r>
          </a:p>
          <a:p>
            <a:pPr>
              <a:spcBef>
                <a:spcPts val="1500"/>
              </a:spcBef>
            </a:pPr>
            <a:r>
              <a:rPr lang="en-US" altLang="zh-CN" sz="2100" dirty="0"/>
              <a:t>Dopamine activates some of the neurons in the part of the brain that register pleasure. </a:t>
            </a:r>
          </a:p>
          <a:p>
            <a:pPr>
              <a:spcBef>
                <a:spcPts val="1500"/>
              </a:spcBef>
            </a:pPr>
            <a:r>
              <a:rPr lang="en-US" altLang="zh-CN" sz="2100" dirty="0"/>
              <a:t>As a result, nicotine triggers a chemical sensation of pleasure.</a:t>
            </a:r>
          </a:p>
        </p:txBody>
      </p:sp>
    </p:spTree>
    <p:extLst>
      <p:ext uri="{BB962C8B-B14F-4D97-AF65-F5344CB8AC3E}">
        <p14:creationId xmlns:p14="http://schemas.microsoft.com/office/powerpoint/2010/main" val="252480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tack of cigarettes, one with a stained filter">
            <a:extLst>
              <a:ext uri="{FF2B5EF4-FFF2-40B4-BE49-F238E27FC236}">
                <a16:creationId xmlns:a16="http://schemas.microsoft.com/office/drawing/2014/main" id="{952A7574-3B0B-E84C-A26A-46C680D1C66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8798" r="15938" b="2"/>
          <a:stretch/>
        </p:blipFill>
        <p:spPr bwMode="auto">
          <a:xfrm>
            <a:off x="4348157" y="10"/>
            <a:ext cx="4795614" cy="514349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34">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9144000" cy="5143500"/>
          </a:xfrm>
          <a:prstGeom prst="rect">
            <a:avLst/>
          </a:prstGeom>
        </p:spPr>
      </p:pic>
      <p:sp>
        <p:nvSpPr>
          <p:cNvPr id="2" name="Title 1"/>
          <p:cNvSpPr>
            <a:spLocks noGrp="1"/>
          </p:cNvSpPr>
          <p:nvPr>
            <p:ph type="title"/>
          </p:nvPr>
        </p:nvSpPr>
        <p:spPr>
          <a:xfrm>
            <a:off x="5105400" y="5230556"/>
            <a:ext cx="3968251" cy="1633382"/>
          </a:xfrm>
        </p:spPr>
        <p:txBody>
          <a:bodyPr>
            <a:normAutofit/>
          </a:bodyPr>
          <a:lstStyle/>
          <a:p>
            <a:pPr>
              <a:lnSpc>
                <a:spcPct val="90000"/>
              </a:lnSpc>
            </a:pPr>
            <a:r>
              <a:rPr lang="en-GB" sz="3700" dirty="0">
                <a:solidFill>
                  <a:srgbClr val="000000"/>
                </a:solidFill>
              </a:rPr>
              <a:t>Effects of smoking on health</a:t>
            </a:r>
            <a:r>
              <a:rPr lang="zh-CN" altLang="en-US" sz="3700" dirty="0">
                <a:solidFill>
                  <a:srgbClr val="000000"/>
                </a:solidFill>
              </a:rPr>
              <a:t> </a:t>
            </a:r>
            <a:r>
              <a:rPr lang="en-US" altLang="zh-CN" sz="3700" dirty="0">
                <a:solidFill>
                  <a:srgbClr val="000000"/>
                </a:solidFill>
              </a:rPr>
              <a:t>-</a:t>
            </a:r>
            <a:r>
              <a:rPr lang="zh-CN" altLang="en-US" sz="3700" dirty="0">
                <a:solidFill>
                  <a:srgbClr val="000000"/>
                </a:solidFill>
              </a:rPr>
              <a:t> </a:t>
            </a:r>
            <a:r>
              <a:rPr lang="en-US" altLang="zh-CN" sz="3700" dirty="0">
                <a:solidFill>
                  <a:srgbClr val="000000"/>
                </a:solidFill>
              </a:rPr>
              <a:t>tar</a:t>
            </a:r>
            <a:endParaRPr lang="en-GB" sz="3700" dirty="0">
              <a:solidFill>
                <a:srgbClr val="000000"/>
              </a:solidFill>
            </a:endParaRPr>
          </a:p>
        </p:txBody>
      </p:sp>
      <p:sp>
        <p:nvSpPr>
          <p:cNvPr id="3" name="Content Placeholder 2"/>
          <p:cNvSpPr>
            <a:spLocks noGrp="1"/>
          </p:cNvSpPr>
          <p:nvPr>
            <p:ph idx="1"/>
          </p:nvPr>
        </p:nvSpPr>
        <p:spPr>
          <a:xfrm>
            <a:off x="357906" y="990600"/>
            <a:ext cx="3968251" cy="5280835"/>
          </a:xfrm>
        </p:spPr>
        <p:txBody>
          <a:bodyPr anchor="ctr">
            <a:noAutofit/>
          </a:bodyPr>
          <a:lstStyle/>
          <a:p>
            <a:pPr hangingPunct="0">
              <a:spcBef>
                <a:spcPts val="1500"/>
              </a:spcBef>
              <a:buNone/>
            </a:pPr>
            <a:r>
              <a:rPr lang="en-US" sz="1800" dirty="0">
                <a:solidFill>
                  <a:srgbClr val="000000"/>
                </a:solidFill>
              </a:rPr>
              <a:t>	Cigarette tar is a term used to describe the toxic chemical particles left behind by burning tobacco. This substance forms </a:t>
            </a:r>
            <a:r>
              <a:rPr lang="en-US" sz="1800" b="1" dirty="0">
                <a:solidFill>
                  <a:srgbClr val="000000"/>
                </a:solidFill>
              </a:rPr>
              <a:t>a tacky brown or yellow residue</a:t>
            </a:r>
            <a:r>
              <a:rPr lang="en-US" sz="1800" dirty="0">
                <a:solidFill>
                  <a:srgbClr val="000000"/>
                </a:solidFill>
              </a:rPr>
              <a:t>.</a:t>
            </a:r>
          </a:p>
          <a:p>
            <a:pPr hangingPunct="0">
              <a:spcBef>
                <a:spcPts val="1500"/>
              </a:spcBef>
            </a:pPr>
            <a:r>
              <a:rPr lang="en-US" sz="1800" dirty="0">
                <a:solidFill>
                  <a:srgbClr val="000000"/>
                </a:solidFill>
              </a:rPr>
              <a:t>Tar contains many different chemicals</a:t>
            </a:r>
            <a:r>
              <a:rPr lang="zh-CN" altLang="en-US" sz="1800" dirty="0">
                <a:solidFill>
                  <a:srgbClr val="000000"/>
                </a:solidFill>
              </a:rPr>
              <a:t> </a:t>
            </a:r>
            <a:r>
              <a:rPr lang="en-US" altLang="zh-CN" sz="1800" dirty="0">
                <a:solidFill>
                  <a:srgbClr val="000000"/>
                </a:solidFill>
              </a:rPr>
              <a:t>called</a:t>
            </a:r>
            <a:r>
              <a:rPr lang="zh-CN" altLang="en-US" sz="1800" dirty="0">
                <a:solidFill>
                  <a:srgbClr val="000000"/>
                </a:solidFill>
              </a:rPr>
              <a:t> </a:t>
            </a:r>
            <a:r>
              <a:rPr lang="en-US" altLang="zh-CN" sz="1800" dirty="0">
                <a:solidFill>
                  <a:srgbClr val="000000"/>
                </a:solidFill>
              </a:rPr>
              <a:t>carcinogens</a:t>
            </a:r>
            <a:r>
              <a:rPr lang="en-US" sz="1800" dirty="0">
                <a:solidFill>
                  <a:srgbClr val="000000"/>
                </a:solidFill>
              </a:rPr>
              <a:t> that can cause </a:t>
            </a:r>
            <a:r>
              <a:rPr lang="en-US" sz="1800" b="1" dirty="0">
                <a:solidFill>
                  <a:srgbClr val="000000"/>
                </a:solidFill>
              </a:rPr>
              <a:t>cancer</a:t>
            </a:r>
            <a:r>
              <a:rPr lang="en-US" sz="1800" dirty="0">
                <a:solidFill>
                  <a:srgbClr val="000000"/>
                </a:solidFill>
              </a:rPr>
              <a:t>, mainly lung cancer.  </a:t>
            </a:r>
          </a:p>
          <a:p>
            <a:pPr hangingPunct="0">
              <a:spcBef>
                <a:spcPts val="1500"/>
              </a:spcBef>
            </a:pPr>
            <a:r>
              <a:rPr lang="en-US" sz="1800" dirty="0">
                <a:solidFill>
                  <a:srgbClr val="000000"/>
                </a:solidFill>
              </a:rPr>
              <a:t>The chemicals damage the DNA in cells particularly in the lungs or tubes leading to the lungs.   </a:t>
            </a:r>
          </a:p>
          <a:p>
            <a:pPr hangingPunct="0">
              <a:spcBef>
                <a:spcPts val="1500"/>
              </a:spcBef>
            </a:pPr>
            <a:r>
              <a:rPr lang="en-US" sz="1800" dirty="0">
                <a:solidFill>
                  <a:srgbClr val="000000"/>
                </a:solidFill>
              </a:rPr>
              <a:t>The tar in cigarette smoke builds up inside the lungs as it is inhaled. Over time, a healthy pink lung tissue turns grey and eventually becomes black as more tar accumulates.</a:t>
            </a:r>
          </a:p>
        </p:txBody>
      </p:sp>
    </p:spTree>
    <p:extLst>
      <p:ext uri="{BB962C8B-B14F-4D97-AF65-F5344CB8AC3E}">
        <p14:creationId xmlns:p14="http://schemas.microsoft.com/office/powerpoint/2010/main" val="69283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fontScale="90000"/>
          </a:bodyPr>
          <a:lstStyle/>
          <a:p>
            <a:r>
              <a:rPr lang="en-GB" dirty="0">
                <a:solidFill>
                  <a:srgbClr val="FFFFFF"/>
                </a:solidFill>
              </a:rPr>
              <a:t>Effects of smoking on health</a:t>
            </a:r>
            <a:r>
              <a:rPr lang="zh-CN" altLang="en-US" dirty="0">
                <a:solidFill>
                  <a:srgbClr val="FFFFFF"/>
                </a:solidFill>
              </a:rPr>
              <a:t> </a:t>
            </a:r>
            <a:r>
              <a:rPr lang="en-US" altLang="zh-CN" dirty="0">
                <a:solidFill>
                  <a:srgbClr val="FFFFFF"/>
                </a:solidFill>
              </a:rPr>
              <a:t>-</a:t>
            </a:r>
            <a:r>
              <a:rPr lang="zh-CN" altLang="en-US" dirty="0">
                <a:solidFill>
                  <a:srgbClr val="FFFFFF"/>
                </a:solidFill>
              </a:rPr>
              <a:t> </a:t>
            </a:r>
            <a:r>
              <a:rPr lang="en-US" altLang="zh-CN" dirty="0">
                <a:solidFill>
                  <a:srgbClr val="FFFFFF"/>
                </a:solidFill>
              </a:rPr>
              <a:t>tar</a:t>
            </a:r>
            <a:endParaRPr lang="en-GB" dirty="0">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fontScale="92500"/>
          </a:bodyPr>
          <a:lstStyle/>
          <a:p>
            <a:pPr lvl="0" hangingPunct="0">
              <a:spcBef>
                <a:spcPts val="1500"/>
              </a:spcBef>
            </a:pPr>
            <a:r>
              <a:rPr lang="en-US" sz="2100" dirty="0">
                <a:solidFill>
                  <a:srgbClr val="000000"/>
                </a:solidFill>
              </a:rPr>
              <a:t>Tar also affects the linings of the tubes leading towards the lungs:</a:t>
            </a:r>
          </a:p>
          <a:p>
            <a:pPr lvl="0" hangingPunct="0">
              <a:spcBef>
                <a:spcPts val="1500"/>
              </a:spcBef>
            </a:pPr>
            <a:r>
              <a:rPr lang="en-US" sz="2100" dirty="0">
                <a:solidFill>
                  <a:srgbClr val="000000"/>
                </a:solidFill>
              </a:rPr>
              <a:t>It destroys or </a:t>
            </a:r>
            <a:r>
              <a:rPr lang="en-US" sz="2100" b="1" dirty="0">
                <a:solidFill>
                  <a:srgbClr val="000000"/>
                </a:solidFill>
              </a:rPr>
              <a:t>paralyses the cilia</a:t>
            </a:r>
            <a:r>
              <a:rPr lang="en-US" sz="2100" dirty="0">
                <a:solidFill>
                  <a:srgbClr val="000000"/>
                </a:solidFill>
              </a:rPr>
              <a:t>, so that they can no longer move mucus up to the throat.  </a:t>
            </a:r>
          </a:p>
          <a:p>
            <a:pPr lvl="0" hangingPunct="0">
              <a:spcBef>
                <a:spcPts val="1500"/>
              </a:spcBef>
            </a:pPr>
            <a:r>
              <a:rPr lang="en-US" sz="2100" dirty="0">
                <a:solidFill>
                  <a:srgbClr val="000000"/>
                </a:solidFill>
              </a:rPr>
              <a:t>The tar stimulates the </a:t>
            </a:r>
            <a:r>
              <a:rPr lang="en-US" sz="2100" b="1" dirty="0">
                <a:solidFill>
                  <a:srgbClr val="000000"/>
                </a:solidFill>
              </a:rPr>
              <a:t>goblet cells</a:t>
            </a:r>
            <a:r>
              <a:rPr lang="en-US" sz="2100" dirty="0">
                <a:solidFill>
                  <a:srgbClr val="000000"/>
                </a:solidFill>
              </a:rPr>
              <a:t> to </a:t>
            </a:r>
            <a:r>
              <a:rPr lang="en-US" sz="2100" b="1" dirty="0">
                <a:solidFill>
                  <a:srgbClr val="000000"/>
                </a:solidFill>
              </a:rPr>
              <a:t>make more mucus</a:t>
            </a:r>
            <a:r>
              <a:rPr lang="en-US" sz="2100" dirty="0">
                <a:solidFill>
                  <a:srgbClr val="000000"/>
                </a:solidFill>
              </a:rPr>
              <a:t> than usual.  The mucus slides into the lungs where </a:t>
            </a:r>
            <a:r>
              <a:rPr lang="en-US" sz="2100" b="1" dirty="0">
                <a:solidFill>
                  <a:srgbClr val="000000"/>
                </a:solidFill>
              </a:rPr>
              <a:t>bacteria can breed</a:t>
            </a:r>
            <a:r>
              <a:rPr lang="en-US" sz="2100" dirty="0">
                <a:solidFill>
                  <a:srgbClr val="000000"/>
                </a:solidFill>
              </a:rPr>
              <a:t> and cause disease.  </a:t>
            </a:r>
          </a:p>
          <a:p>
            <a:pPr lvl="0" hangingPunct="0">
              <a:spcBef>
                <a:spcPts val="1500"/>
              </a:spcBef>
            </a:pPr>
            <a:r>
              <a:rPr lang="en-US" sz="2100" dirty="0">
                <a:solidFill>
                  <a:srgbClr val="000000"/>
                </a:solidFill>
              </a:rPr>
              <a:t>The person tries to remove the mucus by </a:t>
            </a:r>
            <a:r>
              <a:rPr lang="en-US" sz="2100" b="1" dirty="0">
                <a:solidFill>
                  <a:srgbClr val="000000"/>
                </a:solidFill>
              </a:rPr>
              <a:t>coughing</a:t>
            </a:r>
            <a:r>
              <a:rPr lang="en-US" sz="2100" dirty="0">
                <a:solidFill>
                  <a:srgbClr val="000000"/>
                </a:solidFill>
              </a:rPr>
              <a:t> - which can damage the lungs and the lining of the tubes even more.  This is called </a:t>
            </a:r>
            <a:r>
              <a:rPr lang="en-US" sz="2100" b="1" dirty="0">
                <a:solidFill>
                  <a:srgbClr val="000000"/>
                </a:solidFill>
              </a:rPr>
              <a:t>bronchitis</a:t>
            </a:r>
            <a:r>
              <a:rPr lang="en-US" sz="2100" dirty="0">
                <a:solidFill>
                  <a:srgbClr val="000000"/>
                </a:solidFill>
              </a:rPr>
              <a:t>.  </a:t>
            </a:r>
          </a:p>
        </p:txBody>
      </p:sp>
    </p:spTree>
    <p:extLst>
      <p:ext uri="{BB962C8B-B14F-4D97-AF65-F5344CB8AC3E}">
        <p14:creationId xmlns:p14="http://schemas.microsoft.com/office/powerpoint/2010/main" val="201779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fontScale="90000"/>
          </a:bodyPr>
          <a:lstStyle/>
          <a:p>
            <a:r>
              <a:rPr lang="en-GB" dirty="0">
                <a:solidFill>
                  <a:srgbClr val="FFFFFF"/>
                </a:solidFill>
              </a:rPr>
              <a:t>Effects of smoking on health</a:t>
            </a:r>
            <a:r>
              <a:rPr lang="zh-CN" altLang="en-US" dirty="0">
                <a:solidFill>
                  <a:srgbClr val="FFFFFF"/>
                </a:solidFill>
              </a:rPr>
              <a:t> </a:t>
            </a:r>
            <a:r>
              <a:rPr lang="en-US" altLang="zh-CN" dirty="0">
                <a:solidFill>
                  <a:srgbClr val="FFFFFF"/>
                </a:solidFill>
              </a:rPr>
              <a:t>-</a:t>
            </a:r>
            <a:r>
              <a:rPr lang="zh-CN" altLang="en-US" dirty="0">
                <a:solidFill>
                  <a:srgbClr val="FFFFFF"/>
                </a:solidFill>
              </a:rPr>
              <a:t> </a:t>
            </a:r>
            <a:r>
              <a:rPr lang="en-US" altLang="zh-CN" dirty="0">
                <a:solidFill>
                  <a:srgbClr val="FFFFFF"/>
                </a:solidFill>
              </a:rPr>
              <a:t>tar</a:t>
            </a:r>
            <a:endParaRPr lang="en-GB" dirty="0">
              <a:solidFill>
                <a:srgbClr val="FFFFFF"/>
              </a:solidFill>
            </a:endParaRPr>
          </a:p>
        </p:txBody>
      </p:sp>
      <p:sp>
        <p:nvSpPr>
          <p:cNvPr id="3" name="Content Placeholder 2"/>
          <p:cNvSpPr>
            <a:spLocks noGrp="1"/>
          </p:cNvSpPr>
          <p:nvPr>
            <p:ph idx="1"/>
          </p:nvPr>
        </p:nvSpPr>
        <p:spPr>
          <a:xfrm>
            <a:off x="4684378" y="990600"/>
            <a:ext cx="3979563" cy="6019800"/>
          </a:xfrm>
        </p:spPr>
        <p:txBody>
          <a:bodyPr anchor="ctr">
            <a:normAutofit lnSpcReduction="10000"/>
          </a:bodyPr>
          <a:lstStyle/>
          <a:p>
            <a:pPr>
              <a:lnSpc>
                <a:spcPct val="110000"/>
              </a:lnSpc>
              <a:spcBef>
                <a:spcPts val="1000"/>
              </a:spcBef>
            </a:pPr>
            <a:r>
              <a:rPr lang="en-US" sz="2100" dirty="0">
                <a:solidFill>
                  <a:srgbClr val="000000"/>
                </a:solidFill>
              </a:rPr>
              <a:t>Sometimes the damage is so bad that the </a:t>
            </a:r>
            <a:r>
              <a:rPr lang="en-US" sz="2100" b="1" dirty="0">
                <a:solidFill>
                  <a:srgbClr val="000000"/>
                </a:solidFill>
              </a:rPr>
              <a:t>walls of the alveoli break down</a:t>
            </a:r>
            <a:r>
              <a:rPr lang="en-US" altLang="zh-CN" sz="2100" dirty="0">
                <a:solidFill>
                  <a:srgbClr val="000000"/>
                </a:solidFill>
              </a:rPr>
              <a:t>,</a:t>
            </a:r>
            <a:r>
              <a:rPr lang="zh-CN" altLang="en-US" sz="2100" dirty="0">
                <a:solidFill>
                  <a:srgbClr val="000000"/>
                </a:solidFill>
              </a:rPr>
              <a:t> </a:t>
            </a:r>
            <a:r>
              <a:rPr lang="en-US" altLang="zh-CN" sz="2100" dirty="0">
                <a:solidFill>
                  <a:srgbClr val="000000"/>
                </a:solidFill>
              </a:rPr>
              <a:t>leading to large open air spaces</a:t>
            </a:r>
            <a:r>
              <a:rPr lang="zh-CN" altLang="en-US" sz="2100" dirty="0">
                <a:solidFill>
                  <a:srgbClr val="000000"/>
                </a:solidFill>
              </a:rPr>
              <a:t> </a:t>
            </a:r>
            <a:r>
              <a:rPr lang="en-US" altLang="zh-CN" sz="2100" dirty="0">
                <a:solidFill>
                  <a:srgbClr val="000000"/>
                </a:solidFill>
              </a:rPr>
              <a:t>instead of many small ones</a:t>
            </a:r>
            <a:r>
              <a:rPr lang="en-US" sz="2100" dirty="0">
                <a:solidFill>
                  <a:srgbClr val="000000"/>
                </a:solidFill>
              </a:rPr>
              <a:t>. </a:t>
            </a:r>
            <a:r>
              <a:rPr lang="en-US" altLang="zh-CN" sz="2100" dirty="0">
                <a:solidFill>
                  <a:srgbClr val="000000"/>
                </a:solidFill>
              </a:rPr>
              <a:t>This</a:t>
            </a:r>
            <a:r>
              <a:rPr lang="zh-CN" altLang="en-US" sz="2100" dirty="0">
                <a:solidFill>
                  <a:srgbClr val="000000"/>
                </a:solidFill>
              </a:rPr>
              <a:t> </a:t>
            </a:r>
            <a:r>
              <a:rPr lang="en-US" altLang="zh-CN" sz="2100" b="1" dirty="0">
                <a:solidFill>
                  <a:srgbClr val="000000"/>
                </a:solidFill>
              </a:rPr>
              <a:t>decreases</a:t>
            </a:r>
            <a:r>
              <a:rPr lang="zh-CN" altLang="en-US" sz="2100" b="1" dirty="0">
                <a:solidFill>
                  <a:srgbClr val="000000"/>
                </a:solidFill>
              </a:rPr>
              <a:t> </a:t>
            </a:r>
            <a:r>
              <a:rPr lang="en-US" altLang="zh-CN" sz="2100" b="1" dirty="0">
                <a:solidFill>
                  <a:srgbClr val="000000"/>
                </a:solidFill>
              </a:rPr>
              <a:t>the</a:t>
            </a:r>
            <a:r>
              <a:rPr lang="zh-CN" altLang="en-US" sz="2100" b="1" dirty="0">
                <a:solidFill>
                  <a:srgbClr val="000000"/>
                </a:solidFill>
              </a:rPr>
              <a:t> </a:t>
            </a:r>
            <a:r>
              <a:rPr lang="en-US" altLang="zh-CN" sz="2100" b="1" dirty="0">
                <a:solidFill>
                  <a:srgbClr val="000000"/>
                </a:solidFill>
              </a:rPr>
              <a:t>total</a:t>
            </a:r>
            <a:r>
              <a:rPr lang="zh-CN" altLang="en-US" sz="2100" b="1" dirty="0">
                <a:solidFill>
                  <a:srgbClr val="000000"/>
                </a:solidFill>
              </a:rPr>
              <a:t> </a:t>
            </a:r>
            <a:r>
              <a:rPr lang="en-US" altLang="zh-CN" sz="2100" b="1" dirty="0">
                <a:solidFill>
                  <a:srgbClr val="000000"/>
                </a:solidFill>
              </a:rPr>
              <a:t>area</a:t>
            </a:r>
            <a:r>
              <a:rPr lang="zh-CN" altLang="en-US" sz="2100" b="1" dirty="0">
                <a:solidFill>
                  <a:srgbClr val="000000"/>
                </a:solidFill>
              </a:rPr>
              <a:t> </a:t>
            </a:r>
            <a:r>
              <a:rPr lang="en-US" altLang="zh-CN" sz="2100" b="1" dirty="0">
                <a:solidFill>
                  <a:srgbClr val="000000"/>
                </a:solidFill>
              </a:rPr>
              <a:t>for</a:t>
            </a:r>
            <a:r>
              <a:rPr lang="zh-CN" altLang="en-US" sz="2100" b="1" dirty="0">
                <a:solidFill>
                  <a:srgbClr val="000000"/>
                </a:solidFill>
              </a:rPr>
              <a:t> </a:t>
            </a:r>
            <a:r>
              <a:rPr lang="en-US" altLang="zh-CN" sz="2100" b="1" dirty="0">
                <a:solidFill>
                  <a:srgbClr val="000000"/>
                </a:solidFill>
              </a:rPr>
              <a:t>gas</a:t>
            </a:r>
            <a:r>
              <a:rPr lang="zh-CN" altLang="en-US" sz="2100" b="1" dirty="0">
                <a:solidFill>
                  <a:srgbClr val="000000"/>
                </a:solidFill>
              </a:rPr>
              <a:t> </a:t>
            </a:r>
            <a:r>
              <a:rPr lang="en-US" altLang="zh-CN" sz="2100" b="1" dirty="0">
                <a:solidFill>
                  <a:srgbClr val="000000"/>
                </a:solidFill>
              </a:rPr>
              <a:t>exchange</a:t>
            </a:r>
            <a:r>
              <a:rPr lang="zh-CN" altLang="en-US" sz="2100" b="1" dirty="0">
                <a:solidFill>
                  <a:srgbClr val="000000"/>
                </a:solidFill>
              </a:rPr>
              <a:t> </a:t>
            </a:r>
            <a:r>
              <a:rPr lang="en-US" altLang="zh-CN" sz="2100" dirty="0">
                <a:solidFill>
                  <a:srgbClr val="000000"/>
                </a:solidFill>
              </a:rPr>
              <a:t>across</a:t>
            </a:r>
            <a:r>
              <a:rPr lang="zh-CN" altLang="en-US" sz="2100" dirty="0">
                <a:solidFill>
                  <a:srgbClr val="000000"/>
                </a:solidFill>
              </a:rPr>
              <a:t> </a:t>
            </a:r>
            <a:r>
              <a:rPr lang="en-US" altLang="zh-CN" sz="2100" dirty="0">
                <a:solidFill>
                  <a:srgbClr val="000000"/>
                </a:solidFill>
              </a:rPr>
              <a:t>alveoli.</a:t>
            </a:r>
            <a:r>
              <a:rPr lang="en-US" sz="2100" dirty="0">
                <a:solidFill>
                  <a:srgbClr val="000000"/>
                </a:solidFill>
              </a:rPr>
              <a:t> </a:t>
            </a:r>
          </a:p>
          <a:p>
            <a:pPr lvl="0">
              <a:lnSpc>
                <a:spcPct val="110000"/>
              </a:lnSpc>
              <a:spcBef>
                <a:spcPts val="1000"/>
              </a:spcBef>
            </a:pPr>
            <a:r>
              <a:rPr lang="en-US" sz="2100" dirty="0">
                <a:solidFill>
                  <a:srgbClr val="000000"/>
                </a:solidFill>
              </a:rPr>
              <a:t>This stops oxygen and carbon dioxide moving easily in and out of the blood.  </a:t>
            </a:r>
          </a:p>
          <a:p>
            <a:pPr lvl="0">
              <a:lnSpc>
                <a:spcPct val="110000"/>
              </a:lnSpc>
              <a:spcBef>
                <a:spcPts val="1000"/>
              </a:spcBef>
            </a:pPr>
            <a:r>
              <a:rPr lang="en-US" sz="2100" dirty="0">
                <a:solidFill>
                  <a:srgbClr val="000000"/>
                </a:solidFill>
              </a:rPr>
              <a:t>The person finds it difficult to get enough oxygen. This is called </a:t>
            </a:r>
            <a:r>
              <a:rPr lang="en-US" sz="2100" b="1" dirty="0">
                <a:solidFill>
                  <a:srgbClr val="000000"/>
                </a:solidFill>
              </a:rPr>
              <a:t>emphysema</a:t>
            </a:r>
            <a:r>
              <a:rPr lang="en-US" sz="2100" dirty="0">
                <a:solidFill>
                  <a:srgbClr val="000000"/>
                </a:solidFill>
              </a:rPr>
              <a:t>.</a:t>
            </a:r>
            <a:endParaRPr lang="en-GB" sz="2100" dirty="0">
              <a:solidFill>
                <a:srgbClr val="000000"/>
              </a:solidFill>
            </a:endParaRPr>
          </a:p>
          <a:p>
            <a:pPr>
              <a:lnSpc>
                <a:spcPct val="110000"/>
              </a:lnSpc>
              <a:spcBef>
                <a:spcPts val="1000"/>
              </a:spcBef>
            </a:pPr>
            <a:r>
              <a:rPr lang="en-US" altLang="zh-CN" sz="2100" dirty="0">
                <a:solidFill>
                  <a:srgbClr val="000000"/>
                </a:solidFill>
              </a:rPr>
              <a:t>Some</a:t>
            </a:r>
            <a:r>
              <a:rPr lang="zh-CN" altLang="en-US" sz="2100" dirty="0">
                <a:solidFill>
                  <a:srgbClr val="000000"/>
                </a:solidFill>
              </a:rPr>
              <a:t> </a:t>
            </a:r>
            <a:r>
              <a:rPr lang="en-US" altLang="zh-CN" sz="2100" dirty="0">
                <a:solidFill>
                  <a:srgbClr val="000000"/>
                </a:solidFill>
              </a:rPr>
              <a:t>symptoms</a:t>
            </a:r>
            <a:r>
              <a:rPr lang="zh-CN" altLang="en-US" sz="2100" dirty="0">
                <a:solidFill>
                  <a:srgbClr val="000000"/>
                </a:solidFill>
              </a:rPr>
              <a:t> </a:t>
            </a:r>
            <a:r>
              <a:rPr lang="en-US" altLang="zh-CN" sz="2100" dirty="0">
                <a:solidFill>
                  <a:srgbClr val="000000"/>
                </a:solidFill>
              </a:rPr>
              <a:t>include:</a:t>
            </a:r>
            <a:r>
              <a:rPr lang="zh-CN" altLang="en-US" sz="2100" dirty="0">
                <a:solidFill>
                  <a:srgbClr val="000000"/>
                </a:solidFill>
              </a:rPr>
              <a:t> </a:t>
            </a:r>
            <a:r>
              <a:rPr lang="en-US" altLang="zh-CN" sz="2100" dirty="0">
                <a:solidFill>
                  <a:srgbClr val="000000"/>
                </a:solidFill>
              </a:rPr>
              <a:t>shortness of breath,</a:t>
            </a:r>
            <a:r>
              <a:rPr lang="zh-CN" altLang="en-US" sz="2100" dirty="0">
                <a:solidFill>
                  <a:srgbClr val="000000"/>
                </a:solidFill>
              </a:rPr>
              <a:t> </a:t>
            </a:r>
            <a:r>
              <a:rPr lang="en-US" altLang="zh-CN" sz="2100" dirty="0">
                <a:solidFill>
                  <a:srgbClr val="000000"/>
                </a:solidFill>
              </a:rPr>
              <a:t>long duration cough which can be dry or with mucus,</a:t>
            </a:r>
            <a:r>
              <a:rPr lang="zh-CN" altLang="en-US" sz="2100" dirty="0">
                <a:solidFill>
                  <a:srgbClr val="000000"/>
                </a:solidFill>
              </a:rPr>
              <a:t> </a:t>
            </a:r>
            <a:r>
              <a:rPr lang="en-US" altLang="zh-CN" sz="2100" dirty="0">
                <a:solidFill>
                  <a:srgbClr val="000000"/>
                </a:solidFill>
              </a:rPr>
              <a:t>fatigue,</a:t>
            </a:r>
            <a:r>
              <a:rPr lang="zh-CN" altLang="en-US" sz="2100" dirty="0">
                <a:solidFill>
                  <a:srgbClr val="000000"/>
                </a:solidFill>
              </a:rPr>
              <a:t> </a:t>
            </a:r>
            <a:r>
              <a:rPr lang="en-US" altLang="zh-CN" sz="2100" dirty="0">
                <a:solidFill>
                  <a:srgbClr val="000000"/>
                </a:solidFill>
              </a:rPr>
              <a:t>etc.</a:t>
            </a:r>
          </a:p>
          <a:p>
            <a:pPr>
              <a:lnSpc>
                <a:spcPct val="110000"/>
              </a:lnSpc>
              <a:spcBef>
                <a:spcPts val="1000"/>
              </a:spcBef>
            </a:pPr>
            <a:endParaRPr lang="en-US" altLang="zh-CN" sz="2100" dirty="0">
              <a:solidFill>
                <a:srgbClr val="000000"/>
              </a:solidFill>
            </a:endParaRPr>
          </a:p>
          <a:p>
            <a:pPr>
              <a:lnSpc>
                <a:spcPct val="110000"/>
              </a:lnSpc>
              <a:spcBef>
                <a:spcPts val="1000"/>
              </a:spcBef>
            </a:pPr>
            <a:endParaRPr lang="en-US" sz="2100" dirty="0">
              <a:solidFill>
                <a:srgbClr val="000000"/>
              </a:solidFill>
            </a:endParaRPr>
          </a:p>
        </p:txBody>
      </p:sp>
    </p:spTree>
    <p:extLst>
      <p:ext uri="{BB962C8B-B14F-4D97-AF65-F5344CB8AC3E}">
        <p14:creationId xmlns:p14="http://schemas.microsoft.com/office/powerpoint/2010/main" val="292336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4981" y="4462044"/>
            <a:ext cx="8579094"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86952" y="4615840"/>
            <a:ext cx="2913856" cy="1526741"/>
          </a:xfrm>
        </p:spPr>
        <p:txBody>
          <a:bodyPr vert="horz" lIns="91440" tIns="45720" rIns="91440" bIns="45720" rtlCol="0" anchor="ctr">
            <a:normAutofit/>
          </a:bodyPr>
          <a:lstStyle/>
          <a:p>
            <a:pPr algn="r">
              <a:lnSpc>
                <a:spcPct val="90000"/>
              </a:lnSpc>
            </a:pPr>
            <a:r>
              <a:rPr lang="en-US" sz="2600" kern="1200">
                <a:solidFill>
                  <a:schemeClr val="bg1"/>
                </a:solidFill>
                <a:latin typeface="+mj-lt"/>
                <a:ea typeface="+mj-ea"/>
                <a:cs typeface="+mj-cs"/>
              </a:rPr>
              <a:t>Antibiotics</a:t>
            </a:r>
          </a:p>
        </p:txBody>
      </p:sp>
      <p:pic>
        <p:nvPicPr>
          <p:cNvPr id="4" name="Content Placeholder 3" descr="CDC_Get_Smart_poster_healthy_adult.png"/>
          <p:cNvPicPr>
            <a:picLocks noGrp="1" noChangeAspect="1"/>
          </p:cNvPicPr>
          <p:nvPr>
            <p:ph idx="1"/>
          </p:nvPr>
        </p:nvPicPr>
        <p:blipFill rotWithShape="1">
          <a:blip r:embed="rId2" cstate="print"/>
          <a:srcRect t="2198" r="1" b="28345"/>
          <a:stretch/>
        </p:blipFill>
        <p:spPr>
          <a:xfrm>
            <a:off x="294981" y="352931"/>
            <a:ext cx="4169610" cy="3749040"/>
          </a:xfrm>
          <a:prstGeom prst="rect">
            <a:avLst/>
          </a:prstGeom>
        </p:spPr>
      </p:pic>
      <p:pic>
        <p:nvPicPr>
          <p:cNvPr id="7" name="Picture 6" descr="312442_534549196566096_1946769423_n.jpg"/>
          <p:cNvPicPr>
            <a:picLocks noChangeAspect="1"/>
          </p:cNvPicPr>
          <p:nvPr/>
        </p:nvPicPr>
        <p:blipFill rotWithShape="1">
          <a:blip r:embed="rId3" cstate="print"/>
          <a:srcRect r="2" b="8039"/>
          <a:stretch/>
        </p:blipFill>
        <p:spPr>
          <a:xfrm>
            <a:off x="4688802" y="357013"/>
            <a:ext cx="4160216" cy="3749040"/>
          </a:xfrm>
          <a:prstGeom prst="rect">
            <a:avLst/>
          </a:prstGeom>
        </p:spPr>
      </p:pic>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54904"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EF89CF4-4A64-B647-8DA3-EAC84F4272BA}"/>
              </a:ext>
            </a:extLst>
          </p:cNvPr>
          <p:cNvSpPr txBox="1"/>
          <p:nvPr/>
        </p:nvSpPr>
        <p:spPr>
          <a:xfrm>
            <a:off x="3709002" y="4615840"/>
            <a:ext cx="4957440" cy="152674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1900" dirty="0">
                <a:solidFill>
                  <a:schemeClr val="bg1"/>
                </a:solidFill>
              </a:rPr>
              <a:t>Antibiotics are substances that </a:t>
            </a:r>
            <a:r>
              <a:rPr lang="en-US" altLang="zh-CN" sz="1900" b="1" dirty="0">
                <a:solidFill>
                  <a:schemeClr val="bg1"/>
                </a:solidFill>
              </a:rPr>
              <a:t>kill bacteria</a:t>
            </a:r>
            <a:r>
              <a:rPr lang="en-US" altLang="zh-CN" sz="1900" dirty="0">
                <a:solidFill>
                  <a:schemeClr val="bg1"/>
                </a:solidFill>
              </a:rPr>
              <a:t>, but do not harm other living cells.</a:t>
            </a:r>
          </a:p>
          <a:p>
            <a:pPr indent="-228600">
              <a:lnSpc>
                <a:spcPct val="90000"/>
              </a:lnSpc>
              <a:spcAft>
                <a:spcPts val="600"/>
              </a:spcAft>
              <a:buFont typeface="Arial" panose="020B0604020202020204" pitchFamily="34" charset="0"/>
              <a:buChar char="•"/>
            </a:pPr>
            <a:endParaRPr kumimoji="1" lang="en-US" altLang="zh-CN" sz="1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1" y="5638800"/>
            <a:ext cx="2637099" cy="1143000"/>
          </a:xfrm>
        </p:spPr>
        <p:txBody>
          <a:bodyPr>
            <a:normAutofit/>
          </a:bodyPr>
          <a:lstStyle/>
          <a:p>
            <a:r>
              <a:rPr lang="en-US" altLang="zh-CN" dirty="0"/>
              <a:t>COPD</a:t>
            </a:r>
            <a:endParaRPr lang="en-GB" dirty="0"/>
          </a:p>
        </p:txBody>
      </p:sp>
      <p:pic>
        <p:nvPicPr>
          <p:cNvPr id="4" name="Content Placeholder 3" descr="Bronchitis_Basics.jpg"/>
          <p:cNvPicPr>
            <a:picLocks noGrp="1" noChangeAspect="1"/>
          </p:cNvPicPr>
          <p:nvPr>
            <p:ph idx="1"/>
          </p:nvPr>
        </p:nvPicPr>
        <p:blipFill>
          <a:blip r:embed="rId3" cstate="print"/>
          <a:stretch>
            <a:fillRect/>
          </a:stretch>
        </p:blipFill>
        <p:spPr>
          <a:xfrm>
            <a:off x="29901" y="0"/>
            <a:ext cx="3829495" cy="4704808"/>
          </a:xfrm>
        </p:spPr>
      </p:pic>
      <p:sp>
        <p:nvSpPr>
          <p:cNvPr id="3" name="文本框 2">
            <a:extLst>
              <a:ext uri="{FF2B5EF4-FFF2-40B4-BE49-F238E27FC236}">
                <a16:creationId xmlns:a16="http://schemas.microsoft.com/office/drawing/2014/main" id="{C9E63B44-A544-FA4F-A089-7FAEA12E8593}"/>
              </a:ext>
            </a:extLst>
          </p:cNvPr>
          <p:cNvSpPr txBox="1"/>
          <p:nvPr/>
        </p:nvSpPr>
        <p:spPr>
          <a:xfrm>
            <a:off x="2760321" y="4901720"/>
            <a:ext cx="6381750" cy="1946687"/>
          </a:xfrm>
          <a:prstGeom prst="rect">
            <a:avLst/>
          </a:prstGeom>
          <a:noFill/>
        </p:spPr>
        <p:txBody>
          <a:bodyPr wrap="square" rtlCol="0">
            <a:spAutoFit/>
          </a:bodyPr>
          <a:lstStyle/>
          <a:p>
            <a:pPr>
              <a:spcBef>
                <a:spcPts val="1500"/>
              </a:spcBef>
            </a:pPr>
            <a:r>
              <a:rPr kumimoji="1" lang="en-US" altLang="zh-CN" dirty="0"/>
              <a:t>Chronic obstructive pulmonary disease (COPD) is estimated to affect 32 million persons in the United States and is the third leading cause of death in this country. </a:t>
            </a:r>
          </a:p>
          <a:p>
            <a:pPr>
              <a:spcBef>
                <a:spcPts val="1500"/>
              </a:spcBef>
            </a:pPr>
            <a:r>
              <a:rPr kumimoji="1" lang="en-US" altLang="zh-CN" dirty="0"/>
              <a:t>Patients typically have </a:t>
            </a:r>
            <a:r>
              <a:rPr kumimoji="1" lang="en-US" altLang="zh-CN" b="1" dirty="0"/>
              <a:t>symptoms of chronic bronchitis </a:t>
            </a:r>
            <a:r>
              <a:rPr kumimoji="1" lang="en-US" altLang="zh-CN" dirty="0"/>
              <a:t>and </a:t>
            </a:r>
            <a:r>
              <a:rPr kumimoji="1" lang="en-US" altLang="zh-CN" b="1" dirty="0"/>
              <a:t>emphysema</a:t>
            </a:r>
            <a:r>
              <a:rPr kumimoji="1" lang="en-US" altLang="zh-CN" dirty="0"/>
              <a:t>, but it</a:t>
            </a:r>
            <a:r>
              <a:rPr kumimoji="1" lang="zh-CN" altLang="en-US" dirty="0"/>
              <a:t> </a:t>
            </a:r>
            <a:r>
              <a:rPr kumimoji="1" lang="en-US" altLang="zh-CN" dirty="0"/>
              <a:t>also includes asthma or a </a:t>
            </a:r>
            <a:r>
              <a:rPr kumimoji="1" lang="en-US" altLang="zh-CN" b="1" dirty="0"/>
              <a:t>combination</a:t>
            </a:r>
            <a:r>
              <a:rPr kumimoji="1" lang="en-US" altLang="zh-CN" dirty="0"/>
              <a:t> of the above</a:t>
            </a:r>
            <a:endParaRPr kumimoji="1" lang="zh-CN" altLang="en-US" dirty="0"/>
          </a:p>
        </p:txBody>
      </p:sp>
      <p:pic>
        <p:nvPicPr>
          <p:cNvPr id="5" name="Picture 6" descr="emphysema_2.jpg">
            <a:extLst>
              <a:ext uri="{FF2B5EF4-FFF2-40B4-BE49-F238E27FC236}">
                <a16:creationId xmlns:a16="http://schemas.microsoft.com/office/drawing/2014/main" id="{23346ADA-EE36-594D-830F-7DC3BEBE9004}"/>
              </a:ext>
            </a:extLst>
          </p:cNvPr>
          <p:cNvPicPr>
            <a:picLocks noChangeAspect="1"/>
          </p:cNvPicPr>
          <p:nvPr/>
        </p:nvPicPr>
        <p:blipFill>
          <a:blip r:embed="rId4" cstate="print"/>
          <a:srcRect b="8511"/>
          <a:stretch>
            <a:fillRect/>
          </a:stretch>
        </p:blipFill>
        <p:spPr>
          <a:xfrm>
            <a:off x="3840126" y="1066800"/>
            <a:ext cx="5303874" cy="3124200"/>
          </a:xfrm>
          <a:prstGeom prst="rect">
            <a:avLst/>
          </a:prstGeom>
        </p:spPr>
      </p:pic>
    </p:spTree>
    <p:extLst>
      <p:ext uri="{BB962C8B-B14F-4D97-AF65-F5344CB8AC3E}">
        <p14:creationId xmlns:p14="http://schemas.microsoft.com/office/powerpoint/2010/main" val="1907190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8624" y="1153572"/>
            <a:ext cx="2496801" cy="4461163"/>
          </a:xfrm>
        </p:spPr>
        <p:txBody>
          <a:bodyPr>
            <a:normAutofit/>
          </a:bodyPr>
          <a:lstStyle/>
          <a:p>
            <a:r>
              <a:rPr lang="en-GB" dirty="0">
                <a:solidFill>
                  <a:srgbClr val="FFFFFF"/>
                </a:solidFill>
              </a:rPr>
              <a:t>Effects of smoking on health</a:t>
            </a:r>
            <a:r>
              <a:rPr lang="zh-CN" altLang="en-US" dirty="0">
                <a:solidFill>
                  <a:srgbClr val="FFFFFF"/>
                </a:solidFill>
              </a:rPr>
              <a:t> </a:t>
            </a:r>
            <a:r>
              <a:rPr lang="en-US" altLang="zh-CN" dirty="0">
                <a:solidFill>
                  <a:srgbClr val="FFFFFF"/>
                </a:solidFill>
              </a:rPr>
              <a:t>-</a:t>
            </a:r>
            <a:r>
              <a:rPr lang="zh-CN" altLang="en-US" dirty="0">
                <a:solidFill>
                  <a:srgbClr val="FFFFFF"/>
                </a:solidFill>
              </a:rPr>
              <a:t> </a:t>
            </a:r>
            <a:r>
              <a:rPr lang="en-US" altLang="zh-CN" dirty="0">
                <a:solidFill>
                  <a:srgbClr val="FFFFFF"/>
                </a:solidFill>
              </a:rPr>
              <a:t>Carbon monoxide</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hangingPunct="0">
              <a:spcBef>
                <a:spcPts val="1500"/>
              </a:spcBef>
              <a:buNone/>
            </a:pPr>
            <a:r>
              <a:rPr lang="en-US" sz="3000" dirty="0"/>
              <a:t>	This diffuses into the blood from the alveoli.</a:t>
            </a:r>
          </a:p>
          <a:p>
            <a:pPr hangingPunct="0">
              <a:spcBef>
                <a:spcPts val="1500"/>
              </a:spcBef>
            </a:pPr>
            <a:r>
              <a:rPr lang="en-US" sz="3000" dirty="0"/>
              <a:t>Carbon monoxide </a:t>
            </a:r>
            <a:r>
              <a:rPr lang="en-US" sz="3000" b="1" dirty="0"/>
              <a:t>combines irreversibly with haemoglobin</a:t>
            </a:r>
            <a:r>
              <a:rPr lang="en-US" sz="3000" dirty="0"/>
              <a:t>, i.e. it will not separate from it.</a:t>
            </a:r>
          </a:p>
          <a:p>
            <a:pPr hangingPunct="0">
              <a:spcBef>
                <a:spcPts val="1500"/>
              </a:spcBef>
            </a:pPr>
            <a:r>
              <a:rPr lang="en-US" sz="3000" dirty="0"/>
              <a:t>The haemoglobin cannot be used for carrying oxygen, so smokers are likely to run short of oxygen if they try to do anything very energetic.</a:t>
            </a:r>
          </a:p>
        </p:txBody>
      </p:sp>
    </p:spTree>
    <p:extLst>
      <p:ext uri="{BB962C8B-B14F-4D97-AF65-F5344CB8AC3E}">
        <p14:creationId xmlns:p14="http://schemas.microsoft.com/office/powerpoint/2010/main" val="23001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Effects of smoking on health</a:t>
            </a:r>
            <a:endParaRPr lang="en-GB" dirty="0"/>
          </a:p>
        </p:txBody>
      </p:sp>
      <p:pic>
        <p:nvPicPr>
          <p:cNvPr id="4" name="Content Placeholder 3" descr="_44084706_lungdisease.jpg"/>
          <p:cNvPicPr>
            <a:picLocks noGrp="1" noChangeAspect="1"/>
          </p:cNvPicPr>
          <p:nvPr>
            <p:ph idx="1"/>
          </p:nvPr>
        </p:nvPicPr>
        <p:blipFill>
          <a:blip r:embed="rId2" cstate="print"/>
          <a:stretch>
            <a:fillRect/>
          </a:stretch>
        </p:blipFill>
        <p:spPr>
          <a:xfrm>
            <a:off x="32795" y="2133600"/>
            <a:ext cx="4648200" cy="3352067"/>
          </a:xfrm>
        </p:spPr>
      </p:pic>
      <p:pic>
        <p:nvPicPr>
          <p:cNvPr id="6" name="Picture 5" descr="heart attack_1.jpg"/>
          <p:cNvPicPr>
            <a:picLocks noChangeAspect="1"/>
          </p:cNvPicPr>
          <p:nvPr/>
        </p:nvPicPr>
        <p:blipFill>
          <a:blip r:embed="rId3" cstate="print"/>
          <a:stretch>
            <a:fillRect/>
          </a:stretch>
        </p:blipFill>
        <p:spPr>
          <a:xfrm>
            <a:off x="4928037" y="1828800"/>
            <a:ext cx="4169664" cy="43068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Effects of smoking</a:t>
            </a:r>
          </a:p>
        </p:txBody>
      </p:sp>
      <p:pic>
        <p:nvPicPr>
          <p:cNvPr id="4" name="Content Placeholder 3" descr="effects-of-smoking.gif"/>
          <p:cNvPicPr>
            <a:picLocks noGrp="1" noChangeAspect="1"/>
          </p:cNvPicPr>
          <p:nvPr>
            <p:ph idx="1"/>
          </p:nvPr>
        </p:nvPicPr>
        <p:blipFill>
          <a:blip r:embed="rId2" cstate="print"/>
          <a:stretch>
            <a:fillRect/>
          </a:stretch>
        </p:blipFill>
        <p:spPr>
          <a:xfrm>
            <a:off x="1351536" y="1142984"/>
            <a:ext cx="6649487" cy="5616557"/>
          </a:xfrm>
        </p:spPr>
      </p:pic>
    </p:spTree>
    <p:extLst>
      <p:ext uri="{BB962C8B-B14F-4D97-AF65-F5344CB8AC3E}">
        <p14:creationId xmlns:p14="http://schemas.microsoft.com/office/powerpoint/2010/main" val="1970911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英华\biology\备课资料\AS Biology备课\AS自制课件\AS Chapter9- gas exchange\C9 smoking- figures\ASH_76 ugl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30" y="86735"/>
            <a:ext cx="9066170" cy="6726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305892" y="639883"/>
            <a:ext cx="461004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Are you ready?</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97482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6" presetClass="entr" presetSubtype="21"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barn(inVertical)">
                                      <p:cBhvr>
                                        <p:cTn id="1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0323" y="0"/>
            <a:ext cx="4703677"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7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标题 1">
            <a:extLst>
              <a:ext uri="{FF2B5EF4-FFF2-40B4-BE49-F238E27FC236}">
                <a16:creationId xmlns:a16="http://schemas.microsoft.com/office/drawing/2014/main" id="{B2E9969B-3B18-C84D-80EF-85D54BC48A0B}"/>
              </a:ext>
            </a:extLst>
          </p:cNvPr>
          <p:cNvSpPr>
            <a:spLocks noGrp="1"/>
          </p:cNvSpPr>
          <p:nvPr>
            <p:ph type="title"/>
          </p:nvPr>
        </p:nvSpPr>
        <p:spPr>
          <a:xfrm>
            <a:off x="603748" y="798445"/>
            <a:ext cx="3602727" cy="1311664"/>
          </a:xfrm>
        </p:spPr>
        <p:txBody>
          <a:bodyPr>
            <a:normAutofit/>
          </a:bodyPr>
          <a:lstStyle/>
          <a:p>
            <a:r>
              <a:rPr kumimoji="1" lang="en-US" altLang="zh-CN">
                <a:solidFill>
                  <a:srgbClr val="000000"/>
                </a:solidFill>
              </a:rPr>
              <a:t>Antibiotics</a:t>
            </a:r>
            <a:endParaRPr kumimoji="1" lang="zh-CN" altLang="en-US">
              <a:solidFill>
                <a:srgbClr val="000000"/>
              </a:solidFill>
            </a:endParaRPr>
          </a:p>
        </p:txBody>
      </p:sp>
      <p:sp>
        <p:nvSpPr>
          <p:cNvPr id="3" name="内容占位符 2">
            <a:extLst>
              <a:ext uri="{FF2B5EF4-FFF2-40B4-BE49-F238E27FC236}">
                <a16:creationId xmlns:a16="http://schemas.microsoft.com/office/drawing/2014/main" id="{17EA74B4-6D67-0641-AD6A-EA36C56E449E}"/>
              </a:ext>
            </a:extLst>
          </p:cNvPr>
          <p:cNvSpPr>
            <a:spLocks noGrp="1"/>
          </p:cNvSpPr>
          <p:nvPr>
            <p:ph idx="1"/>
          </p:nvPr>
        </p:nvSpPr>
        <p:spPr>
          <a:xfrm>
            <a:off x="603747" y="2272142"/>
            <a:ext cx="3836576" cy="4204857"/>
          </a:xfrm>
        </p:spPr>
        <p:txBody>
          <a:bodyPr anchor="ctr">
            <a:normAutofit/>
          </a:bodyPr>
          <a:lstStyle/>
          <a:p>
            <a:r>
              <a:rPr kumimoji="1" lang="en-US" altLang="zh-CN" sz="1800" dirty="0">
                <a:solidFill>
                  <a:srgbClr val="000000"/>
                </a:solidFill>
              </a:rPr>
              <a:t>1.</a:t>
            </a:r>
            <a:r>
              <a:rPr kumimoji="1" lang="zh-CN" altLang="en-US" sz="1800" dirty="0">
                <a:solidFill>
                  <a:srgbClr val="000000"/>
                </a:solidFill>
              </a:rPr>
              <a:t> </a:t>
            </a:r>
            <a:r>
              <a:rPr kumimoji="1" lang="en-US" altLang="zh-CN" sz="1800" dirty="0">
                <a:solidFill>
                  <a:srgbClr val="000000"/>
                </a:solidFill>
              </a:rPr>
              <a:t>The</a:t>
            </a:r>
            <a:r>
              <a:rPr kumimoji="1" lang="zh-CN" altLang="en-US" sz="1800" dirty="0">
                <a:solidFill>
                  <a:srgbClr val="000000"/>
                </a:solidFill>
              </a:rPr>
              <a:t> </a:t>
            </a:r>
            <a:r>
              <a:rPr kumimoji="1" lang="en-US" altLang="zh-CN" sz="1800" dirty="0">
                <a:solidFill>
                  <a:srgbClr val="000000"/>
                </a:solidFill>
              </a:rPr>
              <a:t>first</a:t>
            </a:r>
            <a:r>
              <a:rPr kumimoji="1" lang="zh-CN" altLang="en-US" sz="1800" dirty="0">
                <a:solidFill>
                  <a:srgbClr val="000000"/>
                </a:solidFill>
              </a:rPr>
              <a:t> </a:t>
            </a:r>
            <a:r>
              <a:rPr kumimoji="1" lang="en-US" altLang="zh-CN" sz="1800" dirty="0">
                <a:solidFill>
                  <a:srgbClr val="000000"/>
                </a:solidFill>
              </a:rPr>
              <a:t>antibiotic</a:t>
            </a:r>
            <a:r>
              <a:rPr kumimoji="1" lang="zh-CN" altLang="en-US" sz="1800" dirty="0">
                <a:solidFill>
                  <a:srgbClr val="000000"/>
                </a:solidFill>
              </a:rPr>
              <a:t> </a:t>
            </a:r>
            <a:r>
              <a:rPr kumimoji="1" lang="en-US" altLang="zh-CN" sz="1800" dirty="0">
                <a:solidFill>
                  <a:srgbClr val="000000"/>
                </a:solidFill>
              </a:rPr>
              <a:t>that</a:t>
            </a:r>
            <a:r>
              <a:rPr kumimoji="1" lang="zh-CN" altLang="en-US" sz="1800" dirty="0">
                <a:solidFill>
                  <a:srgbClr val="000000"/>
                </a:solidFill>
              </a:rPr>
              <a:t> </a:t>
            </a:r>
            <a:r>
              <a:rPr kumimoji="1" lang="en-US" altLang="zh-CN" sz="1800" dirty="0">
                <a:solidFill>
                  <a:srgbClr val="000000"/>
                </a:solidFill>
              </a:rPr>
              <a:t>has</a:t>
            </a:r>
            <a:r>
              <a:rPr kumimoji="1" lang="zh-CN" altLang="en-US" sz="1800" dirty="0">
                <a:solidFill>
                  <a:srgbClr val="000000"/>
                </a:solidFill>
              </a:rPr>
              <a:t> </a:t>
            </a:r>
            <a:r>
              <a:rPr kumimoji="1" lang="en-US" altLang="zh-CN" sz="1800" dirty="0">
                <a:solidFill>
                  <a:srgbClr val="000000"/>
                </a:solidFill>
              </a:rPr>
              <a:t>been</a:t>
            </a:r>
            <a:r>
              <a:rPr kumimoji="1" lang="zh-CN" altLang="en-US" sz="1800" dirty="0">
                <a:solidFill>
                  <a:srgbClr val="000000"/>
                </a:solidFill>
              </a:rPr>
              <a:t> </a:t>
            </a:r>
            <a:r>
              <a:rPr kumimoji="1" lang="en-US" altLang="zh-CN" sz="1800" dirty="0">
                <a:solidFill>
                  <a:srgbClr val="000000"/>
                </a:solidFill>
              </a:rPr>
              <a:t>discovered?</a:t>
            </a:r>
          </a:p>
          <a:p>
            <a:r>
              <a:rPr kumimoji="1" lang="en-US" altLang="zh-CN" sz="1800" dirty="0">
                <a:solidFill>
                  <a:srgbClr val="000000"/>
                </a:solidFill>
              </a:rPr>
              <a:t>Penicillin,</a:t>
            </a:r>
            <a:r>
              <a:rPr kumimoji="1" lang="zh-CN" altLang="en-US" sz="1800" dirty="0">
                <a:solidFill>
                  <a:srgbClr val="000000"/>
                </a:solidFill>
              </a:rPr>
              <a:t> </a:t>
            </a:r>
            <a:r>
              <a:rPr lang="en-US" altLang="zh-CN" sz="1800" dirty="0">
                <a:solidFill>
                  <a:srgbClr val="000000"/>
                </a:solidFill>
              </a:rPr>
              <a:t>derived from the </a:t>
            </a:r>
            <a:r>
              <a:rPr lang="en-US" altLang="zh-CN" sz="1800" i="1" dirty="0">
                <a:solidFill>
                  <a:srgbClr val="000000"/>
                </a:solidFill>
              </a:rPr>
              <a:t>Penicillium</a:t>
            </a:r>
            <a:r>
              <a:rPr lang="en-US" altLang="zh-CN" sz="1800" dirty="0">
                <a:solidFill>
                  <a:srgbClr val="000000"/>
                </a:solidFill>
              </a:rPr>
              <a:t> mold. </a:t>
            </a:r>
            <a:r>
              <a:rPr kumimoji="1" lang="en-US" altLang="zh-CN" sz="1800" dirty="0">
                <a:solidFill>
                  <a:srgbClr val="000000"/>
                </a:solidFill>
              </a:rPr>
              <a:t>In</a:t>
            </a:r>
            <a:r>
              <a:rPr kumimoji="1" lang="zh-CN" altLang="en-US" sz="1800" dirty="0">
                <a:solidFill>
                  <a:srgbClr val="000000"/>
                </a:solidFill>
              </a:rPr>
              <a:t> </a:t>
            </a:r>
            <a:r>
              <a:rPr kumimoji="1" lang="en-US" altLang="zh-CN" sz="1800" dirty="0">
                <a:solidFill>
                  <a:srgbClr val="000000"/>
                </a:solidFill>
              </a:rPr>
              <a:t>1928.</a:t>
            </a:r>
          </a:p>
          <a:p>
            <a:r>
              <a:rPr kumimoji="1" lang="en-US" altLang="zh-CN" sz="1800" dirty="0">
                <a:solidFill>
                  <a:srgbClr val="000000"/>
                </a:solidFill>
              </a:rPr>
              <a:t>2.</a:t>
            </a:r>
            <a:r>
              <a:rPr kumimoji="1" lang="zh-CN" altLang="en-US" sz="1800" dirty="0">
                <a:solidFill>
                  <a:srgbClr val="000000"/>
                </a:solidFill>
              </a:rPr>
              <a:t> </a:t>
            </a:r>
            <a:r>
              <a:rPr kumimoji="1" lang="en-US" altLang="zh-CN" sz="1800" dirty="0">
                <a:solidFill>
                  <a:srgbClr val="000000"/>
                </a:solidFill>
              </a:rPr>
              <a:t>What</a:t>
            </a:r>
            <a:r>
              <a:rPr kumimoji="1" lang="zh-CN" altLang="en-US" sz="1800" dirty="0">
                <a:solidFill>
                  <a:srgbClr val="000000"/>
                </a:solidFill>
              </a:rPr>
              <a:t> </a:t>
            </a:r>
            <a:r>
              <a:rPr kumimoji="1" lang="en-US" altLang="zh-CN" sz="1800" dirty="0">
                <a:solidFill>
                  <a:srgbClr val="000000"/>
                </a:solidFill>
              </a:rPr>
              <a:t>organisms</a:t>
            </a:r>
            <a:r>
              <a:rPr kumimoji="1" lang="zh-CN" altLang="en-US" sz="1800" dirty="0">
                <a:solidFill>
                  <a:srgbClr val="000000"/>
                </a:solidFill>
              </a:rPr>
              <a:t> </a:t>
            </a:r>
            <a:r>
              <a:rPr kumimoji="1" lang="en-US" altLang="zh-CN" sz="1800" dirty="0">
                <a:solidFill>
                  <a:srgbClr val="000000"/>
                </a:solidFill>
              </a:rPr>
              <a:t>made</a:t>
            </a:r>
            <a:r>
              <a:rPr kumimoji="1" lang="zh-CN" altLang="en-US" sz="1800" dirty="0">
                <a:solidFill>
                  <a:srgbClr val="000000"/>
                </a:solidFill>
              </a:rPr>
              <a:t> </a:t>
            </a:r>
            <a:r>
              <a:rPr kumimoji="1" lang="en-US" altLang="zh-CN" sz="1800" dirty="0">
                <a:solidFill>
                  <a:srgbClr val="000000"/>
                </a:solidFill>
              </a:rPr>
              <a:t>antibiotics</a:t>
            </a:r>
            <a:r>
              <a:rPr kumimoji="1" lang="zh-CN" altLang="en-US" sz="1800" dirty="0">
                <a:solidFill>
                  <a:srgbClr val="000000"/>
                </a:solidFill>
              </a:rPr>
              <a:t> </a:t>
            </a:r>
            <a:r>
              <a:rPr kumimoji="1" lang="en-US" altLang="zh-CN" sz="1800" dirty="0">
                <a:solidFill>
                  <a:srgbClr val="000000"/>
                </a:solidFill>
              </a:rPr>
              <a:t>in</a:t>
            </a:r>
            <a:r>
              <a:rPr kumimoji="1" lang="zh-CN" altLang="en-US" sz="1800" dirty="0">
                <a:solidFill>
                  <a:srgbClr val="000000"/>
                </a:solidFill>
              </a:rPr>
              <a:t> </a:t>
            </a:r>
            <a:r>
              <a:rPr kumimoji="1" lang="en-US" altLang="zh-CN" sz="1800" dirty="0">
                <a:solidFill>
                  <a:srgbClr val="000000"/>
                </a:solidFill>
              </a:rPr>
              <a:t>the</a:t>
            </a:r>
            <a:r>
              <a:rPr kumimoji="1" lang="zh-CN" altLang="en-US" sz="1800" dirty="0">
                <a:solidFill>
                  <a:srgbClr val="000000"/>
                </a:solidFill>
              </a:rPr>
              <a:t> </a:t>
            </a:r>
            <a:r>
              <a:rPr kumimoji="1" lang="en-US" altLang="zh-CN" sz="1800" dirty="0">
                <a:solidFill>
                  <a:srgbClr val="000000"/>
                </a:solidFill>
              </a:rPr>
              <a:t>nature?</a:t>
            </a:r>
            <a:r>
              <a:rPr kumimoji="1" lang="zh-CN" altLang="en-US" sz="1800" dirty="0">
                <a:solidFill>
                  <a:srgbClr val="000000"/>
                </a:solidFill>
              </a:rPr>
              <a:t> </a:t>
            </a:r>
            <a:r>
              <a:rPr kumimoji="1" lang="en-US" altLang="zh-CN" sz="1800" dirty="0">
                <a:solidFill>
                  <a:srgbClr val="000000"/>
                </a:solidFill>
              </a:rPr>
              <a:t>Why?</a:t>
            </a:r>
          </a:p>
          <a:p>
            <a:r>
              <a:rPr lang="en-GB" altLang="zh-CN" sz="1800" dirty="0">
                <a:solidFill>
                  <a:srgbClr val="000000"/>
                </a:solidFill>
              </a:rPr>
              <a:t>Most of them are made by </a:t>
            </a:r>
            <a:r>
              <a:rPr lang="en-GB" altLang="zh-CN" sz="1800" b="1" dirty="0">
                <a:solidFill>
                  <a:srgbClr val="000000"/>
                </a:solidFill>
              </a:rPr>
              <a:t>fungi</a:t>
            </a:r>
            <a:r>
              <a:rPr lang="en-GB" altLang="zh-CN" sz="1800" dirty="0">
                <a:solidFill>
                  <a:srgbClr val="000000"/>
                </a:solidFill>
              </a:rPr>
              <a:t>.</a:t>
            </a:r>
          </a:p>
          <a:p>
            <a:r>
              <a:rPr kumimoji="1" lang="en-US" altLang="zh-CN" sz="1800" dirty="0">
                <a:solidFill>
                  <a:srgbClr val="000000"/>
                </a:solidFill>
              </a:rPr>
              <a:t>Fungi</a:t>
            </a:r>
            <a:r>
              <a:rPr kumimoji="1" lang="zh-CN" altLang="en-US" sz="1800" dirty="0">
                <a:solidFill>
                  <a:srgbClr val="000000"/>
                </a:solidFill>
              </a:rPr>
              <a:t> </a:t>
            </a:r>
            <a:r>
              <a:rPr kumimoji="1" lang="en-US" altLang="zh-CN" sz="1800" dirty="0">
                <a:solidFill>
                  <a:srgbClr val="000000"/>
                </a:solidFill>
              </a:rPr>
              <a:t>and</a:t>
            </a:r>
            <a:r>
              <a:rPr kumimoji="1" lang="zh-CN" altLang="en-US" sz="1800" dirty="0">
                <a:solidFill>
                  <a:srgbClr val="000000"/>
                </a:solidFill>
              </a:rPr>
              <a:t> </a:t>
            </a:r>
            <a:r>
              <a:rPr kumimoji="1" lang="en-US" altLang="zh-CN" sz="1800" dirty="0">
                <a:solidFill>
                  <a:srgbClr val="000000"/>
                </a:solidFill>
              </a:rPr>
              <a:t>bacteria</a:t>
            </a:r>
            <a:r>
              <a:rPr kumimoji="1" lang="zh-CN" altLang="en-US" sz="1800" dirty="0">
                <a:solidFill>
                  <a:srgbClr val="000000"/>
                </a:solidFill>
              </a:rPr>
              <a:t> </a:t>
            </a:r>
            <a:r>
              <a:rPr kumimoji="1" lang="en-US" altLang="zh-CN" sz="1800" dirty="0">
                <a:solidFill>
                  <a:srgbClr val="000000"/>
                </a:solidFill>
              </a:rPr>
              <a:t>are</a:t>
            </a:r>
            <a:r>
              <a:rPr kumimoji="1" lang="zh-CN" altLang="en-US" sz="1800" dirty="0">
                <a:solidFill>
                  <a:srgbClr val="000000"/>
                </a:solidFill>
              </a:rPr>
              <a:t> </a:t>
            </a:r>
            <a:r>
              <a:rPr kumimoji="1" lang="en-US" altLang="zh-CN" sz="1800" dirty="0">
                <a:solidFill>
                  <a:srgbClr val="000000"/>
                </a:solidFill>
              </a:rPr>
              <a:t>both</a:t>
            </a:r>
            <a:r>
              <a:rPr kumimoji="1" lang="zh-CN" altLang="en-US" sz="1800" dirty="0">
                <a:solidFill>
                  <a:srgbClr val="000000"/>
                </a:solidFill>
              </a:rPr>
              <a:t> </a:t>
            </a:r>
            <a:r>
              <a:rPr kumimoji="1" lang="en-US" altLang="zh-CN" sz="1800" dirty="0">
                <a:solidFill>
                  <a:srgbClr val="000000"/>
                </a:solidFill>
              </a:rPr>
              <a:t>decomposers.</a:t>
            </a:r>
            <a:r>
              <a:rPr kumimoji="1" lang="zh-CN" altLang="en-US" sz="1800" dirty="0">
                <a:solidFill>
                  <a:srgbClr val="000000"/>
                </a:solidFill>
              </a:rPr>
              <a:t> </a:t>
            </a:r>
            <a:r>
              <a:rPr kumimoji="1" lang="en-US" altLang="zh-CN" sz="1800" dirty="0">
                <a:solidFill>
                  <a:srgbClr val="000000"/>
                </a:solidFill>
              </a:rPr>
              <a:t>They</a:t>
            </a:r>
            <a:r>
              <a:rPr kumimoji="1" lang="zh-CN" altLang="en-US" sz="1800" dirty="0">
                <a:solidFill>
                  <a:srgbClr val="000000"/>
                </a:solidFill>
              </a:rPr>
              <a:t> </a:t>
            </a:r>
            <a:r>
              <a:rPr kumimoji="1" lang="en-US" altLang="zh-CN" sz="1800" dirty="0">
                <a:solidFill>
                  <a:srgbClr val="000000"/>
                </a:solidFill>
              </a:rPr>
              <a:t>compete</a:t>
            </a:r>
            <a:r>
              <a:rPr kumimoji="1" lang="zh-CN" altLang="en-US" sz="1800" dirty="0">
                <a:solidFill>
                  <a:srgbClr val="000000"/>
                </a:solidFill>
              </a:rPr>
              <a:t> </a:t>
            </a:r>
            <a:r>
              <a:rPr kumimoji="1" lang="en-US" altLang="zh-CN" sz="1800" dirty="0">
                <a:solidFill>
                  <a:srgbClr val="000000"/>
                </a:solidFill>
              </a:rPr>
              <a:t>with</a:t>
            </a:r>
            <a:r>
              <a:rPr kumimoji="1" lang="zh-CN" altLang="en-US" sz="1800" dirty="0">
                <a:solidFill>
                  <a:srgbClr val="000000"/>
                </a:solidFill>
              </a:rPr>
              <a:t> </a:t>
            </a:r>
            <a:r>
              <a:rPr kumimoji="1" lang="en-US" altLang="zh-CN" sz="1800" dirty="0">
                <a:solidFill>
                  <a:srgbClr val="000000"/>
                </a:solidFill>
              </a:rPr>
              <a:t>each</a:t>
            </a:r>
            <a:r>
              <a:rPr kumimoji="1" lang="zh-CN" altLang="en-US" sz="1800" dirty="0">
                <a:solidFill>
                  <a:srgbClr val="000000"/>
                </a:solidFill>
              </a:rPr>
              <a:t> </a:t>
            </a:r>
            <a:r>
              <a:rPr kumimoji="1" lang="en-US" altLang="zh-CN" sz="1800" dirty="0">
                <a:solidFill>
                  <a:srgbClr val="000000"/>
                </a:solidFill>
              </a:rPr>
              <a:t>other</a:t>
            </a:r>
            <a:r>
              <a:rPr kumimoji="1" lang="zh-CN" altLang="en-US" sz="1800" dirty="0">
                <a:solidFill>
                  <a:srgbClr val="000000"/>
                </a:solidFill>
              </a:rPr>
              <a:t> </a:t>
            </a:r>
            <a:r>
              <a:rPr kumimoji="1" lang="en-US" altLang="zh-CN" sz="1800" dirty="0">
                <a:solidFill>
                  <a:srgbClr val="000000"/>
                </a:solidFill>
              </a:rPr>
              <a:t>for</a:t>
            </a:r>
            <a:r>
              <a:rPr kumimoji="1" lang="zh-CN" altLang="en-US" sz="1800" dirty="0">
                <a:solidFill>
                  <a:srgbClr val="000000"/>
                </a:solidFill>
              </a:rPr>
              <a:t> </a:t>
            </a:r>
            <a:r>
              <a:rPr kumimoji="1" lang="en-US" altLang="zh-CN" sz="1800" dirty="0">
                <a:solidFill>
                  <a:srgbClr val="000000"/>
                </a:solidFill>
              </a:rPr>
              <a:t>food.</a:t>
            </a:r>
          </a:p>
        </p:txBody>
      </p:sp>
      <p:sp>
        <p:nvSpPr>
          <p:cNvPr id="1036"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35436" y="590635"/>
            <a:ext cx="4108564"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5E683E56-9848-0346-9E8D-BA8DE03C2C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37" r="33410" b="1"/>
          <a:stretch/>
        </p:blipFill>
        <p:spPr bwMode="auto">
          <a:xfrm>
            <a:off x="5169988" y="770037"/>
            <a:ext cx="3974012"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6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9D298A7-8786-A84C-A066-F9BB2315BEF2}"/>
              </a:ext>
            </a:extLst>
          </p:cNvPr>
          <p:cNvSpPr>
            <a:spLocks noGrp="1"/>
          </p:cNvSpPr>
          <p:nvPr>
            <p:ph type="title"/>
          </p:nvPr>
        </p:nvSpPr>
        <p:spPr>
          <a:xfrm>
            <a:off x="515125" y="1153572"/>
            <a:ext cx="2400300" cy="4461163"/>
          </a:xfrm>
        </p:spPr>
        <p:txBody>
          <a:bodyPr>
            <a:normAutofit/>
          </a:bodyPr>
          <a:lstStyle/>
          <a:p>
            <a:r>
              <a:rPr kumimoji="1" lang="en-US" altLang="zh-CN" sz="3700" dirty="0">
                <a:solidFill>
                  <a:srgbClr val="FFFFFF"/>
                </a:solidFill>
              </a:rPr>
              <a:t>Antibiotics</a:t>
            </a:r>
            <a:endParaRPr kumimoji="1" lang="zh-CN" altLang="en-US" sz="37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C2D81835-1A24-7A4B-BA12-3A4086E15E48}"/>
              </a:ext>
            </a:extLst>
          </p:cNvPr>
          <p:cNvSpPr>
            <a:spLocks noGrp="1"/>
          </p:cNvSpPr>
          <p:nvPr>
            <p:ph idx="1"/>
          </p:nvPr>
        </p:nvSpPr>
        <p:spPr>
          <a:xfrm>
            <a:off x="3335481" y="591344"/>
            <a:ext cx="5179868" cy="5585619"/>
          </a:xfrm>
        </p:spPr>
        <p:txBody>
          <a:bodyPr anchor="ctr">
            <a:normAutofit/>
          </a:bodyPr>
          <a:lstStyle/>
          <a:p>
            <a:r>
              <a:rPr kumimoji="1" lang="en-US" altLang="zh-CN" sz="2800" dirty="0"/>
              <a:t>3.</a:t>
            </a:r>
            <a:r>
              <a:rPr kumimoji="1" lang="zh-CN" altLang="en-US" sz="2800" dirty="0"/>
              <a:t> </a:t>
            </a:r>
            <a:r>
              <a:rPr kumimoji="1" lang="en-US" altLang="zh-CN" sz="2800" dirty="0"/>
              <a:t>Why antibiotics kill bacteria, but do not</a:t>
            </a:r>
            <a:r>
              <a:rPr kumimoji="1" lang="zh-CN" altLang="en-US" sz="2800" dirty="0"/>
              <a:t> </a:t>
            </a:r>
            <a:r>
              <a:rPr kumimoji="1" lang="en-US" altLang="zh-CN" sz="2800" dirty="0"/>
              <a:t>affect viruses?</a:t>
            </a:r>
          </a:p>
          <a:p>
            <a:r>
              <a:rPr lang="en-GB" altLang="zh-CN" sz="2800" dirty="0"/>
              <a:t>Antibiotics kill bacteria in different ways, for example </a:t>
            </a:r>
            <a:r>
              <a:rPr lang="en-GB" altLang="zh-CN" sz="2800" b="1" dirty="0"/>
              <a:t>Penicillin</a:t>
            </a:r>
            <a:r>
              <a:rPr lang="en-GB" altLang="zh-CN" sz="2800" dirty="0"/>
              <a:t> stops them from making cell walls.</a:t>
            </a:r>
          </a:p>
          <a:p>
            <a:r>
              <a:rPr lang="en-GB" altLang="zh-CN" sz="2800" dirty="0"/>
              <a:t>Antibiotics have no effect on </a:t>
            </a:r>
            <a:r>
              <a:rPr lang="en-GB" altLang="zh-CN" sz="2800" b="1" dirty="0"/>
              <a:t>viruses</a:t>
            </a:r>
            <a:r>
              <a:rPr lang="en-GB" altLang="zh-CN" sz="2800" dirty="0"/>
              <a:t>, because viruses do not have cell walls.</a:t>
            </a:r>
          </a:p>
        </p:txBody>
      </p:sp>
    </p:spTree>
    <p:extLst>
      <p:ext uri="{BB962C8B-B14F-4D97-AF65-F5344CB8AC3E}">
        <p14:creationId xmlns:p14="http://schemas.microsoft.com/office/powerpoint/2010/main" val="4083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Shape 2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D68D17D5-8AF1-954C-9437-7EB98FB519E5}"/>
              </a:ext>
            </a:extLst>
          </p:cNvPr>
          <p:cNvSpPr>
            <a:spLocks noGrp="1"/>
          </p:cNvSpPr>
          <p:nvPr>
            <p:ph type="title"/>
          </p:nvPr>
        </p:nvSpPr>
        <p:spPr>
          <a:xfrm>
            <a:off x="701154" y="982272"/>
            <a:ext cx="2541314" cy="4560970"/>
          </a:xfrm>
        </p:spPr>
        <p:txBody>
          <a:bodyPr>
            <a:normAutofit/>
          </a:bodyPr>
          <a:lstStyle/>
          <a:p>
            <a:r>
              <a:rPr kumimoji="1" lang="en-US" altLang="zh-CN" sz="3500">
                <a:solidFill>
                  <a:srgbClr val="FFFFFF"/>
                </a:solidFill>
              </a:rPr>
              <a:t>Antibiotics</a:t>
            </a:r>
            <a:endParaRPr kumimoji="1" lang="zh-CN" altLang="en-US" sz="3500">
              <a:solidFill>
                <a:srgbClr val="FFFFFF"/>
              </a:solidFill>
            </a:endParaRPr>
          </a:p>
        </p:txBody>
      </p:sp>
      <p:sp>
        <p:nvSpPr>
          <p:cNvPr id="2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内容占位符 2">
            <a:extLst>
              <a:ext uri="{FF2B5EF4-FFF2-40B4-BE49-F238E27FC236}">
                <a16:creationId xmlns:a16="http://schemas.microsoft.com/office/drawing/2014/main" id="{28F99FFC-5A29-F747-AF4F-35B5B3B8E128}"/>
              </a:ext>
            </a:extLst>
          </p:cNvPr>
          <p:cNvSpPr>
            <a:spLocks noGrp="1"/>
          </p:cNvSpPr>
          <p:nvPr>
            <p:ph idx="1"/>
          </p:nvPr>
        </p:nvSpPr>
        <p:spPr>
          <a:xfrm>
            <a:off x="3916396" y="1719618"/>
            <a:ext cx="4461623" cy="4334629"/>
          </a:xfrm>
        </p:spPr>
        <p:txBody>
          <a:bodyPr anchor="ctr">
            <a:normAutofit/>
          </a:bodyPr>
          <a:lstStyle/>
          <a:p>
            <a:r>
              <a:rPr kumimoji="1" lang="en-US" altLang="zh-CN" sz="2100" dirty="0">
                <a:solidFill>
                  <a:srgbClr val="FEFFFF"/>
                </a:solidFill>
              </a:rPr>
              <a:t>4.</a:t>
            </a:r>
            <a:r>
              <a:rPr kumimoji="1" lang="zh-CN" altLang="en-US" sz="2100" dirty="0">
                <a:solidFill>
                  <a:srgbClr val="FEFFFF"/>
                </a:solidFill>
              </a:rPr>
              <a:t> </a:t>
            </a:r>
            <a:r>
              <a:rPr kumimoji="1" lang="en-US" altLang="zh-CN" sz="2100" dirty="0">
                <a:solidFill>
                  <a:srgbClr val="FEFFFF"/>
                </a:solidFill>
              </a:rPr>
              <a:t>What</a:t>
            </a:r>
            <a:r>
              <a:rPr kumimoji="1" lang="zh-CN" altLang="en-US" sz="2100" dirty="0">
                <a:solidFill>
                  <a:srgbClr val="FEFFFF"/>
                </a:solidFill>
              </a:rPr>
              <a:t> </a:t>
            </a:r>
            <a:r>
              <a:rPr kumimoji="1" lang="en-US" altLang="zh-CN" sz="2100" dirty="0">
                <a:solidFill>
                  <a:srgbClr val="FEFFFF"/>
                </a:solidFill>
              </a:rPr>
              <a:t>problems</a:t>
            </a:r>
            <a:r>
              <a:rPr kumimoji="1" lang="zh-CN" altLang="en-US" sz="2100" dirty="0">
                <a:solidFill>
                  <a:srgbClr val="FEFFFF"/>
                </a:solidFill>
              </a:rPr>
              <a:t> </a:t>
            </a:r>
            <a:r>
              <a:rPr kumimoji="1" lang="en-US" altLang="zh-CN" sz="2100" dirty="0">
                <a:solidFill>
                  <a:srgbClr val="FEFFFF"/>
                </a:solidFill>
              </a:rPr>
              <a:t>may</a:t>
            </a:r>
            <a:r>
              <a:rPr kumimoji="1" lang="zh-CN" altLang="en-US" sz="2100" dirty="0">
                <a:solidFill>
                  <a:srgbClr val="FEFFFF"/>
                </a:solidFill>
              </a:rPr>
              <a:t> </a:t>
            </a:r>
            <a:r>
              <a:rPr kumimoji="1" lang="en-US" altLang="zh-CN" sz="2100" dirty="0">
                <a:solidFill>
                  <a:srgbClr val="FEFFFF"/>
                </a:solidFill>
              </a:rPr>
              <a:t>using</a:t>
            </a:r>
            <a:r>
              <a:rPr kumimoji="1" lang="zh-CN" altLang="en-US" sz="2100" dirty="0">
                <a:solidFill>
                  <a:srgbClr val="FEFFFF"/>
                </a:solidFill>
              </a:rPr>
              <a:t> </a:t>
            </a:r>
            <a:r>
              <a:rPr kumimoji="1" lang="en-US" altLang="zh-CN" sz="2100" dirty="0">
                <a:solidFill>
                  <a:srgbClr val="FEFFFF"/>
                </a:solidFill>
              </a:rPr>
              <a:t>antibiotics</a:t>
            </a:r>
            <a:r>
              <a:rPr kumimoji="1" lang="zh-CN" altLang="en-US" sz="2100" dirty="0">
                <a:solidFill>
                  <a:srgbClr val="FEFFFF"/>
                </a:solidFill>
              </a:rPr>
              <a:t> </a:t>
            </a:r>
            <a:r>
              <a:rPr kumimoji="1" lang="en-US" altLang="zh-CN" sz="2100" dirty="0">
                <a:solidFill>
                  <a:srgbClr val="FEFFFF"/>
                </a:solidFill>
              </a:rPr>
              <a:t>raise?</a:t>
            </a:r>
            <a:r>
              <a:rPr kumimoji="1" lang="zh-CN" altLang="en-US" sz="2100" dirty="0">
                <a:solidFill>
                  <a:srgbClr val="FEFFFF"/>
                </a:solidFill>
              </a:rPr>
              <a:t> </a:t>
            </a:r>
            <a:r>
              <a:rPr kumimoji="1" lang="en-US" altLang="zh-CN" sz="2100" dirty="0">
                <a:solidFill>
                  <a:srgbClr val="FEFFFF"/>
                </a:solidFill>
              </a:rPr>
              <a:t>(Why</a:t>
            </a:r>
            <a:r>
              <a:rPr kumimoji="1" lang="zh-CN" altLang="en-US" sz="2100" dirty="0">
                <a:solidFill>
                  <a:srgbClr val="FEFFFF"/>
                </a:solidFill>
              </a:rPr>
              <a:t> </a:t>
            </a:r>
            <a:r>
              <a:rPr kumimoji="1" lang="en-US" altLang="zh-CN" sz="2100" dirty="0">
                <a:solidFill>
                  <a:srgbClr val="FEFFFF"/>
                </a:solidFill>
              </a:rPr>
              <a:t>do</a:t>
            </a:r>
            <a:r>
              <a:rPr kumimoji="1" lang="zh-CN" altLang="en-US" sz="2100" dirty="0">
                <a:solidFill>
                  <a:srgbClr val="FEFFFF"/>
                </a:solidFill>
              </a:rPr>
              <a:t> </a:t>
            </a:r>
            <a:r>
              <a:rPr kumimoji="1" lang="en-US" altLang="zh-CN" sz="2100" dirty="0">
                <a:solidFill>
                  <a:srgbClr val="FEFFFF"/>
                </a:solidFill>
              </a:rPr>
              <a:t>we</a:t>
            </a:r>
            <a:r>
              <a:rPr kumimoji="1" lang="zh-CN" altLang="en-US" sz="2100" dirty="0">
                <a:solidFill>
                  <a:srgbClr val="FEFFFF"/>
                </a:solidFill>
              </a:rPr>
              <a:t> </a:t>
            </a:r>
            <a:r>
              <a:rPr kumimoji="1" lang="en-US" altLang="zh-CN" sz="2100" dirty="0">
                <a:solidFill>
                  <a:srgbClr val="FEFFFF"/>
                </a:solidFill>
              </a:rPr>
              <a:t>or</a:t>
            </a:r>
            <a:r>
              <a:rPr kumimoji="1" lang="zh-CN" altLang="en-US" sz="2100" dirty="0">
                <a:solidFill>
                  <a:srgbClr val="FEFFFF"/>
                </a:solidFill>
              </a:rPr>
              <a:t> </a:t>
            </a:r>
            <a:r>
              <a:rPr kumimoji="1" lang="en-US" altLang="zh-CN" sz="2100" dirty="0">
                <a:solidFill>
                  <a:srgbClr val="FEFFFF"/>
                </a:solidFill>
              </a:rPr>
              <a:t>doctors</a:t>
            </a:r>
            <a:r>
              <a:rPr kumimoji="1" lang="zh-CN" altLang="en-US" sz="2100" dirty="0">
                <a:solidFill>
                  <a:srgbClr val="FEFFFF"/>
                </a:solidFill>
              </a:rPr>
              <a:t> </a:t>
            </a:r>
            <a:r>
              <a:rPr kumimoji="1" lang="en-US" altLang="zh-CN" sz="2100" dirty="0">
                <a:solidFill>
                  <a:srgbClr val="FEFFFF"/>
                </a:solidFill>
              </a:rPr>
              <a:t>have</a:t>
            </a:r>
            <a:r>
              <a:rPr kumimoji="1" lang="zh-CN" altLang="en-US" sz="2100" dirty="0">
                <a:solidFill>
                  <a:srgbClr val="FEFFFF"/>
                </a:solidFill>
              </a:rPr>
              <a:t> </a:t>
            </a:r>
            <a:r>
              <a:rPr kumimoji="1" lang="en-US" altLang="zh-CN" sz="2100" dirty="0">
                <a:solidFill>
                  <a:srgbClr val="FEFFFF"/>
                </a:solidFill>
              </a:rPr>
              <a:t>to</a:t>
            </a:r>
            <a:r>
              <a:rPr kumimoji="1" lang="zh-CN" altLang="en-US" sz="2100" dirty="0">
                <a:solidFill>
                  <a:srgbClr val="FEFFFF"/>
                </a:solidFill>
              </a:rPr>
              <a:t> </a:t>
            </a:r>
            <a:r>
              <a:rPr kumimoji="1" lang="en-US" altLang="zh-CN" sz="2100" dirty="0">
                <a:solidFill>
                  <a:srgbClr val="FEFFFF"/>
                </a:solidFill>
              </a:rPr>
              <a:t>be</a:t>
            </a:r>
            <a:r>
              <a:rPr kumimoji="1" lang="zh-CN" altLang="en-US" sz="2100" dirty="0">
                <a:solidFill>
                  <a:srgbClr val="FEFFFF"/>
                </a:solidFill>
              </a:rPr>
              <a:t> </a:t>
            </a:r>
            <a:r>
              <a:rPr kumimoji="1" lang="en-US" altLang="zh-CN" sz="2100" dirty="0">
                <a:solidFill>
                  <a:srgbClr val="FEFFFF"/>
                </a:solidFill>
              </a:rPr>
              <a:t>careful</a:t>
            </a:r>
            <a:r>
              <a:rPr kumimoji="1" lang="zh-CN" altLang="en-US" sz="2100" dirty="0">
                <a:solidFill>
                  <a:srgbClr val="FEFFFF"/>
                </a:solidFill>
              </a:rPr>
              <a:t> </a:t>
            </a:r>
            <a:r>
              <a:rPr kumimoji="1" lang="en-US" altLang="zh-CN" sz="2100" dirty="0">
                <a:solidFill>
                  <a:srgbClr val="FEFFFF"/>
                </a:solidFill>
              </a:rPr>
              <a:t>as</a:t>
            </a:r>
            <a:r>
              <a:rPr kumimoji="1" lang="zh-CN" altLang="en-US" sz="2100" dirty="0">
                <a:solidFill>
                  <a:srgbClr val="FEFFFF"/>
                </a:solidFill>
              </a:rPr>
              <a:t> </a:t>
            </a:r>
            <a:r>
              <a:rPr kumimoji="1" lang="en-US" altLang="zh-CN" sz="2100" dirty="0">
                <a:solidFill>
                  <a:srgbClr val="FEFFFF"/>
                </a:solidFill>
              </a:rPr>
              <a:t>to</a:t>
            </a:r>
            <a:r>
              <a:rPr kumimoji="1" lang="zh-CN" altLang="en-US" sz="2100" dirty="0">
                <a:solidFill>
                  <a:srgbClr val="FEFFFF"/>
                </a:solidFill>
              </a:rPr>
              <a:t> </a:t>
            </a:r>
            <a:r>
              <a:rPr kumimoji="1" lang="en-US" altLang="zh-CN" sz="2100" dirty="0">
                <a:solidFill>
                  <a:srgbClr val="FEFFFF"/>
                </a:solidFill>
              </a:rPr>
              <a:t>using</a:t>
            </a:r>
            <a:r>
              <a:rPr kumimoji="1" lang="zh-CN" altLang="en-US" sz="2100" dirty="0">
                <a:solidFill>
                  <a:srgbClr val="FEFFFF"/>
                </a:solidFill>
              </a:rPr>
              <a:t> </a:t>
            </a:r>
            <a:r>
              <a:rPr kumimoji="1" lang="en-US" altLang="zh-CN" sz="2100" dirty="0">
                <a:solidFill>
                  <a:srgbClr val="FEFFFF"/>
                </a:solidFill>
              </a:rPr>
              <a:t>antibiotics)/</a:t>
            </a:r>
            <a:r>
              <a:rPr kumimoji="1" lang="zh-CN" altLang="en-US" sz="2100" dirty="0">
                <a:solidFill>
                  <a:srgbClr val="FEFFFF"/>
                </a:solidFill>
              </a:rPr>
              <a:t> </a:t>
            </a:r>
            <a:r>
              <a:rPr kumimoji="1" lang="en-US" altLang="zh-CN" sz="2100" dirty="0">
                <a:solidFill>
                  <a:srgbClr val="FEFFFF"/>
                </a:solidFill>
              </a:rPr>
              <a:t>(Why</a:t>
            </a:r>
            <a:r>
              <a:rPr kumimoji="1" lang="zh-CN" altLang="en-US" sz="2100" dirty="0">
                <a:solidFill>
                  <a:srgbClr val="FEFFFF"/>
                </a:solidFill>
              </a:rPr>
              <a:t> </a:t>
            </a:r>
            <a:r>
              <a:rPr kumimoji="1" lang="en-US" altLang="zh-CN" sz="2100" dirty="0">
                <a:solidFill>
                  <a:srgbClr val="FEFFFF"/>
                </a:solidFill>
              </a:rPr>
              <a:t>do</a:t>
            </a:r>
            <a:r>
              <a:rPr kumimoji="1" lang="zh-CN" altLang="en-US" sz="2100" dirty="0">
                <a:solidFill>
                  <a:srgbClr val="FEFFFF"/>
                </a:solidFill>
              </a:rPr>
              <a:t> </a:t>
            </a:r>
            <a:r>
              <a:rPr kumimoji="1" lang="en-US" altLang="zh-CN" sz="2100" dirty="0">
                <a:solidFill>
                  <a:srgbClr val="FEFFFF"/>
                </a:solidFill>
              </a:rPr>
              <a:t>scientists</a:t>
            </a:r>
            <a:r>
              <a:rPr kumimoji="1" lang="zh-CN" altLang="en-US" sz="2100" dirty="0">
                <a:solidFill>
                  <a:srgbClr val="FEFFFF"/>
                </a:solidFill>
              </a:rPr>
              <a:t> </a:t>
            </a:r>
            <a:r>
              <a:rPr kumimoji="1" lang="en-US" altLang="zh-CN" sz="2100" dirty="0">
                <a:solidFill>
                  <a:srgbClr val="FEFFFF"/>
                </a:solidFill>
              </a:rPr>
              <a:t>go</a:t>
            </a:r>
            <a:r>
              <a:rPr kumimoji="1" lang="zh-CN" altLang="en-US" sz="2100" dirty="0">
                <a:solidFill>
                  <a:srgbClr val="FEFFFF"/>
                </a:solidFill>
              </a:rPr>
              <a:t> </a:t>
            </a:r>
            <a:r>
              <a:rPr kumimoji="1" lang="en-US" altLang="zh-CN" sz="2100" dirty="0">
                <a:solidFill>
                  <a:srgbClr val="FEFFFF"/>
                </a:solidFill>
              </a:rPr>
              <a:t>on</a:t>
            </a:r>
            <a:r>
              <a:rPr kumimoji="1" lang="zh-CN" altLang="en-US" sz="2100" dirty="0">
                <a:solidFill>
                  <a:srgbClr val="FEFFFF"/>
                </a:solidFill>
              </a:rPr>
              <a:t> </a:t>
            </a:r>
            <a:r>
              <a:rPr kumimoji="1" lang="en-US" altLang="zh-CN" sz="2100" dirty="0">
                <a:solidFill>
                  <a:srgbClr val="FEFFFF"/>
                </a:solidFill>
              </a:rPr>
              <a:t>trying</a:t>
            </a:r>
            <a:r>
              <a:rPr kumimoji="1" lang="zh-CN" altLang="en-US" sz="2100" dirty="0">
                <a:solidFill>
                  <a:srgbClr val="FEFFFF"/>
                </a:solidFill>
              </a:rPr>
              <a:t> </a:t>
            </a:r>
            <a:r>
              <a:rPr kumimoji="1" lang="en-US" altLang="zh-CN" sz="2100" dirty="0">
                <a:solidFill>
                  <a:srgbClr val="FEFFFF"/>
                </a:solidFill>
              </a:rPr>
              <a:t>to</a:t>
            </a:r>
            <a:r>
              <a:rPr kumimoji="1" lang="zh-CN" altLang="en-US" sz="2100" dirty="0">
                <a:solidFill>
                  <a:srgbClr val="FEFFFF"/>
                </a:solidFill>
              </a:rPr>
              <a:t> </a:t>
            </a:r>
            <a:r>
              <a:rPr kumimoji="1" lang="en-US" altLang="zh-CN" sz="2100" dirty="0">
                <a:solidFill>
                  <a:srgbClr val="FEFFFF"/>
                </a:solidFill>
              </a:rPr>
              <a:t>find</a:t>
            </a:r>
            <a:r>
              <a:rPr kumimoji="1" lang="zh-CN" altLang="en-US" sz="2100" dirty="0">
                <a:solidFill>
                  <a:srgbClr val="FEFFFF"/>
                </a:solidFill>
              </a:rPr>
              <a:t> </a:t>
            </a:r>
            <a:r>
              <a:rPr kumimoji="1" lang="en-US" altLang="zh-CN" sz="2100" dirty="0">
                <a:solidFill>
                  <a:srgbClr val="FEFFFF"/>
                </a:solidFill>
              </a:rPr>
              <a:t>more</a:t>
            </a:r>
            <a:r>
              <a:rPr kumimoji="1" lang="zh-CN" altLang="en-US" sz="2100" dirty="0">
                <a:solidFill>
                  <a:srgbClr val="FEFFFF"/>
                </a:solidFill>
              </a:rPr>
              <a:t> </a:t>
            </a:r>
            <a:r>
              <a:rPr kumimoji="1" lang="en-US" altLang="zh-CN" sz="2100" dirty="0">
                <a:solidFill>
                  <a:srgbClr val="FEFFFF"/>
                </a:solidFill>
              </a:rPr>
              <a:t>and</a:t>
            </a:r>
            <a:r>
              <a:rPr kumimoji="1" lang="zh-CN" altLang="en-US" sz="2100" dirty="0">
                <a:solidFill>
                  <a:srgbClr val="FEFFFF"/>
                </a:solidFill>
              </a:rPr>
              <a:t> </a:t>
            </a:r>
            <a:r>
              <a:rPr kumimoji="1" lang="en-US" altLang="zh-CN" sz="2100" dirty="0">
                <a:solidFill>
                  <a:srgbClr val="FEFFFF"/>
                </a:solidFill>
              </a:rPr>
              <a:t>more</a:t>
            </a:r>
            <a:r>
              <a:rPr kumimoji="1" lang="zh-CN" altLang="en-US" sz="2100" dirty="0">
                <a:solidFill>
                  <a:srgbClr val="FEFFFF"/>
                </a:solidFill>
              </a:rPr>
              <a:t> </a:t>
            </a:r>
            <a:r>
              <a:rPr kumimoji="1" lang="en-US" altLang="zh-CN" sz="2100" dirty="0">
                <a:solidFill>
                  <a:srgbClr val="FEFFFF"/>
                </a:solidFill>
              </a:rPr>
              <a:t>antibiotics?)</a:t>
            </a:r>
          </a:p>
          <a:p>
            <a:r>
              <a:rPr kumimoji="1" lang="en-US" altLang="zh-CN" sz="2100" dirty="0">
                <a:solidFill>
                  <a:srgbClr val="FEFFFF"/>
                </a:solidFill>
              </a:rPr>
              <a:t>A:</a:t>
            </a:r>
            <a:r>
              <a:rPr kumimoji="1" lang="zh-CN" altLang="en-US" sz="2100" dirty="0">
                <a:solidFill>
                  <a:srgbClr val="FEFFFF"/>
                </a:solidFill>
              </a:rPr>
              <a:t> </a:t>
            </a:r>
            <a:r>
              <a:rPr kumimoji="1" lang="en-US" altLang="zh-CN" sz="2100" dirty="0">
                <a:solidFill>
                  <a:srgbClr val="FEFFFF"/>
                </a:solidFill>
              </a:rPr>
              <a:t>Bacteria</a:t>
            </a:r>
            <a:r>
              <a:rPr kumimoji="1" lang="zh-CN" altLang="en-US" sz="2100" dirty="0">
                <a:solidFill>
                  <a:srgbClr val="FEFFFF"/>
                </a:solidFill>
              </a:rPr>
              <a:t> </a:t>
            </a:r>
            <a:r>
              <a:rPr kumimoji="1" lang="en-US" altLang="zh-CN" sz="2100" dirty="0">
                <a:solidFill>
                  <a:srgbClr val="FEFFFF"/>
                </a:solidFill>
              </a:rPr>
              <a:t>evolve</a:t>
            </a:r>
            <a:r>
              <a:rPr kumimoji="1" lang="zh-CN" altLang="en-US" sz="2100" dirty="0">
                <a:solidFill>
                  <a:srgbClr val="FEFFFF"/>
                </a:solidFill>
              </a:rPr>
              <a:t> </a:t>
            </a:r>
            <a:r>
              <a:rPr kumimoji="1" lang="en-US" altLang="zh-CN" sz="2100" dirty="0">
                <a:solidFill>
                  <a:srgbClr val="FEFFFF"/>
                </a:solidFill>
              </a:rPr>
              <a:t>to</a:t>
            </a:r>
            <a:r>
              <a:rPr kumimoji="1" lang="zh-CN" altLang="en-US" sz="2100" dirty="0">
                <a:solidFill>
                  <a:srgbClr val="FEFFFF"/>
                </a:solidFill>
              </a:rPr>
              <a:t> </a:t>
            </a:r>
            <a:r>
              <a:rPr kumimoji="1" lang="en-US" altLang="zh-CN" sz="2100" dirty="0">
                <a:solidFill>
                  <a:srgbClr val="FEFFFF"/>
                </a:solidFill>
              </a:rPr>
              <a:t>become</a:t>
            </a:r>
            <a:r>
              <a:rPr kumimoji="1" lang="zh-CN" altLang="en-US" sz="2100" dirty="0">
                <a:solidFill>
                  <a:srgbClr val="FEFFFF"/>
                </a:solidFill>
              </a:rPr>
              <a:t> </a:t>
            </a:r>
            <a:r>
              <a:rPr kumimoji="1" lang="en-US" altLang="zh-CN" sz="2100" b="1" dirty="0">
                <a:solidFill>
                  <a:srgbClr val="FEFFFF"/>
                </a:solidFill>
              </a:rPr>
              <a:t>resistant</a:t>
            </a:r>
            <a:r>
              <a:rPr kumimoji="1" lang="zh-CN" altLang="en-US" sz="2100" dirty="0">
                <a:solidFill>
                  <a:srgbClr val="FEFFFF"/>
                </a:solidFill>
              </a:rPr>
              <a:t> </a:t>
            </a:r>
            <a:r>
              <a:rPr kumimoji="1" lang="en-US" altLang="zh-CN" sz="2100" dirty="0">
                <a:solidFill>
                  <a:srgbClr val="FEFFFF"/>
                </a:solidFill>
              </a:rPr>
              <a:t>to</a:t>
            </a:r>
            <a:r>
              <a:rPr kumimoji="1" lang="zh-CN" altLang="en-US" sz="2100" dirty="0">
                <a:solidFill>
                  <a:srgbClr val="FEFFFF"/>
                </a:solidFill>
              </a:rPr>
              <a:t> </a:t>
            </a:r>
            <a:r>
              <a:rPr kumimoji="1" lang="en-US" altLang="zh-CN" sz="2100" dirty="0">
                <a:solidFill>
                  <a:srgbClr val="FEFFFF"/>
                </a:solidFill>
              </a:rPr>
              <a:t>antibiotics.</a:t>
            </a:r>
            <a:r>
              <a:rPr kumimoji="1" lang="zh-CN" altLang="en-US" sz="2100" dirty="0">
                <a:solidFill>
                  <a:srgbClr val="FEFFFF"/>
                </a:solidFill>
              </a:rPr>
              <a:t> </a:t>
            </a:r>
            <a:endParaRPr kumimoji="1" lang="en-US" altLang="zh-CN" sz="2100" dirty="0">
              <a:solidFill>
                <a:srgbClr val="FEFFFF"/>
              </a:solidFill>
            </a:endParaRPr>
          </a:p>
          <a:p>
            <a:pPr marL="628650" indent="-628650"/>
            <a:r>
              <a:rPr kumimoji="1" lang="en-US" altLang="zh-CN" sz="2100" dirty="0">
                <a:solidFill>
                  <a:srgbClr val="FEFFFF"/>
                </a:solidFill>
              </a:rPr>
              <a:t>The</a:t>
            </a:r>
            <a:r>
              <a:rPr kumimoji="1" lang="zh-CN" altLang="en-US" sz="2100" dirty="0">
                <a:solidFill>
                  <a:srgbClr val="FEFFFF"/>
                </a:solidFill>
              </a:rPr>
              <a:t> </a:t>
            </a:r>
            <a:r>
              <a:rPr kumimoji="1" lang="en-US" altLang="zh-CN" sz="2100" dirty="0">
                <a:solidFill>
                  <a:srgbClr val="FEFFFF"/>
                </a:solidFill>
              </a:rPr>
              <a:t>more</a:t>
            </a:r>
            <a:r>
              <a:rPr kumimoji="1" lang="zh-CN" altLang="en-US" sz="2100" dirty="0">
                <a:solidFill>
                  <a:srgbClr val="FEFFFF"/>
                </a:solidFill>
              </a:rPr>
              <a:t> </a:t>
            </a:r>
            <a:r>
              <a:rPr kumimoji="1" lang="en-US" altLang="zh-CN" sz="2100" dirty="0">
                <a:solidFill>
                  <a:srgbClr val="FEFFFF"/>
                </a:solidFill>
              </a:rPr>
              <a:t>we</a:t>
            </a:r>
            <a:r>
              <a:rPr kumimoji="1" lang="zh-CN" altLang="en-US" sz="2100" dirty="0">
                <a:solidFill>
                  <a:srgbClr val="FEFFFF"/>
                </a:solidFill>
              </a:rPr>
              <a:t> </a:t>
            </a:r>
            <a:r>
              <a:rPr kumimoji="1" lang="en-US" altLang="zh-CN" sz="2100" dirty="0">
                <a:solidFill>
                  <a:srgbClr val="FEFFFF"/>
                </a:solidFill>
              </a:rPr>
              <a:t>use</a:t>
            </a:r>
            <a:r>
              <a:rPr kumimoji="1" lang="zh-CN" altLang="en-US" sz="2100" dirty="0">
                <a:solidFill>
                  <a:srgbClr val="FEFFFF"/>
                </a:solidFill>
              </a:rPr>
              <a:t> </a:t>
            </a:r>
            <a:r>
              <a:rPr kumimoji="1" lang="en-US" altLang="zh-CN" sz="2100" dirty="0">
                <a:solidFill>
                  <a:srgbClr val="FEFFFF"/>
                </a:solidFill>
              </a:rPr>
              <a:t>antibiotics,</a:t>
            </a:r>
            <a:r>
              <a:rPr kumimoji="1" lang="zh-CN" altLang="en-US" sz="2100" dirty="0">
                <a:solidFill>
                  <a:srgbClr val="FEFFFF"/>
                </a:solidFill>
              </a:rPr>
              <a:t> </a:t>
            </a:r>
            <a:r>
              <a:rPr kumimoji="1" lang="en-US" altLang="zh-CN" sz="2100" dirty="0">
                <a:solidFill>
                  <a:srgbClr val="FEFFFF"/>
                </a:solidFill>
              </a:rPr>
              <a:t>the</a:t>
            </a:r>
            <a:r>
              <a:rPr kumimoji="1" lang="zh-CN" altLang="en-US" sz="2100" dirty="0">
                <a:solidFill>
                  <a:srgbClr val="FEFFFF"/>
                </a:solidFill>
              </a:rPr>
              <a:t> </a:t>
            </a:r>
            <a:r>
              <a:rPr kumimoji="1" lang="en-US" altLang="zh-CN" sz="2100" dirty="0">
                <a:solidFill>
                  <a:srgbClr val="FEFFFF"/>
                </a:solidFill>
              </a:rPr>
              <a:t>more</a:t>
            </a:r>
            <a:r>
              <a:rPr kumimoji="1" lang="zh-CN" altLang="en-US" sz="2100" dirty="0">
                <a:solidFill>
                  <a:srgbClr val="FEFFFF"/>
                </a:solidFill>
              </a:rPr>
              <a:t> </a:t>
            </a:r>
            <a:r>
              <a:rPr kumimoji="1" lang="en-US" altLang="zh-CN" sz="2100" dirty="0">
                <a:solidFill>
                  <a:srgbClr val="FEFFFF"/>
                </a:solidFill>
              </a:rPr>
              <a:t>selection</a:t>
            </a:r>
            <a:r>
              <a:rPr kumimoji="1" lang="zh-CN" altLang="en-US" sz="2100" dirty="0">
                <a:solidFill>
                  <a:srgbClr val="FEFFFF"/>
                </a:solidFill>
              </a:rPr>
              <a:t> </a:t>
            </a:r>
            <a:r>
              <a:rPr kumimoji="1" lang="en-US" altLang="zh-CN" sz="2100" dirty="0">
                <a:solidFill>
                  <a:srgbClr val="FEFFFF"/>
                </a:solidFill>
              </a:rPr>
              <a:t>pressure</a:t>
            </a:r>
            <a:r>
              <a:rPr kumimoji="1" lang="zh-CN" altLang="en-US" sz="2100" dirty="0">
                <a:solidFill>
                  <a:srgbClr val="FEFFFF"/>
                </a:solidFill>
              </a:rPr>
              <a:t> </a:t>
            </a:r>
            <a:r>
              <a:rPr kumimoji="1" lang="en-US" altLang="zh-CN" sz="2100" dirty="0">
                <a:solidFill>
                  <a:srgbClr val="FEFFFF"/>
                </a:solidFill>
              </a:rPr>
              <a:t>we</a:t>
            </a:r>
            <a:r>
              <a:rPr kumimoji="1" lang="zh-CN" altLang="en-US" sz="2100" dirty="0">
                <a:solidFill>
                  <a:srgbClr val="FEFFFF"/>
                </a:solidFill>
              </a:rPr>
              <a:t> </a:t>
            </a:r>
            <a:r>
              <a:rPr kumimoji="1" lang="en-US" altLang="zh-CN" sz="2100" dirty="0">
                <a:solidFill>
                  <a:srgbClr val="FEFFFF"/>
                </a:solidFill>
              </a:rPr>
              <a:t>put</a:t>
            </a:r>
            <a:r>
              <a:rPr kumimoji="1" lang="zh-CN" altLang="en-US" sz="2100" dirty="0">
                <a:solidFill>
                  <a:srgbClr val="FEFFFF"/>
                </a:solidFill>
              </a:rPr>
              <a:t> </a:t>
            </a:r>
            <a:r>
              <a:rPr kumimoji="1" lang="en-US" altLang="zh-CN" sz="2100" dirty="0">
                <a:solidFill>
                  <a:srgbClr val="FEFFFF"/>
                </a:solidFill>
              </a:rPr>
              <a:t>on</a:t>
            </a:r>
            <a:r>
              <a:rPr kumimoji="1" lang="zh-CN" altLang="en-US" sz="2100" dirty="0">
                <a:solidFill>
                  <a:srgbClr val="FEFFFF"/>
                </a:solidFill>
              </a:rPr>
              <a:t> </a:t>
            </a:r>
            <a:r>
              <a:rPr kumimoji="1" lang="en-US" altLang="zh-CN" sz="2100" dirty="0">
                <a:solidFill>
                  <a:srgbClr val="FEFFFF"/>
                </a:solidFill>
              </a:rPr>
              <a:t>bacteria</a:t>
            </a:r>
            <a:r>
              <a:rPr kumimoji="1" lang="zh-CN" altLang="en-US" sz="2100" dirty="0">
                <a:solidFill>
                  <a:srgbClr val="FEFFFF"/>
                </a:solidFill>
              </a:rPr>
              <a:t> </a:t>
            </a:r>
            <a:r>
              <a:rPr kumimoji="1" lang="en-US" altLang="zh-CN" sz="2100" dirty="0">
                <a:solidFill>
                  <a:srgbClr val="FEFFFF"/>
                </a:solidFill>
              </a:rPr>
              <a:t>to</a:t>
            </a:r>
            <a:r>
              <a:rPr kumimoji="1" lang="zh-CN" altLang="en-US" sz="2100" dirty="0">
                <a:solidFill>
                  <a:srgbClr val="FEFFFF"/>
                </a:solidFill>
              </a:rPr>
              <a:t> </a:t>
            </a:r>
            <a:r>
              <a:rPr kumimoji="1" lang="en-US" altLang="zh-CN" sz="2100" dirty="0">
                <a:solidFill>
                  <a:srgbClr val="FEFFFF"/>
                </a:solidFill>
              </a:rPr>
              <a:t>evolve</a:t>
            </a:r>
            <a:r>
              <a:rPr kumimoji="1" lang="zh-CN" altLang="en-US" sz="2100" dirty="0">
                <a:solidFill>
                  <a:srgbClr val="FEFFFF"/>
                </a:solidFill>
              </a:rPr>
              <a:t> </a:t>
            </a:r>
            <a:r>
              <a:rPr kumimoji="1" lang="en-US" altLang="zh-CN" sz="2100" dirty="0">
                <a:solidFill>
                  <a:srgbClr val="FEFFFF"/>
                </a:solidFill>
              </a:rPr>
              <a:t>resistance.</a:t>
            </a:r>
          </a:p>
        </p:txBody>
      </p:sp>
    </p:spTree>
    <p:extLst>
      <p:ext uri="{BB962C8B-B14F-4D97-AF65-F5344CB8AC3E}">
        <p14:creationId xmlns:p14="http://schemas.microsoft.com/office/powerpoint/2010/main" val="25489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GB">
                <a:solidFill>
                  <a:srgbClr val="FFFFFF"/>
                </a:solidFill>
              </a:rPr>
              <a:t>Antibiotics</a:t>
            </a:r>
          </a:p>
        </p:txBody>
      </p:sp>
      <p:sp>
        <p:nvSpPr>
          <p:cNvPr id="3" name="Content Placeholder 2"/>
          <p:cNvSpPr>
            <a:spLocks noGrp="1"/>
          </p:cNvSpPr>
          <p:nvPr>
            <p:ph idx="1"/>
          </p:nvPr>
        </p:nvSpPr>
        <p:spPr>
          <a:xfrm>
            <a:off x="4567930" y="801866"/>
            <a:ext cx="3979563" cy="5230634"/>
          </a:xfrm>
        </p:spPr>
        <p:txBody>
          <a:bodyPr anchor="ctr">
            <a:normAutofit/>
          </a:bodyPr>
          <a:lstStyle/>
          <a:p>
            <a:r>
              <a:rPr kumimoji="1" lang="en-US" altLang="zh-CN" sz="2100" dirty="0">
                <a:solidFill>
                  <a:srgbClr val="000000"/>
                </a:solidFill>
              </a:rPr>
              <a:t>5.</a:t>
            </a:r>
            <a:r>
              <a:rPr kumimoji="1" lang="zh-CN" altLang="en-US" sz="2100" dirty="0">
                <a:solidFill>
                  <a:srgbClr val="000000"/>
                </a:solidFill>
              </a:rPr>
              <a:t> </a:t>
            </a:r>
            <a:r>
              <a:rPr kumimoji="1" lang="en-US" altLang="zh-CN" sz="2100" dirty="0">
                <a:solidFill>
                  <a:srgbClr val="000000"/>
                </a:solidFill>
              </a:rPr>
              <a:t>How</a:t>
            </a:r>
            <a:r>
              <a:rPr kumimoji="1" lang="zh-CN" altLang="en-US" sz="2100" dirty="0">
                <a:solidFill>
                  <a:srgbClr val="000000"/>
                </a:solidFill>
              </a:rPr>
              <a:t> </a:t>
            </a:r>
            <a:r>
              <a:rPr kumimoji="1" lang="en-US" altLang="zh-CN" sz="2100" dirty="0">
                <a:solidFill>
                  <a:srgbClr val="000000"/>
                </a:solidFill>
              </a:rPr>
              <a:t>do</a:t>
            </a:r>
            <a:r>
              <a:rPr kumimoji="1" lang="zh-CN" altLang="en-US" sz="2100" dirty="0">
                <a:solidFill>
                  <a:srgbClr val="000000"/>
                </a:solidFill>
              </a:rPr>
              <a:t> </a:t>
            </a:r>
            <a:r>
              <a:rPr kumimoji="1" lang="en-US" altLang="zh-CN" sz="2100" dirty="0">
                <a:solidFill>
                  <a:srgbClr val="000000"/>
                </a:solidFill>
              </a:rPr>
              <a:t>we</a:t>
            </a:r>
            <a:r>
              <a:rPr kumimoji="1" lang="zh-CN" altLang="en-US" sz="2100" dirty="0">
                <a:solidFill>
                  <a:srgbClr val="000000"/>
                </a:solidFill>
              </a:rPr>
              <a:t> </a:t>
            </a:r>
            <a:r>
              <a:rPr kumimoji="1" lang="en-US" altLang="zh-CN" sz="2100" dirty="0">
                <a:solidFill>
                  <a:srgbClr val="000000"/>
                </a:solidFill>
              </a:rPr>
              <a:t>reduce/</a:t>
            </a:r>
            <a:r>
              <a:rPr kumimoji="1" lang="zh-CN" altLang="en-US" sz="2100" dirty="0">
                <a:solidFill>
                  <a:srgbClr val="000000"/>
                </a:solidFill>
              </a:rPr>
              <a:t> </a:t>
            </a:r>
            <a:r>
              <a:rPr kumimoji="1" lang="en-US" altLang="zh-CN" sz="2100" dirty="0">
                <a:solidFill>
                  <a:srgbClr val="000000"/>
                </a:solidFill>
              </a:rPr>
              <a:t>minimise</a:t>
            </a:r>
            <a:r>
              <a:rPr kumimoji="1" lang="zh-CN" altLang="en-US" sz="2100" dirty="0">
                <a:solidFill>
                  <a:srgbClr val="000000"/>
                </a:solidFill>
              </a:rPr>
              <a:t> </a:t>
            </a:r>
            <a:r>
              <a:rPr kumimoji="1" lang="en-US" altLang="zh-CN" sz="2100" dirty="0">
                <a:solidFill>
                  <a:srgbClr val="000000"/>
                </a:solidFill>
              </a:rPr>
              <a:t>development of resistant bacteria?</a:t>
            </a:r>
          </a:p>
          <a:p>
            <a:r>
              <a:rPr kumimoji="1" lang="en-US" altLang="zh-CN" sz="2100" dirty="0">
                <a:solidFill>
                  <a:srgbClr val="000000"/>
                </a:solidFill>
              </a:rPr>
              <a:t>A:</a:t>
            </a:r>
            <a:r>
              <a:rPr kumimoji="1" lang="zh-CN" altLang="en-US" sz="2100" dirty="0">
                <a:solidFill>
                  <a:srgbClr val="000000"/>
                </a:solidFill>
              </a:rPr>
              <a:t> </a:t>
            </a:r>
            <a:r>
              <a:rPr kumimoji="1" lang="en-US" altLang="zh-CN" sz="2100" dirty="0">
                <a:solidFill>
                  <a:srgbClr val="000000"/>
                </a:solidFill>
              </a:rPr>
              <a:t>(doctors</a:t>
            </a:r>
            <a:r>
              <a:rPr kumimoji="1" lang="zh-CN" altLang="en-US" sz="2100" dirty="0">
                <a:solidFill>
                  <a:srgbClr val="000000"/>
                </a:solidFill>
              </a:rPr>
              <a:t> </a:t>
            </a:r>
            <a:r>
              <a:rPr kumimoji="1" lang="en-US" altLang="zh-CN" sz="2100" dirty="0">
                <a:solidFill>
                  <a:srgbClr val="000000"/>
                </a:solidFill>
              </a:rPr>
              <a:t>and</a:t>
            </a:r>
            <a:r>
              <a:rPr kumimoji="1" lang="zh-CN" altLang="en-US" sz="2100" dirty="0">
                <a:solidFill>
                  <a:srgbClr val="000000"/>
                </a:solidFill>
              </a:rPr>
              <a:t> </a:t>
            </a:r>
            <a:r>
              <a:rPr kumimoji="1" lang="en-US" altLang="zh-CN" sz="2100" dirty="0">
                <a:solidFill>
                  <a:srgbClr val="000000"/>
                </a:solidFill>
              </a:rPr>
              <a:t>patients)</a:t>
            </a:r>
            <a:r>
              <a:rPr kumimoji="1" lang="zh-CN" altLang="en-US" sz="2100" dirty="0">
                <a:solidFill>
                  <a:srgbClr val="000000"/>
                </a:solidFill>
              </a:rPr>
              <a:t> </a:t>
            </a:r>
            <a:r>
              <a:rPr kumimoji="1" lang="en-US" altLang="zh-CN" sz="2100" dirty="0">
                <a:solidFill>
                  <a:srgbClr val="000000"/>
                </a:solidFill>
              </a:rPr>
              <a:t>Use</a:t>
            </a:r>
            <a:r>
              <a:rPr kumimoji="1" lang="zh-CN" altLang="en-US" sz="2100" dirty="0">
                <a:solidFill>
                  <a:srgbClr val="000000"/>
                </a:solidFill>
              </a:rPr>
              <a:t> </a:t>
            </a:r>
            <a:r>
              <a:rPr kumimoji="1" lang="en-US" altLang="zh-CN" sz="2100" dirty="0">
                <a:solidFill>
                  <a:srgbClr val="000000"/>
                </a:solidFill>
              </a:rPr>
              <a:t>antibiotics only when essential;</a:t>
            </a:r>
          </a:p>
          <a:p>
            <a:pPr marL="581025" indent="-581025"/>
            <a:r>
              <a:rPr kumimoji="1" lang="en-US" altLang="zh-CN" sz="2100" dirty="0">
                <a:solidFill>
                  <a:srgbClr val="000000"/>
                </a:solidFill>
              </a:rPr>
              <a:t>Complete</a:t>
            </a:r>
            <a:r>
              <a:rPr kumimoji="1" lang="zh-CN" altLang="en-US" sz="2100" dirty="0">
                <a:solidFill>
                  <a:srgbClr val="000000"/>
                </a:solidFill>
              </a:rPr>
              <a:t> </a:t>
            </a:r>
            <a:r>
              <a:rPr kumimoji="1" lang="en-US" altLang="zh-CN" sz="2100" dirty="0">
                <a:solidFill>
                  <a:srgbClr val="000000"/>
                </a:solidFill>
              </a:rPr>
              <a:t>treatment,</a:t>
            </a:r>
            <a:r>
              <a:rPr kumimoji="1" lang="zh-CN" altLang="en-US" sz="2100" dirty="0">
                <a:solidFill>
                  <a:srgbClr val="000000"/>
                </a:solidFill>
              </a:rPr>
              <a:t> </a:t>
            </a:r>
            <a:r>
              <a:rPr kumimoji="1" lang="en-US" altLang="zh-CN" sz="2100" dirty="0">
                <a:solidFill>
                  <a:srgbClr val="000000"/>
                </a:solidFill>
              </a:rPr>
              <a:t>rather</a:t>
            </a:r>
            <a:r>
              <a:rPr kumimoji="1" lang="zh-CN" altLang="en-US" sz="2100" dirty="0">
                <a:solidFill>
                  <a:srgbClr val="000000"/>
                </a:solidFill>
              </a:rPr>
              <a:t> </a:t>
            </a:r>
            <a:r>
              <a:rPr kumimoji="1" lang="en-US" altLang="zh-CN" sz="2100" dirty="0">
                <a:solidFill>
                  <a:srgbClr val="000000"/>
                </a:solidFill>
              </a:rPr>
              <a:t>than</a:t>
            </a:r>
            <a:r>
              <a:rPr kumimoji="1" lang="zh-CN" altLang="en-US" sz="2100" dirty="0">
                <a:solidFill>
                  <a:srgbClr val="000000"/>
                </a:solidFill>
              </a:rPr>
              <a:t> </a:t>
            </a:r>
            <a:r>
              <a:rPr kumimoji="1" lang="en-US" altLang="zh-CN" sz="2100" dirty="0">
                <a:solidFill>
                  <a:srgbClr val="000000"/>
                </a:solidFill>
              </a:rPr>
              <a:t>stop</a:t>
            </a:r>
            <a:r>
              <a:rPr kumimoji="1" lang="zh-CN" altLang="en-US" sz="2100" dirty="0">
                <a:solidFill>
                  <a:srgbClr val="000000"/>
                </a:solidFill>
              </a:rPr>
              <a:t> </a:t>
            </a:r>
            <a:r>
              <a:rPr kumimoji="1" lang="en-US" altLang="zh-CN" sz="2100" dirty="0">
                <a:solidFill>
                  <a:srgbClr val="000000"/>
                </a:solidFill>
              </a:rPr>
              <a:t>taking</a:t>
            </a:r>
            <a:r>
              <a:rPr kumimoji="1" lang="zh-CN" altLang="en-US" sz="2100" dirty="0">
                <a:solidFill>
                  <a:srgbClr val="000000"/>
                </a:solidFill>
              </a:rPr>
              <a:t> </a:t>
            </a:r>
            <a:r>
              <a:rPr kumimoji="1" lang="en-US" altLang="zh-CN" sz="2100" dirty="0">
                <a:solidFill>
                  <a:srgbClr val="000000"/>
                </a:solidFill>
              </a:rPr>
              <a:t>drugs</a:t>
            </a:r>
            <a:r>
              <a:rPr kumimoji="1" lang="zh-CN" altLang="en-US" sz="2100" dirty="0">
                <a:solidFill>
                  <a:srgbClr val="000000"/>
                </a:solidFill>
              </a:rPr>
              <a:t> </a:t>
            </a:r>
            <a:r>
              <a:rPr kumimoji="1" lang="en-US" altLang="zh-CN" sz="2100" dirty="0">
                <a:solidFill>
                  <a:srgbClr val="000000"/>
                </a:solidFill>
              </a:rPr>
              <a:t>when</a:t>
            </a:r>
            <a:r>
              <a:rPr kumimoji="1" lang="zh-CN" altLang="en-US" sz="2100" dirty="0">
                <a:solidFill>
                  <a:srgbClr val="000000"/>
                </a:solidFill>
              </a:rPr>
              <a:t> </a:t>
            </a:r>
            <a:r>
              <a:rPr kumimoji="1" lang="en-US" altLang="zh-CN" sz="2100" dirty="0">
                <a:solidFill>
                  <a:srgbClr val="000000"/>
                </a:solidFill>
              </a:rPr>
              <a:t>you</a:t>
            </a:r>
            <a:r>
              <a:rPr kumimoji="1" lang="zh-CN" altLang="en-US" sz="2100" dirty="0">
                <a:solidFill>
                  <a:srgbClr val="000000"/>
                </a:solidFill>
              </a:rPr>
              <a:t> </a:t>
            </a:r>
            <a:r>
              <a:rPr kumimoji="1" lang="en-US" altLang="zh-CN" sz="2100" dirty="0">
                <a:solidFill>
                  <a:srgbClr val="000000"/>
                </a:solidFill>
              </a:rPr>
              <a:t>feel</a:t>
            </a:r>
            <a:r>
              <a:rPr kumimoji="1" lang="zh-CN" altLang="en-US" sz="2100" dirty="0">
                <a:solidFill>
                  <a:srgbClr val="000000"/>
                </a:solidFill>
              </a:rPr>
              <a:t> </a:t>
            </a:r>
            <a:r>
              <a:rPr kumimoji="1" lang="en-US" altLang="zh-CN" sz="2100" dirty="0">
                <a:solidFill>
                  <a:srgbClr val="000000"/>
                </a:solidFill>
              </a:rPr>
              <a:t>better;</a:t>
            </a:r>
          </a:p>
          <a:p>
            <a:endParaRPr kumimoji="1" lang="zh-CN" altLang="en-US" sz="2100" dirty="0">
              <a:solidFill>
                <a:srgbClr val="000000"/>
              </a:solidFill>
            </a:endParaRPr>
          </a:p>
          <a:p>
            <a:endParaRPr lang="en-GB" sz="2100" dirty="0">
              <a:solidFill>
                <a:srgbClr val="000000"/>
              </a:solidFill>
            </a:endParaRPr>
          </a:p>
        </p:txBody>
      </p:sp>
    </p:spTree>
    <p:extLst>
      <p:ext uri="{BB962C8B-B14F-4D97-AF65-F5344CB8AC3E}">
        <p14:creationId xmlns:p14="http://schemas.microsoft.com/office/powerpoint/2010/main" val="24295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134">
            <a:extLst>
              <a:ext uri="{FF2B5EF4-FFF2-40B4-BE49-F238E27FC236}">
                <a16:creationId xmlns:a16="http://schemas.microsoft.com/office/drawing/2014/main" id="{35C956CA-A8FB-4F91-A258-FBE459CD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图片 4" descr="红色的花&#10;&#10;描述已自动生成">
            <a:extLst>
              <a:ext uri="{FF2B5EF4-FFF2-40B4-BE49-F238E27FC236}">
                <a16:creationId xmlns:a16="http://schemas.microsoft.com/office/drawing/2014/main" id="{E45AEE50-8BDF-5D46-818C-FB1EBBFE2817}"/>
              </a:ext>
            </a:extLst>
          </p:cNvPr>
          <p:cNvPicPr>
            <a:picLocks noChangeAspect="1"/>
          </p:cNvPicPr>
          <p:nvPr/>
        </p:nvPicPr>
        <p:blipFill rotWithShape="1">
          <a:blip r:embed="rId3">
            <a:extLst>
              <a:ext uri="{28A0092B-C50C-407E-A947-70E740481C1C}">
                <a14:useLocalDpi xmlns:a14="http://schemas.microsoft.com/office/drawing/2010/main" val="0"/>
              </a:ext>
            </a:extLst>
          </a:blip>
          <a:srcRect t="19571" r="-2" b="8006"/>
          <a:stretch/>
        </p:blipFill>
        <p:spPr>
          <a:xfrm>
            <a:off x="4159918" y="-1"/>
            <a:ext cx="4984081" cy="2391331"/>
          </a:xfrm>
          <a:prstGeom prst="rect">
            <a:avLst/>
          </a:prstGeom>
        </p:spPr>
      </p:pic>
      <p:pic>
        <p:nvPicPr>
          <p:cNvPr id="2050" name="Picture 2" descr="How Did Opium Poppies Get Their Painkilling Properties? | Live Science">
            <a:extLst>
              <a:ext uri="{FF2B5EF4-FFF2-40B4-BE49-F238E27FC236}">
                <a16:creationId xmlns:a16="http://schemas.microsoft.com/office/drawing/2014/main" id="{6420BF1A-0B2B-6044-A9C5-A51E295F24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76" r="21050" b="-1"/>
          <a:stretch/>
        </p:blipFill>
        <p:spPr bwMode="auto">
          <a:xfrm>
            <a:off x="4267210" y="2487490"/>
            <a:ext cx="4876789" cy="4370504"/>
          </a:xfrm>
          <a:prstGeom prst="rect">
            <a:avLst/>
          </a:prstGeom>
          <a:noFill/>
          <a:extLst>
            <a:ext uri="{909E8E84-426E-40DD-AFC4-6F175D3DCCD1}">
              <a14:hiddenFill xmlns:a14="http://schemas.microsoft.com/office/drawing/2010/main">
                <a:solidFill>
                  <a:srgbClr val="FFFFFF"/>
                </a:solidFill>
              </a14:hiddenFill>
            </a:ext>
          </a:extLst>
        </p:spPr>
      </p:pic>
      <p:sp>
        <p:nvSpPr>
          <p:cNvPr id="2056" name="Rectangle 136">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66E4A08-91F0-0646-AE15-DDDEA0B6D1CF}"/>
              </a:ext>
            </a:extLst>
          </p:cNvPr>
          <p:cNvSpPr>
            <a:spLocks noGrp="1"/>
          </p:cNvSpPr>
          <p:nvPr>
            <p:ph type="title"/>
          </p:nvPr>
        </p:nvSpPr>
        <p:spPr>
          <a:xfrm>
            <a:off x="339348" y="462436"/>
            <a:ext cx="3481223" cy="1466455"/>
          </a:xfrm>
        </p:spPr>
        <p:txBody>
          <a:bodyPr anchor="b">
            <a:normAutofit/>
          </a:bodyPr>
          <a:lstStyle/>
          <a:p>
            <a:r>
              <a:rPr kumimoji="1" lang="en-US" altLang="zh-CN" dirty="0">
                <a:solidFill>
                  <a:schemeClr val="bg1"/>
                </a:solidFill>
              </a:rPr>
              <a:t>Heroin</a:t>
            </a:r>
            <a:endParaRPr kumimoji="1" lang="zh-CN" altLang="en-US" dirty="0">
              <a:solidFill>
                <a:schemeClr val="bg1"/>
              </a:solidFill>
            </a:endParaRPr>
          </a:p>
        </p:txBody>
      </p:sp>
      <p:cxnSp>
        <p:nvCxnSpPr>
          <p:cNvPr id="2057" name="Straight Connector 138">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0751" y="2397906"/>
            <a:ext cx="825324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52DC7EF2-5461-3641-8B5D-2E1525B40A09}"/>
              </a:ext>
            </a:extLst>
          </p:cNvPr>
          <p:cNvSpPr>
            <a:spLocks noGrp="1"/>
          </p:cNvSpPr>
          <p:nvPr>
            <p:ph idx="1"/>
          </p:nvPr>
        </p:nvSpPr>
        <p:spPr>
          <a:xfrm>
            <a:off x="533401" y="2492080"/>
            <a:ext cx="3838574" cy="4213516"/>
          </a:xfrm>
        </p:spPr>
        <p:txBody>
          <a:bodyPr>
            <a:noAutofit/>
          </a:bodyPr>
          <a:lstStyle/>
          <a:p>
            <a:pPr marL="0"/>
            <a:r>
              <a:rPr kumimoji="1" lang="en-US" altLang="zh-CN" sz="2000" dirty="0">
                <a:solidFill>
                  <a:schemeClr val="bg1"/>
                </a:solidFill>
              </a:rPr>
              <a:t>1.</a:t>
            </a:r>
            <a:r>
              <a:rPr kumimoji="1" lang="zh-CN" altLang="en-US" sz="2000" dirty="0">
                <a:solidFill>
                  <a:schemeClr val="bg1"/>
                </a:solidFill>
              </a:rPr>
              <a:t> </a:t>
            </a:r>
            <a:r>
              <a:rPr kumimoji="1" lang="en-US" altLang="zh-CN" sz="2000" dirty="0">
                <a:solidFill>
                  <a:schemeClr val="bg1"/>
                </a:solidFill>
              </a:rPr>
              <a:t>What</a:t>
            </a:r>
            <a:r>
              <a:rPr kumimoji="1" lang="zh-CN" altLang="en-US" sz="2000" dirty="0">
                <a:solidFill>
                  <a:schemeClr val="bg1"/>
                </a:solidFill>
              </a:rPr>
              <a:t> </a:t>
            </a:r>
            <a:r>
              <a:rPr kumimoji="1" lang="en-US" altLang="zh-CN" sz="2000" dirty="0">
                <a:solidFill>
                  <a:schemeClr val="bg1"/>
                </a:solidFill>
              </a:rPr>
              <a:t>is</a:t>
            </a:r>
            <a:r>
              <a:rPr kumimoji="1" lang="zh-CN" altLang="en-US" sz="2000" dirty="0">
                <a:solidFill>
                  <a:schemeClr val="bg1"/>
                </a:solidFill>
              </a:rPr>
              <a:t> </a:t>
            </a:r>
            <a:r>
              <a:rPr kumimoji="1" lang="en-US" altLang="zh-CN" sz="2000" dirty="0">
                <a:solidFill>
                  <a:schemeClr val="bg1"/>
                </a:solidFill>
              </a:rPr>
              <a:t>heroin?</a:t>
            </a:r>
          </a:p>
          <a:p>
            <a:pPr marL="0"/>
            <a:r>
              <a:rPr lang="en-US" altLang="zh-CN" sz="2000" dirty="0">
                <a:solidFill>
                  <a:schemeClr val="bg1"/>
                </a:solidFill>
              </a:rPr>
              <a:t>Pure heroin (diacetylmorphine) is a white or brown powder with a bitter taste or a sticky black “tar.” abused for its euphoric effects. </a:t>
            </a:r>
          </a:p>
          <a:p>
            <a:pPr marL="0"/>
            <a:r>
              <a:rPr kumimoji="1" lang="en-US" altLang="zh-CN" sz="2000" dirty="0">
                <a:solidFill>
                  <a:schemeClr val="bg1"/>
                </a:solidFill>
              </a:rPr>
              <a:t>Heroin, a </a:t>
            </a:r>
            <a:r>
              <a:rPr kumimoji="1" lang="en-US" altLang="zh-CN" sz="2000" b="1" dirty="0">
                <a:solidFill>
                  <a:srgbClr val="FF0000"/>
                </a:solidFill>
              </a:rPr>
              <a:t>highly addictive ,</a:t>
            </a:r>
            <a:r>
              <a:rPr kumimoji="1" lang="zh-CN" altLang="en-US" sz="2000" b="1" dirty="0">
                <a:solidFill>
                  <a:srgbClr val="FF0000"/>
                </a:solidFill>
              </a:rPr>
              <a:t> </a:t>
            </a:r>
            <a:r>
              <a:rPr kumimoji="1" lang="en-US" altLang="zh-CN" sz="2000" b="1" dirty="0">
                <a:solidFill>
                  <a:srgbClr val="FF0000"/>
                </a:solidFill>
              </a:rPr>
              <a:t>depressant</a:t>
            </a:r>
            <a:r>
              <a:rPr kumimoji="1" lang="zh-CN" altLang="en-US" sz="2000" b="1" dirty="0">
                <a:solidFill>
                  <a:srgbClr val="FF0000"/>
                </a:solidFill>
              </a:rPr>
              <a:t> </a:t>
            </a:r>
            <a:r>
              <a:rPr kumimoji="1" lang="en-US" altLang="zh-CN" sz="2000" dirty="0">
                <a:solidFill>
                  <a:schemeClr val="bg1"/>
                </a:solidFill>
              </a:rPr>
              <a:t>drug</a:t>
            </a:r>
            <a:r>
              <a:rPr kumimoji="1" lang="zh-CN" altLang="en-US" sz="2000" dirty="0">
                <a:solidFill>
                  <a:schemeClr val="bg1"/>
                </a:solidFill>
              </a:rPr>
              <a:t> </a:t>
            </a:r>
            <a:r>
              <a:rPr kumimoji="1" lang="en-US" altLang="zh-CN" sz="2000" dirty="0">
                <a:solidFill>
                  <a:schemeClr val="bg1"/>
                </a:solidFill>
              </a:rPr>
              <a:t>that slows down the nervous system. </a:t>
            </a:r>
          </a:p>
          <a:p>
            <a:pPr marL="0"/>
            <a:r>
              <a:rPr kumimoji="1" lang="en-US" altLang="zh-CN" sz="2000" dirty="0">
                <a:solidFill>
                  <a:schemeClr val="bg1"/>
                </a:solidFill>
              </a:rPr>
              <a:t>It is usually injected, smoked or snorted up the nose. It exhibits </a:t>
            </a:r>
            <a:r>
              <a:rPr kumimoji="1" lang="en-US" altLang="zh-CN" sz="2000" b="1" dirty="0">
                <a:solidFill>
                  <a:srgbClr val="FF0000"/>
                </a:solidFill>
              </a:rPr>
              <a:t>euphoric</a:t>
            </a:r>
            <a:r>
              <a:rPr kumimoji="1" lang="en-US" altLang="zh-CN" sz="2000" dirty="0">
                <a:solidFill>
                  <a:schemeClr val="bg1"/>
                </a:solidFill>
              </a:rPr>
              <a:t> ("rush"), anti-anxiety and </a:t>
            </a:r>
            <a:r>
              <a:rPr kumimoji="1" lang="en-US" altLang="zh-CN" sz="2000" b="1" dirty="0">
                <a:solidFill>
                  <a:srgbClr val="FF0000"/>
                </a:solidFill>
              </a:rPr>
              <a:t>pain-relieving</a:t>
            </a:r>
            <a:r>
              <a:rPr kumimoji="1" lang="en-US" altLang="zh-CN" sz="2000" dirty="0">
                <a:solidFill>
                  <a:schemeClr val="bg1"/>
                </a:solidFill>
              </a:rPr>
              <a:t> properties.</a:t>
            </a:r>
          </a:p>
        </p:txBody>
      </p:sp>
    </p:spTree>
    <p:extLst>
      <p:ext uri="{BB962C8B-B14F-4D97-AF65-F5344CB8AC3E}">
        <p14:creationId xmlns:p14="http://schemas.microsoft.com/office/powerpoint/2010/main" val="340263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5C77763-53B4-C741-AD28-7F2EBFBDBF8B}"/>
              </a:ext>
            </a:extLst>
          </p:cNvPr>
          <p:cNvSpPr>
            <a:spLocks noGrp="1"/>
          </p:cNvSpPr>
          <p:nvPr>
            <p:ph type="title"/>
          </p:nvPr>
        </p:nvSpPr>
        <p:spPr>
          <a:xfrm>
            <a:off x="515125" y="1153572"/>
            <a:ext cx="2400300" cy="4461163"/>
          </a:xfrm>
        </p:spPr>
        <p:txBody>
          <a:bodyPr>
            <a:normAutofit/>
          </a:bodyPr>
          <a:lstStyle/>
          <a:p>
            <a:r>
              <a:rPr kumimoji="1" lang="en-US" altLang="zh-CN" dirty="0">
                <a:solidFill>
                  <a:srgbClr val="FFFFFF"/>
                </a:solidFill>
              </a:rPr>
              <a:t>Heroin</a:t>
            </a:r>
            <a:endParaRPr kumimoji="1" lang="zh-CN" alt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977B21EE-68DA-F64F-BE19-EA33DFF89450}"/>
              </a:ext>
            </a:extLst>
          </p:cNvPr>
          <p:cNvSpPr>
            <a:spLocks noGrp="1"/>
          </p:cNvSpPr>
          <p:nvPr>
            <p:ph idx="1"/>
          </p:nvPr>
        </p:nvSpPr>
        <p:spPr>
          <a:xfrm>
            <a:off x="3335481" y="457200"/>
            <a:ext cx="5179868" cy="6324600"/>
          </a:xfrm>
        </p:spPr>
        <p:txBody>
          <a:bodyPr anchor="ctr">
            <a:normAutofit/>
          </a:bodyPr>
          <a:lstStyle/>
          <a:p>
            <a:pPr>
              <a:lnSpc>
                <a:spcPct val="90000"/>
              </a:lnSpc>
            </a:pPr>
            <a:r>
              <a:rPr kumimoji="1" lang="en-US" altLang="zh-CN" sz="2400" dirty="0"/>
              <a:t>2.</a:t>
            </a:r>
            <a:r>
              <a:rPr kumimoji="1" lang="zh-CN" altLang="en-US" sz="2400" dirty="0"/>
              <a:t> </a:t>
            </a:r>
            <a:r>
              <a:rPr kumimoji="1" lang="en-US" altLang="zh-CN" sz="2400" dirty="0"/>
              <a:t>What</a:t>
            </a:r>
            <a:r>
              <a:rPr kumimoji="1" lang="zh-CN" altLang="en-US" sz="2400" dirty="0"/>
              <a:t> </a:t>
            </a:r>
            <a:r>
              <a:rPr kumimoji="1" lang="en-US" altLang="zh-CN" sz="2400" dirty="0"/>
              <a:t>problems</a:t>
            </a:r>
            <a:r>
              <a:rPr kumimoji="1" lang="zh-CN" altLang="en-US" sz="2400" dirty="0"/>
              <a:t> </a:t>
            </a:r>
            <a:r>
              <a:rPr kumimoji="1" lang="en-US" altLang="zh-CN" sz="2400" dirty="0"/>
              <a:t>does</a:t>
            </a:r>
            <a:r>
              <a:rPr kumimoji="1" lang="zh-CN" altLang="en-US" sz="2400" dirty="0"/>
              <a:t> </a:t>
            </a:r>
            <a:r>
              <a:rPr kumimoji="1" lang="en-US" altLang="zh-CN" sz="2400" dirty="0"/>
              <a:t>using</a:t>
            </a:r>
            <a:r>
              <a:rPr kumimoji="1" lang="zh-CN" altLang="en-US" sz="2400" dirty="0"/>
              <a:t> </a:t>
            </a:r>
            <a:r>
              <a:rPr kumimoji="1" lang="en-US" altLang="zh-CN" sz="2400" dirty="0"/>
              <a:t>heroin</a:t>
            </a:r>
            <a:r>
              <a:rPr kumimoji="1" lang="zh-CN" altLang="en-US" sz="2400" dirty="0"/>
              <a:t> </a:t>
            </a:r>
            <a:r>
              <a:rPr kumimoji="1" lang="en-US" altLang="zh-CN" sz="2400" dirty="0"/>
              <a:t>cause?</a:t>
            </a:r>
          </a:p>
          <a:p>
            <a:pPr>
              <a:lnSpc>
                <a:spcPct val="90000"/>
              </a:lnSpc>
            </a:pPr>
            <a:r>
              <a:rPr kumimoji="1" lang="en-US" altLang="zh-CN" sz="2400" dirty="0"/>
              <a:t>A:</a:t>
            </a:r>
            <a:r>
              <a:rPr kumimoji="1" lang="zh-CN" altLang="en-US" sz="2400" dirty="0"/>
              <a:t> </a:t>
            </a:r>
            <a:r>
              <a:rPr kumimoji="1" lang="en-US" altLang="zh-CN" sz="2400" dirty="0"/>
              <a:t>addictive;</a:t>
            </a:r>
          </a:p>
          <a:p>
            <a:pPr>
              <a:lnSpc>
                <a:spcPct val="90000"/>
              </a:lnSpc>
            </a:pPr>
            <a:r>
              <a:rPr kumimoji="1" lang="en-US" altLang="zh-CN" sz="2400" dirty="0"/>
              <a:t>It causes people to lose self-control and it negatively affects both the physical and mental health of the user;</a:t>
            </a:r>
          </a:p>
          <a:p>
            <a:pPr>
              <a:lnSpc>
                <a:spcPct val="90000"/>
              </a:lnSpc>
            </a:pPr>
            <a:r>
              <a:rPr kumimoji="1" lang="en-US" altLang="zh-CN" sz="2400" dirty="0"/>
              <a:t>Lose</a:t>
            </a:r>
            <a:r>
              <a:rPr kumimoji="1" lang="zh-CN" altLang="en-US" sz="2400" dirty="0"/>
              <a:t> </a:t>
            </a:r>
            <a:r>
              <a:rPr kumimoji="1" lang="en-US" altLang="zh-CN" sz="2400" dirty="0"/>
              <a:t>abilities</a:t>
            </a:r>
            <a:r>
              <a:rPr kumimoji="1" lang="zh-CN" altLang="en-US" sz="2400" dirty="0"/>
              <a:t> </a:t>
            </a:r>
            <a:r>
              <a:rPr kumimoji="1" lang="en-US" altLang="zh-CN" sz="2400" dirty="0"/>
              <a:t>to</a:t>
            </a:r>
            <a:r>
              <a:rPr kumimoji="1" lang="zh-CN" altLang="en-US" sz="2400" dirty="0"/>
              <a:t> </a:t>
            </a:r>
            <a:r>
              <a:rPr kumimoji="1" lang="en-US" altLang="zh-CN" sz="2400" dirty="0"/>
              <a:t>work</a:t>
            </a:r>
            <a:r>
              <a:rPr kumimoji="1" lang="zh-CN" altLang="en-US" sz="2400" dirty="0"/>
              <a:t> </a:t>
            </a:r>
            <a:r>
              <a:rPr kumimoji="1" lang="en-US" altLang="zh-CN" sz="2400" dirty="0"/>
              <a:t>and</a:t>
            </a:r>
            <a:r>
              <a:rPr kumimoji="1" lang="zh-CN" altLang="en-US" sz="2400" dirty="0"/>
              <a:t> </a:t>
            </a:r>
            <a:r>
              <a:rPr kumimoji="1" lang="en-US" altLang="zh-CN" sz="2400" dirty="0"/>
              <a:t>be</a:t>
            </a:r>
            <a:r>
              <a:rPr kumimoji="1" lang="zh-CN" altLang="en-US" sz="2400" dirty="0"/>
              <a:t> </a:t>
            </a:r>
            <a:r>
              <a:rPr kumimoji="1" lang="en-US" altLang="zh-CN" sz="2400" dirty="0"/>
              <a:t>part</a:t>
            </a:r>
            <a:r>
              <a:rPr kumimoji="1" lang="zh-CN" altLang="en-US" sz="2400" dirty="0"/>
              <a:t> </a:t>
            </a:r>
            <a:r>
              <a:rPr kumimoji="1" lang="en-US" altLang="zh-CN" sz="2400" dirty="0"/>
              <a:t>of</a:t>
            </a:r>
            <a:r>
              <a:rPr kumimoji="1" lang="zh-CN" altLang="en-US" sz="2400" dirty="0"/>
              <a:t> </a:t>
            </a:r>
            <a:r>
              <a:rPr kumimoji="1" lang="en-US" altLang="zh-CN" sz="2400" dirty="0"/>
              <a:t>normal</a:t>
            </a:r>
            <a:r>
              <a:rPr kumimoji="1" lang="zh-CN" altLang="en-US" sz="2400" dirty="0"/>
              <a:t> </a:t>
            </a:r>
            <a:r>
              <a:rPr kumimoji="1" lang="en-US" altLang="zh-CN" sz="2400" dirty="0"/>
              <a:t>society;</a:t>
            </a:r>
          </a:p>
          <a:p>
            <a:pPr>
              <a:lnSpc>
                <a:spcPct val="90000"/>
              </a:lnSpc>
            </a:pPr>
            <a:r>
              <a:rPr kumimoji="1" lang="en-US" altLang="zh-CN" sz="2400" dirty="0"/>
              <a:t>Turn</a:t>
            </a:r>
            <a:r>
              <a:rPr kumimoji="1" lang="zh-CN" altLang="en-US" sz="2400" dirty="0"/>
              <a:t> </a:t>
            </a:r>
            <a:r>
              <a:rPr kumimoji="1" lang="en-US" altLang="zh-CN" sz="2400" dirty="0"/>
              <a:t>to</a:t>
            </a:r>
            <a:r>
              <a:rPr kumimoji="1" lang="zh-CN" altLang="en-US" sz="2400" dirty="0"/>
              <a:t> </a:t>
            </a:r>
            <a:r>
              <a:rPr kumimoji="1" lang="en-US" altLang="zh-CN" sz="2400" dirty="0"/>
              <a:t>crime</a:t>
            </a:r>
            <a:r>
              <a:rPr kumimoji="1" lang="zh-CN" altLang="en-US" sz="2400" dirty="0"/>
              <a:t> </a:t>
            </a:r>
            <a:r>
              <a:rPr kumimoji="1" lang="en-US" altLang="zh-CN" sz="2400" dirty="0"/>
              <a:t>to</a:t>
            </a:r>
            <a:r>
              <a:rPr kumimoji="1" lang="zh-CN" altLang="en-US" sz="2400" dirty="0"/>
              <a:t> </a:t>
            </a:r>
            <a:r>
              <a:rPr kumimoji="1" lang="en-US" altLang="zh-CN" sz="2400" dirty="0"/>
              <a:t>get</a:t>
            </a:r>
            <a:r>
              <a:rPr kumimoji="1" lang="zh-CN" altLang="en-US" sz="2400" dirty="0"/>
              <a:t> </a:t>
            </a:r>
            <a:r>
              <a:rPr kumimoji="1" lang="en-US" altLang="zh-CN" sz="2400" dirty="0"/>
              <a:t>money</a:t>
            </a:r>
            <a:r>
              <a:rPr kumimoji="1" lang="zh-CN" altLang="en-US" sz="2400" dirty="0"/>
              <a:t> </a:t>
            </a:r>
            <a:r>
              <a:rPr kumimoji="1" lang="en-US" altLang="zh-CN" sz="2400" dirty="0"/>
              <a:t>in</a:t>
            </a:r>
            <a:r>
              <a:rPr kumimoji="1" lang="zh-CN" altLang="en-US" sz="2400" dirty="0"/>
              <a:t> </a:t>
            </a:r>
            <a:r>
              <a:rPr kumimoji="1" lang="en-US" altLang="zh-CN" sz="2400" dirty="0"/>
              <a:t>order</a:t>
            </a:r>
            <a:r>
              <a:rPr kumimoji="1" lang="zh-CN" altLang="en-US" sz="2400" dirty="0"/>
              <a:t> </a:t>
            </a:r>
            <a:r>
              <a:rPr kumimoji="1" lang="en-US" altLang="zh-CN" sz="2400" dirty="0"/>
              <a:t>to</a:t>
            </a:r>
            <a:r>
              <a:rPr kumimoji="1" lang="zh-CN" altLang="en-US" sz="2400" dirty="0"/>
              <a:t> </a:t>
            </a:r>
            <a:r>
              <a:rPr kumimoji="1" lang="en-US" altLang="zh-CN" sz="2400" dirty="0"/>
              <a:t>get</a:t>
            </a:r>
            <a:r>
              <a:rPr kumimoji="1" lang="zh-CN" altLang="en-US" sz="2400" dirty="0"/>
              <a:t> </a:t>
            </a:r>
            <a:r>
              <a:rPr kumimoji="1" lang="en-US" altLang="zh-CN" sz="2400" dirty="0"/>
              <a:t>a</a:t>
            </a:r>
            <a:r>
              <a:rPr kumimoji="1" lang="zh-CN" altLang="en-US" sz="2400" dirty="0"/>
              <a:t> </a:t>
            </a:r>
            <a:r>
              <a:rPr kumimoji="1" lang="en-US" altLang="zh-CN" sz="2400" dirty="0"/>
              <a:t>dose;</a:t>
            </a:r>
          </a:p>
          <a:p>
            <a:pPr>
              <a:lnSpc>
                <a:spcPct val="90000"/>
              </a:lnSpc>
            </a:pPr>
            <a:r>
              <a:rPr kumimoji="1" lang="en-US" altLang="zh-CN" sz="2400" dirty="0"/>
              <a:t>Sharing</a:t>
            </a:r>
            <a:r>
              <a:rPr kumimoji="1" lang="zh-CN" altLang="en-US" sz="2400" dirty="0"/>
              <a:t> </a:t>
            </a:r>
            <a:r>
              <a:rPr kumimoji="1" lang="en-US" altLang="zh-CN" sz="2400" dirty="0"/>
              <a:t>needles</a:t>
            </a:r>
            <a:r>
              <a:rPr kumimoji="1" lang="zh-CN" altLang="en-US" sz="2400" dirty="0"/>
              <a:t> </a:t>
            </a:r>
            <a:r>
              <a:rPr kumimoji="1" lang="en-US" altLang="zh-CN" sz="2400" dirty="0"/>
              <a:t>may</a:t>
            </a:r>
            <a:r>
              <a:rPr kumimoji="1" lang="zh-CN" altLang="en-US" sz="2400" dirty="0"/>
              <a:t> </a:t>
            </a:r>
            <a:r>
              <a:rPr kumimoji="1" lang="en-US" altLang="zh-CN" sz="2400" dirty="0"/>
              <a:t>lead</a:t>
            </a:r>
            <a:r>
              <a:rPr kumimoji="1" lang="zh-CN" altLang="en-US" sz="2400" dirty="0"/>
              <a:t> </a:t>
            </a:r>
            <a:r>
              <a:rPr kumimoji="1" lang="en-US" altLang="zh-CN" sz="2400" dirty="0"/>
              <a:t>to</a:t>
            </a:r>
            <a:r>
              <a:rPr kumimoji="1" lang="zh-CN" altLang="en-US" sz="2400" dirty="0"/>
              <a:t> </a:t>
            </a:r>
            <a:r>
              <a:rPr kumimoji="1" lang="en-US" altLang="zh-CN" sz="2400" dirty="0"/>
              <a:t>HIV,</a:t>
            </a:r>
            <a:r>
              <a:rPr kumimoji="1" lang="zh-CN" altLang="en-US" sz="2400" dirty="0"/>
              <a:t> </a:t>
            </a:r>
            <a:r>
              <a:rPr kumimoji="1" lang="en-US" altLang="zh-CN" sz="2400" dirty="0"/>
              <a:t>hepatitis;</a:t>
            </a:r>
          </a:p>
          <a:p>
            <a:pPr>
              <a:lnSpc>
                <a:spcPct val="90000"/>
              </a:lnSpc>
            </a:pPr>
            <a:r>
              <a:rPr kumimoji="1" lang="en-US" altLang="zh-CN" sz="2400" dirty="0"/>
              <a:t>Unpleasant</a:t>
            </a:r>
            <a:r>
              <a:rPr kumimoji="1" lang="zh-CN" altLang="en-US" sz="2400" dirty="0"/>
              <a:t> </a:t>
            </a:r>
            <a:r>
              <a:rPr kumimoji="1" lang="en-US" altLang="zh-CN" sz="2400" dirty="0"/>
              <a:t>withdrawal</a:t>
            </a:r>
            <a:r>
              <a:rPr kumimoji="1" lang="zh-CN" altLang="en-US" sz="2400" dirty="0"/>
              <a:t> </a:t>
            </a:r>
            <a:r>
              <a:rPr kumimoji="1" lang="en-US" altLang="zh-CN" sz="2400" dirty="0"/>
              <a:t>problems;</a:t>
            </a:r>
          </a:p>
          <a:p>
            <a:pPr>
              <a:lnSpc>
                <a:spcPct val="90000"/>
              </a:lnSpc>
            </a:pPr>
            <a:r>
              <a:rPr lang="en-US" altLang="zh-CN" sz="2400" dirty="0"/>
              <a:t>Risk of overdose or death.</a:t>
            </a:r>
            <a:endParaRPr kumimoji="1" lang="en-US" altLang="zh-CN" sz="2400" dirty="0"/>
          </a:p>
        </p:txBody>
      </p:sp>
    </p:spTree>
    <p:extLst>
      <p:ext uri="{BB962C8B-B14F-4D97-AF65-F5344CB8AC3E}">
        <p14:creationId xmlns:p14="http://schemas.microsoft.com/office/powerpoint/2010/main" val="413823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576356-3648-46C7-BD3C-CE42335282DB}"/>
</file>

<file path=customXml/itemProps2.xml><?xml version="1.0" encoding="utf-8"?>
<ds:datastoreItem xmlns:ds="http://schemas.openxmlformats.org/officeDocument/2006/customXml" ds:itemID="{108D21F5-A04E-418E-B4C5-F3F3E92980E3}"/>
</file>

<file path=customXml/itemProps3.xml><?xml version="1.0" encoding="utf-8"?>
<ds:datastoreItem xmlns:ds="http://schemas.openxmlformats.org/officeDocument/2006/customXml" ds:itemID="{B32E2FC0-5EA6-49CB-90AB-985323A4D913}"/>
</file>

<file path=docProps/app.xml><?xml version="1.0" encoding="utf-8"?>
<Properties xmlns="http://schemas.openxmlformats.org/officeDocument/2006/extended-properties" xmlns:vt="http://schemas.openxmlformats.org/officeDocument/2006/docPropsVTypes">
  <TotalTime>60</TotalTime>
  <Words>2762</Words>
  <Application>Microsoft Macintosh PowerPoint</Application>
  <PresentationFormat>全屏显示(4:3)</PresentationFormat>
  <Paragraphs>207</Paragraphs>
  <Slides>34</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等线</vt:lpstr>
      <vt:lpstr>Arial</vt:lpstr>
      <vt:lpstr>Calibri</vt:lpstr>
      <vt:lpstr>Office Theme</vt:lpstr>
      <vt:lpstr>Drugs</vt:lpstr>
      <vt:lpstr>Content</vt:lpstr>
      <vt:lpstr>Antibiotics</vt:lpstr>
      <vt:lpstr>Antibiotics</vt:lpstr>
      <vt:lpstr>Antibiotics</vt:lpstr>
      <vt:lpstr>Antibiotics</vt:lpstr>
      <vt:lpstr>Antibiotics</vt:lpstr>
      <vt:lpstr>Heroin</vt:lpstr>
      <vt:lpstr>Heroin</vt:lpstr>
      <vt:lpstr>Heroin</vt:lpstr>
      <vt:lpstr>Heroin</vt:lpstr>
      <vt:lpstr>Heroin</vt:lpstr>
      <vt:lpstr>Heroin</vt:lpstr>
      <vt:lpstr>Long-term effects of heroin</vt:lpstr>
      <vt:lpstr>Depressant  </vt:lpstr>
      <vt:lpstr>Alcohol</vt:lpstr>
      <vt:lpstr>Alcohol</vt:lpstr>
      <vt:lpstr>Alcohol</vt:lpstr>
      <vt:lpstr>PowerPoint 演示文稿</vt:lpstr>
      <vt:lpstr>Alcohol</vt:lpstr>
      <vt:lpstr>Abuse of anabolic steroids</vt:lpstr>
      <vt:lpstr>Abuse of anabolic steroids</vt:lpstr>
      <vt:lpstr>Smoking</vt:lpstr>
      <vt:lpstr>Nicotine</vt:lpstr>
      <vt:lpstr>Nicotine</vt:lpstr>
      <vt:lpstr>Nicotine</vt:lpstr>
      <vt:lpstr>Effects of smoking on health - tar</vt:lpstr>
      <vt:lpstr>Effects of smoking on health - tar</vt:lpstr>
      <vt:lpstr>Effects of smoking on health - tar</vt:lpstr>
      <vt:lpstr>COPD</vt:lpstr>
      <vt:lpstr>Effects of smoking on health - Carbon monoxide</vt:lpstr>
      <vt:lpstr>Effects of smoking on health</vt:lpstr>
      <vt:lpstr>Effects of smoking</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dc:title>
  <dc:creator>柴 文婷</dc:creator>
  <cp:lastModifiedBy>柴 文婷</cp:lastModifiedBy>
  <cp:revision>1</cp:revision>
  <dcterms:created xsi:type="dcterms:W3CDTF">2020-09-28T04:48:36Z</dcterms:created>
  <dcterms:modified xsi:type="dcterms:W3CDTF">2021-10-31T13:56:59Z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