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2"/>
    <p:restoredTop sz="92275"/>
  </p:normalViewPr>
  <p:slideViewPr>
    <p:cSldViewPr>
      <p:cViewPr varScale="1">
        <p:scale>
          <a:sx n="109" d="100"/>
          <a:sy n="109" d="100"/>
        </p:scale>
        <p:origin x="147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文婷 柴" userId="cc3e45de-2f49-4c89-aeff-00e7b5b5da7e" providerId="ADAL" clId="{DF64F643-FB67-D847-9BCC-EFD966B297C2}"/>
    <pc:docChg chg="modSld">
      <pc:chgData name="文婷 柴" userId="cc3e45de-2f49-4c89-aeff-00e7b5b5da7e" providerId="ADAL" clId="{DF64F643-FB67-D847-9BCC-EFD966B297C2}" dt="2020-11-12T08:34:58.417" v="10" actId="20577"/>
      <pc:docMkLst>
        <pc:docMk/>
      </pc:docMkLst>
      <pc:sldChg chg="modSp mod">
        <pc:chgData name="文婷 柴" userId="cc3e45de-2f49-4c89-aeff-00e7b5b5da7e" providerId="ADAL" clId="{DF64F643-FB67-D847-9BCC-EFD966B297C2}" dt="2020-11-12T08:34:58.417" v="10" actId="20577"/>
        <pc:sldMkLst>
          <pc:docMk/>
          <pc:sldMk cId="0" sldId="264"/>
        </pc:sldMkLst>
        <pc:spChg chg="mod">
          <ac:chgData name="文婷 柴" userId="cc3e45de-2f49-4c89-aeff-00e7b5b5da7e" providerId="ADAL" clId="{DF64F643-FB67-D847-9BCC-EFD966B297C2}" dt="2020-11-12T08:34:58.417" v="10" actId="20577"/>
          <ac:spMkLst>
            <pc:docMk/>
            <pc:sldMk cId="0" sldId="264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7452-C7AF-485D-A740-91B352CF8D31}" type="datetimeFigureOut">
              <a:rPr lang="en-GB" smtClean="0"/>
              <a:pPr/>
              <a:t>12/11/2020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8C5A7-7B3B-4A84-A917-CDF7A8A0AE8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7452-C7AF-485D-A740-91B352CF8D31}" type="datetimeFigureOut">
              <a:rPr lang="en-GB" smtClean="0"/>
              <a:pPr/>
              <a:t>12/11/2020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8C5A7-7B3B-4A84-A917-CDF7A8A0AE8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7452-C7AF-485D-A740-91B352CF8D31}" type="datetimeFigureOut">
              <a:rPr lang="en-GB" smtClean="0"/>
              <a:pPr/>
              <a:t>12/11/2020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8C5A7-7B3B-4A84-A917-CDF7A8A0AE8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7452-C7AF-485D-A740-91B352CF8D31}" type="datetimeFigureOut">
              <a:rPr lang="en-GB" smtClean="0"/>
              <a:pPr/>
              <a:t>12/11/2020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8C5A7-7B3B-4A84-A917-CDF7A8A0AE8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7452-C7AF-485D-A740-91B352CF8D31}" type="datetimeFigureOut">
              <a:rPr lang="en-GB" smtClean="0"/>
              <a:pPr/>
              <a:t>12/11/2020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8C5A7-7B3B-4A84-A917-CDF7A8A0AE8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7452-C7AF-485D-A740-91B352CF8D31}" type="datetimeFigureOut">
              <a:rPr lang="en-GB" smtClean="0"/>
              <a:pPr/>
              <a:t>12/11/2020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8C5A7-7B3B-4A84-A917-CDF7A8A0AE8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7452-C7AF-485D-A740-91B352CF8D31}" type="datetimeFigureOut">
              <a:rPr lang="en-GB" smtClean="0"/>
              <a:pPr/>
              <a:t>12/11/2020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8C5A7-7B3B-4A84-A917-CDF7A8A0AE8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7452-C7AF-485D-A740-91B352CF8D31}" type="datetimeFigureOut">
              <a:rPr lang="en-GB" smtClean="0"/>
              <a:pPr/>
              <a:t>12/11/2020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8C5A7-7B3B-4A84-A917-CDF7A8A0AE8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7452-C7AF-485D-A740-91B352CF8D31}" type="datetimeFigureOut">
              <a:rPr lang="en-GB" smtClean="0"/>
              <a:pPr/>
              <a:t>12/11/2020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8C5A7-7B3B-4A84-A917-CDF7A8A0AE8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7452-C7AF-485D-A740-91B352CF8D31}" type="datetimeFigureOut">
              <a:rPr lang="en-GB" smtClean="0"/>
              <a:pPr/>
              <a:t>12/11/2020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8C5A7-7B3B-4A84-A917-CDF7A8A0AE8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7452-C7AF-485D-A740-91B352CF8D31}" type="datetimeFigureOut">
              <a:rPr lang="en-GB" smtClean="0"/>
              <a:pPr/>
              <a:t>12/11/2020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8C5A7-7B3B-4A84-A917-CDF7A8A0AE8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37452-C7AF-485D-A740-91B352CF8D31}" type="datetimeFigureOut">
              <a:rPr lang="en-GB" smtClean="0"/>
              <a:pPr/>
              <a:t>12/11/2020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8C5A7-7B3B-4A84-A917-CDF7A8A0AE8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Artificial fertilisation and </a:t>
            </a:r>
            <a:br>
              <a:rPr lang="en-GB" dirty="0"/>
            </a:br>
            <a:r>
              <a:rPr lang="en-GB" dirty="0"/>
              <a:t>fertility drugs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IGCSE Biology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IVF</a:t>
            </a:r>
            <a:endParaRPr lang="en-GB" dirty="0"/>
          </a:p>
        </p:txBody>
      </p:sp>
      <p:pic>
        <p:nvPicPr>
          <p:cNvPr id="4" name="Content Placeholder 3" descr="IVF-00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447800"/>
            <a:ext cx="8369565" cy="5021739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Fertility</a:t>
            </a:r>
            <a:r>
              <a:rPr lang="zh-CN" altLang="en-US" dirty="0"/>
              <a:t> </a:t>
            </a:r>
            <a:r>
              <a:rPr lang="en-US" altLang="zh-CN" dirty="0"/>
              <a:t>drugs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/>
              <a:t>Sometimes a couple want to have children but cannot because the man or woman is infertile.</a:t>
            </a:r>
            <a:endParaRPr lang="en-US" dirty="0"/>
          </a:p>
          <a:p>
            <a:pPr lvl="0"/>
            <a:r>
              <a:rPr lang="en-GB" dirty="0"/>
              <a:t>One cause of infertility in women is the ovaries do not release eggs.  </a:t>
            </a:r>
          </a:p>
          <a:p>
            <a:pPr lvl="0"/>
            <a:r>
              <a:rPr lang="en-GB" dirty="0"/>
              <a:t>This may be due to a lack of </a:t>
            </a:r>
            <a:r>
              <a:rPr lang="en-GB" b="1" dirty="0"/>
              <a:t>FSH</a:t>
            </a:r>
            <a:r>
              <a:rPr lang="en-GB" dirty="0"/>
              <a:t> production by the pituitary gland.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Fertility</a:t>
            </a:r>
            <a:r>
              <a:rPr lang="zh-CN" altLang="en-US" dirty="0"/>
              <a:t> </a:t>
            </a:r>
            <a:r>
              <a:rPr lang="en-US" altLang="zh-CN" dirty="0"/>
              <a:t>drugs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Treatment for this type of infertility may involve regular injections of a fertility drug that contains FSH.  </a:t>
            </a:r>
          </a:p>
          <a:p>
            <a:r>
              <a:rPr lang="en-GB" dirty="0"/>
              <a:t>The </a:t>
            </a:r>
            <a:r>
              <a:rPr lang="en-GB" b="1" dirty="0"/>
              <a:t>FSH stimulates the ovaries to release eggs</a:t>
            </a:r>
            <a:r>
              <a:rPr lang="en-GB" dirty="0"/>
              <a:t>.  </a:t>
            </a:r>
          </a:p>
          <a:p>
            <a:r>
              <a:rPr lang="en-GB" dirty="0"/>
              <a:t>This increases the chances of pregnancy.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Fertility</a:t>
            </a:r>
            <a:r>
              <a:rPr lang="zh-CN" altLang="en-US" dirty="0"/>
              <a:t> </a:t>
            </a:r>
            <a:r>
              <a:rPr lang="en-US" altLang="zh-CN" dirty="0"/>
              <a:t>drugs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/>
              <a:t>Other treatments involve tablets that make the pituitary gland insensitive to oestrogen.</a:t>
            </a:r>
          </a:p>
          <a:p>
            <a:pPr lvl="0"/>
            <a:r>
              <a:rPr lang="en-GB" dirty="0"/>
              <a:t>Oestrogen </a:t>
            </a:r>
            <a:r>
              <a:rPr lang="en-GB" b="1" dirty="0"/>
              <a:t>inhibits</a:t>
            </a:r>
            <a:r>
              <a:rPr lang="en-GB" dirty="0"/>
              <a:t> the production of FSH, so if the effect of oestrogen on the pituitary gland is blocked by the drug, then it continues to release FSH and </a:t>
            </a:r>
            <a:r>
              <a:rPr lang="en-GB" b="1" dirty="0"/>
              <a:t>ovulation</a:t>
            </a:r>
            <a:r>
              <a:rPr lang="en-GB" dirty="0"/>
              <a:t> takes place.</a:t>
            </a:r>
          </a:p>
          <a:p>
            <a:r>
              <a:rPr lang="en-US" altLang="zh-CN" dirty="0"/>
              <a:t>Trick</a:t>
            </a:r>
            <a:r>
              <a:rPr lang="zh-CN" altLang="en-US" dirty="0"/>
              <a:t> </a:t>
            </a:r>
            <a:r>
              <a:rPr lang="en-US" altLang="zh-CN" dirty="0"/>
              <a:t>question:</a:t>
            </a:r>
            <a:r>
              <a:rPr lang="zh-CN" altLang="en-US"/>
              <a:t> </a:t>
            </a:r>
            <a:r>
              <a:rPr lang="en-US" altLang="zh-CN"/>
              <a:t>When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drug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taken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injected?</a:t>
            </a:r>
            <a:endParaRPr lang="en-GB" altLang="zh-CN" dirty="0"/>
          </a:p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Fertility treatment does not always work in some couples.  </a:t>
            </a:r>
          </a:p>
          <a:p>
            <a:pPr lvl="0"/>
            <a:r>
              <a:rPr lang="en-GB" dirty="0"/>
              <a:t>However, sometimes it can work too well and too many eggs can be released – resulting in several babies being born.</a:t>
            </a:r>
            <a:endParaRPr lang="en-US" dirty="0"/>
          </a:p>
          <a:p>
            <a:endParaRPr lang="en-GB" dirty="0"/>
          </a:p>
        </p:txBody>
      </p:sp>
      <p:pic>
        <p:nvPicPr>
          <p:cNvPr id="4" name="Picture 3" descr="Headrick sextuplet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4419600"/>
            <a:ext cx="5238750" cy="2247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0" y="4800600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Welcome to the </a:t>
            </a:r>
            <a:r>
              <a:rPr lang="en-GB" sz="2400" dirty="0" err="1"/>
              <a:t>Headrick</a:t>
            </a:r>
            <a:r>
              <a:rPr lang="en-GB" sz="2400" dirty="0"/>
              <a:t> sextuplets.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GB" dirty="0"/>
              <a:t>Some couples cannot have children because the man is infertile.  </a:t>
            </a:r>
          </a:p>
          <a:p>
            <a:pPr lvl="0"/>
            <a:r>
              <a:rPr lang="en-GB" dirty="0"/>
              <a:t>This may be because he does not produce enough sperm or there are problems with ejaculation.</a:t>
            </a:r>
            <a:endParaRPr lang="en-US" dirty="0"/>
          </a:p>
          <a:p>
            <a:pPr lvl="0"/>
            <a:r>
              <a:rPr lang="en-GB" dirty="0"/>
              <a:t>It is possible that semen can be collected from the man and placed into the woman’s uterus.  </a:t>
            </a:r>
          </a:p>
          <a:p>
            <a:pPr lvl="0"/>
            <a:r>
              <a:rPr lang="en-GB" dirty="0"/>
              <a:t>This process is called </a:t>
            </a:r>
            <a:r>
              <a:rPr lang="en-GB" b="1" dirty="0"/>
              <a:t>artificial insemination</a:t>
            </a:r>
            <a:r>
              <a:rPr lang="en-GB" dirty="0"/>
              <a:t>(AI).</a:t>
            </a:r>
            <a:endParaRPr lang="en-US" dirty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If the man does not produce enough sperm for this, or the sperm cells are not suitable, then a </a:t>
            </a:r>
            <a:r>
              <a:rPr lang="en-GB" b="1" dirty="0"/>
              <a:t>donor</a:t>
            </a:r>
            <a:r>
              <a:rPr lang="en-GB" dirty="0"/>
              <a:t> may produce a sample of semen for artificial insemination.</a:t>
            </a:r>
            <a:endParaRPr lang="en-US" dirty="0"/>
          </a:p>
          <a:p>
            <a:pPr lvl="0"/>
            <a:r>
              <a:rPr lang="en-GB" dirty="0"/>
              <a:t>AI by donor may lead to problems later in life because the child’s father is not the biological father.</a:t>
            </a:r>
            <a:endParaRPr lang="en-US" dirty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IVF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GB" dirty="0"/>
              <a:t>It is also possible to take the </a:t>
            </a:r>
            <a:r>
              <a:rPr lang="en-GB" b="1" dirty="0"/>
              <a:t>nucleus</a:t>
            </a:r>
            <a:r>
              <a:rPr lang="en-GB" dirty="0"/>
              <a:t> from a defective sperm cell and inject it into an egg cell.  </a:t>
            </a:r>
          </a:p>
          <a:p>
            <a:pPr lvl="0"/>
            <a:r>
              <a:rPr lang="en-GB" dirty="0"/>
              <a:t>The </a:t>
            </a:r>
            <a:r>
              <a:rPr lang="en-GB" b="1" dirty="0"/>
              <a:t>zygote</a:t>
            </a:r>
            <a:r>
              <a:rPr lang="en-GB" dirty="0"/>
              <a:t> is then cultured for a few days in a solution of food and oxygen.  </a:t>
            </a:r>
          </a:p>
          <a:p>
            <a:pPr lvl="0"/>
            <a:r>
              <a:rPr lang="en-GB" dirty="0"/>
              <a:t>This allows it to grow into an embryo, which is then transferred into the woman in the hope that it implants in the uterus.  </a:t>
            </a:r>
          </a:p>
          <a:p>
            <a:pPr lvl="0"/>
            <a:r>
              <a:rPr lang="en-GB" dirty="0"/>
              <a:t>This is called </a:t>
            </a:r>
            <a:r>
              <a:rPr lang="en-GB" b="1" dirty="0"/>
              <a:t>in vitro fertilisation</a:t>
            </a:r>
            <a:r>
              <a:rPr lang="en-GB" dirty="0"/>
              <a:t> (IVF).</a:t>
            </a:r>
            <a:endParaRPr lang="en-US" dirty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8FC2745-9CE3-8C4C-A392-E8B1E36B9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68" y="0"/>
            <a:ext cx="75748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729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FBD0BF5A998E4FBF3D7F1E0E7141BA" ma:contentTypeVersion="11" ma:contentTypeDescription="Create a new document." ma:contentTypeScope="" ma:versionID="2900167372ef891b9543ccdbe48d3a46">
  <xsd:schema xmlns:xsd="http://www.w3.org/2001/XMLSchema" xmlns:xs="http://www.w3.org/2001/XMLSchema" xmlns:p="http://schemas.microsoft.com/office/2006/metadata/properties" xmlns:ns2="638b3d8b-b976-4de6-b921-0ae678ab4705" xmlns:ns3="dae67ecd-5e24-42a2-8771-e1145e54c48e" targetNamespace="http://schemas.microsoft.com/office/2006/metadata/properties" ma:root="true" ma:fieldsID="c6d5648b3e5fdd31bca91684134b5e19" ns2:_="" ns3:_="">
    <xsd:import namespace="638b3d8b-b976-4de6-b921-0ae678ab4705"/>
    <xsd:import namespace="dae67ecd-5e24-42a2-8771-e1145e54c4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8b3d8b-b976-4de6-b921-0ae678ab47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e67ecd-5e24-42a2-8771-e1145e54c48e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DE50E97-73D2-41ED-8760-5EB9F9768521}"/>
</file>

<file path=customXml/itemProps2.xml><?xml version="1.0" encoding="utf-8"?>
<ds:datastoreItem xmlns:ds="http://schemas.openxmlformats.org/officeDocument/2006/customXml" ds:itemID="{1E02C079-7482-4E00-A659-21BC59F64F81}"/>
</file>

<file path=customXml/itemProps3.xml><?xml version="1.0" encoding="utf-8"?>
<ds:datastoreItem xmlns:ds="http://schemas.openxmlformats.org/officeDocument/2006/customXml" ds:itemID="{9D3E634A-618C-44E8-90B5-2AE4DB794795}"/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376</Words>
  <Application>Microsoft Macintosh PowerPoint</Application>
  <PresentationFormat>全屏显示(4:3)</PresentationFormat>
  <Paragraphs>31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Artificial fertilisation and  fertility drugs</vt:lpstr>
      <vt:lpstr>Fertility drugs</vt:lpstr>
      <vt:lpstr>Fertility drugs</vt:lpstr>
      <vt:lpstr>Fertility drugs</vt:lpstr>
      <vt:lpstr>Problems</vt:lpstr>
      <vt:lpstr>AI</vt:lpstr>
      <vt:lpstr>PowerPoint 演示文稿</vt:lpstr>
      <vt:lpstr>IVF</vt:lpstr>
      <vt:lpstr>PowerPoint 演示文稿</vt:lpstr>
      <vt:lpstr>IVF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fertilisation and  fertility drugs</dc:title>
  <dc:creator>c.curtis</dc:creator>
  <cp:lastModifiedBy>柴 文婷</cp:lastModifiedBy>
  <cp:revision>7</cp:revision>
  <dcterms:created xsi:type="dcterms:W3CDTF">2014-01-10T03:42:20Z</dcterms:created>
  <dcterms:modified xsi:type="dcterms:W3CDTF">2020-11-12T08:35:04Z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0x01010002FBD0BF5A998E4FBF3D7F1E0E7141BA</vt:lpwstr>
  </property>
</Properties>
</file>