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1" r:id="rId3"/>
    <p:sldId id="258" r:id="rId4"/>
    <p:sldId id="287" r:id="rId5"/>
    <p:sldId id="279" r:id="rId6"/>
    <p:sldId id="270" r:id="rId7"/>
    <p:sldId id="289" r:id="rId8"/>
    <p:sldId id="280" r:id="rId9"/>
    <p:sldId id="269" r:id="rId10"/>
    <p:sldId id="288" r:id="rId11"/>
    <p:sldId id="259" r:id="rId12"/>
    <p:sldId id="268" r:id="rId13"/>
    <p:sldId id="260" r:id="rId14"/>
    <p:sldId id="272" r:id="rId15"/>
    <p:sldId id="274" r:id="rId16"/>
    <p:sldId id="273" r:id="rId17"/>
    <p:sldId id="275" r:id="rId18"/>
    <p:sldId id="278" r:id="rId19"/>
    <p:sldId id="257" r:id="rId20"/>
    <p:sldId id="283" r:id="rId21"/>
    <p:sldId id="261" r:id="rId22"/>
    <p:sldId id="262" r:id="rId23"/>
    <p:sldId id="284" r:id="rId24"/>
    <p:sldId id="264" r:id="rId25"/>
    <p:sldId id="281" r:id="rId26"/>
    <p:sldId id="276" r:id="rId27"/>
    <p:sldId id="285" r:id="rId28"/>
    <p:sldId id="282" r:id="rId29"/>
    <p:sldId id="277"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64765B-A3D8-C849-B111-2846445A601B}" v="823" dt="2021-01-05T00:23:07.13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93"/>
    <p:restoredTop sz="82817"/>
  </p:normalViewPr>
  <p:slideViewPr>
    <p:cSldViewPr>
      <p:cViewPr varScale="1">
        <p:scale>
          <a:sx n="101" d="100"/>
          <a:sy n="101" d="100"/>
        </p:scale>
        <p:origin x="88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文婷 柴" userId="cc3e45de-2f49-4c89-aeff-00e7b5b5da7e" providerId="ADAL" clId="{A564765B-A3D8-C849-B111-2846445A601B}"/>
    <pc:docChg chg="undo custSel mod addSld delSld modSld">
      <pc:chgData name="文婷 柴" userId="cc3e45de-2f49-4c89-aeff-00e7b5b5da7e" providerId="ADAL" clId="{A564765B-A3D8-C849-B111-2846445A601B}" dt="2021-01-05T00:23:07.139" v="3951" actId="113"/>
      <pc:docMkLst>
        <pc:docMk/>
      </pc:docMkLst>
      <pc:sldChg chg="addSp delSp modSp mod">
        <pc:chgData name="文婷 柴" userId="cc3e45de-2f49-4c89-aeff-00e7b5b5da7e" providerId="ADAL" clId="{A564765B-A3D8-C849-B111-2846445A601B}" dt="2020-11-17T14:01:49.354" v="196" actId="113"/>
        <pc:sldMkLst>
          <pc:docMk/>
          <pc:sldMk cId="0" sldId="256"/>
        </pc:sldMkLst>
        <pc:spChg chg="del mod">
          <ac:chgData name="文婷 柴" userId="cc3e45de-2f49-4c89-aeff-00e7b5b5da7e" providerId="ADAL" clId="{A564765B-A3D8-C849-B111-2846445A601B}" dt="2020-11-17T14:01:22.133" v="177" actId="478"/>
          <ac:spMkLst>
            <pc:docMk/>
            <pc:sldMk cId="0" sldId="256"/>
            <ac:spMk id="2" creationId="{00000000-0000-0000-0000-000000000000}"/>
          </ac:spMkLst>
        </pc:spChg>
        <pc:spChg chg="del">
          <ac:chgData name="文婷 柴" userId="cc3e45de-2f49-4c89-aeff-00e7b5b5da7e" providerId="ADAL" clId="{A564765B-A3D8-C849-B111-2846445A601B}" dt="2020-11-17T12:14:56.013" v="0" actId="478"/>
          <ac:spMkLst>
            <pc:docMk/>
            <pc:sldMk cId="0" sldId="256"/>
            <ac:spMk id="3" creationId="{00000000-0000-0000-0000-000000000000}"/>
          </ac:spMkLst>
        </pc:spChg>
        <pc:spChg chg="add mod">
          <ac:chgData name="文婷 柴" userId="cc3e45de-2f49-4c89-aeff-00e7b5b5da7e" providerId="ADAL" clId="{A564765B-A3D8-C849-B111-2846445A601B}" dt="2020-11-17T13:54:10.441" v="14" actId="1076"/>
          <ac:spMkLst>
            <pc:docMk/>
            <pc:sldMk cId="0" sldId="256"/>
            <ac:spMk id="6" creationId="{DCFACDF6-B1C0-E44F-8A8A-F035147A3720}"/>
          </ac:spMkLst>
        </pc:spChg>
        <pc:spChg chg="add del mod">
          <ac:chgData name="文婷 柴" userId="cc3e45de-2f49-4c89-aeff-00e7b5b5da7e" providerId="ADAL" clId="{A564765B-A3D8-C849-B111-2846445A601B}" dt="2020-11-17T12:15:27.255" v="9" actId="478"/>
          <ac:spMkLst>
            <pc:docMk/>
            <pc:sldMk cId="0" sldId="256"/>
            <ac:spMk id="7" creationId="{EC8B68A5-3BBC-E546-9F54-FA893EF56A84}"/>
          </ac:spMkLst>
        </pc:spChg>
        <pc:spChg chg="add mod">
          <ac:chgData name="文婷 柴" userId="cc3e45de-2f49-4c89-aeff-00e7b5b5da7e" providerId="ADAL" clId="{A564765B-A3D8-C849-B111-2846445A601B}" dt="2020-11-17T14:01:49.354" v="196" actId="113"/>
          <ac:spMkLst>
            <pc:docMk/>
            <pc:sldMk cId="0" sldId="256"/>
            <ac:spMk id="8" creationId="{59E0098A-1957-E248-9DAB-53B99777A405}"/>
          </ac:spMkLst>
        </pc:spChg>
        <pc:spChg chg="add mod">
          <ac:chgData name="文婷 柴" userId="cc3e45de-2f49-4c89-aeff-00e7b5b5da7e" providerId="ADAL" clId="{A564765B-A3D8-C849-B111-2846445A601B}" dt="2020-11-17T14:01:43.205" v="195" actId="113"/>
          <ac:spMkLst>
            <pc:docMk/>
            <pc:sldMk cId="0" sldId="256"/>
            <ac:spMk id="9" creationId="{2303B7D7-B379-B443-84AB-A514D1E4E069}"/>
          </ac:spMkLst>
        </pc:spChg>
        <pc:picChg chg="mod">
          <ac:chgData name="文婷 柴" userId="cc3e45de-2f49-4c89-aeff-00e7b5b5da7e" providerId="ADAL" clId="{A564765B-A3D8-C849-B111-2846445A601B}" dt="2020-11-17T12:15:06.455" v="2" actId="1076"/>
          <ac:picMkLst>
            <pc:docMk/>
            <pc:sldMk cId="0" sldId="256"/>
            <ac:picMk id="4" creationId="{00000000-0000-0000-0000-000000000000}"/>
          </ac:picMkLst>
        </pc:picChg>
      </pc:sldChg>
      <pc:sldChg chg="add">
        <pc:chgData name="文婷 柴" userId="cc3e45de-2f49-4c89-aeff-00e7b5b5da7e" providerId="ADAL" clId="{A564765B-A3D8-C849-B111-2846445A601B}" dt="2020-12-01T08:54:12.534" v="3022"/>
        <pc:sldMkLst>
          <pc:docMk/>
          <pc:sldMk cId="3050458536" sldId="257"/>
        </pc:sldMkLst>
      </pc:sldChg>
      <pc:sldChg chg="addSp delSp modSp add del mod modAnim modNotesTx">
        <pc:chgData name="文婷 柴" userId="cc3e45de-2f49-4c89-aeff-00e7b5b5da7e" providerId="ADAL" clId="{A564765B-A3D8-C849-B111-2846445A601B}" dt="2020-12-10T10:22:41.017" v="3871"/>
        <pc:sldMkLst>
          <pc:docMk/>
          <pc:sldMk cId="0" sldId="258"/>
        </pc:sldMkLst>
        <pc:spChg chg="mod">
          <ac:chgData name="文婷 柴" userId="cc3e45de-2f49-4c89-aeff-00e7b5b5da7e" providerId="ADAL" clId="{A564765B-A3D8-C849-B111-2846445A601B}" dt="2020-12-01T06:39:26.902" v="1806" actId="1076"/>
          <ac:spMkLst>
            <pc:docMk/>
            <pc:sldMk cId="0" sldId="258"/>
            <ac:spMk id="2" creationId="{00000000-0000-0000-0000-000000000000}"/>
          </ac:spMkLst>
        </pc:spChg>
        <pc:spChg chg="add mod">
          <ac:chgData name="文婷 柴" userId="cc3e45de-2f49-4c89-aeff-00e7b5b5da7e" providerId="ADAL" clId="{A564765B-A3D8-C849-B111-2846445A601B}" dt="2020-12-10T10:22:06.940" v="3869" actId="20577"/>
          <ac:spMkLst>
            <pc:docMk/>
            <pc:sldMk cId="0" sldId="258"/>
            <ac:spMk id="3" creationId="{507D850C-7A9B-6E4B-864E-3ECED771F06A}"/>
          </ac:spMkLst>
        </pc:spChg>
        <pc:picChg chg="mod">
          <ac:chgData name="文婷 柴" userId="cc3e45de-2f49-4c89-aeff-00e7b5b5da7e" providerId="ADAL" clId="{A564765B-A3D8-C849-B111-2846445A601B}" dt="2020-12-01T06:39:07.950" v="1801" actId="1076"/>
          <ac:picMkLst>
            <pc:docMk/>
            <pc:sldMk cId="0" sldId="258"/>
            <ac:picMk id="4" creationId="{00000000-0000-0000-0000-000000000000}"/>
          </ac:picMkLst>
        </pc:picChg>
        <pc:picChg chg="add mod">
          <ac:chgData name="文婷 柴" userId="cc3e45de-2f49-4c89-aeff-00e7b5b5da7e" providerId="ADAL" clId="{A564765B-A3D8-C849-B111-2846445A601B}" dt="2020-11-17T14:48:37.673" v="363" actId="14100"/>
          <ac:picMkLst>
            <pc:docMk/>
            <pc:sldMk cId="0" sldId="258"/>
            <ac:picMk id="5" creationId="{D397572B-1DF8-5D4C-830A-0D6068811811}"/>
          </ac:picMkLst>
        </pc:picChg>
        <pc:picChg chg="add del mod">
          <ac:chgData name="文婷 柴" userId="cc3e45de-2f49-4c89-aeff-00e7b5b5da7e" providerId="ADAL" clId="{A564765B-A3D8-C849-B111-2846445A601B}" dt="2020-12-01T07:13:54.325" v="2329" actId="21"/>
          <ac:picMkLst>
            <pc:docMk/>
            <pc:sldMk cId="0" sldId="258"/>
            <ac:picMk id="6" creationId="{5DEA1FFE-37CF-3648-97C2-3164D613EFC4}"/>
          </ac:picMkLst>
        </pc:picChg>
        <pc:picChg chg="add mod">
          <ac:chgData name="文婷 柴" userId="cc3e45de-2f49-4c89-aeff-00e7b5b5da7e" providerId="ADAL" clId="{A564765B-A3D8-C849-B111-2846445A601B}" dt="2020-12-01T07:13:56.996" v="2330"/>
          <ac:picMkLst>
            <pc:docMk/>
            <pc:sldMk cId="0" sldId="258"/>
            <ac:picMk id="7" creationId="{24EDD7BE-50AE-4346-8DF9-B2826F112A6F}"/>
          </ac:picMkLst>
        </pc:picChg>
        <pc:picChg chg="add del mod">
          <ac:chgData name="文婷 柴" userId="cc3e45de-2f49-4c89-aeff-00e7b5b5da7e" providerId="ADAL" clId="{A564765B-A3D8-C849-B111-2846445A601B}" dt="2020-12-01T07:30:02.091" v="2398" actId="21"/>
          <ac:picMkLst>
            <pc:docMk/>
            <pc:sldMk cId="0" sldId="258"/>
            <ac:picMk id="9" creationId="{694F6619-8610-1D47-B09E-03303AC601BC}"/>
          </ac:picMkLst>
        </pc:picChg>
      </pc:sldChg>
      <pc:sldChg chg="modSp mod">
        <pc:chgData name="文婷 柴" userId="cc3e45de-2f49-4c89-aeff-00e7b5b5da7e" providerId="ADAL" clId="{A564765B-A3D8-C849-B111-2846445A601B}" dt="2020-11-19T05:41:45.185" v="791" actId="1076"/>
        <pc:sldMkLst>
          <pc:docMk/>
          <pc:sldMk cId="0" sldId="260"/>
        </pc:sldMkLst>
        <pc:spChg chg="mod">
          <ac:chgData name="文婷 柴" userId="cc3e45de-2f49-4c89-aeff-00e7b5b5da7e" providerId="ADAL" clId="{A564765B-A3D8-C849-B111-2846445A601B}" dt="2020-11-19T05:41:30.348" v="790" actId="948"/>
          <ac:spMkLst>
            <pc:docMk/>
            <pc:sldMk cId="0" sldId="260"/>
            <ac:spMk id="3" creationId="{00000000-0000-0000-0000-000000000000}"/>
          </ac:spMkLst>
        </pc:spChg>
        <pc:spChg chg="mod">
          <ac:chgData name="文婷 柴" userId="cc3e45de-2f49-4c89-aeff-00e7b5b5da7e" providerId="ADAL" clId="{A564765B-A3D8-C849-B111-2846445A601B}" dt="2020-11-19T05:41:45.185" v="791" actId="1076"/>
          <ac:spMkLst>
            <pc:docMk/>
            <pc:sldMk cId="0" sldId="260"/>
            <ac:spMk id="5" creationId="{00000000-0000-0000-0000-000000000000}"/>
          </ac:spMkLst>
        </pc:spChg>
      </pc:sldChg>
      <pc:sldChg chg="add">
        <pc:chgData name="文婷 柴" userId="cc3e45de-2f49-4c89-aeff-00e7b5b5da7e" providerId="ADAL" clId="{A564765B-A3D8-C849-B111-2846445A601B}" dt="2020-12-01T08:54:12.534" v="3022"/>
        <pc:sldMkLst>
          <pc:docMk/>
          <pc:sldMk cId="1866353496" sldId="261"/>
        </pc:sldMkLst>
      </pc:sldChg>
      <pc:sldChg chg="add">
        <pc:chgData name="文婷 柴" userId="cc3e45de-2f49-4c89-aeff-00e7b5b5da7e" providerId="ADAL" clId="{A564765B-A3D8-C849-B111-2846445A601B}" dt="2020-12-01T08:54:12.534" v="3022"/>
        <pc:sldMkLst>
          <pc:docMk/>
          <pc:sldMk cId="2633180473" sldId="262"/>
        </pc:sldMkLst>
      </pc:sldChg>
      <pc:sldChg chg="add">
        <pc:chgData name="文婷 柴" userId="cc3e45de-2f49-4c89-aeff-00e7b5b5da7e" providerId="ADAL" clId="{A564765B-A3D8-C849-B111-2846445A601B}" dt="2020-12-01T08:54:12.534" v="3022"/>
        <pc:sldMkLst>
          <pc:docMk/>
          <pc:sldMk cId="52865986" sldId="264"/>
        </pc:sldMkLst>
      </pc:sldChg>
      <pc:sldChg chg="modSp mod">
        <pc:chgData name="文婷 柴" userId="cc3e45de-2f49-4c89-aeff-00e7b5b5da7e" providerId="ADAL" clId="{A564765B-A3D8-C849-B111-2846445A601B}" dt="2020-11-19T05:40:19.139" v="786" actId="1076"/>
        <pc:sldMkLst>
          <pc:docMk/>
          <pc:sldMk cId="0" sldId="268"/>
        </pc:sldMkLst>
        <pc:spChg chg="mod">
          <ac:chgData name="文婷 柴" userId="cc3e45de-2f49-4c89-aeff-00e7b5b5da7e" providerId="ADAL" clId="{A564765B-A3D8-C849-B111-2846445A601B}" dt="2020-11-19T05:40:19.139" v="786" actId="1076"/>
          <ac:spMkLst>
            <pc:docMk/>
            <pc:sldMk cId="0" sldId="268"/>
            <ac:spMk id="5" creationId="{00000000-0000-0000-0000-000000000000}"/>
          </ac:spMkLst>
        </pc:spChg>
      </pc:sldChg>
      <pc:sldChg chg="modSp mod modAnim">
        <pc:chgData name="文婷 柴" userId="cc3e45de-2f49-4c89-aeff-00e7b5b5da7e" providerId="ADAL" clId="{A564765B-A3D8-C849-B111-2846445A601B}" dt="2020-12-10T10:21:35.942" v="3856" actId="20577"/>
        <pc:sldMkLst>
          <pc:docMk/>
          <pc:sldMk cId="814907877" sldId="269"/>
        </pc:sldMkLst>
        <pc:spChg chg="mod">
          <ac:chgData name="文婷 柴" userId="cc3e45de-2f49-4c89-aeff-00e7b5b5da7e" providerId="ADAL" clId="{A564765B-A3D8-C849-B111-2846445A601B}" dt="2020-12-10T10:21:35.942" v="3856" actId="20577"/>
          <ac:spMkLst>
            <pc:docMk/>
            <pc:sldMk cId="814907877" sldId="269"/>
            <ac:spMk id="3" creationId="{00000000-0000-0000-0000-000000000000}"/>
          </ac:spMkLst>
        </pc:spChg>
      </pc:sldChg>
      <pc:sldChg chg="addSp delSp modSp mod modAnim">
        <pc:chgData name="文婷 柴" userId="cc3e45de-2f49-4c89-aeff-00e7b5b5da7e" providerId="ADAL" clId="{A564765B-A3D8-C849-B111-2846445A601B}" dt="2020-12-10T10:19:51.085" v="3828"/>
        <pc:sldMkLst>
          <pc:docMk/>
          <pc:sldMk cId="1653471820" sldId="270"/>
        </pc:sldMkLst>
        <pc:spChg chg="add mod">
          <ac:chgData name="文婷 柴" userId="cc3e45de-2f49-4c89-aeff-00e7b5b5da7e" providerId="ADAL" clId="{A564765B-A3D8-C849-B111-2846445A601B}" dt="2020-12-10T10:16:03.950" v="3655" actId="20577"/>
          <ac:spMkLst>
            <pc:docMk/>
            <pc:sldMk cId="1653471820" sldId="270"/>
            <ac:spMk id="2" creationId="{1CECEBF8-10CD-6041-B83B-36B0A088BC04}"/>
          </ac:spMkLst>
        </pc:spChg>
        <pc:spChg chg="add mod">
          <ac:chgData name="文婷 柴" userId="cc3e45de-2f49-4c89-aeff-00e7b5b5da7e" providerId="ADAL" clId="{A564765B-A3D8-C849-B111-2846445A601B}" dt="2020-12-10T10:17:13.569" v="3698" actId="1035"/>
          <ac:spMkLst>
            <pc:docMk/>
            <pc:sldMk cId="1653471820" sldId="270"/>
            <ac:spMk id="3" creationId="{14406AC4-9340-DF46-968B-1726CC703F77}"/>
          </ac:spMkLst>
        </pc:spChg>
        <pc:spChg chg="add mod">
          <ac:chgData name="文婷 柴" userId="cc3e45de-2f49-4c89-aeff-00e7b5b5da7e" providerId="ADAL" clId="{A564765B-A3D8-C849-B111-2846445A601B}" dt="2020-12-10T10:19:00.024" v="3824" actId="1035"/>
          <ac:spMkLst>
            <pc:docMk/>
            <pc:sldMk cId="1653471820" sldId="270"/>
            <ac:spMk id="5" creationId="{D92009F1-7EF7-E341-8F76-94C310E00EF6}"/>
          </ac:spMkLst>
        </pc:spChg>
        <pc:spChg chg="del">
          <ac:chgData name="文婷 柴" userId="cc3e45de-2f49-4c89-aeff-00e7b5b5da7e" providerId="ADAL" clId="{A564765B-A3D8-C849-B111-2846445A601B}" dt="2020-11-19T05:39:25.220" v="782" actId="478"/>
          <ac:spMkLst>
            <pc:docMk/>
            <pc:sldMk cId="1653471820" sldId="270"/>
            <ac:spMk id="6" creationId="{00000000-0000-0000-0000-000000000000}"/>
          </ac:spMkLst>
        </pc:spChg>
        <pc:spChg chg="add mod">
          <ac:chgData name="文婷 柴" userId="cc3e45de-2f49-4c89-aeff-00e7b5b5da7e" providerId="ADAL" clId="{A564765B-A3D8-C849-B111-2846445A601B}" dt="2020-12-10T10:17:06.464" v="3694" actId="1076"/>
          <ac:spMkLst>
            <pc:docMk/>
            <pc:sldMk cId="1653471820" sldId="270"/>
            <ac:spMk id="6" creationId="{4E3BCB04-4CE7-CD41-9A7D-AB501F8470D4}"/>
          </ac:spMkLst>
        </pc:spChg>
        <pc:spChg chg="add mod">
          <ac:chgData name="文婷 柴" userId="cc3e45de-2f49-4c89-aeff-00e7b5b5da7e" providerId="ADAL" clId="{A564765B-A3D8-C849-B111-2846445A601B}" dt="2020-12-10T10:18:31.240" v="3812" actId="14100"/>
          <ac:spMkLst>
            <pc:docMk/>
            <pc:sldMk cId="1653471820" sldId="270"/>
            <ac:spMk id="7" creationId="{589CC291-9472-FF47-BC1A-A792CAE6E2E0}"/>
          </ac:spMkLst>
        </pc:spChg>
        <pc:picChg chg="mod">
          <ac:chgData name="文婷 柴" userId="cc3e45de-2f49-4c89-aeff-00e7b5b5da7e" providerId="ADAL" clId="{A564765B-A3D8-C849-B111-2846445A601B}" dt="2020-12-10T10:18:39.890" v="3814" actId="1076"/>
          <ac:picMkLst>
            <pc:docMk/>
            <pc:sldMk cId="1653471820" sldId="270"/>
            <ac:picMk id="4" creationId="{00000000-0000-0000-0000-000000000000}"/>
          </ac:picMkLst>
        </pc:picChg>
        <pc:picChg chg="mod">
          <ac:chgData name="文婷 柴" userId="cc3e45de-2f49-4c89-aeff-00e7b5b5da7e" providerId="ADAL" clId="{A564765B-A3D8-C849-B111-2846445A601B}" dt="2020-12-10T10:18:36.949" v="3813" actId="1076"/>
          <ac:picMkLst>
            <pc:docMk/>
            <pc:sldMk cId="1653471820" sldId="270"/>
            <ac:picMk id="8" creationId="{00000000-0000-0000-0000-000000000000}"/>
          </ac:picMkLst>
        </pc:picChg>
      </pc:sldChg>
      <pc:sldChg chg="modSp new mod">
        <pc:chgData name="文婷 柴" userId="cc3e45de-2f49-4c89-aeff-00e7b5b5da7e" providerId="ADAL" clId="{A564765B-A3D8-C849-B111-2846445A601B}" dt="2020-11-19T05:37:45.780" v="772" actId="255"/>
        <pc:sldMkLst>
          <pc:docMk/>
          <pc:sldMk cId="3463479249" sldId="271"/>
        </pc:sldMkLst>
        <pc:spChg chg="mod">
          <ac:chgData name="文婷 柴" userId="cc3e45de-2f49-4c89-aeff-00e7b5b5da7e" providerId="ADAL" clId="{A564765B-A3D8-C849-B111-2846445A601B}" dt="2020-11-17T14:53:43.974" v="557" actId="20577"/>
          <ac:spMkLst>
            <pc:docMk/>
            <pc:sldMk cId="3463479249" sldId="271"/>
            <ac:spMk id="2" creationId="{32544C1A-834F-B54C-AEB3-2F8C17944C8B}"/>
          </ac:spMkLst>
        </pc:spChg>
        <pc:spChg chg="mod">
          <ac:chgData name="文婷 柴" userId="cc3e45de-2f49-4c89-aeff-00e7b5b5da7e" providerId="ADAL" clId="{A564765B-A3D8-C849-B111-2846445A601B}" dt="2020-11-19T05:37:45.780" v="772" actId="255"/>
          <ac:spMkLst>
            <pc:docMk/>
            <pc:sldMk cId="3463479249" sldId="271"/>
            <ac:spMk id="3" creationId="{433F16DE-44AE-6B44-86FB-1871D97013D5}"/>
          </ac:spMkLst>
        </pc:spChg>
      </pc:sldChg>
      <pc:sldChg chg="addSp modSp new mod modAnim modNotesTx">
        <pc:chgData name="文婷 柴" userId="cc3e45de-2f49-4c89-aeff-00e7b5b5da7e" providerId="ADAL" clId="{A564765B-A3D8-C849-B111-2846445A601B}" dt="2020-12-14T01:43:00.827" v="3883" actId="20577"/>
        <pc:sldMkLst>
          <pc:docMk/>
          <pc:sldMk cId="12852908" sldId="272"/>
        </pc:sldMkLst>
        <pc:spChg chg="mod">
          <ac:chgData name="文婷 柴" userId="cc3e45de-2f49-4c89-aeff-00e7b5b5da7e" providerId="ADAL" clId="{A564765B-A3D8-C849-B111-2846445A601B}" dt="2020-11-23T00:53:02.360" v="1245" actId="1076"/>
          <ac:spMkLst>
            <pc:docMk/>
            <pc:sldMk cId="12852908" sldId="272"/>
            <ac:spMk id="2" creationId="{0AAB605F-9E96-3F4A-A34A-9A14C73EC0A3}"/>
          </ac:spMkLst>
        </pc:spChg>
        <pc:spChg chg="mod">
          <ac:chgData name="文婷 柴" userId="cc3e45de-2f49-4c89-aeff-00e7b5b5da7e" providerId="ADAL" clId="{A564765B-A3D8-C849-B111-2846445A601B}" dt="2020-11-23T00:46:01.297" v="1105" actId="27636"/>
          <ac:spMkLst>
            <pc:docMk/>
            <pc:sldMk cId="12852908" sldId="272"/>
            <ac:spMk id="3" creationId="{7DE3B4DA-2203-F743-AE86-98FE948224F8}"/>
          </ac:spMkLst>
        </pc:spChg>
        <pc:spChg chg="add mod">
          <ac:chgData name="文婷 柴" userId="cc3e45de-2f49-4c89-aeff-00e7b5b5da7e" providerId="ADAL" clId="{A564765B-A3D8-C849-B111-2846445A601B}" dt="2020-11-23T00:48:45.131" v="1135" actId="207"/>
          <ac:spMkLst>
            <pc:docMk/>
            <pc:sldMk cId="12852908" sldId="272"/>
            <ac:spMk id="4" creationId="{5C2E79F8-9899-B446-A652-0746DA6AA99A}"/>
          </ac:spMkLst>
        </pc:spChg>
        <pc:spChg chg="add mod">
          <ac:chgData name="文婷 柴" userId="cc3e45de-2f49-4c89-aeff-00e7b5b5da7e" providerId="ADAL" clId="{A564765B-A3D8-C849-B111-2846445A601B}" dt="2020-11-19T06:38:07.509" v="958" actId="14100"/>
          <ac:spMkLst>
            <pc:docMk/>
            <pc:sldMk cId="12852908" sldId="272"/>
            <ac:spMk id="5" creationId="{E1250528-23D5-814E-86DE-1626B0F158DC}"/>
          </ac:spMkLst>
        </pc:spChg>
        <pc:spChg chg="add mod">
          <ac:chgData name="文婷 柴" userId="cc3e45de-2f49-4c89-aeff-00e7b5b5da7e" providerId="ADAL" clId="{A564765B-A3D8-C849-B111-2846445A601B}" dt="2020-11-23T00:47:29.851" v="1117" actId="1076"/>
          <ac:spMkLst>
            <pc:docMk/>
            <pc:sldMk cId="12852908" sldId="272"/>
            <ac:spMk id="6" creationId="{3F9507C3-FEB6-8948-B5ED-227E778DDE07}"/>
          </ac:spMkLst>
        </pc:spChg>
        <pc:spChg chg="add mod">
          <ac:chgData name="文婷 柴" userId="cc3e45de-2f49-4c89-aeff-00e7b5b5da7e" providerId="ADAL" clId="{A564765B-A3D8-C849-B111-2846445A601B}" dt="2020-12-14T01:43:00.827" v="3883" actId="20577"/>
          <ac:spMkLst>
            <pc:docMk/>
            <pc:sldMk cId="12852908" sldId="272"/>
            <ac:spMk id="7" creationId="{41E3402A-AEF1-6A4D-96DC-E74994B6385D}"/>
          </ac:spMkLst>
        </pc:spChg>
        <pc:spChg chg="add mod">
          <ac:chgData name="文婷 柴" userId="cc3e45de-2f49-4c89-aeff-00e7b5b5da7e" providerId="ADAL" clId="{A564765B-A3D8-C849-B111-2846445A601B}" dt="2020-11-23T00:47:48.803" v="1121" actId="1076"/>
          <ac:spMkLst>
            <pc:docMk/>
            <pc:sldMk cId="12852908" sldId="272"/>
            <ac:spMk id="15" creationId="{5783F59E-6FA6-164C-A43A-441A5657D3D9}"/>
          </ac:spMkLst>
        </pc:spChg>
        <pc:spChg chg="add mod">
          <ac:chgData name="文婷 柴" userId="cc3e45de-2f49-4c89-aeff-00e7b5b5da7e" providerId="ADAL" clId="{A564765B-A3D8-C849-B111-2846445A601B}" dt="2020-11-23T00:50:52.858" v="1192" actId="1076"/>
          <ac:spMkLst>
            <pc:docMk/>
            <pc:sldMk cId="12852908" sldId="272"/>
            <ac:spMk id="25" creationId="{4947ED29-23A4-C749-A471-5A2C5960DD5A}"/>
          </ac:spMkLst>
        </pc:spChg>
        <pc:spChg chg="add mod">
          <ac:chgData name="文婷 柴" userId="cc3e45de-2f49-4c89-aeff-00e7b5b5da7e" providerId="ADAL" clId="{A564765B-A3D8-C849-B111-2846445A601B}" dt="2020-11-23T00:52:50.791" v="1244" actId="1076"/>
          <ac:spMkLst>
            <pc:docMk/>
            <pc:sldMk cId="12852908" sldId="272"/>
            <ac:spMk id="32" creationId="{A4B90D35-CD66-114D-9762-110DB03064AA}"/>
          </ac:spMkLst>
        </pc:spChg>
        <pc:spChg chg="add mod">
          <ac:chgData name="文婷 柴" userId="cc3e45de-2f49-4c89-aeff-00e7b5b5da7e" providerId="ADAL" clId="{A564765B-A3D8-C849-B111-2846445A601B}" dt="2020-11-23T00:52:46.787" v="1243" actId="1076"/>
          <ac:spMkLst>
            <pc:docMk/>
            <pc:sldMk cId="12852908" sldId="272"/>
            <ac:spMk id="33" creationId="{2AD61469-751E-7E46-A95D-84B37D30ADBF}"/>
          </ac:spMkLst>
        </pc:spChg>
        <pc:spChg chg="add mod">
          <ac:chgData name="文婷 柴" userId="cc3e45de-2f49-4c89-aeff-00e7b5b5da7e" providerId="ADAL" clId="{A564765B-A3D8-C849-B111-2846445A601B}" dt="2020-11-23T00:57:29.726" v="1375" actId="1076"/>
          <ac:spMkLst>
            <pc:docMk/>
            <pc:sldMk cId="12852908" sldId="272"/>
            <ac:spMk id="35" creationId="{703885D4-3638-4745-8E60-049FBDD2D4A5}"/>
          </ac:spMkLst>
        </pc:spChg>
        <pc:cxnChg chg="add mod">
          <ac:chgData name="文婷 柴" userId="cc3e45de-2f49-4c89-aeff-00e7b5b5da7e" providerId="ADAL" clId="{A564765B-A3D8-C849-B111-2846445A601B}" dt="2020-11-23T00:47:37.356" v="1118" actId="14100"/>
          <ac:cxnSpMkLst>
            <pc:docMk/>
            <pc:sldMk cId="12852908" sldId="272"/>
            <ac:cxnSpMk id="8" creationId="{10607D00-4ABC-2247-9CC3-E0ED336B62CF}"/>
          </ac:cxnSpMkLst>
        </pc:cxnChg>
        <pc:cxnChg chg="add mod">
          <ac:chgData name="文婷 柴" userId="cc3e45de-2f49-4c89-aeff-00e7b5b5da7e" providerId="ADAL" clId="{A564765B-A3D8-C849-B111-2846445A601B}" dt="2020-11-23T00:47:45.791" v="1120" actId="14100"/>
          <ac:cxnSpMkLst>
            <pc:docMk/>
            <pc:sldMk cId="12852908" sldId="272"/>
            <ac:cxnSpMk id="10" creationId="{3E5BA04D-6783-B447-8C0C-7264C4FD6871}"/>
          </ac:cxnSpMkLst>
        </pc:cxnChg>
        <pc:cxnChg chg="add mod">
          <ac:chgData name="文婷 柴" userId="cc3e45de-2f49-4c89-aeff-00e7b5b5da7e" providerId="ADAL" clId="{A564765B-A3D8-C849-B111-2846445A601B}" dt="2020-11-23T00:47:13.086" v="1115" actId="14100"/>
          <ac:cxnSpMkLst>
            <pc:docMk/>
            <pc:sldMk cId="12852908" sldId="272"/>
            <ac:cxnSpMk id="11" creationId="{44EE4597-01B3-BE4A-9D3E-2CC4BD800964}"/>
          </ac:cxnSpMkLst>
        </pc:cxnChg>
        <pc:cxnChg chg="add mod">
          <ac:chgData name="文婷 柴" userId="cc3e45de-2f49-4c89-aeff-00e7b5b5da7e" providerId="ADAL" clId="{A564765B-A3D8-C849-B111-2846445A601B}" dt="2020-11-19T06:37:59.991" v="956" actId="1076"/>
          <ac:cxnSpMkLst>
            <pc:docMk/>
            <pc:sldMk cId="12852908" sldId="272"/>
            <ac:cxnSpMk id="12" creationId="{0193BD18-98BD-9C41-B151-A100748BB8CC}"/>
          </ac:cxnSpMkLst>
        </pc:cxnChg>
        <pc:cxnChg chg="add mod">
          <ac:chgData name="文婷 柴" userId="cc3e45de-2f49-4c89-aeff-00e7b5b5da7e" providerId="ADAL" clId="{A564765B-A3D8-C849-B111-2846445A601B}" dt="2020-11-23T00:48:02.945" v="1124" actId="14100"/>
          <ac:cxnSpMkLst>
            <pc:docMk/>
            <pc:sldMk cId="12852908" sldId="272"/>
            <ac:cxnSpMk id="23" creationId="{5ACE36C7-AACC-CC47-8536-6FD9484BD6D2}"/>
          </ac:cxnSpMkLst>
        </pc:cxnChg>
        <pc:cxnChg chg="add mod">
          <ac:chgData name="文婷 柴" userId="cc3e45de-2f49-4c89-aeff-00e7b5b5da7e" providerId="ADAL" clId="{A564765B-A3D8-C849-B111-2846445A601B}" dt="2020-11-23T00:51:17.457" v="1195" actId="14100"/>
          <ac:cxnSpMkLst>
            <pc:docMk/>
            <pc:sldMk cId="12852908" sldId="272"/>
            <ac:cxnSpMk id="27" creationId="{580000B4-35BE-0248-BFF1-5FED7C608E43}"/>
          </ac:cxnSpMkLst>
        </pc:cxnChg>
        <pc:cxnChg chg="add mod">
          <ac:chgData name="文婷 柴" userId="cc3e45de-2f49-4c89-aeff-00e7b5b5da7e" providerId="ADAL" clId="{A564765B-A3D8-C849-B111-2846445A601B}" dt="2020-11-23T00:54:52.370" v="1270" actId="14100"/>
          <ac:cxnSpMkLst>
            <pc:docMk/>
            <pc:sldMk cId="12852908" sldId="272"/>
            <ac:cxnSpMk id="30" creationId="{59F511A8-3A29-744B-84BB-0394CCDF29C1}"/>
          </ac:cxnSpMkLst>
        </pc:cxnChg>
      </pc:sldChg>
      <pc:sldChg chg="addSp delSp modSp new mod">
        <pc:chgData name="文婷 柴" userId="cc3e45de-2f49-4c89-aeff-00e7b5b5da7e" providerId="ADAL" clId="{A564765B-A3D8-C849-B111-2846445A601B}" dt="2020-11-23T11:00:56.606" v="1635" actId="20577"/>
        <pc:sldMkLst>
          <pc:docMk/>
          <pc:sldMk cId="1165641465" sldId="273"/>
        </pc:sldMkLst>
        <pc:spChg chg="mod">
          <ac:chgData name="文婷 柴" userId="cc3e45de-2f49-4c89-aeff-00e7b5b5da7e" providerId="ADAL" clId="{A564765B-A3D8-C849-B111-2846445A601B}" dt="2020-11-17T14:54:28.167" v="573" actId="20577"/>
          <ac:spMkLst>
            <pc:docMk/>
            <pc:sldMk cId="1165641465" sldId="273"/>
            <ac:spMk id="2" creationId="{9BB7DC8B-B203-C94D-BFA1-8087900A4BBD}"/>
          </ac:spMkLst>
        </pc:spChg>
        <pc:spChg chg="add mod">
          <ac:chgData name="文婷 柴" userId="cc3e45de-2f49-4c89-aeff-00e7b5b5da7e" providerId="ADAL" clId="{A564765B-A3D8-C849-B111-2846445A601B}" dt="2020-11-23T02:24:24.030" v="1601" actId="1076"/>
          <ac:spMkLst>
            <pc:docMk/>
            <pc:sldMk cId="1165641465" sldId="273"/>
            <ac:spMk id="4" creationId="{1ADF544D-C57C-5F40-B8E8-65EA80266ACC}"/>
          </ac:spMkLst>
        </pc:spChg>
        <pc:spChg chg="add mod">
          <ac:chgData name="文婷 柴" userId="cc3e45de-2f49-4c89-aeff-00e7b5b5da7e" providerId="ADAL" clId="{A564765B-A3D8-C849-B111-2846445A601B}" dt="2020-11-23T02:24:24.030" v="1601" actId="1076"/>
          <ac:spMkLst>
            <pc:docMk/>
            <pc:sldMk cId="1165641465" sldId="273"/>
            <ac:spMk id="5" creationId="{366BF7E4-114E-164B-919F-2A612BF11F5D}"/>
          </ac:spMkLst>
        </pc:spChg>
        <pc:spChg chg="add mod">
          <ac:chgData name="文婷 柴" userId="cc3e45de-2f49-4c89-aeff-00e7b5b5da7e" providerId="ADAL" clId="{A564765B-A3D8-C849-B111-2846445A601B}" dt="2020-11-23T02:24:15.817" v="1603" actId="1076"/>
          <ac:spMkLst>
            <pc:docMk/>
            <pc:sldMk cId="1165641465" sldId="273"/>
            <ac:spMk id="6" creationId="{6753352E-25A9-8747-88E4-9E5542752551}"/>
          </ac:spMkLst>
        </pc:spChg>
        <pc:spChg chg="add mod">
          <ac:chgData name="文婷 柴" userId="cc3e45de-2f49-4c89-aeff-00e7b5b5da7e" providerId="ADAL" clId="{A564765B-A3D8-C849-B111-2846445A601B}" dt="2020-11-23T02:24:15.817" v="1603" actId="1076"/>
          <ac:spMkLst>
            <pc:docMk/>
            <pc:sldMk cId="1165641465" sldId="273"/>
            <ac:spMk id="7" creationId="{128F1D65-AA3D-9F4F-B761-E902665BD773}"/>
          </ac:spMkLst>
        </pc:spChg>
        <pc:spChg chg="add del mod">
          <ac:chgData name="文婷 柴" userId="cc3e45de-2f49-4c89-aeff-00e7b5b5da7e" providerId="ADAL" clId="{A564765B-A3D8-C849-B111-2846445A601B}" dt="2020-11-23T02:20:09.721" v="1560" actId="478"/>
          <ac:spMkLst>
            <pc:docMk/>
            <pc:sldMk cId="1165641465" sldId="273"/>
            <ac:spMk id="9" creationId="{8B5769B2-6CDE-DE46-B01A-9B4CF130A1A2}"/>
          </ac:spMkLst>
        </pc:spChg>
        <pc:spChg chg="add del mod">
          <ac:chgData name="文婷 柴" userId="cc3e45de-2f49-4c89-aeff-00e7b5b5da7e" providerId="ADAL" clId="{A564765B-A3D8-C849-B111-2846445A601B}" dt="2020-11-23T02:20:07.651" v="1559" actId="478"/>
          <ac:spMkLst>
            <pc:docMk/>
            <pc:sldMk cId="1165641465" sldId="273"/>
            <ac:spMk id="10" creationId="{C883107E-BDC7-854C-8122-4A6923646DC5}"/>
          </ac:spMkLst>
        </pc:spChg>
        <pc:graphicFrameChg chg="add mod modGraphic">
          <ac:chgData name="文婷 柴" userId="cc3e45de-2f49-4c89-aeff-00e7b5b5da7e" providerId="ADAL" clId="{A564765B-A3D8-C849-B111-2846445A601B}" dt="2020-11-23T11:00:56.606" v="1635" actId="20577"/>
          <ac:graphicFrameMkLst>
            <pc:docMk/>
            <pc:sldMk cId="1165641465" sldId="273"/>
            <ac:graphicFrameMk id="3" creationId="{A9B3D233-BE5E-184D-9246-14DC7D5BA3C4}"/>
          </ac:graphicFrameMkLst>
        </pc:graphicFrameChg>
        <pc:graphicFrameChg chg="add mod modGraphic">
          <ac:chgData name="文婷 柴" userId="cc3e45de-2f49-4c89-aeff-00e7b5b5da7e" providerId="ADAL" clId="{A564765B-A3D8-C849-B111-2846445A601B}" dt="2020-11-23T02:24:57.759" v="1604" actId="255"/>
          <ac:graphicFrameMkLst>
            <pc:docMk/>
            <pc:sldMk cId="1165641465" sldId="273"/>
            <ac:graphicFrameMk id="8" creationId="{68AC2F63-2487-9B43-8F8B-BF95D3CD9AAA}"/>
          </ac:graphicFrameMkLst>
        </pc:graphicFrameChg>
      </pc:sldChg>
      <pc:sldChg chg="modSp new mod">
        <pc:chgData name="文婷 柴" userId="cc3e45de-2f49-4c89-aeff-00e7b5b5da7e" providerId="ADAL" clId="{A564765B-A3D8-C849-B111-2846445A601B}" dt="2021-01-05T00:15:17.057" v="3885" actId="113"/>
        <pc:sldMkLst>
          <pc:docMk/>
          <pc:sldMk cId="1413009919" sldId="274"/>
        </pc:sldMkLst>
        <pc:spChg chg="mod">
          <ac:chgData name="文婷 柴" userId="cc3e45de-2f49-4c89-aeff-00e7b5b5da7e" providerId="ADAL" clId="{A564765B-A3D8-C849-B111-2846445A601B}" dt="2020-11-23T11:07:56.206" v="1696" actId="1076"/>
          <ac:spMkLst>
            <pc:docMk/>
            <pc:sldMk cId="1413009919" sldId="274"/>
            <ac:spMk id="2" creationId="{CF86C746-04DC-C74E-A561-164451FF9938}"/>
          </ac:spMkLst>
        </pc:spChg>
        <pc:spChg chg="mod">
          <ac:chgData name="文婷 柴" userId="cc3e45de-2f49-4c89-aeff-00e7b5b5da7e" providerId="ADAL" clId="{A564765B-A3D8-C849-B111-2846445A601B}" dt="2021-01-05T00:15:17.057" v="3885" actId="113"/>
          <ac:spMkLst>
            <pc:docMk/>
            <pc:sldMk cId="1413009919" sldId="274"/>
            <ac:spMk id="3" creationId="{1F6BC5DD-B8D9-2F45-BB9A-40EA1FA4AE84}"/>
          </ac:spMkLst>
        </pc:spChg>
      </pc:sldChg>
      <pc:sldChg chg="modSp new mod">
        <pc:chgData name="文婷 柴" userId="cc3e45de-2f49-4c89-aeff-00e7b5b5da7e" providerId="ADAL" clId="{A564765B-A3D8-C849-B111-2846445A601B}" dt="2020-12-01T06:40:29.837" v="1815" actId="12"/>
        <pc:sldMkLst>
          <pc:docMk/>
          <pc:sldMk cId="2771676735" sldId="275"/>
        </pc:sldMkLst>
        <pc:spChg chg="mod">
          <ac:chgData name="文婷 柴" userId="cc3e45de-2f49-4c89-aeff-00e7b5b5da7e" providerId="ADAL" clId="{A564765B-A3D8-C849-B111-2846445A601B}" dt="2020-12-01T06:40:29.837" v="1815" actId="12"/>
          <ac:spMkLst>
            <pc:docMk/>
            <pc:sldMk cId="2771676735" sldId="275"/>
            <ac:spMk id="2" creationId="{21646158-261C-B447-833C-A294C3F28B16}"/>
          </ac:spMkLst>
        </pc:spChg>
        <pc:spChg chg="mod">
          <ac:chgData name="文婷 柴" userId="cc3e45de-2f49-4c89-aeff-00e7b5b5da7e" providerId="ADAL" clId="{A564765B-A3D8-C849-B111-2846445A601B}" dt="2020-11-23T11:02:31.226" v="1641" actId="113"/>
          <ac:spMkLst>
            <pc:docMk/>
            <pc:sldMk cId="2771676735" sldId="275"/>
            <ac:spMk id="3" creationId="{7872F249-DD19-804B-81AC-0D3D0526BB81}"/>
          </ac:spMkLst>
        </pc:spChg>
      </pc:sldChg>
      <pc:sldChg chg="addSp delSp modSp new mod modAnim">
        <pc:chgData name="文婷 柴" userId="cc3e45de-2f49-4c89-aeff-00e7b5b5da7e" providerId="ADAL" clId="{A564765B-A3D8-C849-B111-2846445A601B}" dt="2021-01-05T00:23:07.139" v="3951" actId="113"/>
        <pc:sldMkLst>
          <pc:docMk/>
          <pc:sldMk cId="3647242904" sldId="276"/>
        </pc:sldMkLst>
        <pc:spChg chg="mod">
          <ac:chgData name="文婷 柴" userId="cc3e45de-2f49-4c89-aeff-00e7b5b5da7e" providerId="ADAL" clId="{A564765B-A3D8-C849-B111-2846445A601B}" dt="2020-12-01T07:37:57.529" v="2601" actId="14100"/>
          <ac:spMkLst>
            <pc:docMk/>
            <pc:sldMk cId="3647242904" sldId="276"/>
            <ac:spMk id="2" creationId="{D89AFAA4-BFC8-B84C-BFB2-D52DE4AC108A}"/>
          </ac:spMkLst>
        </pc:spChg>
        <pc:spChg chg="mod">
          <ac:chgData name="文婷 柴" userId="cc3e45de-2f49-4c89-aeff-00e7b5b5da7e" providerId="ADAL" clId="{A564765B-A3D8-C849-B111-2846445A601B}" dt="2021-01-05T00:21:47.283" v="3943" actId="14100"/>
          <ac:spMkLst>
            <pc:docMk/>
            <pc:sldMk cId="3647242904" sldId="276"/>
            <ac:spMk id="3" creationId="{0CF3EAC0-8AF6-4D48-B52E-88DB03651679}"/>
          </ac:spMkLst>
        </pc:spChg>
        <pc:spChg chg="add mod">
          <ac:chgData name="文婷 柴" userId="cc3e45de-2f49-4c89-aeff-00e7b5b5da7e" providerId="ADAL" clId="{A564765B-A3D8-C849-B111-2846445A601B}" dt="2021-01-05T00:23:07.139" v="3951" actId="113"/>
          <ac:spMkLst>
            <pc:docMk/>
            <pc:sldMk cId="3647242904" sldId="276"/>
            <ac:spMk id="7" creationId="{F2953A84-FA25-8D4D-B485-A70D2A56C39B}"/>
          </ac:spMkLst>
        </pc:spChg>
        <pc:spChg chg="add mod">
          <ac:chgData name="文婷 柴" userId="cc3e45de-2f49-4c89-aeff-00e7b5b5da7e" providerId="ADAL" clId="{A564765B-A3D8-C849-B111-2846445A601B}" dt="2021-01-05T00:17:33.936" v="3905" actId="1076"/>
          <ac:spMkLst>
            <pc:docMk/>
            <pc:sldMk cId="3647242904" sldId="276"/>
            <ac:spMk id="8" creationId="{22D520A1-37E5-1C47-8157-023B0D308113}"/>
          </ac:spMkLst>
        </pc:spChg>
        <pc:spChg chg="add mod">
          <ac:chgData name="文婷 柴" userId="cc3e45de-2f49-4c89-aeff-00e7b5b5da7e" providerId="ADAL" clId="{A564765B-A3D8-C849-B111-2846445A601B}" dt="2020-12-01T07:44:31.453" v="2628" actId="20577"/>
          <ac:spMkLst>
            <pc:docMk/>
            <pc:sldMk cId="3647242904" sldId="276"/>
            <ac:spMk id="9" creationId="{6CB4C71E-3158-9149-9523-6982B4406932}"/>
          </ac:spMkLst>
        </pc:spChg>
        <pc:picChg chg="add del mod">
          <ac:chgData name="文婷 柴" userId="cc3e45de-2f49-4c89-aeff-00e7b5b5da7e" providerId="ADAL" clId="{A564765B-A3D8-C849-B111-2846445A601B}" dt="2020-12-01T06:40:00.459" v="1813" actId="21"/>
          <ac:picMkLst>
            <pc:docMk/>
            <pc:sldMk cId="3647242904" sldId="276"/>
            <ac:picMk id="5" creationId="{C30B93FA-CD24-774C-AB4E-562BED58E4F0}"/>
          </ac:picMkLst>
        </pc:picChg>
        <pc:picChg chg="add mod">
          <ac:chgData name="文婷 柴" userId="cc3e45de-2f49-4c89-aeff-00e7b5b5da7e" providerId="ADAL" clId="{A564765B-A3D8-C849-B111-2846445A601B}" dt="2021-01-05T00:17:30.803" v="3904" actId="1076"/>
          <ac:picMkLst>
            <pc:docMk/>
            <pc:sldMk cId="3647242904" sldId="276"/>
            <ac:picMk id="6" creationId="{68FBCDD6-ECFB-1848-A24F-076DC25A4726}"/>
          </ac:picMkLst>
        </pc:picChg>
      </pc:sldChg>
      <pc:sldChg chg="addSp delSp modSp new mod modClrScheme modAnim chgLayout">
        <pc:chgData name="文婷 柴" userId="cc3e45de-2f49-4c89-aeff-00e7b5b5da7e" providerId="ADAL" clId="{A564765B-A3D8-C849-B111-2846445A601B}" dt="2020-12-11T07:13:22.405" v="3880" actId="1035"/>
        <pc:sldMkLst>
          <pc:docMk/>
          <pc:sldMk cId="1883934011" sldId="277"/>
        </pc:sldMkLst>
        <pc:spChg chg="mod ord">
          <ac:chgData name="文婷 柴" userId="cc3e45de-2f49-4c89-aeff-00e7b5b5da7e" providerId="ADAL" clId="{A564765B-A3D8-C849-B111-2846445A601B}" dt="2020-12-01T02:27:23.286" v="1791" actId="700"/>
          <ac:spMkLst>
            <pc:docMk/>
            <pc:sldMk cId="1883934011" sldId="277"/>
            <ac:spMk id="2" creationId="{A9A1F3D9-4114-3543-8B98-70FF598A87F6}"/>
          </ac:spMkLst>
        </pc:spChg>
        <pc:spChg chg="add mod ord">
          <ac:chgData name="文婷 柴" userId="cc3e45de-2f49-4c89-aeff-00e7b5b5da7e" providerId="ADAL" clId="{A564765B-A3D8-C849-B111-2846445A601B}" dt="2020-12-01T09:45:34.986" v="3645" actId="1076"/>
          <ac:spMkLst>
            <pc:docMk/>
            <pc:sldMk cId="1883934011" sldId="277"/>
            <ac:spMk id="3" creationId="{57287CD2-A2C2-EA42-99F2-7D0C5FF5BDE4}"/>
          </ac:spMkLst>
        </pc:spChg>
        <pc:spChg chg="add mod">
          <ac:chgData name="文婷 柴" userId="cc3e45de-2f49-4c89-aeff-00e7b5b5da7e" providerId="ADAL" clId="{A564765B-A3D8-C849-B111-2846445A601B}" dt="2020-12-11T07:13:22.405" v="3880" actId="1035"/>
          <ac:spMkLst>
            <pc:docMk/>
            <pc:sldMk cId="1883934011" sldId="277"/>
            <ac:spMk id="4" creationId="{B353D068-6344-C248-870F-01E3AFD89C06}"/>
          </ac:spMkLst>
        </pc:spChg>
        <pc:picChg chg="add del mod">
          <ac:chgData name="文婷 柴" userId="cc3e45de-2f49-4c89-aeff-00e7b5b5da7e" providerId="ADAL" clId="{A564765B-A3D8-C849-B111-2846445A601B}" dt="2020-12-01T09:37:05.201" v="3497" actId="21"/>
          <ac:picMkLst>
            <pc:docMk/>
            <pc:sldMk cId="1883934011" sldId="277"/>
            <ac:picMk id="2050" creationId="{A0424C6B-3DD1-2640-9DA3-8574F070ECB7}"/>
          </ac:picMkLst>
        </pc:picChg>
      </pc:sldChg>
      <pc:sldChg chg="addSp delSp modSp new mod modClrScheme modAnim chgLayout modNotesTx">
        <pc:chgData name="文婷 柴" userId="cc3e45de-2f49-4c89-aeff-00e7b5b5da7e" providerId="ADAL" clId="{A564765B-A3D8-C849-B111-2846445A601B}" dt="2020-12-01T08:20:23.037" v="2652" actId="20577"/>
        <pc:sldMkLst>
          <pc:docMk/>
          <pc:sldMk cId="2666862308" sldId="278"/>
        </pc:sldMkLst>
        <pc:spChg chg="mod ord">
          <ac:chgData name="文婷 柴" userId="cc3e45de-2f49-4c89-aeff-00e7b5b5da7e" providerId="ADAL" clId="{A564765B-A3D8-C849-B111-2846445A601B}" dt="2020-12-01T07:32:16.774" v="2427" actId="1076"/>
          <ac:spMkLst>
            <pc:docMk/>
            <pc:sldMk cId="2666862308" sldId="278"/>
            <ac:spMk id="2" creationId="{22D72D5E-BA17-6C4B-B665-BD10A177BF46}"/>
          </ac:spMkLst>
        </pc:spChg>
        <pc:spChg chg="del">
          <ac:chgData name="文婷 柴" userId="cc3e45de-2f49-4c89-aeff-00e7b5b5da7e" providerId="ADAL" clId="{A564765B-A3D8-C849-B111-2846445A601B}" dt="2020-12-01T06:40:59.763" v="1833" actId="700"/>
          <ac:spMkLst>
            <pc:docMk/>
            <pc:sldMk cId="2666862308" sldId="278"/>
            <ac:spMk id="3" creationId="{F0C1BD5A-AFF9-A44D-8945-65DA2E711AE8}"/>
          </ac:spMkLst>
        </pc:spChg>
        <pc:spChg chg="add mod">
          <ac:chgData name="文婷 柴" userId="cc3e45de-2f49-4c89-aeff-00e7b5b5da7e" providerId="ADAL" clId="{A564765B-A3D8-C849-B111-2846445A601B}" dt="2020-12-01T07:32:23.772" v="2429" actId="1076"/>
          <ac:spMkLst>
            <pc:docMk/>
            <pc:sldMk cId="2666862308" sldId="278"/>
            <ac:spMk id="7" creationId="{01EFB2D0-8DA8-2C4B-A4CE-EDADBE419C0C}"/>
          </ac:spMkLst>
        </pc:spChg>
        <pc:picChg chg="add mod">
          <ac:chgData name="文婷 柴" userId="cc3e45de-2f49-4c89-aeff-00e7b5b5da7e" providerId="ADAL" clId="{A564765B-A3D8-C849-B111-2846445A601B}" dt="2020-12-01T07:32:40.610" v="2433" actId="1076"/>
          <ac:picMkLst>
            <pc:docMk/>
            <pc:sldMk cId="2666862308" sldId="278"/>
            <ac:picMk id="4" creationId="{F5F2B967-1722-4C41-BA0C-CB72D5048093}"/>
          </ac:picMkLst>
        </pc:picChg>
        <pc:picChg chg="add mod modCrop">
          <ac:chgData name="文婷 柴" userId="cc3e45de-2f49-4c89-aeff-00e7b5b5da7e" providerId="ADAL" clId="{A564765B-A3D8-C849-B111-2846445A601B}" dt="2020-12-01T07:32:19.959" v="2428" actId="1076"/>
          <ac:picMkLst>
            <pc:docMk/>
            <pc:sldMk cId="2666862308" sldId="278"/>
            <ac:picMk id="6" creationId="{F32F89C7-585D-DB47-A7DA-20F3304A1771}"/>
          </ac:picMkLst>
        </pc:picChg>
        <pc:picChg chg="add del mod">
          <ac:chgData name="文婷 柴" userId="cc3e45de-2f49-4c89-aeff-00e7b5b5da7e" providerId="ADAL" clId="{A564765B-A3D8-C849-B111-2846445A601B}" dt="2020-12-01T07:21:20.494" v="2377" actId="21"/>
          <ac:picMkLst>
            <pc:docMk/>
            <pc:sldMk cId="2666862308" sldId="278"/>
            <ac:picMk id="9" creationId="{2D04B9A6-60C0-334A-AB0F-2A314B30A7A2}"/>
          </ac:picMkLst>
        </pc:picChg>
        <pc:picChg chg="add mod">
          <ac:chgData name="文婷 柴" userId="cc3e45de-2f49-4c89-aeff-00e7b5b5da7e" providerId="ADAL" clId="{A564765B-A3D8-C849-B111-2846445A601B}" dt="2020-12-01T07:32:36.573" v="2432" actId="1076"/>
          <ac:picMkLst>
            <pc:docMk/>
            <pc:sldMk cId="2666862308" sldId="278"/>
            <ac:picMk id="11" creationId="{CB9B02C5-84BA-C846-8644-99BB5A32AB0A}"/>
          </ac:picMkLst>
        </pc:picChg>
      </pc:sldChg>
      <pc:sldChg chg="addSp delSp modSp new mod setBg">
        <pc:chgData name="文婷 柴" userId="cc3e45de-2f49-4c89-aeff-00e7b5b5da7e" providerId="ADAL" clId="{A564765B-A3D8-C849-B111-2846445A601B}" dt="2020-12-01T07:31:07.821" v="2417" actId="1076"/>
        <pc:sldMkLst>
          <pc:docMk/>
          <pc:sldMk cId="3018512334" sldId="279"/>
        </pc:sldMkLst>
        <pc:spChg chg="mod ord">
          <ac:chgData name="文婷 柴" userId="cc3e45de-2f49-4c89-aeff-00e7b5b5da7e" providerId="ADAL" clId="{A564765B-A3D8-C849-B111-2846445A601B}" dt="2020-12-01T07:30:35.783" v="2408" actId="1076"/>
          <ac:spMkLst>
            <pc:docMk/>
            <pc:sldMk cId="3018512334" sldId="279"/>
            <ac:spMk id="2" creationId="{D7B3D6F1-87B1-9B44-8A9A-5ED387E987ED}"/>
          </ac:spMkLst>
        </pc:spChg>
        <pc:spChg chg="add del">
          <ac:chgData name="文婷 柴" userId="cc3e45de-2f49-4c89-aeff-00e7b5b5da7e" providerId="ADAL" clId="{A564765B-A3D8-C849-B111-2846445A601B}" dt="2020-12-01T07:19:27.701" v="2365" actId="26606"/>
          <ac:spMkLst>
            <pc:docMk/>
            <pc:sldMk cId="3018512334" sldId="279"/>
            <ac:spMk id="11" creationId="{4351DFE5-F63D-4BE0-BDA9-E3EB88F01AA5}"/>
          </ac:spMkLst>
        </pc:spChg>
        <pc:spChg chg="add del">
          <ac:chgData name="文婷 柴" userId="cc3e45de-2f49-4c89-aeff-00e7b5b5da7e" providerId="ADAL" clId="{A564765B-A3D8-C849-B111-2846445A601B}" dt="2020-12-01T07:30:13.163" v="2400" actId="26606"/>
          <ac:spMkLst>
            <pc:docMk/>
            <pc:sldMk cId="3018512334" sldId="279"/>
            <ac:spMk id="16" creationId="{823AC064-BC96-4F32-8AE1-B2FD38754823}"/>
          </ac:spMkLst>
        </pc:spChg>
        <pc:spChg chg="add">
          <ac:chgData name="文婷 柴" userId="cc3e45de-2f49-4c89-aeff-00e7b5b5da7e" providerId="ADAL" clId="{A564765B-A3D8-C849-B111-2846445A601B}" dt="2020-12-01T07:30:13.163" v="2400" actId="26606"/>
          <ac:spMkLst>
            <pc:docMk/>
            <pc:sldMk cId="3018512334" sldId="279"/>
            <ac:spMk id="22" creationId="{70155189-D96C-4527-B0EC-654B946BE615}"/>
          </ac:spMkLst>
        </pc:spChg>
        <pc:picChg chg="add mod modCrop">
          <ac:chgData name="文婷 柴" userId="cc3e45de-2f49-4c89-aeff-00e7b5b5da7e" providerId="ADAL" clId="{A564765B-A3D8-C849-B111-2846445A601B}" dt="2020-12-01T07:31:07.821" v="2417" actId="1076"/>
          <ac:picMkLst>
            <pc:docMk/>
            <pc:sldMk cId="3018512334" sldId="279"/>
            <ac:picMk id="4" creationId="{88AAFC59-D64B-EF4C-9105-C7E1C92E2447}"/>
          </ac:picMkLst>
        </pc:picChg>
        <pc:picChg chg="add mod">
          <ac:chgData name="文婷 柴" userId="cc3e45de-2f49-4c89-aeff-00e7b5b5da7e" providerId="ADAL" clId="{A564765B-A3D8-C849-B111-2846445A601B}" dt="2020-12-01T07:30:28.014" v="2405" actId="1076"/>
          <ac:picMkLst>
            <pc:docMk/>
            <pc:sldMk cId="3018512334" sldId="279"/>
            <ac:picMk id="6" creationId="{4427A52F-1955-D14A-A914-EF57DF3D7BB6}"/>
          </ac:picMkLst>
        </pc:picChg>
        <pc:picChg chg="add mod">
          <ac:chgData name="文婷 柴" userId="cc3e45de-2f49-4c89-aeff-00e7b5b5da7e" providerId="ADAL" clId="{A564765B-A3D8-C849-B111-2846445A601B}" dt="2020-12-01T07:31:05.295" v="2416" actId="1076"/>
          <ac:picMkLst>
            <pc:docMk/>
            <pc:sldMk cId="3018512334" sldId="279"/>
            <ac:picMk id="12" creationId="{44CBBA88-8E5C-F34F-95B4-977BC76CC473}"/>
          </ac:picMkLst>
        </pc:picChg>
        <pc:picChg chg="add del">
          <ac:chgData name="文婷 柴" userId="cc3e45de-2f49-4c89-aeff-00e7b5b5da7e" providerId="ADAL" clId="{A564765B-A3D8-C849-B111-2846445A601B}" dt="2020-12-01T07:19:27.701" v="2365" actId="26606"/>
          <ac:picMkLst>
            <pc:docMk/>
            <pc:sldMk cId="3018512334" sldId="279"/>
            <ac:picMk id="13" creationId="{02DD2BC0-6F29-4B4F-8D61-2DCF6D2E8E73}"/>
          </ac:picMkLst>
        </pc:picChg>
        <pc:cxnChg chg="add del">
          <ac:chgData name="文婷 柴" userId="cc3e45de-2f49-4c89-aeff-00e7b5b5da7e" providerId="ADAL" clId="{A564765B-A3D8-C849-B111-2846445A601B}" dt="2020-12-01T07:30:13.163" v="2400" actId="26606"/>
          <ac:cxnSpMkLst>
            <pc:docMk/>
            <pc:sldMk cId="3018512334" sldId="279"/>
            <ac:cxnSpMk id="15" creationId="{DB146403-F3D6-484B-B2ED-97F9565D0370}"/>
          </ac:cxnSpMkLst>
        </pc:cxnChg>
        <pc:cxnChg chg="add del">
          <ac:chgData name="文婷 柴" userId="cc3e45de-2f49-4c89-aeff-00e7b5b5da7e" providerId="ADAL" clId="{A564765B-A3D8-C849-B111-2846445A601B}" dt="2020-12-01T07:30:13.163" v="2400" actId="26606"/>
          <ac:cxnSpMkLst>
            <pc:docMk/>
            <pc:sldMk cId="3018512334" sldId="279"/>
            <ac:cxnSpMk id="17" creationId="{7E7C77BC-7138-40B1-A15B-20F57A494629}"/>
          </ac:cxnSpMkLst>
        </pc:cxnChg>
      </pc:sldChg>
      <pc:sldChg chg="addSp modSp new mod setBg modClrScheme chgLayout">
        <pc:chgData name="文婷 柴" userId="cc3e45de-2f49-4c89-aeff-00e7b5b5da7e" providerId="ADAL" clId="{A564765B-A3D8-C849-B111-2846445A601B}" dt="2020-12-10T10:21:13.470" v="3847" actId="1076"/>
        <pc:sldMkLst>
          <pc:docMk/>
          <pc:sldMk cId="13819876" sldId="280"/>
        </pc:sldMkLst>
        <pc:spChg chg="add mod ord">
          <ac:chgData name="文婷 柴" userId="cc3e45de-2f49-4c89-aeff-00e7b5b5da7e" providerId="ADAL" clId="{A564765B-A3D8-C849-B111-2846445A601B}" dt="2020-12-10T10:20:56.023" v="3845" actId="26606"/>
          <ac:spMkLst>
            <pc:docMk/>
            <pc:sldMk cId="13819876" sldId="280"/>
            <ac:spMk id="2" creationId="{9B1899C8-CD55-B948-99D5-9C4AE31AA873}"/>
          </ac:spMkLst>
        </pc:spChg>
        <pc:spChg chg="add">
          <ac:chgData name="文婷 柴" userId="cc3e45de-2f49-4c89-aeff-00e7b5b5da7e" providerId="ADAL" clId="{A564765B-A3D8-C849-B111-2846445A601B}" dt="2020-12-10T10:20:56.023" v="3845" actId="26606"/>
          <ac:spMkLst>
            <pc:docMk/>
            <pc:sldMk cId="13819876" sldId="280"/>
            <ac:spMk id="8" creationId="{53F29798-D584-4792-9B62-3F5F5C36D619}"/>
          </ac:spMkLst>
        </pc:spChg>
        <pc:picChg chg="add mod ord">
          <ac:chgData name="文婷 柴" userId="cc3e45de-2f49-4c89-aeff-00e7b5b5da7e" providerId="ADAL" clId="{A564765B-A3D8-C849-B111-2846445A601B}" dt="2020-12-10T10:21:13.470" v="3847" actId="1076"/>
          <ac:picMkLst>
            <pc:docMk/>
            <pc:sldMk cId="13819876" sldId="280"/>
            <ac:picMk id="3" creationId="{681FFA33-153E-5340-8213-7C394C36E9F3}"/>
          </ac:picMkLst>
        </pc:picChg>
      </pc:sldChg>
      <pc:sldChg chg="addSp modSp new mod">
        <pc:chgData name="文婷 柴" userId="cc3e45de-2f49-4c89-aeff-00e7b5b5da7e" providerId="ADAL" clId="{A564765B-A3D8-C849-B111-2846445A601B}" dt="2020-12-01T08:56:17.715" v="3023" actId="113"/>
        <pc:sldMkLst>
          <pc:docMk/>
          <pc:sldMk cId="3209165308" sldId="281"/>
        </pc:sldMkLst>
        <pc:spChg chg="mod">
          <ac:chgData name="文婷 柴" userId="cc3e45de-2f49-4c89-aeff-00e7b5b5da7e" providerId="ADAL" clId="{A564765B-A3D8-C849-B111-2846445A601B}" dt="2020-12-01T08:28:30.603" v="2718" actId="12"/>
          <ac:spMkLst>
            <pc:docMk/>
            <pc:sldMk cId="3209165308" sldId="281"/>
            <ac:spMk id="2" creationId="{210C7C12-2A54-CD4D-BA80-E9AC38BF743D}"/>
          </ac:spMkLst>
        </pc:spChg>
        <pc:spChg chg="add mod">
          <ac:chgData name="文婷 柴" userId="cc3e45de-2f49-4c89-aeff-00e7b5b5da7e" providerId="ADAL" clId="{A564765B-A3D8-C849-B111-2846445A601B}" dt="2020-12-01T08:56:17.715" v="3023" actId="113"/>
          <ac:spMkLst>
            <pc:docMk/>
            <pc:sldMk cId="3209165308" sldId="281"/>
            <ac:spMk id="3" creationId="{68B21903-8227-EF4E-8F6D-39D0ED44D2A3}"/>
          </ac:spMkLst>
        </pc:spChg>
        <pc:picChg chg="add mod">
          <ac:chgData name="文婷 柴" userId="cc3e45de-2f49-4c89-aeff-00e7b5b5da7e" providerId="ADAL" clId="{A564765B-A3D8-C849-B111-2846445A601B}" dt="2020-12-01T08:24:26.308" v="2703" actId="1076"/>
          <ac:picMkLst>
            <pc:docMk/>
            <pc:sldMk cId="3209165308" sldId="281"/>
            <ac:picMk id="1026" creationId="{0AFEBAE2-B9AA-0842-BB46-5AE886FEFF41}"/>
          </ac:picMkLst>
        </pc:picChg>
      </pc:sldChg>
      <pc:sldChg chg="addSp modSp add mod modAnim">
        <pc:chgData name="文婷 柴" userId="cc3e45de-2f49-4c89-aeff-00e7b5b5da7e" providerId="ADAL" clId="{A564765B-A3D8-C849-B111-2846445A601B}" dt="2020-12-01T09:22:50.114" v="3389" actId="20577"/>
        <pc:sldMkLst>
          <pc:docMk/>
          <pc:sldMk cId="81696735" sldId="282"/>
        </pc:sldMkLst>
        <pc:spChg chg="mod">
          <ac:chgData name="文婷 柴" userId="cc3e45de-2f49-4c89-aeff-00e7b5b5da7e" providerId="ADAL" clId="{A564765B-A3D8-C849-B111-2846445A601B}" dt="2020-12-01T09:22:50.114" v="3389" actId="20577"/>
          <ac:spMkLst>
            <pc:docMk/>
            <pc:sldMk cId="81696735" sldId="282"/>
            <ac:spMk id="2" creationId="{00000000-0000-0000-0000-000000000000}"/>
          </ac:spMkLst>
        </pc:spChg>
        <pc:spChg chg="mod">
          <ac:chgData name="文婷 柴" userId="cc3e45de-2f49-4c89-aeff-00e7b5b5da7e" providerId="ADAL" clId="{A564765B-A3D8-C849-B111-2846445A601B}" dt="2020-12-01T08:57:04.090" v="3024" actId="20577"/>
          <ac:spMkLst>
            <pc:docMk/>
            <pc:sldMk cId="81696735" sldId="282"/>
            <ac:spMk id="3" creationId="{00000000-0000-0000-0000-000000000000}"/>
          </ac:spMkLst>
        </pc:spChg>
        <pc:spChg chg="add mod">
          <ac:chgData name="文婷 柴" userId="cc3e45de-2f49-4c89-aeff-00e7b5b5da7e" providerId="ADAL" clId="{A564765B-A3D8-C849-B111-2846445A601B}" dt="2020-12-01T08:44:55.170" v="3018" actId="179"/>
          <ac:spMkLst>
            <pc:docMk/>
            <pc:sldMk cId="81696735" sldId="282"/>
            <ac:spMk id="5" creationId="{0FC62706-5626-AB4C-89CC-D780C1629D53}"/>
          </ac:spMkLst>
        </pc:spChg>
        <pc:spChg chg="add mod">
          <ac:chgData name="文婷 柴" userId="cc3e45de-2f49-4c89-aeff-00e7b5b5da7e" providerId="ADAL" clId="{A564765B-A3D8-C849-B111-2846445A601B}" dt="2020-12-01T08:44:39.773" v="3015" actId="571"/>
          <ac:spMkLst>
            <pc:docMk/>
            <pc:sldMk cId="81696735" sldId="282"/>
            <ac:spMk id="6" creationId="{9A18A4B6-BF38-3A40-994C-EAB615500685}"/>
          </ac:spMkLst>
        </pc:spChg>
        <pc:picChg chg="mod">
          <ac:chgData name="文婷 柴" userId="cc3e45de-2f49-4c89-aeff-00e7b5b5da7e" providerId="ADAL" clId="{A564765B-A3D8-C849-B111-2846445A601B}" dt="2020-12-01T08:42:19.682" v="2987" actId="1076"/>
          <ac:picMkLst>
            <pc:docMk/>
            <pc:sldMk cId="81696735" sldId="282"/>
            <ac:picMk id="4" creationId="{00000000-0000-0000-0000-000000000000}"/>
          </ac:picMkLst>
        </pc:picChg>
      </pc:sldChg>
      <pc:sldChg chg="add">
        <pc:chgData name="文婷 柴" userId="cc3e45de-2f49-4c89-aeff-00e7b5b5da7e" providerId="ADAL" clId="{A564765B-A3D8-C849-B111-2846445A601B}" dt="2020-12-01T08:54:12.534" v="3022"/>
        <pc:sldMkLst>
          <pc:docMk/>
          <pc:sldMk cId="2338391777" sldId="283"/>
        </pc:sldMkLst>
      </pc:sldChg>
      <pc:sldChg chg="add">
        <pc:chgData name="文婷 柴" userId="cc3e45de-2f49-4c89-aeff-00e7b5b5da7e" providerId="ADAL" clId="{A564765B-A3D8-C849-B111-2846445A601B}" dt="2020-12-01T08:54:12.534" v="3022"/>
        <pc:sldMkLst>
          <pc:docMk/>
          <pc:sldMk cId="4098223725" sldId="284"/>
        </pc:sldMkLst>
      </pc:sldChg>
      <pc:sldChg chg="modSp new mod modAnim">
        <pc:chgData name="文婷 柴" userId="cc3e45de-2f49-4c89-aeff-00e7b5b5da7e" providerId="ADAL" clId="{A564765B-A3D8-C849-B111-2846445A601B}" dt="2020-12-10T10:16:18.517" v="3657" actId="27636"/>
        <pc:sldMkLst>
          <pc:docMk/>
          <pc:sldMk cId="373221021" sldId="285"/>
        </pc:sldMkLst>
        <pc:spChg chg="mod">
          <ac:chgData name="文婷 柴" userId="cc3e45de-2f49-4c89-aeff-00e7b5b5da7e" providerId="ADAL" clId="{A564765B-A3D8-C849-B111-2846445A601B}" dt="2020-12-01T09:26:46.625" v="3483" actId="1076"/>
          <ac:spMkLst>
            <pc:docMk/>
            <pc:sldMk cId="373221021" sldId="285"/>
            <ac:spMk id="2" creationId="{8C30B7A5-7670-1645-AACB-C9388C1650B4}"/>
          </ac:spMkLst>
        </pc:spChg>
        <pc:spChg chg="mod">
          <ac:chgData name="文婷 柴" userId="cc3e45de-2f49-4c89-aeff-00e7b5b5da7e" providerId="ADAL" clId="{A564765B-A3D8-C849-B111-2846445A601B}" dt="2020-12-10T10:16:18.517" v="3657" actId="27636"/>
          <ac:spMkLst>
            <pc:docMk/>
            <pc:sldMk cId="373221021" sldId="285"/>
            <ac:spMk id="3" creationId="{FF07BE50-5628-1649-BFC6-0AF7271F699F}"/>
          </ac:spMkLst>
        </pc:spChg>
      </pc:sldChg>
      <pc:sldChg chg="addSp delSp modSp new mod modClrScheme modAnim chgLayout">
        <pc:chgData name="文婷 柴" userId="cc3e45de-2f49-4c89-aeff-00e7b5b5da7e" providerId="ADAL" clId="{A564765B-A3D8-C849-B111-2846445A601B}" dt="2020-12-01T09:40:53.861" v="3565" actId="1076"/>
        <pc:sldMkLst>
          <pc:docMk/>
          <pc:sldMk cId="1289068029" sldId="286"/>
        </pc:sldMkLst>
        <pc:spChg chg="del">
          <ac:chgData name="文婷 柴" userId="cc3e45de-2f49-4c89-aeff-00e7b5b5da7e" providerId="ADAL" clId="{A564765B-A3D8-C849-B111-2846445A601B}" dt="2020-12-01T09:37:16.414" v="3500" actId="700"/>
          <ac:spMkLst>
            <pc:docMk/>
            <pc:sldMk cId="1289068029" sldId="286"/>
            <ac:spMk id="2" creationId="{ECFEAD2A-15AD-9F4D-A96E-1FBAB1F09858}"/>
          </ac:spMkLst>
        </pc:spChg>
        <pc:spChg chg="add mod">
          <ac:chgData name="文婷 柴" userId="cc3e45de-2f49-4c89-aeff-00e7b5b5da7e" providerId="ADAL" clId="{A564765B-A3D8-C849-B111-2846445A601B}" dt="2020-12-01T09:39:23.593" v="3521" actId="1076"/>
          <ac:spMkLst>
            <pc:docMk/>
            <pc:sldMk cId="1289068029" sldId="286"/>
            <ac:spMk id="4" creationId="{219624D9-8FCE-594A-A33A-2C660FC49B77}"/>
          </ac:spMkLst>
        </pc:spChg>
        <pc:spChg chg="add mod">
          <ac:chgData name="文婷 柴" userId="cc3e45de-2f49-4c89-aeff-00e7b5b5da7e" providerId="ADAL" clId="{A564765B-A3D8-C849-B111-2846445A601B}" dt="2020-12-01T09:39:48.844" v="3558" actId="20577"/>
          <ac:spMkLst>
            <pc:docMk/>
            <pc:sldMk cId="1289068029" sldId="286"/>
            <ac:spMk id="5" creationId="{FFD42C06-302D-9F4A-8AB3-D921ECC75C3F}"/>
          </ac:spMkLst>
        </pc:spChg>
        <pc:picChg chg="add mod">
          <ac:chgData name="文婷 柴" userId="cc3e45de-2f49-4c89-aeff-00e7b5b5da7e" providerId="ADAL" clId="{A564765B-A3D8-C849-B111-2846445A601B}" dt="2020-12-01T09:40:53.861" v="3565" actId="1076"/>
          <ac:picMkLst>
            <pc:docMk/>
            <pc:sldMk cId="1289068029" sldId="286"/>
            <ac:picMk id="3" creationId="{1D15D3EF-A81F-9249-9D2C-41161F8C7D6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5B8D6-C402-204E-9020-A2571A027152}" type="datetimeFigureOut">
              <a:rPr kumimoji="1" lang="zh-CN" altLang="en-US" smtClean="0"/>
              <a:t>2021/12/10</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85D961-ACF5-9940-A2A0-3B1FCF8F4AAC}" type="slidenum">
              <a:rPr kumimoji="1" lang="zh-CN" altLang="en-US" smtClean="0"/>
              <a:t>‹#›</a:t>
            </a:fld>
            <a:endParaRPr kumimoji="1" lang="zh-CN" altLang="en-US"/>
          </a:p>
        </p:txBody>
      </p:sp>
    </p:spTree>
    <p:extLst>
      <p:ext uri="{BB962C8B-B14F-4D97-AF65-F5344CB8AC3E}">
        <p14:creationId xmlns:p14="http://schemas.microsoft.com/office/powerpoint/2010/main" val="503511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Genes are segments of DNA found on chromosomes that carry information for protein production and that are responsible for the inheritance of specific traits. </a:t>
            </a:r>
            <a:endParaRPr kumimoji="1" lang="zh-CN" altLang="en-US" dirty="0"/>
          </a:p>
        </p:txBody>
      </p:sp>
      <p:sp>
        <p:nvSpPr>
          <p:cNvPr id="4" name="灯片编号占位符 3"/>
          <p:cNvSpPr>
            <a:spLocks noGrp="1"/>
          </p:cNvSpPr>
          <p:nvPr>
            <p:ph type="sldNum" sz="quarter" idx="5"/>
          </p:nvPr>
        </p:nvSpPr>
        <p:spPr/>
        <p:txBody>
          <a:bodyPr/>
          <a:lstStyle/>
          <a:p>
            <a:fld id="{4685D961-ACF5-9940-A2A0-3B1FCF8F4AAC}" type="slidenum">
              <a:rPr kumimoji="1" lang="zh-CN" altLang="en-US" smtClean="0"/>
              <a:t>3</a:t>
            </a:fld>
            <a:endParaRPr kumimoji="1" lang="zh-CN" altLang="en-US"/>
          </a:p>
        </p:txBody>
      </p:sp>
    </p:spTree>
    <p:extLst>
      <p:ext uri="{BB962C8B-B14F-4D97-AF65-F5344CB8AC3E}">
        <p14:creationId xmlns:p14="http://schemas.microsoft.com/office/powerpoint/2010/main" val="2181159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Many genes, however, are represented by multiple allelic forms within a population. (One individual, of course, can possess only two of these multiple alleles.) Human blood groups—in this case, the well-known ABO system—again provide an example. The gene that governs ABO blood types has three alleles: IA, IB, and IO. </a:t>
            </a:r>
            <a:r>
              <a:rPr kumimoji="1" lang="en-US" altLang="zh-CN"/>
              <a:t>IA and IB are codominant, but IO is recessive.</a:t>
            </a:r>
            <a:endParaRPr kumimoji="1" lang="zh-CN" altLang="en-US"/>
          </a:p>
        </p:txBody>
      </p:sp>
      <p:sp>
        <p:nvSpPr>
          <p:cNvPr id="4" name="灯片编号占位符 3"/>
          <p:cNvSpPr>
            <a:spLocks noGrp="1"/>
          </p:cNvSpPr>
          <p:nvPr>
            <p:ph type="sldNum" sz="quarter" idx="5"/>
          </p:nvPr>
        </p:nvSpPr>
        <p:spPr/>
        <p:txBody>
          <a:bodyPr/>
          <a:lstStyle/>
          <a:p>
            <a:fld id="{4685D961-ACF5-9940-A2A0-3B1FCF8F4AAC}" type="slidenum">
              <a:rPr kumimoji="1" lang="zh-CN" altLang="en-US" smtClean="0"/>
              <a:t>13</a:t>
            </a:fld>
            <a:endParaRPr kumimoji="1" lang="zh-CN" altLang="en-US"/>
          </a:p>
        </p:txBody>
      </p:sp>
    </p:spTree>
    <p:extLst>
      <p:ext uri="{BB962C8B-B14F-4D97-AF65-F5344CB8AC3E}">
        <p14:creationId xmlns:p14="http://schemas.microsoft.com/office/powerpoint/2010/main" val="1002369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Different alleles produce slightly different proteins, which function in different ways.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In dominant/recessive relationships, the recessive allele produces a non-functional protein. The dominant allele produces a functioning protein. A heterozygous individual will appear the same as a homozygous dominant individual. This means that an organisms with two dominant alleles appear the same as an organism with only one functioning allele. Many enzymes are able to process their substrates so fast that one functional allele can produce enough enzyme to service the needs of the organism.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accuracy the test cross results will therefore depend on the availability of a large statistical sample.</a:t>
            </a:r>
            <a:endParaRPr kumimoji="1" lang="zh-CN" altLang="en-US" dirty="0"/>
          </a:p>
        </p:txBody>
      </p:sp>
      <p:sp>
        <p:nvSpPr>
          <p:cNvPr id="4" name="灯片编号占位符 3"/>
          <p:cNvSpPr>
            <a:spLocks noGrp="1"/>
          </p:cNvSpPr>
          <p:nvPr>
            <p:ph type="sldNum" sz="quarter" idx="5"/>
          </p:nvPr>
        </p:nvSpPr>
        <p:spPr/>
        <p:txBody>
          <a:bodyPr/>
          <a:lstStyle/>
          <a:p>
            <a:fld id="{4685D961-ACF5-9940-A2A0-3B1FCF8F4AAC}" type="slidenum">
              <a:rPr kumimoji="1" lang="zh-CN" altLang="en-US" smtClean="0"/>
              <a:t>14</a:t>
            </a:fld>
            <a:endParaRPr kumimoji="1" lang="zh-CN" altLang="en-US"/>
          </a:p>
        </p:txBody>
      </p:sp>
    </p:spTree>
    <p:extLst>
      <p:ext uri="{BB962C8B-B14F-4D97-AF65-F5344CB8AC3E}">
        <p14:creationId xmlns:p14="http://schemas.microsoft.com/office/powerpoint/2010/main" val="2753915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Inbreeding depression is the reduced biological fitness in a given population as a result of inbreeding, or breeding of related individuals.</a:t>
            </a:r>
            <a:endParaRPr kumimoji="1" lang="zh-CN" altLang="en-US" dirty="0"/>
          </a:p>
        </p:txBody>
      </p:sp>
      <p:sp>
        <p:nvSpPr>
          <p:cNvPr id="4" name="灯片编号占位符 3"/>
          <p:cNvSpPr>
            <a:spLocks noGrp="1"/>
          </p:cNvSpPr>
          <p:nvPr>
            <p:ph type="sldNum" sz="quarter" idx="5"/>
          </p:nvPr>
        </p:nvSpPr>
        <p:spPr/>
        <p:txBody>
          <a:bodyPr/>
          <a:lstStyle/>
          <a:p>
            <a:fld id="{4685D961-ACF5-9940-A2A0-3B1FCF8F4AAC}" type="slidenum">
              <a:rPr kumimoji="1" lang="zh-CN" altLang="en-US" smtClean="0"/>
              <a:t>15</a:t>
            </a:fld>
            <a:endParaRPr kumimoji="1" lang="zh-CN" altLang="en-US"/>
          </a:p>
        </p:txBody>
      </p:sp>
    </p:spTree>
    <p:extLst>
      <p:ext uri="{BB962C8B-B14F-4D97-AF65-F5344CB8AC3E}">
        <p14:creationId xmlns:p14="http://schemas.microsoft.com/office/powerpoint/2010/main" val="1514392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humans and other mammals, biological sex is determined by a pair of sex chromosomes: XY in males and XX in females.</a:t>
            </a:r>
          </a:p>
          <a:p>
            <a:endParaRPr kumimoji="1" lang="zh-CN" altLang="en-US" dirty="0"/>
          </a:p>
        </p:txBody>
      </p:sp>
      <p:sp>
        <p:nvSpPr>
          <p:cNvPr id="4" name="灯片编号占位符 3"/>
          <p:cNvSpPr>
            <a:spLocks noGrp="1"/>
          </p:cNvSpPr>
          <p:nvPr>
            <p:ph type="sldNum" sz="quarter" idx="5"/>
          </p:nvPr>
        </p:nvSpPr>
        <p:spPr/>
        <p:txBody>
          <a:bodyPr/>
          <a:lstStyle/>
          <a:p>
            <a:fld id="{4685D961-ACF5-9940-A2A0-3B1FCF8F4AAC}" type="slidenum">
              <a:rPr kumimoji="1" lang="zh-CN" altLang="en-US" smtClean="0"/>
              <a:t>18</a:t>
            </a:fld>
            <a:endParaRPr kumimoji="1" lang="zh-CN" altLang="en-US"/>
          </a:p>
        </p:txBody>
      </p:sp>
    </p:spTree>
    <p:extLst>
      <p:ext uri="{BB962C8B-B14F-4D97-AF65-F5344CB8AC3E}">
        <p14:creationId xmlns:p14="http://schemas.microsoft.com/office/powerpoint/2010/main" val="2164733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85D961-ACF5-9940-A2A0-3B1FCF8F4AAC}" type="slidenum">
              <a:rPr kumimoji="1" lang="zh-CN" altLang="en-US" smtClean="0"/>
              <a:t>25</a:t>
            </a:fld>
            <a:endParaRPr kumimoji="1" lang="zh-CN" altLang="en-US"/>
          </a:p>
        </p:txBody>
      </p:sp>
    </p:spTree>
    <p:extLst>
      <p:ext uri="{BB962C8B-B14F-4D97-AF65-F5344CB8AC3E}">
        <p14:creationId xmlns:p14="http://schemas.microsoft.com/office/powerpoint/2010/main" val="3156801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A person with color blindness has difficulty seeing color differences. Red-green color blindness is the most common form and is characterized by the inability to distinguish shades of red and green.</a:t>
            </a:r>
            <a:endParaRPr kumimoji="1" lang="zh-CN" altLang="en-US" dirty="0"/>
          </a:p>
        </p:txBody>
      </p:sp>
      <p:sp>
        <p:nvSpPr>
          <p:cNvPr id="4" name="灯片编号占位符 3"/>
          <p:cNvSpPr>
            <a:spLocks noGrp="1"/>
          </p:cNvSpPr>
          <p:nvPr>
            <p:ph type="sldNum" sz="quarter" idx="5"/>
          </p:nvPr>
        </p:nvSpPr>
        <p:spPr/>
        <p:txBody>
          <a:bodyPr/>
          <a:lstStyle/>
          <a:p>
            <a:fld id="{4685D961-ACF5-9940-A2A0-3B1FCF8F4AAC}" type="slidenum">
              <a:rPr kumimoji="1" lang="zh-CN" altLang="en-US" smtClean="0"/>
              <a:t>26</a:t>
            </a:fld>
            <a:endParaRPr kumimoji="1" lang="zh-CN" altLang="en-US"/>
          </a:p>
        </p:txBody>
      </p:sp>
    </p:spTree>
    <p:extLst>
      <p:ext uri="{BB962C8B-B14F-4D97-AF65-F5344CB8AC3E}">
        <p14:creationId xmlns:p14="http://schemas.microsoft.com/office/powerpoint/2010/main" val="1668883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7B12B69-9660-488B-9893-2689846CAE73}" type="datetimeFigureOut">
              <a:rPr lang="en-GB" smtClean="0"/>
              <a:pPr/>
              <a:t>10/12/2021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1E727A-F66F-40D9-8FD0-762E4AE1393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7B12B69-9660-488B-9893-2689846CAE73}" type="datetimeFigureOut">
              <a:rPr lang="en-GB" smtClean="0"/>
              <a:pPr/>
              <a:t>10/12/2021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1E727A-F66F-40D9-8FD0-762E4AE1393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7B12B69-9660-488B-9893-2689846CAE73}" type="datetimeFigureOut">
              <a:rPr lang="en-GB" smtClean="0"/>
              <a:pPr/>
              <a:t>10/12/2021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1E727A-F66F-40D9-8FD0-762E4AE1393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7B12B69-9660-488B-9893-2689846CAE73}" type="datetimeFigureOut">
              <a:rPr lang="en-GB" smtClean="0"/>
              <a:pPr/>
              <a:t>10/12/2021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1E727A-F66F-40D9-8FD0-762E4AE1393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B12B69-9660-488B-9893-2689846CAE73}" type="datetimeFigureOut">
              <a:rPr lang="en-GB" smtClean="0"/>
              <a:pPr/>
              <a:t>10/12/2021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1E727A-F66F-40D9-8FD0-762E4AE1393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7B12B69-9660-488B-9893-2689846CAE73}" type="datetimeFigureOut">
              <a:rPr lang="en-GB" smtClean="0"/>
              <a:pPr/>
              <a:t>10/12/2021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1E727A-F66F-40D9-8FD0-762E4AE1393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7B12B69-9660-488B-9893-2689846CAE73}" type="datetimeFigureOut">
              <a:rPr lang="en-GB" smtClean="0"/>
              <a:pPr/>
              <a:t>10/12/2021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71E727A-F66F-40D9-8FD0-762E4AE1393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7B12B69-9660-488B-9893-2689846CAE73}" type="datetimeFigureOut">
              <a:rPr lang="en-GB" smtClean="0"/>
              <a:pPr/>
              <a:t>10/12/2021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71E727A-F66F-40D9-8FD0-762E4AE1393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12B69-9660-488B-9893-2689846CAE73}" type="datetimeFigureOut">
              <a:rPr lang="en-GB" smtClean="0"/>
              <a:pPr/>
              <a:t>10/12/2021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71E727A-F66F-40D9-8FD0-762E4AE1393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B12B69-9660-488B-9893-2689846CAE73}" type="datetimeFigureOut">
              <a:rPr lang="en-GB" smtClean="0"/>
              <a:pPr/>
              <a:t>10/12/2021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1E727A-F66F-40D9-8FD0-762E4AE1393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B12B69-9660-488B-9893-2689846CAE73}" type="datetimeFigureOut">
              <a:rPr lang="en-GB" smtClean="0"/>
              <a:pPr/>
              <a:t>10/12/2021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1E727A-F66F-40D9-8FD0-762E4AE1393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12B69-9660-488B-9893-2689846CAE73}" type="datetimeFigureOut">
              <a:rPr lang="en-GB" smtClean="0"/>
              <a:pPr/>
              <a:t>10/12/2021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1E727A-F66F-40D9-8FD0-762E4AE1393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thoughtco.com/sex-linked-traits-37345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thoughtco.com/monohybrid-cross-a-genetics-definition-373473" TargetMode="External"/><Relationship Id="rId2" Type="http://schemas.openxmlformats.org/officeDocument/2006/relationships/hyperlink" Target="https://www.thoughtco.com/dihybrid-cross-a-genetics-definition-37346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romosomes.jpg"/>
          <p:cNvPicPr>
            <a:picLocks noChangeAspect="1"/>
          </p:cNvPicPr>
          <p:nvPr/>
        </p:nvPicPr>
        <p:blipFill>
          <a:blip r:embed="rId2" cstate="print"/>
          <a:stretch>
            <a:fillRect/>
          </a:stretch>
        </p:blipFill>
        <p:spPr>
          <a:xfrm>
            <a:off x="-76200" y="29308"/>
            <a:ext cx="9144000" cy="5258354"/>
          </a:xfrm>
          <a:prstGeom prst="rect">
            <a:avLst/>
          </a:prstGeom>
        </p:spPr>
      </p:pic>
      <p:sp>
        <p:nvSpPr>
          <p:cNvPr id="6" name="副标题 5">
            <a:extLst>
              <a:ext uri="{FF2B5EF4-FFF2-40B4-BE49-F238E27FC236}">
                <a16:creationId xmlns:a16="http://schemas.microsoft.com/office/drawing/2014/main" id="{DCFACDF6-B1C0-E44F-8A8A-F035147A3720}"/>
              </a:ext>
            </a:extLst>
          </p:cNvPr>
          <p:cNvSpPr>
            <a:spLocks noGrp="1"/>
          </p:cNvSpPr>
          <p:nvPr>
            <p:ph type="subTitle" idx="1"/>
          </p:nvPr>
        </p:nvSpPr>
        <p:spPr>
          <a:xfrm>
            <a:off x="152400" y="5594180"/>
            <a:ext cx="3276600" cy="913846"/>
          </a:xfrm>
        </p:spPr>
        <p:txBody>
          <a:bodyPr/>
          <a:lstStyle/>
          <a:p>
            <a:r>
              <a:rPr lang="en-GB" altLang="zh-CN" dirty="0">
                <a:solidFill>
                  <a:schemeClr val="tx1"/>
                </a:solidFill>
              </a:rPr>
              <a:t>Inheritance</a:t>
            </a:r>
            <a:endParaRPr lang="zh-CN" altLang="en-US" dirty="0">
              <a:solidFill>
                <a:schemeClr val="tx1"/>
              </a:solidFill>
            </a:endParaRPr>
          </a:p>
        </p:txBody>
      </p:sp>
      <p:sp>
        <p:nvSpPr>
          <p:cNvPr id="8" name="文本框 7">
            <a:extLst>
              <a:ext uri="{FF2B5EF4-FFF2-40B4-BE49-F238E27FC236}">
                <a16:creationId xmlns:a16="http://schemas.microsoft.com/office/drawing/2014/main" id="{59E0098A-1957-E248-9DAB-53B99777A405}"/>
              </a:ext>
            </a:extLst>
          </p:cNvPr>
          <p:cNvSpPr txBox="1"/>
          <p:nvPr/>
        </p:nvSpPr>
        <p:spPr>
          <a:xfrm>
            <a:off x="3581400" y="5562600"/>
            <a:ext cx="5105400" cy="646331"/>
          </a:xfrm>
          <a:prstGeom prst="rect">
            <a:avLst/>
          </a:prstGeom>
          <a:noFill/>
        </p:spPr>
        <p:txBody>
          <a:bodyPr wrap="square" rtlCol="0">
            <a:spAutoFit/>
          </a:bodyPr>
          <a:lstStyle/>
          <a:p>
            <a:r>
              <a:rPr kumimoji="1" lang="en-US" altLang="zh-CN" b="1" dirty="0"/>
              <a:t>Inheritance</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transmission</a:t>
            </a:r>
            <a:r>
              <a:rPr kumimoji="1" lang="zh-CN" altLang="en-US" dirty="0"/>
              <a:t> </a:t>
            </a:r>
            <a:r>
              <a:rPr kumimoji="1" lang="en-US" altLang="zh-CN" dirty="0"/>
              <a:t>of</a:t>
            </a:r>
            <a:r>
              <a:rPr kumimoji="1" lang="zh-CN" altLang="en-US" dirty="0"/>
              <a:t> </a:t>
            </a:r>
            <a:r>
              <a:rPr kumimoji="1" lang="en-US" altLang="zh-CN" dirty="0"/>
              <a:t>genetic</a:t>
            </a:r>
            <a:r>
              <a:rPr kumimoji="1" lang="zh-CN" altLang="en-US" dirty="0"/>
              <a:t> </a:t>
            </a:r>
            <a:r>
              <a:rPr kumimoji="1" lang="en-US" altLang="zh-CN" dirty="0"/>
              <a:t>information</a:t>
            </a:r>
            <a:r>
              <a:rPr kumimoji="1" lang="zh-CN" altLang="en-US" dirty="0"/>
              <a:t> </a:t>
            </a:r>
            <a:r>
              <a:rPr kumimoji="1" lang="en-US" altLang="zh-CN" dirty="0"/>
              <a:t>from</a:t>
            </a:r>
            <a:r>
              <a:rPr kumimoji="1" lang="zh-CN" altLang="en-US" dirty="0"/>
              <a:t> </a:t>
            </a:r>
            <a:r>
              <a:rPr kumimoji="1" lang="en-US" altLang="zh-CN" dirty="0"/>
              <a:t>generation</a:t>
            </a:r>
            <a:r>
              <a:rPr kumimoji="1" lang="zh-CN" altLang="en-US" dirty="0"/>
              <a:t> </a:t>
            </a:r>
            <a:r>
              <a:rPr kumimoji="1" lang="en-US" altLang="zh-CN" dirty="0"/>
              <a:t>to</a:t>
            </a:r>
            <a:r>
              <a:rPr kumimoji="1" lang="zh-CN" altLang="en-US" dirty="0"/>
              <a:t> </a:t>
            </a:r>
            <a:r>
              <a:rPr kumimoji="1" lang="en-US" altLang="zh-CN" dirty="0"/>
              <a:t>generation.</a:t>
            </a:r>
            <a:endParaRPr kumimoji="1" lang="zh-CN" altLang="en-US" dirty="0"/>
          </a:p>
        </p:txBody>
      </p:sp>
      <p:sp>
        <p:nvSpPr>
          <p:cNvPr id="9" name="文本框 8">
            <a:extLst>
              <a:ext uri="{FF2B5EF4-FFF2-40B4-BE49-F238E27FC236}">
                <a16:creationId xmlns:a16="http://schemas.microsoft.com/office/drawing/2014/main" id="{2303B7D7-B379-B443-84AB-A514D1E4E069}"/>
              </a:ext>
            </a:extLst>
          </p:cNvPr>
          <p:cNvSpPr txBox="1"/>
          <p:nvPr/>
        </p:nvSpPr>
        <p:spPr>
          <a:xfrm>
            <a:off x="3581400" y="6235115"/>
            <a:ext cx="4648200" cy="646331"/>
          </a:xfrm>
          <a:prstGeom prst="rect">
            <a:avLst/>
          </a:prstGeom>
          <a:noFill/>
        </p:spPr>
        <p:txBody>
          <a:bodyPr wrap="square" rtlCol="0">
            <a:spAutoFit/>
          </a:bodyPr>
          <a:lstStyle/>
          <a:p>
            <a:r>
              <a:rPr kumimoji="1" lang="en-US" altLang="zh-CN" b="1" dirty="0"/>
              <a:t>Genetics</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branch</a:t>
            </a:r>
            <a:r>
              <a:rPr kumimoji="1" lang="zh-CN" altLang="en-US" dirty="0"/>
              <a:t> </a:t>
            </a:r>
            <a:r>
              <a:rPr kumimoji="1" lang="en-US" altLang="zh-CN" dirty="0"/>
              <a:t>of</a:t>
            </a:r>
            <a:r>
              <a:rPr kumimoji="1" lang="zh-CN" altLang="en-US" dirty="0"/>
              <a:t> </a:t>
            </a:r>
            <a:r>
              <a:rPr kumimoji="1" lang="en-US" altLang="zh-CN" dirty="0"/>
              <a:t>biology</a:t>
            </a:r>
            <a:r>
              <a:rPr kumimoji="1" lang="zh-CN" altLang="en-US" dirty="0"/>
              <a:t> </a:t>
            </a:r>
            <a:r>
              <a:rPr kumimoji="1" lang="en-US" altLang="zh-CN" dirty="0"/>
              <a:t>that</a:t>
            </a:r>
            <a:r>
              <a:rPr kumimoji="1" lang="zh-CN" altLang="en-US" dirty="0"/>
              <a:t> </a:t>
            </a:r>
            <a:r>
              <a:rPr kumimoji="1" lang="en-US" altLang="zh-CN" dirty="0"/>
              <a:t>studies</a:t>
            </a:r>
            <a:r>
              <a:rPr kumimoji="1" lang="zh-CN" altLang="en-US" dirty="0"/>
              <a:t> </a:t>
            </a:r>
            <a:r>
              <a:rPr kumimoji="1" lang="en-US" altLang="zh-CN" dirty="0"/>
              <a:t>heredity</a:t>
            </a:r>
            <a:r>
              <a:rPr kumimoji="1" lang="zh-CN" altLang="en-US" dirty="0"/>
              <a:t> </a:t>
            </a:r>
            <a:r>
              <a:rPr kumimoji="1" lang="en-US" altLang="zh-CN" dirty="0"/>
              <a:t>and</a:t>
            </a:r>
            <a:r>
              <a:rPr kumimoji="1" lang="zh-CN" altLang="en-US" dirty="0"/>
              <a:t> </a:t>
            </a:r>
            <a:r>
              <a:rPr kumimoji="1" lang="en-US" altLang="zh-CN" dirty="0"/>
              <a:t>variation</a:t>
            </a:r>
            <a:r>
              <a:rPr kumimoji="1" lang="zh-CN" altLang="en-US" dirty="0"/>
              <a:t> </a:t>
            </a:r>
            <a:r>
              <a:rPr kumimoji="1" lang="en-US" altLang="zh-CN" dirty="0"/>
              <a:t>in</a:t>
            </a:r>
            <a:r>
              <a:rPr kumimoji="1" lang="zh-CN" altLang="en-US" dirty="0"/>
              <a:t> </a:t>
            </a:r>
            <a:r>
              <a:rPr kumimoji="1" lang="en-US" altLang="zh-CN" dirty="0"/>
              <a:t>organisms.</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AB391-FCDB-244C-96FC-3F63954FE661}"/>
              </a:ext>
            </a:extLst>
          </p:cNvPr>
          <p:cNvSpPr>
            <a:spLocks noGrp="1"/>
          </p:cNvSpPr>
          <p:nvPr>
            <p:ph type="title"/>
          </p:nvPr>
        </p:nvSpPr>
        <p:spPr/>
        <p:txBody>
          <a:bodyPr/>
          <a:lstStyle/>
          <a:p>
            <a:r>
              <a:rPr kumimoji="1" lang="en-US" altLang="zh-CN" dirty="0"/>
              <a:t>Activity 2</a:t>
            </a:r>
            <a:endParaRPr kumimoji="1" lang="zh-CN" altLang="en-US" dirty="0"/>
          </a:p>
        </p:txBody>
      </p:sp>
      <p:sp>
        <p:nvSpPr>
          <p:cNvPr id="3" name="内容占位符 2">
            <a:extLst>
              <a:ext uri="{FF2B5EF4-FFF2-40B4-BE49-F238E27FC236}">
                <a16:creationId xmlns:a16="http://schemas.microsoft.com/office/drawing/2014/main" id="{720166ED-BFBA-1144-B62A-C6888B88F81F}"/>
              </a:ext>
            </a:extLst>
          </p:cNvPr>
          <p:cNvSpPr>
            <a:spLocks noGrp="1"/>
          </p:cNvSpPr>
          <p:nvPr>
            <p:ph idx="1"/>
          </p:nvPr>
        </p:nvSpPr>
        <p:spPr>
          <a:xfrm>
            <a:off x="457200" y="1600201"/>
            <a:ext cx="8229600" cy="2133600"/>
          </a:xfrm>
        </p:spPr>
        <p:txBody>
          <a:bodyPr/>
          <a:lstStyle/>
          <a:p>
            <a:r>
              <a:rPr kumimoji="1" lang="en-US" altLang="zh-CN" dirty="0"/>
              <a:t>Simulate a cell possessing 3 pairs of homologous chromosomes experiencing mitosis &amp; meiosis using a stack of cards.</a:t>
            </a:r>
            <a:endParaRPr kumimoji="1" lang="zh-CN" altLang="en-US" dirty="0"/>
          </a:p>
        </p:txBody>
      </p:sp>
    </p:spTree>
    <p:extLst>
      <p:ext uri="{BB962C8B-B14F-4D97-AF65-F5344CB8AC3E}">
        <p14:creationId xmlns:p14="http://schemas.microsoft.com/office/powerpoint/2010/main" val="253465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Inheritance</a:t>
            </a:r>
            <a:endParaRPr lang="en-GB" dirty="0"/>
          </a:p>
        </p:txBody>
      </p:sp>
      <p:pic>
        <p:nvPicPr>
          <p:cNvPr id="10" name="Picture 9" descr="thCAYWHQ8X.jpg"/>
          <p:cNvPicPr>
            <a:picLocks noChangeAspect="1"/>
          </p:cNvPicPr>
          <p:nvPr/>
        </p:nvPicPr>
        <p:blipFill>
          <a:blip r:embed="rId2" cstate="print"/>
          <a:srcRect l="6667" t="9412" r="5333" b="5882"/>
          <a:stretch>
            <a:fillRect/>
          </a:stretch>
        </p:blipFill>
        <p:spPr>
          <a:xfrm>
            <a:off x="1752600" y="1600200"/>
            <a:ext cx="5943600" cy="48629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GB" dirty="0"/>
              <a:t>Inheritance</a:t>
            </a:r>
          </a:p>
        </p:txBody>
      </p:sp>
      <p:pic>
        <p:nvPicPr>
          <p:cNvPr id="4" name="Picture 3" descr="Traits.jpg"/>
          <p:cNvPicPr>
            <a:picLocks noChangeAspect="1"/>
          </p:cNvPicPr>
          <p:nvPr/>
        </p:nvPicPr>
        <p:blipFill rotWithShape="1">
          <a:blip r:embed="rId2" cstate="print"/>
          <a:srcRect l="2204" t="4642" r="3030" b="49890"/>
          <a:stretch/>
        </p:blipFill>
        <p:spPr>
          <a:xfrm>
            <a:off x="0" y="1371601"/>
            <a:ext cx="4683390" cy="3200399"/>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4000" t="3044" r="4000"/>
          <a:stretch/>
        </p:blipFill>
        <p:spPr>
          <a:xfrm>
            <a:off x="5105400" y="1282700"/>
            <a:ext cx="3505200" cy="2832100"/>
          </a:xfrm>
          <a:prstGeom prst="rect">
            <a:avLst/>
          </a:prstGeom>
        </p:spPr>
      </p:pic>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l="74167" t="3721" r="3334" b="51637"/>
          <a:stretch/>
        </p:blipFill>
        <p:spPr>
          <a:xfrm>
            <a:off x="3865695" y="4343400"/>
            <a:ext cx="2057400" cy="1828800"/>
          </a:xfrm>
          <a:prstGeom prst="rect">
            <a:avLst/>
          </a:prstGeom>
        </p:spPr>
      </p:pic>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4167" t="48362" r="66667" b="6996"/>
          <a:stretch/>
        </p:blipFill>
        <p:spPr>
          <a:xfrm>
            <a:off x="6131190" y="4178300"/>
            <a:ext cx="2667000" cy="1828800"/>
          </a:xfrm>
          <a:prstGeom prst="rect">
            <a:avLst/>
          </a:prstGeom>
        </p:spPr>
      </p:pic>
      <p:pic>
        <p:nvPicPr>
          <p:cNvPr id="8" name="Picture 3" descr="Traits.jpg"/>
          <p:cNvPicPr>
            <a:picLocks noChangeAspect="1"/>
          </p:cNvPicPr>
          <p:nvPr/>
        </p:nvPicPr>
        <p:blipFill rotWithShape="1">
          <a:blip r:embed="rId2" cstate="print"/>
          <a:srcRect l="9914" t="75010" r="19161"/>
          <a:stretch/>
        </p:blipFill>
        <p:spPr>
          <a:xfrm>
            <a:off x="152400" y="4794247"/>
            <a:ext cx="3505200" cy="1758953"/>
          </a:xfrm>
          <a:prstGeom prst="rect">
            <a:avLst/>
          </a:prstGeom>
        </p:spPr>
      </p:pic>
      <p:sp>
        <p:nvSpPr>
          <p:cNvPr id="5" name="文本框 4"/>
          <p:cNvSpPr txBox="1"/>
          <p:nvPr/>
        </p:nvSpPr>
        <p:spPr>
          <a:xfrm>
            <a:off x="7848600" y="6007100"/>
            <a:ext cx="574196" cy="769441"/>
          </a:xfrm>
          <a:prstGeom prst="rect">
            <a:avLst/>
          </a:prstGeom>
          <a:noFill/>
        </p:spPr>
        <p:txBody>
          <a:bodyPr wrap="none" rtlCol="0">
            <a:spAutoFit/>
          </a:bodyPr>
          <a:lstStyle/>
          <a:p>
            <a:r>
              <a:rPr kumimoji="1" lang="mr-IN" altLang="zh-CN" sz="4400" dirty="0"/>
              <a:t>…</a:t>
            </a:r>
            <a:endParaRPr kumimoji="1" lang="zh-CN" alt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62000" y="2209800"/>
            <a:ext cx="7391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Alleles</a:t>
            </a:r>
          </a:p>
        </p:txBody>
      </p:sp>
      <p:sp>
        <p:nvSpPr>
          <p:cNvPr id="3" name="Content Placeholder 2"/>
          <p:cNvSpPr>
            <a:spLocks noGrp="1"/>
          </p:cNvSpPr>
          <p:nvPr>
            <p:ph idx="1"/>
          </p:nvPr>
        </p:nvSpPr>
        <p:spPr/>
        <p:txBody>
          <a:bodyPr>
            <a:normAutofit/>
          </a:bodyPr>
          <a:lstStyle/>
          <a:p>
            <a:pPr>
              <a:spcBef>
                <a:spcPts val="1500"/>
              </a:spcBef>
              <a:buNone/>
            </a:pPr>
            <a:r>
              <a:rPr lang="en-GB" sz="2800" dirty="0"/>
              <a:t>	An allele is:</a:t>
            </a:r>
          </a:p>
          <a:p>
            <a:pPr>
              <a:spcBef>
                <a:spcPts val="1500"/>
              </a:spcBef>
              <a:buNone/>
            </a:pPr>
            <a:r>
              <a:rPr lang="en-GB" sz="2800" dirty="0"/>
              <a:t>	Any of two (or more) alternative forms of a gene.</a:t>
            </a:r>
          </a:p>
          <a:p>
            <a:pPr>
              <a:spcBef>
                <a:spcPts val="1500"/>
              </a:spcBef>
            </a:pPr>
            <a:r>
              <a:rPr lang="en-GB" sz="2800" dirty="0"/>
              <a:t>Two forms of a gene, called </a:t>
            </a:r>
            <a:r>
              <a:rPr lang="en-GB" sz="2800" b="1" dirty="0"/>
              <a:t>alleles</a:t>
            </a:r>
            <a:r>
              <a:rPr lang="en-GB" sz="2800" dirty="0"/>
              <a:t>, code for a particular characteristic.  </a:t>
            </a:r>
          </a:p>
          <a:p>
            <a:pPr>
              <a:spcBef>
                <a:spcPts val="1500"/>
              </a:spcBef>
            </a:pPr>
            <a:r>
              <a:rPr lang="en-GB" sz="2800" dirty="0"/>
              <a:t>The alleles can be the same or they can be different.  </a:t>
            </a:r>
          </a:p>
          <a:p>
            <a:pPr>
              <a:spcBef>
                <a:spcPts val="1500"/>
              </a:spcBef>
            </a:pPr>
            <a:r>
              <a:rPr lang="en-GB" sz="2800" dirty="0"/>
              <a:t>Some alleles are </a:t>
            </a:r>
            <a:r>
              <a:rPr lang="en-GB" sz="2800" b="1" dirty="0"/>
              <a:t>dominant</a:t>
            </a:r>
            <a:r>
              <a:rPr lang="en-GB" sz="2800" dirty="0"/>
              <a:t>, while others are </a:t>
            </a:r>
            <a:r>
              <a:rPr lang="en-GB" sz="2800" b="1" dirty="0"/>
              <a:t>recessive</a:t>
            </a:r>
            <a:r>
              <a:rPr lang="en-GB" sz="2800" dirty="0"/>
              <a:t>.</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B605F-9E96-3F4A-A34A-9A14C73EC0A3}"/>
              </a:ext>
            </a:extLst>
          </p:cNvPr>
          <p:cNvSpPr>
            <a:spLocks noGrp="1"/>
          </p:cNvSpPr>
          <p:nvPr>
            <p:ph type="title"/>
          </p:nvPr>
        </p:nvSpPr>
        <p:spPr>
          <a:xfrm>
            <a:off x="68873" y="194488"/>
            <a:ext cx="5943600" cy="1143000"/>
          </a:xfrm>
        </p:spPr>
        <p:txBody>
          <a:bodyPr/>
          <a:lstStyle/>
          <a:p>
            <a:r>
              <a:rPr kumimoji="1" lang="en-US" altLang="zh-CN" dirty="0"/>
              <a:t>Terminology</a:t>
            </a:r>
            <a:r>
              <a:rPr kumimoji="1" lang="zh-CN" altLang="en-US" dirty="0"/>
              <a:t> </a:t>
            </a:r>
            <a:r>
              <a:rPr kumimoji="1" lang="en-US" altLang="zh-CN" dirty="0"/>
              <a:t>part</a:t>
            </a:r>
            <a:r>
              <a:rPr kumimoji="1" lang="zh-CN" altLang="en-US" dirty="0"/>
              <a:t> </a:t>
            </a:r>
            <a:r>
              <a:rPr kumimoji="1" lang="en-US" altLang="zh-CN" dirty="0"/>
              <a:t>2</a:t>
            </a:r>
            <a:endParaRPr kumimoji="1" lang="zh-CN" altLang="en-US" dirty="0"/>
          </a:p>
        </p:txBody>
      </p:sp>
      <p:sp>
        <p:nvSpPr>
          <p:cNvPr id="3" name="内容占位符 2">
            <a:extLst>
              <a:ext uri="{FF2B5EF4-FFF2-40B4-BE49-F238E27FC236}">
                <a16:creationId xmlns:a16="http://schemas.microsoft.com/office/drawing/2014/main" id="{7DE3B4DA-2203-F743-AE86-98FE948224F8}"/>
              </a:ext>
            </a:extLst>
          </p:cNvPr>
          <p:cNvSpPr>
            <a:spLocks noGrp="1"/>
          </p:cNvSpPr>
          <p:nvPr>
            <p:ph idx="1"/>
          </p:nvPr>
        </p:nvSpPr>
        <p:spPr>
          <a:xfrm>
            <a:off x="304800" y="1600200"/>
            <a:ext cx="3810000" cy="4525963"/>
          </a:xfrm>
        </p:spPr>
        <p:txBody>
          <a:bodyPr>
            <a:normAutofit lnSpcReduction="10000"/>
          </a:bodyPr>
          <a:lstStyle/>
          <a:p>
            <a:r>
              <a:rPr kumimoji="1" lang="en-US" altLang="zh-CN" sz="2400" dirty="0"/>
              <a:t>Allele</a:t>
            </a:r>
          </a:p>
          <a:p>
            <a:r>
              <a:rPr kumimoji="1" lang="en-US" altLang="zh-CN" sz="2400" dirty="0"/>
              <a:t>Homozygous</a:t>
            </a:r>
            <a:r>
              <a:rPr kumimoji="1" lang="zh-CN" altLang="en-US" sz="2400" dirty="0"/>
              <a:t> </a:t>
            </a:r>
            <a:r>
              <a:rPr kumimoji="1" lang="en-US" altLang="zh-CN" sz="2400" dirty="0"/>
              <a:t>VS</a:t>
            </a:r>
            <a:r>
              <a:rPr kumimoji="1" lang="zh-CN" altLang="en-US" sz="2400" dirty="0"/>
              <a:t> </a:t>
            </a:r>
            <a:r>
              <a:rPr kumimoji="1" lang="en-US" altLang="zh-CN" sz="2400" dirty="0"/>
              <a:t>Heterozygous</a:t>
            </a:r>
          </a:p>
          <a:p>
            <a:r>
              <a:rPr kumimoji="1" lang="en-US" altLang="zh-CN" sz="2400" dirty="0"/>
              <a:t>Genotype</a:t>
            </a:r>
            <a:r>
              <a:rPr kumimoji="1" lang="zh-CN" altLang="en-US" sz="2400" dirty="0"/>
              <a:t> </a:t>
            </a:r>
            <a:r>
              <a:rPr kumimoji="1" lang="en-US" altLang="zh-CN" sz="2400" dirty="0"/>
              <a:t>VS</a:t>
            </a:r>
            <a:r>
              <a:rPr kumimoji="1" lang="zh-CN" altLang="en-US" sz="2400" dirty="0"/>
              <a:t> </a:t>
            </a:r>
            <a:r>
              <a:rPr kumimoji="1" lang="en-US" altLang="zh-CN" sz="2400" dirty="0"/>
              <a:t>Phenotype</a:t>
            </a:r>
          </a:p>
          <a:p>
            <a:r>
              <a:rPr kumimoji="1" lang="en-US" altLang="zh-CN" sz="2400" dirty="0"/>
              <a:t>Dominant</a:t>
            </a:r>
            <a:r>
              <a:rPr kumimoji="1" lang="zh-CN" altLang="en-US" sz="2400" dirty="0"/>
              <a:t> </a:t>
            </a:r>
            <a:r>
              <a:rPr kumimoji="1" lang="en-US" altLang="zh-CN" sz="2400" dirty="0"/>
              <a:t>VS</a:t>
            </a:r>
            <a:r>
              <a:rPr kumimoji="1" lang="zh-CN" altLang="en-US" sz="2400" dirty="0"/>
              <a:t> </a:t>
            </a:r>
            <a:r>
              <a:rPr kumimoji="1" lang="en-US" altLang="zh-CN" sz="2400" dirty="0"/>
              <a:t>Recessive</a:t>
            </a:r>
          </a:p>
          <a:p>
            <a:r>
              <a:rPr kumimoji="1" lang="en-US" altLang="zh-CN" sz="2400" dirty="0"/>
              <a:t>Test</a:t>
            </a:r>
            <a:r>
              <a:rPr kumimoji="1" lang="zh-CN" altLang="en-US" sz="2400" dirty="0"/>
              <a:t> </a:t>
            </a:r>
            <a:r>
              <a:rPr kumimoji="1" lang="en-US" altLang="zh-CN" sz="2400" dirty="0"/>
              <a:t>cross</a:t>
            </a:r>
          </a:p>
          <a:p>
            <a:r>
              <a:rPr kumimoji="1" lang="en-US" altLang="zh-CN" sz="2400" dirty="0"/>
              <a:t>Pure</a:t>
            </a:r>
            <a:r>
              <a:rPr kumimoji="1" lang="zh-CN" altLang="en-US" sz="2400" dirty="0"/>
              <a:t> </a:t>
            </a:r>
            <a:r>
              <a:rPr kumimoji="1" lang="en-US" altLang="zh-CN" sz="2400" dirty="0"/>
              <a:t>breeding</a:t>
            </a:r>
          </a:p>
          <a:p>
            <a:r>
              <a:rPr kumimoji="1" lang="en-US" altLang="zh-CN" sz="2400" dirty="0"/>
              <a:t>F1</a:t>
            </a:r>
            <a:r>
              <a:rPr kumimoji="1" lang="zh-CN" altLang="en-US" sz="2400" dirty="0"/>
              <a:t> </a:t>
            </a:r>
            <a:r>
              <a:rPr kumimoji="1" lang="en-US" altLang="zh-CN" sz="2400" dirty="0"/>
              <a:t>generation</a:t>
            </a:r>
            <a:r>
              <a:rPr kumimoji="1" lang="zh-CN" altLang="en-US" sz="2400" dirty="0"/>
              <a:t> </a:t>
            </a:r>
            <a:r>
              <a:rPr kumimoji="1" lang="en-US" altLang="zh-CN" sz="2400" dirty="0"/>
              <a:t>(the</a:t>
            </a:r>
            <a:r>
              <a:rPr kumimoji="1" lang="zh-CN" altLang="en-US" sz="2400" dirty="0"/>
              <a:t> </a:t>
            </a:r>
            <a:r>
              <a:rPr kumimoji="1" lang="en-US" altLang="zh-CN" sz="2400" dirty="0"/>
              <a:t>first</a:t>
            </a:r>
            <a:r>
              <a:rPr kumimoji="1" lang="zh-CN" altLang="en-US" sz="2400" dirty="0"/>
              <a:t> </a:t>
            </a:r>
            <a:r>
              <a:rPr kumimoji="1" lang="en-US" altLang="zh-CN" sz="2400" dirty="0"/>
              <a:t>filial</a:t>
            </a:r>
            <a:r>
              <a:rPr kumimoji="1" lang="zh-CN" altLang="en-US" sz="2400" dirty="0"/>
              <a:t> </a:t>
            </a:r>
            <a:r>
              <a:rPr kumimoji="1" lang="en-US" altLang="zh-CN" sz="2400" dirty="0"/>
              <a:t>generation)</a:t>
            </a:r>
          </a:p>
          <a:p>
            <a:r>
              <a:rPr kumimoji="1" lang="en-US" altLang="zh-CN" sz="2400" dirty="0"/>
              <a:t>F2</a:t>
            </a:r>
            <a:r>
              <a:rPr kumimoji="1" lang="zh-CN" altLang="en-US" sz="2400" dirty="0"/>
              <a:t> </a:t>
            </a:r>
            <a:r>
              <a:rPr kumimoji="1" lang="en-US" altLang="zh-CN" sz="2400" dirty="0"/>
              <a:t>generation</a:t>
            </a:r>
            <a:r>
              <a:rPr kumimoji="1" lang="zh-CN" altLang="en-US" sz="2400" dirty="0"/>
              <a:t> </a:t>
            </a:r>
            <a:r>
              <a:rPr kumimoji="1" lang="en-US" altLang="zh-CN" sz="2400" dirty="0"/>
              <a:t>(Second filial generation)</a:t>
            </a:r>
            <a:endParaRPr kumimoji="1" lang="zh-CN" altLang="en-US" sz="2400" dirty="0"/>
          </a:p>
        </p:txBody>
      </p:sp>
      <p:sp>
        <p:nvSpPr>
          <p:cNvPr id="4" name="文本框 3">
            <a:extLst>
              <a:ext uri="{FF2B5EF4-FFF2-40B4-BE49-F238E27FC236}">
                <a16:creationId xmlns:a16="http://schemas.microsoft.com/office/drawing/2014/main" id="{5C2E79F8-9899-B446-A652-0746DA6AA99A}"/>
              </a:ext>
            </a:extLst>
          </p:cNvPr>
          <p:cNvSpPr txBox="1"/>
          <p:nvPr/>
        </p:nvSpPr>
        <p:spPr>
          <a:xfrm>
            <a:off x="4038600" y="4864603"/>
            <a:ext cx="4495800" cy="923330"/>
          </a:xfrm>
          <a:prstGeom prst="rect">
            <a:avLst/>
          </a:prstGeom>
          <a:noFill/>
        </p:spPr>
        <p:txBody>
          <a:bodyPr wrap="square" rtlCol="0">
            <a:spAutoFit/>
          </a:bodyPr>
          <a:lstStyle/>
          <a:p>
            <a:r>
              <a:rPr kumimoji="1" lang="en-US" altLang="zh-CN" dirty="0">
                <a:solidFill>
                  <a:srgbClr val="00B050"/>
                </a:solidFill>
              </a:rPr>
              <a:t>comprised</a:t>
            </a:r>
            <a:r>
              <a:rPr kumimoji="1" lang="zh-CN" altLang="en-US" dirty="0">
                <a:solidFill>
                  <a:srgbClr val="00B050"/>
                </a:solidFill>
              </a:rPr>
              <a:t> </a:t>
            </a:r>
            <a:r>
              <a:rPr kumimoji="1" lang="en-US" altLang="zh-CN" dirty="0">
                <a:solidFill>
                  <a:srgbClr val="00B050"/>
                </a:solidFill>
              </a:rPr>
              <a:t>of</a:t>
            </a:r>
            <a:r>
              <a:rPr kumimoji="1" lang="zh-CN" altLang="en-US" dirty="0">
                <a:solidFill>
                  <a:srgbClr val="00B050"/>
                </a:solidFill>
              </a:rPr>
              <a:t> </a:t>
            </a:r>
            <a:r>
              <a:rPr kumimoji="1" lang="en-US" altLang="zh-CN" dirty="0">
                <a:solidFill>
                  <a:srgbClr val="00B050"/>
                </a:solidFill>
              </a:rPr>
              <a:t>offspring</a:t>
            </a:r>
            <a:r>
              <a:rPr kumimoji="1" lang="zh-CN" altLang="en-US" dirty="0">
                <a:solidFill>
                  <a:srgbClr val="00B050"/>
                </a:solidFill>
              </a:rPr>
              <a:t> </a:t>
            </a:r>
            <a:r>
              <a:rPr kumimoji="1" lang="en-US" altLang="zh-CN" dirty="0">
                <a:solidFill>
                  <a:srgbClr val="00B050"/>
                </a:solidFill>
              </a:rPr>
              <a:t>resulting from a cross between two individuals from parental generation</a:t>
            </a:r>
            <a:r>
              <a:rPr kumimoji="1" lang="zh-CN" altLang="en-US" dirty="0">
                <a:solidFill>
                  <a:srgbClr val="00B050"/>
                </a:solidFill>
              </a:rPr>
              <a:t> </a:t>
            </a:r>
            <a:r>
              <a:rPr kumimoji="1" lang="en-US" altLang="zh-CN" dirty="0">
                <a:solidFill>
                  <a:srgbClr val="00B050"/>
                </a:solidFill>
              </a:rPr>
              <a:t>(P</a:t>
            </a:r>
            <a:r>
              <a:rPr kumimoji="1" lang="zh-CN" altLang="en-US" dirty="0">
                <a:solidFill>
                  <a:srgbClr val="00B050"/>
                </a:solidFill>
              </a:rPr>
              <a:t> </a:t>
            </a:r>
            <a:r>
              <a:rPr kumimoji="1" lang="en-US" altLang="zh-CN" dirty="0">
                <a:solidFill>
                  <a:srgbClr val="00B050"/>
                </a:solidFill>
              </a:rPr>
              <a:t>generation)</a:t>
            </a:r>
            <a:endParaRPr kumimoji="1" lang="zh-CN" altLang="en-US" dirty="0">
              <a:solidFill>
                <a:srgbClr val="00B050"/>
              </a:solidFill>
            </a:endParaRPr>
          </a:p>
        </p:txBody>
      </p:sp>
      <p:sp>
        <p:nvSpPr>
          <p:cNvPr id="5" name="文本框 4">
            <a:extLst>
              <a:ext uri="{FF2B5EF4-FFF2-40B4-BE49-F238E27FC236}">
                <a16:creationId xmlns:a16="http://schemas.microsoft.com/office/drawing/2014/main" id="{E1250528-23D5-814E-86DE-1626B0F158DC}"/>
              </a:ext>
            </a:extLst>
          </p:cNvPr>
          <p:cNvSpPr txBox="1"/>
          <p:nvPr/>
        </p:nvSpPr>
        <p:spPr>
          <a:xfrm>
            <a:off x="4026877" y="1642608"/>
            <a:ext cx="4191000" cy="369332"/>
          </a:xfrm>
          <a:prstGeom prst="rect">
            <a:avLst/>
          </a:prstGeom>
          <a:noFill/>
        </p:spPr>
        <p:txBody>
          <a:bodyPr wrap="square" rtlCol="0">
            <a:spAutoFit/>
          </a:bodyPr>
          <a:lstStyle/>
          <a:p>
            <a:r>
              <a:rPr kumimoji="1" lang="en-US" altLang="zh-CN" dirty="0"/>
              <a:t>A</a:t>
            </a:r>
            <a:r>
              <a:rPr kumimoji="1" lang="zh-CN" altLang="en-US" dirty="0"/>
              <a:t> </a:t>
            </a:r>
            <a:r>
              <a:rPr kumimoji="1" lang="en-US" altLang="zh-CN" dirty="0"/>
              <a:t>specific</a:t>
            </a:r>
            <a:r>
              <a:rPr kumimoji="1" lang="zh-CN" altLang="en-US" dirty="0"/>
              <a:t> </a:t>
            </a:r>
            <a:r>
              <a:rPr kumimoji="1" lang="en-US" altLang="zh-CN" dirty="0"/>
              <a:t>variation</a:t>
            </a:r>
            <a:r>
              <a:rPr kumimoji="1" lang="zh-CN" altLang="en-US" dirty="0"/>
              <a:t> </a:t>
            </a:r>
            <a:r>
              <a:rPr kumimoji="1" lang="en-US" altLang="zh-CN" dirty="0"/>
              <a:t>of</a:t>
            </a:r>
            <a:r>
              <a:rPr kumimoji="1" lang="zh-CN" altLang="en-US" dirty="0"/>
              <a:t> </a:t>
            </a:r>
            <a:r>
              <a:rPr kumimoji="1" lang="en-US" altLang="zh-CN" dirty="0"/>
              <a:t>a</a:t>
            </a:r>
            <a:r>
              <a:rPr kumimoji="1" lang="zh-CN" altLang="en-US" dirty="0"/>
              <a:t> </a:t>
            </a:r>
            <a:r>
              <a:rPr kumimoji="1" lang="en-US" altLang="zh-CN" dirty="0"/>
              <a:t>gene.</a:t>
            </a:r>
            <a:r>
              <a:rPr kumimoji="1" lang="zh-CN" altLang="en-US" dirty="0"/>
              <a:t> </a:t>
            </a:r>
          </a:p>
        </p:txBody>
      </p:sp>
      <p:sp>
        <p:nvSpPr>
          <p:cNvPr id="6" name="文本框 5">
            <a:extLst>
              <a:ext uri="{FF2B5EF4-FFF2-40B4-BE49-F238E27FC236}">
                <a16:creationId xmlns:a16="http://schemas.microsoft.com/office/drawing/2014/main" id="{3F9507C3-FEB6-8948-B5ED-227E778DDE07}"/>
              </a:ext>
            </a:extLst>
          </p:cNvPr>
          <p:cNvSpPr txBox="1"/>
          <p:nvPr/>
        </p:nvSpPr>
        <p:spPr>
          <a:xfrm>
            <a:off x="4038600" y="3519111"/>
            <a:ext cx="4114800" cy="1200329"/>
          </a:xfrm>
          <a:prstGeom prst="rect">
            <a:avLst/>
          </a:prstGeom>
          <a:noFill/>
        </p:spPr>
        <p:txBody>
          <a:bodyPr wrap="square" rtlCol="0">
            <a:spAutoFit/>
          </a:bodyPr>
          <a:lstStyle/>
          <a:p>
            <a:r>
              <a:rPr lang="en-US" altLang="zh-CN" dirty="0"/>
              <a:t>Refers</a:t>
            </a:r>
            <a:r>
              <a:rPr lang="zh-CN" altLang="en-US" dirty="0"/>
              <a:t> </a:t>
            </a:r>
            <a:r>
              <a:rPr lang="en-US" altLang="zh-CN" dirty="0"/>
              <a:t>to</a:t>
            </a:r>
            <a:r>
              <a:rPr lang="zh-CN" altLang="en-US" dirty="0"/>
              <a:t> </a:t>
            </a:r>
            <a:r>
              <a:rPr lang="en-US" altLang="zh-CN" dirty="0"/>
              <a:t>producing offspring that would carry the same phenotype as the parents. Thus, a purebred would result when the parents are homozygous for certain traits.</a:t>
            </a:r>
            <a:endParaRPr kumimoji="1" lang="zh-CN" altLang="en-US" dirty="0"/>
          </a:p>
        </p:txBody>
      </p:sp>
      <p:cxnSp>
        <p:nvCxnSpPr>
          <p:cNvPr id="8" name="直线连接符 7">
            <a:extLst>
              <a:ext uri="{FF2B5EF4-FFF2-40B4-BE49-F238E27FC236}">
                <a16:creationId xmlns:a16="http://schemas.microsoft.com/office/drawing/2014/main" id="{10607D00-4ABC-2247-9CC3-E0ED336B62CF}"/>
              </a:ext>
            </a:extLst>
          </p:cNvPr>
          <p:cNvCxnSpPr>
            <a:cxnSpLocks/>
            <a:endCxn id="6" idx="1"/>
          </p:cNvCxnSpPr>
          <p:nvPr/>
        </p:nvCxnSpPr>
        <p:spPr>
          <a:xfrm>
            <a:off x="2819400" y="4119276"/>
            <a:ext cx="1219200"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线连接符 9">
            <a:extLst>
              <a:ext uri="{FF2B5EF4-FFF2-40B4-BE49-F238E27FC236}">
                <a16:creationId xmlns:a16="http://schemas.microsoft.com/office/drawing/2014/main" id="{3E5BA04D-6783-B447-8C0C-7264C4FD6871}"/>
              </a:ext>
            </a:extLst>
          </p:cNvPr>
          <p:cNvCxnSpPr>
            <a:cxnSpLocks/>
          </p:cNvCxnSpPr>
          <p:nvPr/>
        </p:nvCxnSpPr>
        <p:spPr>
          <a:xfrm>
            <a:off x="3200400" y="4734299"/>
            <a:ext cx="826477" cy="468534"/>
          </a:xfrm>
          <a:prstGeom prst="line">
            <a:avLst/>
          </a:prstGeom>
        </p:spPr>
        <p:style>
          <a:lnRef idx="1">
            <a:schemeClr val="dk1"/>
          </a:lnRef>
          <a:fillRef idx="0">
            <a:schemeClr val="dk1"/>
          </a:fillRef>
          <a:effectRef idx="0">
            <a:schemeClr val="dk1"/>
          </a:effectRef>
          <a:fontRef idx="minor">
            <a:schemeClr val="tx1"/>
          </a:fontRef>
        </p:style>
      </p:cxnSp>
      <p:cxnSp>
        <p:nvCxnSpPr>
          <p:cNvPr id="12" name="直线连接符 11">
            <a:extLst>
              <a:ext uri="{FF2B5EF4-FFF2-40B4-BE49-F238E27FC236}">
                <a16:creationId xmlns:a16="http://schemas.microsoft.com/office/drawing/2014/main" id="{0193BD18-98BD-9C41-B151-A100748BB8CC}"/>
              </a:ext>
            </a:extLst>
          </p:cNvPr>
          <p:cNvCxnSpPr/>
          <p:nvPr/>
        </p:nvCxnSpPr>
        <p:spPr>
          <a:xfrm>
            <a:off x="2209800" y="1779004"/>
            <a:ext cx="1828800" cy="0"/>
          </a:xfrm>
          <a:prstGeom prst="line">
            <a:avLst/>
          </a:prstGeom>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id="{41E3402A-AEF1-6A4D-96DC-E74994B6385D}"/>
              </a:ext>
            </a:extLst>
          </p:cNvPr>
          <p:cNvSpPr txBox="1"/>
          <p:nvPr/>
        </p:nvSpPr>
        <p:spPr>
          <a:xfrm>
            <a:off x="4003431" y="2088071"/>
            <a:ext cx="4835769" cy="1477328"/>
          </a:xfrm>
          <a:prstGeom prst="rect">
            <a:avLst/>
          </a:prstGeom>
          <a:noFill/>
        </p:spPr>
        <p:txBody>
          <a:bodyPr wrap="square" rtlCol="0">
            <a:spAutoFit/>
          </a:bodyPr>
          <a:lstStyle/>
          <a:p>
            <a:r>
              <a:rPr kumimoji="1" lang="en-US" altLang="zh-CN" dirty="0">
                <a:solidFill>
                  <a:srgbClr val="00B050"/>
                </a:solidFill>
              </a:rPr>
              <a:t>A</a:t>
            </a:r>
            <a:r>
              <a:rPr kumimoji="1" lang="zh-CN" altLang="en-US" dirty="0">
                <a:solidFill>
                  <a:srgbClr val="00B050"/>
                </a:solidFill>
              </a:rPr>
              <a:t> </a:t>
            </a:r>
            <a:r>
              <a:rPr kumimoji="1" lang="en-US" altLang="zh-CN" dirty="0">
                <a:solidFill>
                  <a:srgbClr val="00B050"/>
                </a:solidFill>
              </a:rPr>
              <a:t>cross is done between an organism exhibiting the dominant trait</a:t>
            </a:r>
            <a:r>
              <a:rPr kumimoji="1" lang="zh-CN" altLang="en-US" dirty="0">
                <a:solidFill>
                  <a:srgbClr val="00B050"/>
                </a:solidFill>
              </a:rPr>
              <a:t> </a:t>
            </a:r>
            <a:r>
              <a:rPr kumimoji="1" lang="en-US" altLang="zh-CN" dirty="0">
                <a:solidFill>
                  <a:srgbClr val="00B050"/>
                </a:solidFill>
              </a:rPr>
              <a:t>(dominant</a:t>
            </a:r>
            <a:r>
              <a:rPr kumimoji="1" lang="zh-CN" altLang="en-US" dirty="0">
                <a:solidFill>
                  <a:srgbClr val="00B050"/>
                </a:solidFill>
              </a:rPr>
              <a:t> </a:t>
            </a:r>
            <a:r>
              <a:rPr kumimoji="1" lang="en-US" altLang="zh-CN">
                <a:solidFill>
                  <a:srgbClr val="00B050"/>
                </a:solidFill>
              </a:rPr>
              <a:t>phenotype</a:t>
            </a:r>
            <a:r>
              <a:rPr kumimoji="1" lang="en-US" altLang="zh-CN" dirty="0">
                <a:solidFill>
                  <a:srgbClr val="00B050"/>
                </a:solidFill>
              </a:rPr>
              <a:t>) and another organism displaying the recessive trait</a:t>
            </a:r>
            <a:r>
              <a:rPr kumimoji="1" lang="zh-CN" altLang="en-US" dirty="0">
                <a:solidFill>
                  <a:srgbClr val="00B050"/>
                </a:solidFill>
              </a:rPr>
              <a:t> </a:t>
            </a:r>
            <a:r>
              <a:rPr kumimoji="1" lang="en-US" altLang="zh-CN" dirty="0">
                <a:solidFill>
                  <a:srgbClr val="00B050"/>
                </a:solidFill>
              </a:rPr>
              <a:t>(recessive</a:t>
            </a:r>
            <a:r>
              <a:rPr kumimoji="1" lang="zh-CN" altLang="en-US" dirty="0">
                <a:solidFill>
                  <a:srgbClr val="00B050"/>
                </a:solidFill>
              </a:rPr>
              <a:t> </a:t>
            </a:r>
            <a:r>
              <a:rPr kumimoji="1" lang="en-US" altLang="zh-CN" dirty="0">
                <a:solidFill>
                  <a:srgbClr val="00B050"/>
                </a:solidFill>
              </a:rPr>
              <a:t>homozygote)</a:t>
            </a:r>
            <a:r>
              <a:rPr kumimoji="1" lang="zh-CN" altLang="en-US" dirty="0">
                <a:solidFill>
                  <a:srgbClr val="00B050"/>
                </a:solidFill>
              </a:rPr>
              <a:t> </a:t>
            </a:r>
            <a:r>
              <a:rPr kumimoji="1" lang="en-US" altLang="zh-CN" dirty="0">
                <a:solidFill>
                  <a:srgbClr val="00B050"/>
                </a:solidFill>
              </a:rPr>
              <a:t>in</a:t>
            </a:r>
            <a:r>
              <a:rPr kumimoji="1" lang="zh-CN" altLang="en-US" dirty="0">
                <a:solidFill>
                  <a:srgbClr val="00B050"/>
                </a:solidFill>
              </a:rPr>
              <a:t> </a:t>
            </a:r>
            <a:r>
              <a:rPr kumimoji="1" lang="en-US" altLang="zh-CN" dirty="0">
                <a:solidFill>
                  <a:srgbClr val="00B050"/>
                </a:solidFill>
              </a:rPr>
              <a:t>order</a:t>
            </a:r>
            <a:r>
              <a:rPr kumimoji="1" lang="zh-CN" altLang="en-US" dirty="0">
                <a:solidFill>
                  <a:srgbClr val="00B050"/>
                </a:solidFill>
              </a:rPr>
              <a:t> </a:t>
            </a:r>
            <a:r>
              <a:rPr kumimoji="1" lang="en-US" altLang="zh-CN" dirty="0">
                <a:solidFill>
                  <a:srgbClr val="00B050"/>
                </a:solidFill>
              </a:rPr>
              <a:t>to</a:t>
            </a:r>
            <a:r>
              <a:rPr kumimoji="1" lang="zh-CN" altLang="en-US" dirty="0">
                <a:solidFill>
                  <a:srgbClr val="00B050"/>
                </a:solidFill>
              </a:rPr>
              <a:t> </a:t>
            </a:r>
            <a:r>
              <a:rPr kumimoji="1" lang="en-US" altLang="zh-CN" dirty="0">
                <a:solidFill>
                  <a:srgbClr val="00B050"/>
                </a:solidFill>
              </a:rPr>
              <a:t>determine</a:t>
            </a:r>
            <a:r>
              <a:rPr kumimoji="1" lang="zh-CN" altLang="en-US" dirty="0">
                <a:solidFill>
                  <a:srgbClr val="00B050"/>
                </a:solidFill>
              </a:rPr>
              <a:t> </a:t>
            </a:r>
            <a:r>
              <a:rPr kumimoji="1" lang="en-US" altLang="zh-CN" dirty="0">
                <a:solidFill>
                  <a:srgbClr val="00B050"/>
                </a:solidFill>
              </a:rPr>
              <a:t>the</a:t>
            </a:r>
            <a:r>
              <a:rPr kumimoji="1" lang="zh-CN" altLang="en-US" dirty="0">
                <a:solidFill>
                  <a:srgbClr val="00B050"/>
                </a:solidFill>
              </a:rPr>
              <a:t> </a:t>
            </a:r>
            <a:r>
              <a:rPr kumimoji="1" lang="en-US" altLang="zh-CN" dirty="0">
                <a:solidFill>
                  <a:srgbClr val="00B050"/>
                </a:solidFill>
              </a:rPr>
              <a:t>the</a:t>
            </a:r>
            <a:r>
              <a:rPr kumimoji="1" lang="zh-CN" altLang="en-US" dirty="0">
                <a:solidFill>
                  <a:srgbClr val="00B050"/>
                </a:solidFill>
              </a:rPr>
              <a:t> </a:t>
            </a:r>
            <a:r>
              <a:rPr kumimoji="1" lang="en-US" altLang="zh-CN" dirty="0">
                <a:solidFill>
                  <a:srgbClr val="00B050"/>
                </a:solidFill>
              </a:rPr>
              <a:t>dominant</a:t>
            </a:r>
            <a:r>
              <a:rPr kumimoji="1" lang="zh-CN" altLang="en-US" dirty="0">
                <a:solidFill>
                  <a:srgbClr val="00B050"/>
                </a:solidFill>
              </a:rPr>
              <a:t> </a:t>
            </a:r>
            <a:r>
              <a:rPr kumimoji="1" lang="en-US" altLang="zh-CN" dirty="0">
                <a:solidFill>
                  <a:srgbClr val="00B050"/>
                </a:solidFill>
              </a:rPr>
              <a:t>genotype. </a:t>
            </a:r>
            <a:endParaRPr kumimoji="1" lang="zh-CN" altLang="en-US" dirty="0">
              <a:solidFill>
                <a:srgbClr val="00B050"/>
              </a:solidFill>
            </a:endParaRPr>
          </a:p>
        </p:txBody>
      </p:sp>
      <p:cxnSp>
        <p:nvCxnSpPr>
          <p:cNvPr id="11" name="直线连接符 10">
            <a:extLst>
              <a:ext uri="{FF2B5EF4-FFF2-40B4-BE49-F238E27FC236}">
                <a16:creationId xmlns:a16="http://schemas.microsoft.com/office/drawing/2014/main" id="{44EE4597-01B3-BE4A-9D3E-2CC4BD800964}"/>
              </a:ext>
            </a:extLst>
          </p:cNvPr>
          <p:cNvCxnSpPr>
            <a:cxnSpLocks/>
          </p:cNvCxnSpPr>
          <p:nvPr/>
        </p:nvCxnSpPr>
        <p:spPr>
          <a:xfrm flipV="1">
            <a:off x="3423138" y="3121675"/>
            <a:ext cx="580293" cy="587473"/>
          </a:xfrm>
          <a:prstGeom prst="line">
            <a:avLst/>
          </a:prstGeom>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5783F59E-6FA6-164C-A43A-441A5657D3D9}"/>
              </a:ext>
            </a:extLst>
          </p:cNvPr>
          <p:cNvSpPr txBox="1"/>
          <p:nvPr/>
        </p:nvSpPr>
        <p:spPr>
          <a:xfrm>
            <a:off x="4026877" y="5800894"/>
            <a:ext cx="5029200" cy="923330"/>
          </a:xfrm>
          <a:prstGeom prst="rect">
            <a:avLst/>
          </a:prstGeom>
          <a:noFill/>
        </p:spPr>
        <p:txBody>
          <a:bodyPr wrap="square" rtlCol="0">
            <a:spAutoFit/>
          </a:bodyPr>
          <a:lstStyle/>
          <a:p>
            <a:r>
              <a:rPr kumimoji="1" lang="en-US" altLang="zh-CN" dirty="0"/>
              <a:t>The filial generation comprised of offspring(s) resulting from a cross between two individuals from the first filial generation</a:t>
            </a:r>
            <a:endParaRPr kumimoji="1" lang="zh-CN" altLang="en-US" dirty="0"/>
          </a:p>
        </p:txBody>
      </p:sp>
      <p:cxnSp>
        <p:nvCxnSpPr>
          <p:cNvPr id="23" name="直线连接符 22">
            <a:extLst>
              <a:ext uri="{FF2B5EF4-FFF2-40B4-BE49-F238E27FC236}">
                <a16:creationId xmlns:a16="http://schemas.microsoft.com/office/drawing/2014/main" id="{5ACE36C7-AACC-CC47-8536-6FD9484BD6D2}"/>
              </a:ext>
            </a:extLst>
          </p:cNvPr>
          <p:cNvCxnSpPr>
            <a:cxnSpLocks/>
          </p:cNvCxnSpPr>
          <p:nvPr/>
        </p:nvCxnSpPr>
        <p:spPr>
          <a:xfrm>
            <a:off x="3200400" y="5562600"/>
            <a:ext cx="826477" cy="542083"/>
          </a:xfrm>
          <a:prstGeom prst="line">
            <a:avLst/>
          </a:prstGeom>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4947ED29-23A4-C749-A471-5A2C5960DD5A}"/>
              </a:ext>
            </a:extLst>
          </p:cNvPr>
          <p:cNvSpPr txBox="1"/>
          <p:nvPr/>
        </p:nvSpPr>
        <p:spPr>
          <a:xfrm>
            <a:off x="7620000" y="220845"/>
            <a:ext cx="914400" cy="369332"/>
          </a:xfrm>
          <a:prstGeom prst="rect">
            <a:avLst/>
          </a:prstGeom>
          <a:noFill/>
        </p:spPr>
        <p:txBody>
          <a:bodyPr wrap="square" rtlCol="0">
            <a:spAutoFit/>
          </a:bodyPr>
          <a:lstStyle/>
          <a:p>
            <a:r>
              <a:rPr kumimoji="1" lang="en-US" altLang="zh-CN" dirty="0"/>
              <a:t>Aa</a:t>
            </a:r>
            <a:endParaRPr kumimoji="1" lang="zh-CN" altLang="en-US" dirty="0"/>
          </a:p>
        </p:txBody>
      </p:sp>
      <p:cxnSp>
        <p:nvCxnSpPr>
          <p:cNvPr id="27" name="直线连接符 26">
            <a:extLst>
              <a:ext uri="{FF2B5EF4-FFF2-40B4-BE49-F238E27FC236}">
                <a16:creationId xmlns:a16="http://schemas.microsoft.com/office/drawing/2014/main" id="{580000B4-35BE-0248-BFF1-5FED7C608E43}"/>
              </a:ext>
            </a:extLst>
          </p:cNvPr>
          <p:cNvCxnSpPr>
            <a:cxnSpLocks/>
          </p:cNvCxnSpPr>
          <p:nvPr/>
        </p:nvCxnSpPr>
        <p:spPr>
          <a:xfrm flipH="1">
            <a:off x="7620000" y="510746"/>
            <a:ext cx="152400" cy="251254"/>
          </a:xfrm>
          <a:prstGeom prst="line">
            <a:avLst/>
          </a:prstGeom>
        </p:spPr>
        <p:style>
          <a:lnRef idx="1">
            <a:schemeClr val="dk1"/>
          </a:lnRef>
          <a:fillRef idx="0">
            <a:schemeClr val="dk1"/>
          </a:fillRef>
          <a:effectRef idx="0">
            <a:schemeClr val="dk1"/>
          </a:effectRef>
          <a:fontRef idx="minor">
            <a:schemeClr val="tx1"/>
          </a:fontRef>
        </p:style>
      </p:cxnSp>
      <p:cxnSp>
        <p:nvCxnSpPr>
          <p:cNvPr id="30" name="直线连接符 29">
            <a:extLst>
              <a:ext uri="{FF2B5EF4-FFF2-40B4-BE49-F238E27FC236}">
                <a16:creationId xmlns:a16="http://schemas.microsoft.com/office/drawing/2014/main" id="{59F511A8-3A29-744B-84BB-0394CCDF29C1}"/>
              </a:ext>
            </a:extLst>
          </p:cNvPr>
          <p:cNvCxnSpPr>
            <a:cxnSpLocks/>
          </p:cNvCxnSpPr>
          <p:nvPr/>
        </p:nvCxnSpPr>
        <p:spPr>
          <a:xfrm>
            <a:off x="7921869" y="515510"/>
            <a:ext cx="155331" cy="219830"/>
          </a:xfrm>
          <a:prstGeom prst="line">
            <a:avLst/>
          </a:prstGeom>
        </p:spPr>
        <p:style>
          <a:lnRef idx="1">
            <a:schemeClr val="dk1"/>
          </a:lnRef>
          <a:fillRef idx="0">
            <a:schemeClr val="dk1"/>
          </a:fillRef>
          <a:effectRef idx="0">
            <a:schemeClr val="dk1"/>
          </a:effectRef>
          <a:fontRef idx="minor">
            <a:schemeClr val="tx1"/>
          </a:fontRef>
        </p:style>
      </p:cxnSp>
      <p:sp>
        <p:nvSpPr>
          <p:cNvPr id="32" name="文本框 31">
            <a:extLst>
              <a:ext uri="{FF2B5EF4-FFF2-40B4-BE49-F238E27FC236}">
                <a16:creationId xmlns:a16="http://schemas.microsoft.com/office/drawing/2014/main" id="{A4B90D35-CD66-114D-9762-110DB03064AA}"/>
              </a:ext>
            </a:extLst>
          </p:cNvPr>
          <p:cNvSpPr txBox="1"/>
          <p:nvPr/>
        </p:nvSpPr>
        <p:spPr>
          <a:xfrm>
            <a:off x="6742234" y="743849"/>
            <a:ext cx="1143000" cy="646331"/>
          </a:xfrm>
          <a:prstGeom prst="rect">
            <a:avLst/>
          </a:prstGeom>
          <a:noFill/>
        </p:spPr>
        <p:txBody>
          <a:bodyPr wrap="square" rtlCol="0">
            <a:spAutoFit/>
          </a:bodyPr>
          <a:lstStyle/>
          <a:p>
            <a:r>
              <a:rPr kumimoji="1" lang="en-US" altLang="zh-CN" dirty="0"/>
              <a:t>Dominant</a:t>
            </a:r>
            <a:r>
              <a:rPr kumimoji="1" lang="zh-CN" altLang="en-US" dirty="0"/>
              <a:t> </a:t>
            </a:r>
            <a:r>
              <a:rPr kumimoji="1" lang="en-US" altLang="zh-CN" dirty="0"/>
              <a:t>allele</a:t>
            </a:r>
            <a:endParaRPr kumimoji="1" lang="zh-CN" altLang="en-US" dirty="0"/>
          </a:p>
        </p:txBody>
      </p:sp>
      <p:sp>
        <p:nvSpPr>
          <p:cNvPr id="33" name="文本框 32">
            <a:extLst>
              <a:ext uri="{FF2B5EF4-FFF2-40B4-BE49-F238E27FC236}">
                <a16:creationId xmlns:a16="http://schemas.microsoft.com/office/drawing/2014/main" id="{2AD61469-751E-7E46-A95D-84B37D30ADBF}"/>
              </a:ext>
            </a:extLst>
          </p:cNvPr>
          <p:cNvSpPr txBox="1"/>
          <p:nvPr/>
        </p:nvSpPr>
        <p:spPr>
          <a:xfrm>
            <a:off x="7932127" y="738428"/>
            <a:ext cx="1143000" cy="646331"/>
          </a:xfrm>
          <a:prstGeom prst="rect">
            <a:avLst/>
          </a:prstGeom>
          <a:noFill/>
        </p:spPr>
        <p:txBody>
          <a:bodyPr wrap="square" rtlCol="0">
            <a:spAutoFit/>
          </a:bodyPr>
          <a:lstStyle/>
          <a:p>
            <a:r>
              <a:rPr kumimoji="1" lang="en-US" altLang="zh-CN" dirty="0"/>
              <a:t>Recessive</a:t>
            </a:r>
            <a:r>
              <a:rPr kumimoji="1" lang="zh-CN" altLang="en-US" dirty="0"/>
              <a:t> </a:t>
            </a:r>
            <a:r>
              <a:rPr kumimoji="1" lang="en-US" altLang="zh-CN" dirty="0"/>
              <a:t>allele</a:t>
            </a:r>
            <a:endParaRPr kumimoji="1" lang="zh-CN" altLang="en-US" dirty="0"/>
          </a:p>
        </p:txBody>
      </p:sp>
      <p:sp>
        <p:nvSpPr>
          <p:cNvPr id="35" name="文本框 34">
            <a:extLst>
              <a:ext uri="{FF2B5EF4-FFF2-40B4-BE49-F238E27FC236}">
                <a16:creationId xmlns:a16="http://schemas.microsoft.com/office/drawing/2014/main" id="{703885D4-3638-4745-8E60-049FBDD2D4A5}"/>
              </a:ext>
            </a:extLst>
          </p:cNvPr>
          <p:cNvSpPr txBox="1"/>
          <p:nvPr/>
        </p:nvSpPr>
        <p:spPr>
          <a:xfrm>
            <a:off x="372207" y="5899957"/>
            <a:ext cx="3200400" cy="923330"/>
          </a:xfrm>
          <a:prstGeom prst="rect">
            <a:avLst/>
          </a:prstGeom>
          <a:noFill/>
        </p:spPr>
        <p:txBody>
          <a:bodyPr wrap="square" rtlCol="0">
            <a:spAutoFit/>
          </a:bodyPr>
          <a:lstStyle/>
          <a:p>
            <a:r>
              <a:rPr kumimoji="1" lang="en-US" altLang="zh-CN" dirty="0"/>
              <a:t>Q:</a:t>
            </a:r>
            <a:r>
              <a:rPr kumimoji="1" lang="zh-CN" altLang="en-US" dirty="0"/>
              <a:t> </a:t>
            </a:r>
            <a:r>
              <a:rPr kumimoji="1" lang="en-US" altLang="zh-CN" dirty="0"/>
              <a:t>What</a:t>
            </a:r>
            <a:r>
              <a:rPr kumimoji="1" lang="zh-CN" altLang="en-US" dirty="0"/>
              <a:t> </a:t>
            </a:r>
            <a:r>
              <a:rPr kumimoji="1" lang="en-US" altLang="zh-CN" dirty="0"/>
              <a:t>does</a:t>
            </a:r>
            <a:r>
              <a:rPr kumimoji="1" lang="zh-CN" altLang="en-US" dirty="0"/>
              <a:t> </a:t>
            </a:r>
            <a:r>
              <a:rPr kumimoji="1" lang="en-US" altLang="zh-CN" dirty="0"/>
              <a:t>the</a:t>
            </a:r>
            <a:r>
              <a:rPr kumimoji="1" lang="zh-CN" altLang="en-US" dirty="0"/>
              <a:t> </a:t>
            </a:r>
            <a:r>
              <a:rPr kumimoji="1" lang="en-US" altLang="zh-CN" dirty="0"/>
              <a:t>chinchilla</a:t>
            </a:r>
            <a:r>
              <a:rPr kumimoji="1" lang="zh-CN" altLang="en-US" dirty="0"/>
              <a:t> </a:t>
            </a:r>
            <a:r>
              <a:rPr kumimoji="1" lang="en-US" altLang="zh-CN" dirty="0"/>
              <a:t>breeding</a:t>
            </a:r>
            <a:r>
              <a:rPr kumimoji="1" lang="zh-CN" altLang="en-US" dirty="0"/>
              <a:t> </a:t>
            </a:r>
            <a:r>
              <a:rPr kumimoji="1" lang="en-US" altLang="zh-CN" dirty="0"/>
              <a:t>story</a:t>
            </a:r>
            <a:r>
              <a:rPr kumimoji="1" lang="zh-CN" altLang="en-US" dirty="0"/>
              <a:t> </a:t>
            </a:r>
            <a:r>
              <a:rPr kumimoji="1" lang="en-US" altLang="zh-CN" dirty="0"/>
              <a:t>(P230)</a:t>
            </a:r>
            <a:r>
              <a:rPr kumimoji="1" lang="zh-CN" altLang="en-US" dirty="0"/>
              <a:t> </a:t>
            </a:r>
            <a:r>
              <a:rPr kumimoji="1" lang="en-US" altLang="zh-CN" dirty="0"/>
              <a:t>tell</a:t>
            </a:r>
            <a:r>
              <a:rPr kumimoji="1" lang="zh-CN" altLang="en-US" dirty="0"/>
              <a:t> </a:t>
            </a:r>
            <a:r>
              <a:rPr kumimoji="1" lang="en-US" altLang="zh-CN" dirty="0"/>
              <a:t>us?</a:t>
            </a:r>
            <a:r>
              <a:rPr kumimoji="1" lang="zh-CN" altLang="en-US" dirty="0"/>
              <a:t> </a:t>
            </a:r>
            <a:r>
              <a:rPr kumimoji="1" lang="en-US" altLang="zh-CN" dirty="0"/>
              <a:t>Which</a:t>
            </a:r>
            <a:r>
              <a:rPr kumimoji="1" lang="zh-CN" altLang="en-US" dirty="0"/>
              <a:t> </a:t>
            </a:r>
            <a:r>
              <a:rPr kumimoji="1" lang="en-US" altLang="zh-CN" dirty="0"/>
              <a:t>allele</a:t>
            </a:r>
            <a:r>
              <a:rPr kumimoji="1" lang="zh-CN" altLang="en-US" dirty="0"/>
              <a:t> </a:t>
            </a:r>
            <a:r>
              <a:rPr kumimoji="1" lang="en-US" altLang="zh-CN" dirty="0"/>
              <a:t>is</a:t>
            </a:r>
            <a:r>
              <a:rPr kumimoji="1" lang="zh-CN" altLang="en-US" dirty="0"/>
              <a:t> </a:t>
            </a:r>
            <a:r>
              <a:rPr kumimoji="1" lang="en-US" altLang="zh-CN" dirty="0"/>
              <a:t>dominant?</a:t>
            </a:r>
            <a:endParaRPr kumimoji="1" lang="zh-CN" altLang="en-US" dirty="0"/>
          </a:p>
        </p:txBody>
      </p:sp>
    </p:spTree>
    <p:extLst>
      <p:ext uri="{BB962C8B-B14F-4D97-AF65-F5344CB8AC3E}">
        <p14:creationId xmlns:p14="http://schemas.microsoft.com/office/powerpoint/2010/main" val="1285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blinds(horizontal)">
                                      <p:cBhvr>
                                        <p:cTn id="15" dur="500"/>
                                        <p:tgtEl>
                                          <p:spTgt spid="3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linds(horizontal)">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ppt_x"/>
                                          </p:val>
                                        </p:tav>
                                        <p:tav tm="100000">
                                          <p:val>
                                            <p:strVal val="#ppt_x"/>
                                          </p:val>
                                        </p:tav>
                                      </p:tavLst>
                                    </p:anim>
                                    <p:anim calcmode="lin" valueType="num">
                                      <p:cBhvr additive="base">
                                        <p:cTn id="53" dur="500" fill="hold"/>
                                        <p:tgtEl>
                                          <p:spTgt spid="12"/>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fill="hold"/>
                                        <p:tgtEl>
                                          <p:spTgt spid="8"/>
                                        </p:tgtEl>
                                        <p:attrNameLst>
                                          <p:attrName>ppt_x</p:attrName>
                                        </p:attrNameLst>
                                      </p:cBhvr>
                                      <p:tavLst>
                                        <p:tav tm="0">
                                          <p:val>
                                            <p:strVal val="#ppt_x"/>
                                          </p:val>
                                        </p:tav>
                                        <p:tav tm="100000">
                                          <p:val>
                                            <p:strVal val="#ppt_x"/>
                                          </p:val>
                                        </p:tav>
                                      </p:tavLst>
                                    </p:anim>
                                    <p:anim calcmode="lin" valueType="num">
                                      <p:cBhvr additive="base">
                                        <p:cTn id="57" dur="500" fill="hold"/>
                                        <p:tgtEl>
                                          <p:spTgt spid="8"/>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fill="hold"/>
                                        <p:tgtEl>
                                          <p:spTgt spid="10"/>
                                        </p:tgtEl>
                                        <p:attrNameLst>
                                          <p:attrName>ppt_x</p:attrName>
                                        </p:attrNameLst>
                                      </p:cBhvr>
                                      <p:tavLst>
                                        <p:tav tm="0">
                                          <p:val>
                                            <p:strVal val="#ppt_x"/>
                                          </p:val>
                                        </p:tav>
                                        <p:tav tm="100000">
                                          <p:val>
                                            <p:strVal val="#ppt_x"/>
                                          </p:val>
                                        </p:tav>
                                      </p:tavLst>
                                    </p:anim>
                                    <p:anim calcmode="lin" valueType="num">
                                      <p:cBhvr additive="base">
                                        <p:cTn id="61" dur="500" fill="hold"/>
                                        <p:tgtEl>
                                          <p:spTgt spid="10"/>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1"/>
                                        </p:tgtEl>
                                        <p:attrNameLst>
                                          <p:attrName>style.visibility</p:attrName>
                                        </p:attrNameLst>
                                      </p:cBhvr>
                                      <p:to>
                                        <p:strVal val="visible"/>
                                      </p:to>
                                    </p:set>
                                    <p:anim calcmode="lin" valueType="num">
                                      <p:cBhvr additive="base">
                                        <p:cTn id="64" dur="500" fill="hold"/>
                                        <p:tgtEl>
                                          <p:spTgt spid="11"/>
                                        </p:tgtEl>
                                        <p:attrNameLst>
                                          <p:attrName>ppt_x</p:attrName>
                                        </p:attrNameLst>
                                      </p:cBhvr>
                                      <p:tavLst>
                                        <p:tav tm="0">
                                          <p:val>
                                            <p:strVal val="#ppt_x"/>
                                          </p:val>
                                        </p:tav>
                                        <p:tav tm="100000">
                                          <p:val>
                                            <p:strVal val="#ppt_x"/>
                                          </p:val>
                                        </p:tav>
                                      </p:tavLst>
                                    </p:anim>
                                    <p:anim calcmode="lin" valueType="num">
                                      <p:cBhvr additive="base">
                                        <p:cTn id="65" dur="500" fill="hold"/>
                                        <p:tgtEl>
                                          <p:spTgt spid="11"/>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blinds(horizontal)">
                                      <p:cBhvr>
                                        <p:cTn id="7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5" grpId="0"/>
      <p:bldP spid="25" grpId="0"/>
      <p:bldP spid="32" grpId="0"/>
      <p:bldP spid="33"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6C746-04DC-C74E-A561-164451FF9938}"/>
              </a:ext>
            </a:extLst>
          </p:cNvPr>
          <p:cNvSpPr>
            <a:spLocks noGrp="1"/>
          </p:cNvSpPr>
          <p:nvPr>
            <p:ph type="title"/>
          </p:nvPr>
        </p:nvSpPr>
        <p:spPr>
          <a:xfrm>
            <a:off x="457200" y="123092"/>
            <a:ext cx="8229600" cy="1143000"/>
          </a:xfrm>
        </p:spPr>
        <p:txBody>
          <a:bodyPr/>
          <a:lstStyle/>
          <a:p>
            <a:pPr marL="571500" indent="-571500">
              <a:buBlip>
                <a:blip r:embed="rId3"/>
              </a:buBlip>
            </a:pPr>
            <a:r>
              <a:rPr kumimoji="1" lang="en-US" altLang="zh-CN" dirty="0"/>
              <a:t>Pure</a:t>
            </a:r>
            <a:r>
              <a:rPr kumimoji="1" lang="zh-CN" altLang="en-US" dirty="0"/>
              <a:t> </a:t>
            </a:r>
            <a:r>
              <a:rPr kumimoji="1" lang="en-US" altLang="zh-CN" dirty="0"/>
              <a:t>breeding</a:t>
            </a:r>
            <a:endParaRPr kumimoji="1" lang="zh-CN" altLang="en-US" dirty="0"/>
          </a:p>
        </p:txBody>
      </p:sp>
      <p:sp>
        <p:nvSpPr>
          <p:cNvPr id="3" name="内容占位符 2">
            <a:extLst>
              <a:ext uri="{FF2B5EF4-FFF2-40B4-BE49-F238E27FC236}">
                <a16:creationId xmlns:a16="http://schemas.microsoft.com/office/drawing/2014/main" id="{1F6BC5DD-B8D9-2F45-BB9A-40EA1FA4AE84}"/>
              </a:ext>
            </a:extLst>
          </p:cNvPr>
          <p:cNvSpPr>
            <a:spLocks noGrp="1"/>
          </p:cNvSpPr>
          <p:nvPr>
            <p:ph idx="1"/>
          </p:nvPr>
        </p:nvSpPr>
        <p:spPr>
          <a:xfrm>
            <a:off x="304800" y="1418492"/>
            <a:ext cx="8686800" cy="5287108"/>
          </a:xfrm>
        </p:spPr>
        <p:txBody>
          <a:bodyPr>
            <a:noAutofit/>
          </a:bodyPr>
          <a:lstStyle/>
          <a:p>
            <a:pPr>
              <a:spcBef>
                <a:spcPts val="1500"/>
              </a:spcBef>
            </a:pPr>
            <a:r>
              <a:rPr kumimoji="1" lang="en-US" altLang="zh-CN" sz="1600" dirty="0"/>
              <a:t>A </a:t>
            </a:r>
            <a:r>
              <a:rPr kumimoji="1" lang="en-US" altLang="zh-CN" sz="1600" b="1" dirty="0"/>
              <a:t>purebred</a:t>
            </a:r>
            <a:r>
              <a:rPr kumimoji="1" lang="en-US" altLang="zh-CN" sz="1600" dirty="0"/>
              <a:t> of domesticated animal or a pet animal can be achieved through the process</a:t>
            </a:r>
            <a:r>
              <a:rPr kumimoji="1" lang="zh-CN" altLang="en-US" sz="1600" dirty="0"/>
              <a:t> </a:t>
            </a:r>
            <a:r>
              <a:rPr kumimoji="1" lang="en-US" altLang="zh-CN" sz="1600" dirty="0"/>
              <a:t>of</a:t>
            </a:r>
            <a:r>
              <a:rPr kumimoji="1" lang="zh-CN" altLang="en-US" sz="1600" dirty="0"/>
              <a:t> </a:t>
            </a:r>
            <a:r>
              <a:rPr kumimoji="1" lang="en-US" altLang="zh-CN" sz="1600" b="1" dirty="0"/>
              <a:t>selective</a:t>
            </a:r>
            <a:r>
              <a:rPr kumimoji="1" lang="zh-CN" altLang="en-US" sz="1600" b="1" dirty="0"/>
              <a:t> </a:t>
            </a:r>
            <a:r>
              <a:rPr kumimoji="1" lang="en-US" altLang="zh-CN" sz="1600" b="1" dirty="0"/>
              <a:t>breeding</a:t>
            </a:r>
            <a:r>
              <a:rPr kumimoji="1" lang="en-US" altLang="zh-CN" sz="1600" dirty="0"/>
              <a:t>. </a:t>
            </a:r>
          </a:p>
          <a:p>
            <a:pPr>
              <a:spcBef>
                <a:spcPts val="1500"/>
              </a:spcBef>
            </a:pPr>
            <a:r>
              <a:rPr kumimoji="1" lang="en-US" altLang="zh-CN" sz="1600" dirty="0"/>
              <a:t>For example, </a:t>
            </a:r>
            <a:r>
              <a:rPr kumimoji="1" lang="en-US" altLang="zh-CN" sz="1600" b="1" dirty="0"/>
              <a:t>two dogs of the same breed </a:t>
            </a:r>
            <a:r>
              <a:rPr kumimoji="1" lang="en-US" altLang="zh-CN" sz="1600" dirty="0"/>
              <a:t>would have an offspring with rather predictable traits. </a:t>
            </a:r>
          </a:p>
          <a:p>
            <a:pPr>
              <a:spcBef>
                <a:spcPts val="1500"/>
              </a:spcBef>
            </a:pPr>
            <a:r>
              <a:rPr kumimoji="1" lang="en-US" altLang="zh-CN" sz="1600" dirty="0"/>
              <a:t>Nevertheless, selective breeding between same breed would be disadvantageous in terms of gene pool. It</a:t>
            </a:r>
            <a:r>
              <a:rPr kumimoji="1" lang="zh-CN" altLang="en-US" sz="1600" dirty="0"/>
              <a:t> </a:t>
            </a:r>
            <a:r>
              <a:rPr kumimoji="1" lang="en-US" altLang="zh-CN" sz="1600" dirty="0"/>
              <a:t>tends to </a:t>
            </a:r>
            <a:r>
              <a:rPr kumimoji="1" lang="en-US" altLang="zh-CN" sz="1600" b="1" dirty="0"/>
              <a:t>limit the gene pool</a:t>
            </a:r>
            <a:r>
              <a:rPr kumimoji="1" lang="en-US" altLang="zh-CN" sz="1600" dirty="0"/>
              <a:t>. </a:t>
            </a:r>
          </a:p>
          <a:p>
            <a:pPr>
              <a:spcBef>
                <a:spcPts val="1500"/>
              </a:spcBef>
            </a:pPr>
            <a:r>
              <a:rPr kumimoji="1" lang="en-US" altLang="zh-CN" sz="1600" dirty="0"/>
              <a:t>A large gene pool means greater genetic diversity. And higher genetic diversity could mean increased chances of biological fitness, and therefore of survival. </a:t>
            </a:r>
          </a:p>
          <a:p>
            <a:pPr>
              <a:spcBef>
                <a:spcPts val="1500"/>
              </a:spcBef>
            </a:pPr>
            <a:r>
              <a:rPr kumimoji="1" lang="en-US" altLang="zh-CN" sz="1600" dirty="0"/>
              <a:t>In contrast, a gene pool that is restricted could lead to </a:t>
            </a:r>
            <a:r>
              <a:rPr kumimoji="1" lang="en-US" altLang="zh-CN" sz="1600" b="1" dirty="0"/>
              <a:t>low genetic diversity</a:t>
            </a:r>
            <a:r>
              <a:rPr kumimoji="1" lang="en-US" altLang="zh-CN" sz="1600" dirty="0"/>
              <a:t>. This reduces the chances of inheriting </a:t>
            </a:r>
            <a:r>
              <a:rPr kumimoji="1" lang="en-US" altLang="zh-CN" sz="1600" dirty="0" err="1"/>
              <a:t>favourable</a:t>
            </a:r>
            <a:r>
              <a:rPr kumimoji="1" lang="en-US" altLang="zh-CN" sz="1600" dirty="0"/>
              <a:t> traits that increase biological fitness. </a:t>
            </a:r>
          </a:p>
          <a:p>
            <a:pPr>
              <a:spcBef>
                <a:spcPts val="1500"/>
              </a:spcBef>
            </a:pPr>
            <a:r>
              <a:rPr kumimoji="1" lang="en-US" altLang="zh-CN" sz="1600" dirty="0"/>
              <a:t>Purebreds are </a:t>
            </a:r>
            <a:r>
              <a:rPr kumimoji="1" lang="en-US" altLang="zh-CN" sz="1600" b="1" dirty="0"/>
              <a:t>susceptible to </a:t>
            </a:r>
            <a:r>
              <a:rPr kumimoji="1" lang="en-US" altLang="zh-CN" sz="1600" dirty="0"/>
              <a:t>acquiring genetic diseases or </a:t>
            </a:r>
            <a:r>
              <a:rPr kumimoji="1" lang="en-US" altLang="zh-CN" sz="1600" b="1" dirty="0"/>
              <a:t>congenital health problems</a:t>
            </a:r>
            <a:r>
              <a:rPr kumimoji="1" lang="en-US" altLang="zh-CN" sz="1600" dirty="0"/>
              <a:t> because of limited gene pool.</a:t>
            </a:r>
            <a:r>
              <a:rPr kumimoji="1" lang="zh-CN" altLang="en-US" sz="1600" dirty="0"/>
              <a:t> </a:t>
            </a:r>
            <a:r>
              <a:rPr kumimoji="1" lang="en-US" altLang="zh-CN" sz="1600" dirty="0"/>
              <a:t>(inbreeding</a:t>
            </a:r>
            <a:r>
              <a:rPr kumimoji="1" lang="zh-CN" altLang="en-US" sz="1600" dirty="0"/>
              <a:t> </a:t>
            </a:r>
            <a:r>
              <a:rPr kumimoji="1" lang="en-US" altLang="zh-CN" sz="1600" dirty="0"/>
              <a:t>depression)</a:t>
            </a:r>
          </a:p>
          <a:p>
            <a:pPr>
              <a:spcBef>
                <a:spcPts val="1500"/>
              </a:spcBef>
            </a:pPr>
            <a:r>
              <a:rPr kumimoji="1" lang="en-US" altLang="zh-CN" sz="1600" dirty="0"/>
              <a:t>A</a:t>
            </a:r>
            <a:r>
              <a:rPr kumimoji="1" lang="zh-CN" altLang="en-US" sz="1600" dirty="0"/>
              <a:t> </a:t>
            </a:r>
            <a:r>
              <a:rPr kumimoji="1" lang="en-US" altLang="zh-CN" sz="1600" dirty="0"/>
              <a:t>purebred</a:t>
            </a:r>
            <a:r>
              <a:rPr kumimoji="1" lang="zh-CN" altLang="en-US" sz="1600" dirty="0"/>
              <a:t> </a:t>
            </a:r>
            <a:r>
              <a:rPr kumimoji="1" lang="en-US" altLang="zh-CN" sz="1600" dirty="0"/>
              <a:t>dog</a:t>
            </a:r>
            <a:r>
              <a:rPr kumimoji="1" lang="zh-CN" altLang="en-US" sz="1600" dirty="0"/>
              <a:t> </a:t>
            </a:r>
            <a:r>
              <a:rPr lang="en-US" altLang="zh-CN" sz="1600" dirty="0"/>
              <a:t>refers to modern breeds of dog, which are documented so as to be known to be descended from specific ancestors, that closely resemble others of their breed in appearance, movement, way of working and other characters; and that reproduce with offspring closely resembling each other and their parents</a:t>
            </a:r>
            <a:r>
              <a:rPr kumimoji="1" lang="en-US" altLang="zh-CN" sz="1600" dirty="0"/>
              <a:t>.</a:t>
            </a:r>
            <a:endParaRPr kumimoji="1" lang="zh-CN" altLang="en-US" sz="1600" dirty="0"/>
          </a:p>
        </p:txBody>
      </p:sp>
    </p:spTree>
    <p:extLst>
      <p:ext uri="{BB962C8B-B14F-4D97-AF65-F5344CB8AC3E}">
        <p14:creationId xmlns:p14="http://schemas.microsoft.com/office/powerpoint/2010/main" val="1413009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7DC8B-B203-C94D-BFA1-8087900A4BBD}"/>
              </a:ext>
            </a:extLst>
          </p:cNvPr>
          <p:cNvSpPr>
            <a:spLocks noGrp="1"/>
          </p:cNvSpPr>
          <p:nvPr>
            <p:ph type="title"/>
          </p:nvPr>
        </p:nvSpPr>
        <p:spPr/>
        <p:txBody>
          <a:bodyPr/>
          <a:lstStyle/>
          <a:p>
            <a:r>
              <a:rPr kumimoji="1" lang="en-US" altLang="zh-CN" dirty="0"/>
              <a:t>Genetic</a:t>
            </a:r>
            <a:r>
              <a:rPr kumimoji="1" lang="zh-CN" altLang="en-US" dirty="0"/>
              <a:t> </a:t>
            </a:r>
            <a:r>
              <a:rPr kumimoji="1" lang="en-US" altLang="zh-CN" dirty="0"/>
              <a:t>diagram</a:t>
            </a:r>
            <a:endParaRPr kumimoji="1" lang="zh-CN" altLang="en-US" dirty="0"/>
          </a:p>
        </p:txBody>
      </p:sp>
      <p:graphicFrame>
        <p:nvGraphicFramePr>
          <p:cNvPr id="3" name="Content Placeholder 3">
            <a:extLst>
              <a:ext uri="{FF2B5EF4-FFF2-40B4-BE49-F238E27FC236}">
                <a16:creationId xmlns:a16="http://schemas.microsoft.com/office/drawing/2014/main" id="{A9B3D233-BE5E-184D-9246-14DC7D5BA3C4}"/>
              </a:ext>
            </a:extLst>
          </p:cNvPr>
          <p:cNvGraphicFramePr>
            <a:graphicFrameLocks/>
          </p:cNvGraphicFramePr>
          <p:nvPr>
            <p:extLst>
              <p:ext uri="{D42A27DB-BD31-4B8C-83A1-F6EECF244321}">
                <p14:modId xmlns:p14="http://schemas.microsoft.com/office/powerpoint/2010/main" val="3354180725"/>
              </p:ext>
            </p:extLst>
          </p:nvPr>
        </p:nvGraphicFramePr>
        <p:xfrm>
          <a:off x="304800" y="1752600"/>
          <a:ext cx="8534400" cy="4206240"/>
        </p:xfrm>
        <a:graphic>
          <a:graphicData uri="http://schemas.openxmlformats.org/drawingml/2006/table">
            <a:tbl>
              <a:tblPr firstRow="1" bandRow="1">
                <a:tableStyleId>{5940675A-B579-460E-94D1-54222C63F5DA}</a:tableStyleId>
              </a:tblPr>
              <a:tblGrid>
                <a:gridCol w="3581400">
                  <a:extLst>
                    <a:ext uri="{9D8B030D-6E8A-4147-A177-3AD203B41FA5}">
                      <a16:colId xmlns:a16="http://schemas.microsoft.com/office/drawing/2014/main" val="20000"/>
                    </a:ext>
                  </a:extLst>
                </a:gridCol>
                <a:gridCol w="21082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4"/>
                    </a:ext>
                  </a:extLst>
                </a:gridCol>
              </a:tblGrid>
              <a:tr h="370840">
                <a:tc>
                  <a:txBody>
                    <a:bodyPr/>
                    <a:lstStyle/>
                    <a:p>
                      <a:pPr>
                        <a:buNone/>
                      </a:pPr>
                      <a:r>
                        <a:rPr lang="en-GB" sz="2400" dirty="0"/>
                        <a:t>Parents’ phenotype</a:t>
                      </a:r>
                    </a:p>
                  </a:txBody>
                  <a:tcPr>
                    <a:solidFill>
                      <a:srgbClr val="FFFF00"/>
                    </a:solidFill>
                  </a:tcPr>
                </a:tc>
                <a:tc>
                  <a:txBody>
                    <a:bodyPr/>
                    <a:lstStyle/>
                    <a:p>
                      <a:pPr algn="ctr"/>
                      <a:r>
                        <a:rPr lang="en-GB" sz="2400" dirty="0"/>
                        <a:t>Tall</a:t>
                      </a:r>
                    </a:p>
                  </a:txBody>
                  <a:tcPr/>
                </a:tc>
                <a:tc>
                  <a:txBody>
                    <a:bodyPr/>
                    <a:lstStyle/>
                    <a:p>
                      <a:pPr algn="ctr"/>
                      <a:r>
                        <a:rPr lang="en-GB" sz="2400" dirty="0"/>
                        <a:t>Dwarf</a:t>
                      </a:r>
                    </a:p>
                  </a:txBody>
                  <a:tcPr/>
                </a:tc>
                <a:extLst>
                  <a:ext uri="{0D108BD9-81ED-4DB2-BD59-A6C34878D82A}">
                    <a16:rowId xmlns:a16="http://schemas.microsoft.com/office/drawing/2014/main" val="10000"/>
                  </a:ext>
                </a:extLst>
              </a:tr>
              <a:tr h="370840">
                <a:tc>
                  <a:txBody>
                    <a:bodyPr/>
                    <a:lstStyle/>
                    <a:p>
                      <a:r>
                        <a:rPr lang="en-GB" sz="2400" dirty="0"/>
                        <a:t>Parents’ genotype</a:t>
                      </a:r>
                    </a:p>
                  </a:txBody>
                  <a:tcPr>
                    <a:solidFill>
                      <a:srgbClr val="FFFF00"/>
                    </a:solidFill>
                  </a:tcPr>
                </a:tc>
                <a:tc>
                  <a:txBody>
                    <a:bodyPr/>
                    <a:lstStyle/>
                    <a:p>
                      <a:pPr algn="ctr"/>
                      <a:r>
                        <a:rPr lang="en-GB" sz="2400" dirty="0"/>
                        <a:t>Tt</a:t>
                      </a:r>
                    </a:p>
                  </a:txBody>
                  <a:tcPr/>
                </a:tc>
                <a:tc>
                  <a:txBody>
                    <a:bodyPr/>
                    <a:lstStyle/>
                    <a:p>
                      <a:pPr algn="ctr"/>
                      <a:r>
                        <a:rPr lang="en-GB" sz="2400" dirty="0"/>
                        <a:t>tt</a:t>
                      </a:r>
                    </a:p>
                  </a:txBody>
                  <a:tcPr/>
                </a:tc>
                <a:extLst>
                  <a:ext uri="{0D108BD9-81ED-4DB2-BD59-A6C34878D82A}">
                    <a16:rowId xmlns:a16="http://schemas.microsoft.com/office/drawing/2014/main" val="10001"/>
                  </a:ext>
                </a:extLst>
              </a:tr>
              <a:tr h="370840">
                <a:tc>
                  <a:txBody>
                    <a:bodyPr/>
                    <a:lstStyle/>
                    <a:p>
                      <a:r>
                        <a:rPr lang="en-GB" sz="2400" dirty="0"/>
                        <a:t>Alleles</a:t>
                      </a:r>
                      <a:r>
                        <a:rPr lang="zh-CN" altLang="en-US" sz="2400" dirty="0"/>
                        <a:t> </a:t>
                      </a:r>
                      <a:r>
                        <a:rPr lang="en-US" altLang="zh-CN" sz="2400" dirty="0"/>
                        <a:t>in</a:t>
                      </a:r>
                      <a:r>
                        <a:rPr lang="zh-CN" altLang="en-US" sz="2400" dirty="0"/>
                        <a:t> </a:t>
                      </a:r>
                      <a:r>
                        <a:rPr lang="en-US" altLang="zh-CN" sz="2400" dirty="0"/>
                        <a:t>gametes</a:t>
                      </a:r>
                      <a:endParaRPr lang="en-GB" sz="2400" dirty="0"/>
                    </a:p>
                  </a:txBody>
                  <a:tcPr>
                    <a:solidFill>
                      <a:srgbClr val="FFFF00"/>
                    </a:solidFill>
                  </a:tcPr>
                </a:tc>
                <a:tc>
                  <a:txBody>
                    <a:bodyPr/>
                    <a:lstStyle/>
                    <a:p>
                      <a:pPr algn="ctr"/>
                      <a:r>
                        <a:rPr lang="en-GB" sz="2400" dirty="0"/>
                        <a:t>T     t</a:t>
                      </a:r>
                    </a:p>
                  </a:txBody>
                  <a:tcPr>
                    <a:lnB w="381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2400" dirty="0"/>
                        <a:t>t     t</a:t>
                      </a: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2400" dirty="0">
                          <a:highlight>
                            <a:srgbClr val="FFFF00"/>
                          </a:highlight>
                        </a:rPr>
                        <a:t>The cross</a:t>
                      </a:r>
                      <a:r>
                        <a:rPr lang="en-US" altLang="zh-CN" sz="2400" dirty="0">
                          <a:highlight>
                            <a:srgbClr val="FFFF00"/>
                          </a:highlight>
                        </a:rPr>
                        <a:t>/</a:t>
                      </a:r>
                      <a:r>
                        <a:rPr lang="zh-CN" altLang="en-US" sz="2400" dirty="0">
                          <a:highlight>
                            <a:srgbClr val="FFFF00"/>
                          </a:highlight>
                        </a:rPr>
                        <a:t> </a:t>
                      </a:r>
                      <a:r>
                        <a:rPr lang="en-US" altLang="zh-CN" sz="2400" dirty="0">
                          <a:highlight>
                            <a:srgbClr val="FFFF00"/>
                          </a:highlight>
                        </a:rPr>
                        <a:t>the</a:t>
                      </a:r>
                      <a:r>
                        <a:rPr lang="zh-CN" altLang="en-US" sz="2400" dirty="0">
                          <a:highlight>
                            <a:srgbClr val="FFFF00"/>
                          </a:highlight>
                        </a:rPr>
                        <a:t> </a:t>
                      </a:r>
                      <a:r>
                        <a:rPr lang="en-US" altLang="zh-CN" sz="2400" dirty="0">
                          <a:highlight>
                            <a:srgbClr val="FFFF00"/>
                          </a:highlight>
                        </a:rPr>
                        <a:t>Punnett</a:t>
                      </a:r>
                      <a:r>
                        <a:rPr lang="zh-CN" altLang="en-US" sz="2400" dirty="0">
                          <a:highlight>
                            <a:srgbClr val="FFFF00"/>
                          </a:highlight>
                        </a:rPr>
                        <a:t> </a:t>
                      </a:r>
                      <a:r>
                        <a:rPr lang="en-US" altLang="zh-CN" sz="2400">
                          <a:highlight>
                            <a:srgbClr val="FFFF00"/>
                          </a:highlight>
                        </a:rPr>
                        <a:t>Square</a:t>
                      </a:r>
                      <a:endParaRPr lang="en-GB" altLang="zh-CN" sz="2400" dirty="0">
                        <a:highlight>
                          <a:srgbClr val="FFFF00"/>
                        </a:highlight>
                      </a:endParaRPr>
                    </a:p>
                  </a:txBody>
                  <a:tcPr>
                    <a:solidFill>
                      <a:srgbClr val="FFFF00"/>
                    </a:solidFill>
                  </a:tcPr>
                </a:tc>
                <a:tc gridSpan="2">
                  <a:txBody>
                    <a:bodyPr/>
                    <a:lstStyle/>
                    <a:p>
                      <a:pPr algn="ctr"/>
                      <a:r>
                        <a:rPr lang="zh-CN" altLang="en-US" sz="2400" dirty="0"/>
                        <a:t>     </a:t>
                      </a:r>
                      <a:r>
                        <a:rPr lang="en-US" altLang="zh-CN" sz="2400" dirty="0"/>
                        <a:t>eggs</a:t>
                      </a:r>
                    </a:p>
                    <a:p>
                      <a:pPr algn="ctr"/>
                      <a:endParaRPr lang="en-US" altLang="zh-CN" sz="2400" dirty="0"/>
                    </a:p>
                    <a:p>
                      <a:pPr algn="l"/>
                      <a:endParaRPr lang="en-US" altLang="zh-CN" sz="2400" dirty="0"/>
                    </a:p>
                    <a:p>
                      <a:pPr algn="l"/>
                      <a:r>
                        <a:rPr lang="en-US" altLang="zh-CN" sz="2400" dirty="0"/>
                        <a:t>sperms</a:t>
                      </a:r>
                      <a:endParaRPr lang="en-GB" sz="2400" dirty="0"/>
                    </a:p>
                    <a:p>
                      <a:pPr algn="ctr"/>
                      <a:endParaRPr lang="en-GB" sz="2400" dirty="0"/>
                    </a:p>
                  </a:txBody>
                  <a:tcPr>
                    <a:lnT w="38100" cap="flat" cmpd="sng" algn="ctr">
                      <a:solidFill>
                        <a:schemeClr val="tx1"/>
                      </a:solidFill>
                      <a:prstDash val="solid"/>
                      <a:round/>
                      <a:headEnd type="none" w="med" len="med"/>
                      <a:tailEnd type="none" w="med" len="med"/>
                    </a:lnT>
                  </a:tcPr>
                </a:tc>
                <a:tc hMerge="1">
                  <a:txBody>
                    <a:bodyPr/>
                    <a:lstStyle/>
                    <a:p>
                      <a:pPr algn="ctr"/>
                      <a:endParaRPr lang="en-GB" sz="2400" dirty="0"/>
                    </a:p>
                  </a:txBody>
                  <a:tcPr/>
                </a:tc>
                <a:extLst>
                  <a:ext uri="{0D108BD9-81ED-4DB2-BD59-A6C34878D82A}">
                    <a16:rowId xmlns:a16="http://schemas.microsoft.com/office/drawing/2014/main" val="233962680"/>
                  </a:ext>
                </a:extLst>
              </a:tr>
              <a:tr h="370840">
                <a:tc>
                  <a:txBody>
                    <a:bodyPr/>
                    <a:lstStyle/>
                    <a:p>
                      <a:r>
                        <a:rPr lang="en-US" altLang="zh-CN" sz="2400" dirty="0"/>
                        <a:t>offspring</a:t>
                      </a:r>
                      <a:r>
                        <a:rPr lang="en-GB" sz="2400" dirty="0"/>
                        <a:t> phenotype</a:t>
                      </a:r>
                      <a:r>
                        <a:rPr lang="zh-CN" altLang="en-US" sz="2400" dirty="0"/>
                        <a:t> </a:t>
                      </a:r>
                      <a:r>
                        <a:rPr lang="en-US" altLang="zh-CN" sz="2400" dirty="0"/>
                        <a:t>ratios</a:t>
                      </a:r>
                      <a:endParaRPr lang="en-GB" sz="2400" dirty="0"/>
                    </a:p>
                  </a:txBody>
                  <a:tcPr>
                    <a:solidFill>
                      <a:srgbClr val="FFFF00"/>
                    </a:solidFill>
                  </a:tcPr>
                </a:tc>
                <a:tc gridSpan="2">
                  <a:txBody>
                    <a:bodyPr/>
                    <a:lstStyle/>
                    <a:p>
                      <a:pPr algn="ctr"/>
                      <a:r>
                        <a:rPr lang="en-GB" sz="2400" dirty="0"/>
                        <a:t>Tall: Dwarf</a:t>
                      </a:r>
                      <a:r>
                        <a:rPr lang="zh-CN" altLang="en-US" sz="2400" dirty="0"/>
                        <a:t> </a:t>
                      </a:r>
                      <a:r>
                        <a:rPr lang="en-US" altLang="zh-CN" sz="2400" dirty="0"/>
                        <a:t>=</a:t>
                      </a:r>
                      <a:r>
                        <a:rPr lang="zh-CN" altLang="en-US" sz="2400" dirty="0"/>
                        <a:t> </a:t>
                      </a:r>
                      <a:r>
                        <a:rPr lang="en-US" altLang="zh-CN" sz="2400" dirty="0"/>
                        <a:t>1:1</a:t>
                      </a:r>
                      <a:endParaRPr lang="en-GB" sz="2400" dirty="0"/>
                    </a:p>
                  </a:txBody>
                  <a:tcPr/>
                </a:tc>
                <a:tc hMerge="1">
                  <a:txBody>
                    <a:bodyPr/>
                    <a:lstStyle/>
                    <a:p>
                      <a:pPr algn="ctr"/>
                      <a:endParaRPr lang="en-GB" sz="2400" dirty="0"/>
                    </a:p>
                  </a:txBody>
                  <a:tcPr/>
                </a:tc>
                <a:extLst>
                  <a:ext uri="{0D108BD9-81ED-4DB2-BD59-A6C34878D82A}">
                    <a16:rowId xmlns:a16="http://schemas.microsoft.com/office/drawing/2014/main" val="10007"/>
                  </a:ext>
                </a:extLst>
              </a:tr>
              <a:tr h="370840">
                <a:tc>
                  <a:txBody>
                    <a:bodyPr/>
                    <a:lstStyle/>
                    <a:p>
                      <a:r>
                        <a:rPr lang="en-US" altLang="zh-CN" sz="2400" dirty="0"/>
                        <a:t>offspring</a:t>
                      </a:r>
                      <a:r>
                        <a:rPr lang="en-GB" sz="2400" dirty="0"/>
                        <a:t> genotype</a:t>
                      </a:r>
                      <a:r>
                        <a:rPr lang="zh-CN" altLang="en-US" sz="2400" dirty="0"/>
                        <a:t> </a:t>
                      </a:r>
                      <a:r>
                        <a:rPr lang="en-US" altLang="zh-CN" sz="2400" dirty="0"/>
                        <a:t>ratios</a:t>
                      </a:r>
                      <a:endParaRPr lang="en-GB" sz="2400" dirty="0"/>
                    </a:p>
                  </a:txBody>
                  <a:tcPr>
                    <a:solidFill>
                      <a:srgbClr val="FFFF00"/>
                    </a:solidFill>
                  </a:tcPr>
                </a:tc>
                <a:tc gridSpan="2">
                  <a:txBody>
                    <a:bodyPr/>
                    <a:lstStyle/>
                    <a:p>
                      <a:pPr algn="ctr"/>
                      <a:r>
                        <a:rPr lang="en-GB" sz="2400" dirty="0"/>
                        <a:t>Tt</a:t>
                      </a:r>
                      <a:r>
                        <a:rPr lang="en-GB" sz="2400" baseline="0" dirty="0"/>
                        <a:t> : </a:t>
                      </a:r>
                      <a:r>
                        <a:rPr lang="en-GB" sz="2400" baseline="0" dirty="0" err="1"/>
                        <a:t>tt</a:t>
                      </a:r>
                      <a:r>
                        <a:rPr lang="zh-CN" altLang="en-US" sz="2400" baseline="0" dirty="0"/>
                        <a:t> </a:t>
                      </a:r>
                      <a:r>
                        <a:rPr lang="en-US" altLang="zh-CN" sz="2400" baseline="0" dirty="0"/>
                        <a:t>=</a:t>
                      </a:r>
                      <a:r>
                        <a:rPr lang="zh-CN" altLang="en-US" sz="2400" baseline="0" dirty="0"/>
                        <a:t> </a:t>
                      </a:r>
                      <a:r>
                        <a:rPr lang="en-US" altLang="zh-CN" sz="2400" baseline="0" dirty="0"/>
                        <a:t>1:1</a:t>
                      </a:r>
                      <a:endParaRPr lang="en-GB" sz="2400" dirty="0"/>
                    </a:p>
                  </a:txBody>
                  <a:tcPr/>
                </a:tc>
                <a:tc hMerge="1">
                  <a:txBody>
                    <a:bodyPr/>
                    <a:lstStyle/>
                    <a:p>
                      <a:pPr algn="ctr"/>
                      <a:endParaRPr lang="en-GB" sz="2400" dirty="0"/>
                    </a:p>
                  </a:txBody>
                  <a:tcPr/>
                </a:tc>
                <a:extLst>
                  <a:ext uri="{0D108BD9-81ED-4DB2-BD59-A6C34878D82A}">
                    <a16:rowId xmlns:a16="http://schemas.microsoft.com/office/drawing/2014/main" val="10008"/>
                  </a:ext>
                </a:extLst>
              </a:tr>
            </a:tbl>
          </a:graphicData>
        </a:graphic>
      </p:graphicFrame>
      <p:sp>
        <p:nvSpPr>
          <p:cNvPr id="4" name="椭圆 3">
            <a:extLst>
              <a:ext uri="{FF2B5EF4-FFF2-40B4-BE49-F238E27FC236}">
                <a16:creationId xmlns:a16="http://schemas.microsoft.com/office/drawing/2014/main" id="{1ADF544D-C57C-5F40-B8E8-65EA80266ACC}"/>
              </a:ext>
            </a:extLst>
          </p:cNvPr>
          <p:cNvSpPr/>
          <p:nvPr/>
        </p:nvSpPr>
        <p:spPr>
          <a:xfrm>
            <a:off x="4548554" y="27432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a:extLst>
              <a:ext uri="{FF2B5EF4-FFF2-40B4-BE49-F238E27FC236}">
                <a16:creationId xmlns:a16="http://schemas.microsoft.com/office/drawing/2014/main" id="{366BF7E4-114E-164B-919F-2A612BF11F5D}"/>
              </a:ext>
            </a:extLst>
          </p:cNvPr>
          <p:cNvSpPr/>
          <p:nvPr/>
        </p:nvSpPr>
        <p:spPr>
          <a:xfrm>
            <a:off x="5005756" y="27432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a:extLst>
              <a:ext uri="{FF2B5EF4-FFF2-40B4-BE49-F238E27FC236}">
                <a16:creationId xmlns:a16="http://schemas.microsoft.com/office/drawing/2014/main" id="{6753352E-25A9-8747-88E4-9E5542752551}"/>
              </a:ext>
            </a:extLst>
          </p:cNvPr>
          <p:cNvSpPr/>
          <p:nvPr/>
        </p:nvSpPr>
        <p:spPr>
          <a:xfrm>
            <a:off x="7045571" y="2754923"/>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a:extLst>
              <a:ext uri="{FF2B5EF4-FFF2-40B4-BE49-F238E27FC236}">
                <a16:creationId xmlns:a16="http://schemas.microsoft.com/office/drawing/2014/main" id="{128F1D65-AA3D-9F4F-B761-E902665BD773}"/>
              </a:ext>
            </a:extLst>
          </p:cNvPr>
          <p:cNvSpPr/>
          <p:nvPr/>
        </p:nvSpPr>
        <p:spPr>
          <a:xfrm>
            <a:off x="7502773" y="2754923"/>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8" name="表格 8">
            <a:extLst>
              <a:ext uri="{FF2B5EF4-FFF2-40B4-BE49-F238E27FC236}">
                <a16:creationId xmlns:a16="http://schemas.microsoft.com/office/drawing/2014/main" id="{68AC2F63-2487-9B43-8F8B-BF95D3CD9AAA}"/>
              </a:ext>
            </a:extLst>
          </p:cNvPr>
          <p:cNvGraphicFramePr>
            <a:graphicFrameLocks noGrp="1"/>
          </p:cNvGraphicFramePr>
          <p:nvPr>
            <p:extLst>
              <p:ext uri="{D42A27DB-BD31-4B8C-83A1-F6EECF244321}">
                <p14:modId xmlns:p14="http://schemas.microsoft.com/office/powerpoint/2010/main" val="2965849057"/>
              </p:ext>
            </p:extLst>
          </p:nvPr>
        </p:nvGraphicFramePr>
        <p:xfrm>
          <a:off x="5029200" y="3581400"/>
          <a:ext cx="2731479" cy="1365738"/>
        </p:xfrm>
        <a:graphic>
          <a:graphicData uri="http://schemas.openxmlformats.org/drawingml/2006/table">
            <a:tbl>
              <a:tblPr firstRow="1" bandRow="1">
                <a:tableStyleId>{5C22544A-7EE6-4342-B048-85BDC9FD1C3A}</a:tableStyleId>
              </a:tblPr>
              <a:tblGrid>
                <a:gridCol w="910493">
                  <a:extLst>
                    <a:ext uri="{9D8B030D-6E8A-4147-A177-3AD203B41FA5}">
                      <a16:colId xmlns:a16="http://schemas.microsoft.com/office/drawing/2014/main" val="251302535"/>
                    </a:ext>
                  </a:extLst>
                </a:gridCol>
                <a:gridCol w="910493">
                  <a:extLst>
                    <a:ext uri="{9D8B030D-6E8A-4147-A177-3AD203B41FA5}">
                      <a16:colId xmlns:a16="http://schemas.microsoft.com/office/drawing/2014/main" val="343832055"/>
                    </a:ext>
                  </a:extLst>
                </a:gridCol>
                <a:gridCol w="910493">
                  <a:extLst>
                    <a:ext uri="{9D8B030D-6E8A-4147-A177-3AD203B41FA5}">
                      <a16:colId xmlns:a16="http://schemas.microsoft.com/office/drawing/2014/main" val="1620455252"/>
                    </a:ext>
                  </a:extLst>
                </a:gridCol>
              </a:tblGrid>
              <a:tr h="455246">
                <a:tc>
                  <a:txBody>
                    <a:bodyPr/>
                    <a:lstStyle/>
                    <a:p>
                      <a:pPr algn="ctr"/>
                      <a:endParaRPr lang="zh-CN" altLang="en-US" sz="2000" dirty="0"/>
                    </a:p>
                  </a:txBody>
                  <a:tcPr/>
                </a:tc>
                <a:tc>
                  <a:txBody>
                    <a:bodyPr/>
                    <a:lstStyle/>
                    <a:p>
                      <a:pPr algn="ctr"/>
                      <a:r>
                        <a:rPr lang="en-US" altLang="zh-CN" sz="2000" dirty="0"/>
                        <a:t>T</a:t>
                      </a:r>
                      <a:endParaRPr lang="zh-CN" altLang="en-US" sz="2000" dirty="0"/>
                    </a:p>
                  </a:txBody>
                  <a:tcPr/>
                </a:tc>
                <a:tc>
                  <a:txBody>
                    <a:bodyPr/>
                    <a:lstStyle/>
                    <a:p>
                      <a:pPr algn="ctr"/>
                      <a:r>
                        <a:rPr lang="en-US" altLang="zh-CN" sz="2000" dirty="0"/>
                        <a:t>t</a:t>
                      </a:r>
                      <a:endParaRPr lang="zh-CN" altLang="en-US" sz="2000" dirty="0"/>
                    </a:p>
                  </a:txBody>
                  <a:tcPr/>
                </a:tc>
                <a:extLst>
                  <a:ext uri="{0D108BD9-81ED-4DB2-BD59-A6C34878D82A}">
                    <a16:rowId xmlns:a16="http://schemas.microsoft.com/office/drawing/2014/main" val="2965742975"/>
                  </a:ext>
                </a:extLst>
              </a:tr>
              <a:tr h="455246">
                <a:tc>
                  <a:txBody>
                    <a:bodyPr/>
                    <a:lstStyle/>
                    <a:p>
                      <a:pPr algn="ctr"/>
                      <a:r>
                        <a:rPr lang="en-US" altLang="zh-CN" sz="2000" dirty="0"/>
                        <a:t>t</a:t>
                      </a:r>
                      <a:endParaRPr lang="zh-CN" altLang="en-US" sz="2000" dirty="0"/>
                    </a:p>
                  </a:txBody>
                  <a:tcPr/>
                </a:tc>
                <a:tc>
                  <a:txBody>
                    <a:bodyPr/>
                    <a:lstStyle/>
                    <a:p>
                      <a:pPr algn="ctr"/>
                      <a:r>
                        <a:rPr lang="en-US" altLang="zh-CN" sz="2000" dirty="0"/>
                        <a:t>Tt</a:t>
                      </a:r>
                      <a:endParaRPr lang="zh-CN" altLang="en-US" sz="2000" dirty="0"/>
                    </a:p>
                  </a:txBody>
                  <a:tcPr/>
                </a:tc>
                <a:tc>
                  <a:txBody>
                    <a:bodyPr/>
                    <a:lstStyle/>
                    <a:p>
                      <a:pPr algn="ctr"/>
                      <a:r>
                        <a:rPr lang="en-US" altLang="zh-CN" sz="2000" dirty="0" err="1"/>
                        <a:t>tt</a:t>
                      </a:r>
                      <a:endParaRPr lang="zh-CN" altLang="en-US" sz="2000" dirty="0"/>
                    </a:p>
                  </a:txBody>
                  <a:tcPr/>
                </a:tc>
                <a:extLst>
                  <a:ext uri="{0D108BD9-81ED-4DB2-BD59-A6C34878D82A}">
                    <a16:rowId xmlns:a16="http://schemas.microsoft.com/office/drawing/2014/main" val="3408765712"/>
                  </a:ext>
                </a:extLst>
              </a:tr>
              <a:tr h="455246">
                <a:tc>
                  <a:txBody>
                    <a:bodyPr/>
                    <a:lstStyle/>
                    <a:p>
                      <a:pPr algn="ctr"/>
                      <a:r>
                        <a:rPr lang="en-US" altLang="zh-CN" sz="2000" dirty="0"/>
                        <a:t>t</a:t>
                      </a:r>
                      <a:endParaRPr lang="zh-CN" altLang="en-US" sz="2000" dirty="0"/>
                    </a:p>
                  </a:txBody>
                  <a:tcPr/>
                </a:tc>
                <a:tc>
                  <a:txBody>
                    <a:bodyPr/>
                    <a:lstStyle/>
                    <a:p>
                      <a:pPr algn="ctr"/>
                      <a:r>
                        <a:rPr lang="en-US" altLang="zh-CN" sz="2000" dirty="0"/>
                        <a:t>Tt</a:t>
                      </a:r>
                      <a:endParaRPr lang="zh-CN" altLang="en-US" sz="2000" dirty="0"/>
                    </a:p>
                  </a:txBody>
                  <a:tcPr/>
                </a:tc>
                <a:tc>
                  <a:txBody>
                    <a:bodyPr/>
                    <a:lstStyle/>
                    <a:p>
                      <a:pPr algn="ctr"/>
                      <a:r>
                        <a:rPr lang="en-US" altLang="zh-CN" sz="2000" dirty="0" err="1"/>
                        <a:t>tt</a:t>
                      </a:r>
                      <a:endParaRPr lang="zh-CN" altLang="en-US" sz="2000" dirty="0"/>
                    </a:p>
                  </a:txBody>
                  <a:tcPr/>
                </a:tc>
                <a:extLst>
                  <a:ext uri="{0D108BD9-81ED-4DB2-BD59-A6C34878D82A}">
                    <a16:rowId xmlns:a16="http://schemas.microsoft.com/office/drawing/2014/main" val="2361910742"/>
                  </a:ext>
                </a:extLst>
              </a:tr>
            </a:tbl>
          </a:graphicData>
        </a:graphic>
      </p:graphicFrame>
    </p:spTree>
    <p:extLst>
      <p:ext uri="{BB962C8B-B14F-4D97-AF65-F5344CB8AC3E}">
        <p14:creationId xmlns:p14="http://schemas.microsoft.com/office/powerpoint/2010/main" val="1165641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46158-261C-B447-833C-A294C3F28B16}"/>
              </a:ext>
            </a:extLst>
          </p:cNvPr>
          <p:cNvSpPr>
            <a:spLocks noGrp="1"/>
          </p:cNvSpPr>
          <p:nvPr>
            <p:ph type="title"/>
          </p:nvPr>
        </p:nvSpPr>
        <p:spPr/>
        <p:txBody>
          <a:bodyPr/>
          <a:lstStyle/>
          <a:p>
            <a:r>
              <a:rPr kumimoji="1" lang="en-US" altLang="zh-CN" dirty="0"/>
              <a:t>Punnett square</a:t>
            </a:r>
            <a:endParaRPr kumimoji="1" lang="zh-CN" altLang="en-US" dirty="0"/>
          </a:p>
        </p:txBody>
      </p:sp>
      <p:sp>
        <p:nvSpPr>
          <p:cNvPr id="3" name="内容占位符 2">
            <a:extLst>
              <a:ext uri="{FF2B5EF4-FFF2-40B4-BE49-F238E27FC236}">
                <a16:creationId xmlns:a16="http://schemas.microsoft.com/office/drawing/2014/main" id="{7872F249-DD19-804B-81AC-0D3D0526BB81}"/>
              </a:ext>
            </a:extLst>
          </p:cNvPr>
          <p:cNvSpPr>
            <a:spLocks noGrp="1"/>
          </p:cNvSpPr>
          <p:nvPr>
            <p:ph idx="1"/>
          </p:nvPr>
        </p:nvSpPr>
        <p:spPr/>
        <p:txBody>
          <a:bodyPr>
            <a:normAutofit/>
          </a:bodyPr>
          <a:lstStyle/>
          <a:p>
            <a:pPr>
              <a:spcBef>
                <a:spcPts val="1500"/>
              </a:spcBef>
            </a:pPr>
            <a:r>
              <a:rPr kumimoji="1" lang="en-US" altLang="zh-CN" sz="2400" dirty="0"/>
              <a:t>A Punnett square is a graphical representation of the possible genotypes of an offspring arising from a particular cross or breeding event. </a:t>
            </a:r>
          </a:p>
          <a:p>
            <a:pPr>
              <a:spcBef>
                <a:spcPts val="1500"/>
              </a:spcBef>
            </a:pPr>
            <a:r>
              <a:rPr kumimoji="1" lang="en-US" altLang="zh-CN" sz="2400" dirty="0"/>
              <a:t>Creating a Punnett square requires knowledge of the genetic composition of the parents. </a:t>
            </a:r>
          </a:p>
          <a:p>
            <a:pPr>
              <a:spcBef>
                <a:spcPts val="1500"/>
              </a:spcBef>
            </a:pPr>
            <a:r>
              <a:rPr kumimoji="1" lang="en-US" altLang="zh-CN" sz="2400" dirty="0"/>
              <a:t>The various possible combinations of their gametes are encapsulated in a tabular format. Therefore, </a:t>
            </a:r>
            <a:r>
              <a:rPr kumimoji="1" lang="en-US" altLang="zh-CN" sz="2400" b="1" dirty="0"/>
              <a:t>each box </a:t>
            </a:r>
            <a:r>
              <a:rPr kumimoji="1" lang="en-US" altLang="zh-CN" sz="2400" dirty="0"/>
              <a:t>in the table represents </a:t>
            </a:r>
            <a:r>
              <a:rPr kumimoji="1" lang="en-US" altLang="zh-CN" sz="2400" b="1" dirty="0"/>
              <a:t>one fertilization event</a:t>
            </a:r>
            <a:r>
              <a:rPr kumimoji="1" lang="en-US" altLang="zh-CN" sz="2400" dirty="0"/>
              <a:t>.</a:t>
            </a:r>
            <a:endParaRPr kumimoji="1" lang="zh-CN" altLang="en-US" sz="2400" dirty="0"/>
          </a:p>
        </p:txBody>
      </p:sp>
    </p:spTree>
    <p:extLst>
      <p:ext uri="{BB962C8B-B14F-4D97-AF65-F5344CB8AC3E}">
        <p14:creationId xmlns:p14="http://schemas.microsoft.com/office/powerpoint/2010/main" val="2771676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72D5E-BA17-6C4B-B665-BD10A177BF46}"/>
              </a:ext>
            </a:extLst>
          </p:cNvPr>
          <p:cNvSpPr>
            <a:spLocks noGrp="1"/>
          </p:cNvSpPr>
          <p:nvPr>
            <p:ph type="title"/>
          </p:nvPr>
        </p:nvSpPr>
        <p:spPr>
          <a:xfrm>
            <a:off x="4572000" y="342900"/>
            <a:ext cx="4305300" cy="1143000"/>
          </a:xfrm>
        </p:spPr>
        <p:txBody>
          <a:bodyPr/>
          <a:lstStyle/>
          <a:p>
            <a:r>
              <a:rPr kumimoji="1" lang="en-US" altLang="zh-CN" dirty="0"/>
              <a:t>Sex</a:t>
            </a:r>
            <a:r>
              <a:rPr kumimoji="1" lang="zh-CN" altLang="en-US" dirty="0"/>
              <a:t> </a:t>
            </a:r>
            <a:r>
              <a:rPr kumimoji="1" lang="en-US" altLang="zh-CN" dirty="0"/>
              <a:t>inheritance</a:t>
            </a:r>
            <a:endParaRPr kumimoji="1" lang="zh-CN" altLang="en-US" dirty="0"/>
          </a:p>
        </p:txBody>
      </p:sp>
      <p:pic>
        <p:nvPicPr>
          <p:cNvPr id="4" name="图片 3" descr="图示&#10;&#10;描述已自动生成">
            <a:extLst>
              <a:ext uri="{FF2B5EF4-FFF2-40B4-BE49-F238E27FC236}">
                <a16:creationId xmlns:a16="http://schemas.microsoft.com/office/drawing/2014/main" id="{F5F2B967-1722-4C41-BA0C-CB72D5048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1625" y="1463139"/>
            <a:ext cx="2686050" cy="2459379"/>
          </a:xfrm>
          <a:prstGeom prst="rect">
            <a:avLst/>
          </a:prstGeom>
        </p:spPr>
      </p:pic>
      <p:pic>
        <p:nvPicPr>
          <p:cNvPr id="6" name="图片 5" descr="图示&#10;&#10;描述已自动生成">
            <a:extLst>
              <a:ext uri="{FF2B5EF4-FFF2-40B4-BE49-F238E27FC236}">
                <a16:creationId xmlns:a16="http://schemas.microsoft.com/office/drawing/2014/main" id="{F32F89C7-585D-DB47-A7DA-20F3304A1771}"/>
              </a:ext>
            </a:extLst>
          </p:cNvPr>
          <p:cNvPicPr>
            <a:picLocks noChangeAspect="1"/>
          </p:cNvPicPr>
          <p:nvPr/>
        </p:nvPicPr>
        <p:blipFill rotWithShape="1">
          <a:blip r:embed="rId4">
            <a:extLst>
              <a:ext uri="{28A0092B-C50C-407E-A947-70E740481C1C}">
                <a14:useLocalDpi xmlns:a14="http://schemas.microsoft.com/office/drawing/2010/main" val="0"/>
              </a:ext>
            </a:extLst>
          </a:blip>
          <a:srcRect l="14706" t="2039" r="13235" b="11727"/>
          <a:stretch/>
        </p:blipFill>
        <p:spPr>
          <a:xfrm>
            <a:off x="92034" y="76200"/>
            <a:ext cx="4381500" cy="4292083"/>
          </a:xfrm>
          <a:prstGeom prst="rect">
            <a:avLst/>
          </a:prstGeom>
        </p:spPr>
      </p:pic>
      <p:sp>
        <p:nvSpPr>
          <p:cNvPr id="7" name="文本框 6">
            <a:extLst>
              <a:ext uri="{FF2B5EF4-FFF2-40B4-BE49-F238E27FC236}">
                <a16:creationId xmlns:a16="http://schemas.microsoft.com/office/drawing/2014/main" id="{01EFB2D0-8DA8-2C4B-A4CE-EDADBE419C0C}"/>
              </a:ext>
            </a:extLst>
          </p:cNvPr>
          <p:cNvSpPr txBox="1"/>
          <p:nvPr/>
        </p:nvSpPr>
        <p:spPr>
          <a:xfrm>
            <a:off x="228600" y="4578766"/>
            <a:ext cx="3657600" cy="923330"/>
          </a:xfrm>
          <a:prstGeom prst="rect">
            <a:avLst/>
          </a:prstGeom>
          <a:noFill/>
        </p:spPr>
        <p:txBody>
          <a:bodyPr wrap="square" rtlCol="0">
            <a:spAutoFit/>
          </a:bodyPr>
          <a:lstStyle/>
          <a:p>
            <a:r>
              <a:rPr kumimoji="1" lang="en-US" altLang="zh-CN" dirty="0"/>
              <a:t>Q:</a:t>
            </a:r>
            <a:r>
              <a:rPr kumimoji="1" lang="zh-CN" altLang="en-US" dirty="0"/>
              <a:t> </a:t>
            </a:r>
            <a:r>
              <a:rPr kumimoji="1" lang="en-US" altLang="zh-CN" dirty="0"/>
              <a:t>Can</a:t>
            </a:r>
            <a:r>
              <a:rPr kumimoji="1" lang="zh-CN" altLang="en-US" dirty="0"/>
              <a:t> </a:t>
            </a:r>
            <a:r>
              <a:rPr kumimoji="1" lang="en-US" altLang="zh-CN" dirty="0"/>
              <a:t>you</a:t>
            </a:r>
            <a:r>
              <a:rPr kumimoji="1" lang="zh-CN" altLang="en-US" dirty="0"/>
              <a:t> </a:t>
            </a:r>
            <a:r>
              <a:rPr kumimoji="1" lang="en-US" altLang="zh-CN" dirty="0"/>
              <a:t>draw</a:t>
            </a:r>
            <a:r>
              <a:rPr kumimoji="1" lang="zh-CN" altLang="en-US" dirty="0"/>
              <a:t> </a:t>
            </a:r>
            <a:r>
              <a:rPr kumimoji="1" lang="en-US" altLang="zh-CN" dirty="0"/>
              <a:t>a</a:t>
            </a:r>
            <a:r>
              <a:rPr kumimoji="1" lang="zh-CN" altLang="en-US" dirty="0"/>
              <a:t> </a:t>
            </a:r>
            <a:r>
              <a:rPr kumimoji="1" lang="en-US" altLang="zh-CN" dirty="0"/>
              <a:t>genetic</a:t>
            </a:r>
            <a:r>
              <a:rPr kumimoji="1" lang="zh-CN" altLang="en-US" dirty="0"/>
              <a:t> </a:t>
            </a:r>
            <a:r>
              <a:rPr kumimoji="1" lang="en-US" altLang="zh-CN" dirty="0"/>
              <a:t>diagram</a:t>
            </a:r>
            <a:r>
              <a:rPr kumimoji="1" lang="zh-CN" altLang="en-US" dirty="0"/>
              <a:t> </a:t>
            </a:r>
            <a:r>
              <a:rPr kumimoji="1" lang="en-US" altLang="zh-CN" dirty="0"/>
              <a:t>to</a:t>
            </a:r>
            <a:r>
              <a:rPr kumimoji="1" lang="zh-CN" altLang="en-US" dirty="0"/>
              <a:t> </a:t>
            </a:r>
            <a:r>
              <a:rPr kumimoji="1" lang="en-US" altLang="zh-CN" dirty="0"/>
              <a:t>explain</a:t>
            </a:r>
            <a:r>
              <a:rPr kumimoji="1" lang="zh-CN" altLang="en-US" dirty="0"/>
              <a:t> </a:t>
            </a:r>
            <a:r>
              <a:rPr kumimoji="1" lang="en-US" altLang="zh-CN" dirty="0"/>
              <a:t>the</a:t>
            </a:r>
            <a:r>
              <a:rPr kumimoji="1" lang="zh-CN" altLang="en-US" dirty="0"/>
              <a:t> </a:t>
            </a:r>
            <a:r>
              <a:rPr kumimoji="1" lang="en-US" altLang="zh-CN" dirty="0"/>
              <a:t>possibility</a:t>
            </a:r>
            <a:r>
              <a:rPr kumimoji="1" lang="zh-CN" altLang="en-US" dirty="0"/>
              <a:t> </a:t>
            </a:r>
            <a:r>
              <a:rPr kumimoji="1" lang="en-US" altLang="zh-CN" dirty="0"/>
              <a:t>of</a:t>
            </a:r>
            <a:r>
              <a:rPr kumimoji="1" lang="zh-CN" altLang="en-US" dirty="0"/>
              <a:t> </a:t>
            </a:r>
            <a:r>
              <a:rPr kumimoji="1" lang="en-US" altLang="zh-CN" dirty="0"/>
              <a:t>sexes</a:t>
            </a:r>
            <a:r>
              <a:rPr kumimoji="1" lang="zh-CN" altLang="en-US" dirty="0"/>
              <a:t> </a:t>
            </a:r>
            <a:r>
              <a:rPr kumimoji="1" lang="en-US" altLang="zh-CN" dirty="0"/>
              <a:t>of</a:t>
            </a:r>
            <a:r>
              <a:rPr kumimoji="1" lang="zh-CN" altLang="en-US" dirty="0"/>
              <a:t> </a:t>
            </a:r>
            <a:r>
              <a:rPr kumimoji="1" lang="en-US" altLang="zh-CN" dirty="0"/>
              <a:t>children</a:t>
            </a:r>
            <a:r>
              <a:rPr kumimoji="1" lang="zh-CN" altLang="en-US" dirty="0"/>
              <a:t> </a:t>
            </a:r>
            <a:r>
              <a:rPr kumimoji="1" lang="en-US" altLang="zh-CN" dirty="0"/>
              <a:t>from</a:t>
            </a:r>
            <a:r>
              <a:rPr kumimoji="1" lang="zh-CN" altLang="en-US" dirty="0"/>
              <a:t> </a:t>
            </a:r>
            <a:r>
              <a:rPr kumimoji="1" lang="en-US" altLang="zh-CN" dirty="0"/>
              <a:t>a</a:t>
            </a:r>
            <a:r>
              <a:rPr kumimoji="1" lang="zh-CN" altLang="en-US" dirty="0"/>
              <a:t> </a:t>
            </a:r>
            <a:r>
              <a:rPr kumimoji="1" lang="en-US" altLang="zh-CN" dirty="0"/>
              <a:t>couple?</a:t>
            </a:r>
            <a:endParaRPr kumimoji="1" lang="zh-CN" altLang="en-US" dirty="0"/>
          </a:p>
        </p:txBody>
      </p:sp>
      <p:pic>
        <p:nvPicPr>
          <p:cNvPr id="11" name="图片 10" descr="形状&#10;&#10;描述已自动生成">
            <a:extLst>
              <a:ext uri="{FF2B5EF4-FFF2-40B4-BE49-F238E27FC236}">
                <a16:creationId xmlns:a16="http://schemas.microsoft.com/office/drawing/2014/main" id="{CB9B02C5-84BA-C846-8644-99BB5A32AB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525" y="4038600"/>
            <a:ext cx="3270250" cy="2638818"/>
          </a:xfrm>
          <a:prstGeom prst="rect">
            <a:avLst/>
          </a:prstGeom>
        </p:spPr>
      </p:pic>
    </p:spTree>
    <p:extLst>
      <p:ext uri="{BB962C8B-B14F-4D97-AF65-F5344CB8AC3E}">
        <p14:creationId xmlns:p14="http://schemas.microsoft.com/office/powerpoint/2010/main" val="266686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a:buNone/>
            </a:pPr>
            <a:r>
              <a:rPr lang="en-GB" dirty="0"/>
              <a:t>	In maize, plants with the genotype </a:t>
            </a:r>
            <a:r>
              <a:rPr lang="en-GB" b="1" dirty="0"/>
              <a:t>Tt</a:t>
            </a:r>
            <a:r>
              <a:rPr lang="en-GB" dirty="0"/>
              <a:t> are tall, while those with the genotype </a:t>
            </a:r>
            <a:r>
              <a:rPr lang="en-GB" b="1" dirty="0"/>
              <a:t>tt</a:t>
            </a:r>
            <a:r>
              <a:rPr lang="en-GB" dirty="0"/>
              <a:t> are short.</a:t>
            </a:r>
            <a:endParaRPr lang="en-US" dirty="0"/>
          </a:p>
          <a:p>
            <a:pPr marL="514350" lvl="0" indent="-514350">
              <a:buFont typeface="+mj-lt"/>
              <a:buAutoNum type="alphaLcParenR"/>
            </a:pPr>
            <a:r>
              <a:rPr lang="en-GB" dirty="0"/>
              <a:t>What is the phenotype of a plant with the genotype </a:t>
            </a:r>
            <a:r>
              <a:rPr lang="en-GB" b="1" dirty="0"/>
              <a:t>TT</a:t>
            </a:r>
            <a:r>
              <a:rPr lang="en-GB" dirty="0"/>
              <a:t>?</a:t>
            </a:r>
            <a:endParaRPr lang="en-US" b="1" dirty="0"/>
          </a:p>
          <a:p>
            <a:pPr marL="514350" lvl="0" indent="-514350">
              <a:buAutoNum type="alphaLcParenR" startAt="2"/>
            </a:pPr>
            <a:r>
              <a:rPr lang="en-GB" dirty="0"/>
              <a:t>Which is the recessive </a:t>
            </a:r>
            <a:r>
              <a:rPr lang="en-GB"/>
              <a:t>allele?</a:t>
            </a:r>
            <a:endParaRPr lang="en-GB" b="1" dirty="0"/>
          </a:p>
          <a:p>
            <a:pPr marL="514350" lvl="0" indent="-514350">
              <a:buNone/>
            </a:pPr>
            <a:endParaRPr lang="en-GB" dirty="0"/>
          </a:p>
          <a:p>
            <a:pPr marL="514350" lvl="0" indent="-514350">
              <a:buNone/>
            </a:pPr>
            <a:endParaRPr lang="en-US" dirty="0"/>
          </a:p>
          <a:p>
            <a:endParaRPr lang="en-GB" dirty="0"/>
          </a:p>
        </p:txBody>
      </p:sp>
      <p:pic>
        <p:nvPicPr>
          <p:cNvPr id="4" name="Picture 3" descr="B73Mo17,hybridEarsSM.gif"/>
          <p:cNvPicPr>
            <a:picLocks noChangeAspect="1"/>
          </p:cNvPicPr>
          <p:nvPr/>
        </p:nvPicPr>
        <p:blipFill>
          <a:blip r:embed="rId2" cstate="print"/>
          <a:stretch>
            <a:fillRect/>
          </a:stretch>
        </p:blipFill>
        <p:spPr>
          <a:xfrm>
            <a:off x="6400800" y="4114800"/>
            <a:ext cx="2393462" cy="1866900"/>
          </a:xfrm>
          <a:prstGeom prst="rect">
            <a:avLst/>
          </a:prstGeom>
        </p:spPr>
      </p:pic>
    </p:spTree>
    <p:extLst>
      <p:ext uri="{BB962C8B-B14F-4D97-AF65-F5344CB8AC3E}">
        <p14:creationId xmlns:p14="http://schemas.microsoft.com/office/powerpoint/2010/main" val="305045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44C1A-834F-B54C-AEB3-2F8C17944C8B}"/>
              </a:ext>
            </a:extLst>
          </p:cNvPr>
          <p:cNvSpPr>
            <a:spLocks noGrp="1"/>
          </p:cNvSpPr>
          <p:nvPr>
            <p:ph type="title"/>
          </p:nvPr>
        </p:nvSpPr>
        <p:spPr/>
        <p:txBody>
          <a:bodyPr/>
          <a:lstStyle/>
          <a:p>
            <a:r>
              <a:rPr kumimoji="1" lang="en-US" altLang="zh-CN" dirty="0"/>
              <a:t>Terminology</a:t>
            </a:r>
            <a:r>
              <a:rPr kumimoji="1" lang="zh-CN" altLang="en-US" dirty="0"/>
              <a:t> </a:t>
            </a:r>
            <a:r>
              <a:rPr kumimoji="1" lang="en-US" altLang="zh-CN" dirty="0"/>
              <a:t>part</a:t>
            </a:r>
            <a:r>
              <a:rPr kumimoji="1" lang="zh-CN" altLang="en-US" dirty="0"/>
              <a:t> </a:t>
            </a:r>
            <a:r>
              <a:rPr kumimoji="1" lang="en-US" altLang="zh-CN" dirty="0"/>
              <a:t>1</a:t>
            </a:r>
            <a:endParaRPr kumimoji="1" lang="zh-CN" altLang="en-US" dirty="0"/>
          </a:p>
        </p:txBody>
      </p:sp>
      <p:sp>
        <p:nvSpPr>
          <p:cNvPr id="3" name="内容占位符 2">
            <a:extLst>
              <a:ext uri="{FF2B5EF4-FFF2-40B4-BE49-F238E27FC236}">
                <a16:creationId xmlns:a16="http://schemas.microsoft.com/office/drawing/2014/main" id="{433F16DE-44AE-6B44-86FB-1871D97013D5}"/>
              </a:ext>
            </a:extLst>
          </p:cNvPr>
          <p:cNvSpPr>
            <a:spLocks noGrp="1"/>
          </p:cNvSpPr>
          <p:nvPr>
            <p:ph idx="1"/>
          </p:nvPr>
        </p:nvSpPr>
        <p:spPr/>
        <p:txBody>
          <a:bodyPr>
            <a:normAutofit/>
          </a:bodyPr>
          <a:lstStyle/>
          <a:p>
            <a:r>
              <a:rPr kumimoji="1" lang="en-US" altLang="zh-CN" sz="2400" dirty="0"/>
              <a:t>Inheritance</a:t>
            </a:r>
          </a:p>
          <a:p>
            <a:r>
              <a:rPr kumimoji="1" lang="en-US" altLang="zh-CN" sz="2400" dirty="0"/>
              <a:t>Chromosomes</a:t>
            </a:r>
          </a:p>
          <a:p>
            <a:r>
              <a:rPr kumimoji="1" lang="en-US" altLang="zh-CN" sz="2400" dirty="0"/>
              <a:t>Sister chromatids</a:t>
            </a:r>
          </a:p>
          <a:p>
            <a:r>
              <a:rPr kumimoji="1" lang="en-US" altLang="zh-CN" sz="2400" dirty="0"/>
              <a:t>Centromere</a:t>
            </a:r>
          </a:p>
          <a:p>
            <a:r>
              <a:rPr kumimoji="1" lang="en-US" altLang="zh-CN" sz="2400" dirty="0"/>
              <a:t>Gene</a:t>
            </a:r>
          </a:p>
          <a:p>
            <a:r>
              <a:rPr kumimoji="1" lang="en-US" altLang="zh-CN" sz="2400" dirty="0"/>
              <a:t>Haploid nucleus/ cell</a:t>
            </a:r>
          </a:p>
          <a:p>
            <a:r>
              <a:rPr kumimoji="1" lang="en-US" altLang="zh-CN" sz="2400" dirty="0"/>
              <a:t>Diploid nucleus/ cell</a:t>
            </a:r>
          </a:p>
        </p:txBody>
      </p:sp>
    </p:spTree>
    <p:extLst>
      <p:ext uri="{BB962C8B-B14F-4D97-AF65-F5344CB8AC3E}">
        <p14:creationId xmlns:p14="http://schemas.microsoft.com/office/powerpoint/2010/main" val="3463479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 1</a:t>
            </a:r>
          </a:p>
        </p:txBody>
      </p:sp>
      <p:sp>
        <p:nvSpPr>
          <p:cNvPr id="3" name="Content Placeholder 2"/>
          <p:cNvSpPr>
            <a:spLocks noGrp="1"/>
          </p:cNvSpPr>
          <p:nvPr>
            <p:ph idx="1"/>
          </p:nvPr>
        </p:nvSpPr>
        <p:spPr>
          <a:xfrm>
            <a:off x="457200" y="1420266"/>
            <a:ext cx="8229600" cy="3276599"/>
          </a:xfrm>
        </p:spPr>
        <p:txBody>
          <a:bodyPr>
            <a:normAutofit/>
          </a:bodyPr>
          <a:lstStyle/>
          <a:p>
            <a:pPr>
              <a:buNone/>
            </a:pPr>
            <a:r>
              <a:rPr lang="en-GB" sz="2800" dirty="0"/>
              <a:t>	In peas, there is a gene for controlling plant height.  </a:t>
            </a:r>
            <a:r>
              <a:rPr lang="en-GB" sz="2800" b="1" dirty="0"/>
              <a:t>T</a:t>
            </a:r>
            <a:r>
              <a:rPr lang="en-GB" sz="2800" dirty="0"/>
              <a:t> is the dominant allele for tall plants and </a:t>
            </a:r>
            <a:r>
              <a:rPr lang="en-GB" sz="2800" b="1" dirty="0"/>
              <a:t>t</a:t>
            </a:r>
            <a:r>
              <a:rPr lang="en-GB" sz="2800" dirty="0"/>
              <a:t> is the recessive allele for dwarf (short) plants.</a:t>
            </a:r>
          </a:p>
          <a:p>
            <a:pPr marL="317500" indent="-317500">
              <a:buNone/>
            </a:pPr>
            <a:r>
              <a:rPr lang="en-US" altLang="zh-CN" sz="2800" dirty="0"/>
              <a:t>a)</a:t>
            </a:r>
            <a:r>
              <a:rPr lang="zh-CN" altLang="en-US" sz="2800" dirty="0"/>
              <a:t> </a:t>
            </a:r>
            <a:r>
              <a:rPr lang="en-GB" sz="2800" dirty="0"/>
              <a:t>What will be the </a:t>
            </a:r>
            <a:r>
              <a:rPr lang="en-GB" sz="2800" b="1" dirty="0"/>
              <a:t>phenotype</a:t>
            </a:r>
            <a:r>
              <a:rPr lang="en-GB" sz="2800" dirty="0"/>
              <a:t> of a plant with the genotype </a:t>
            </a:r>
            <a:r>
              <a:rPr lang="en-GB" sz="2800" b="1" dirty="0"/>
              <a:t>Tt</a:t>
            </a:r>
            <a:r>
              <a:rPr lang="en-GB" sz="2800" dirty="0"/>
              <a:t>?</a:t>
            </a:r>
          </a:p>
          <a:p>
            <a:pPr marL="514350" indent="-514350">
              <a:buNone/>
            </a:pPr>
            <a:r>
              <a:rPr lang="en-GB" sz="2800" dirty="0"/>
              <a:t>	</a:t>
            </a:r>
            <a:r>
              <a:rPr lang="en-GB" sz="2800" b="1" dirty="0"/>
              <a:t>Tall</a:t>
            </a:r>
            <a:r>
              <a:rPr lang="en-GB" sz="2800" dirty="0"/>
              <a:t>.</a:t>
            </a:r>
            <a:endParaRPr lang="zh-CN" altLang="en-US" sz="2800" dirty="0"/>
          </a:p>
        </p:txBody>
      </p:sp>
      <p:pic>
        <p:nvPicPr>
          <p:cNvPr id="5" name="Picture 4" descr="monohybrid-traits-of-mendel.jpg"/>
          <p:cNvPicPr>
            <a:picLocks noChangeAspect="1"/>
          </p:cNvPicPr>
          <p:nvPr/>
        </p:nvPicPr>
        <p:blipFill>
          <a:blip r:embed="rId2" cstate="print"/>
          <a:srcRect l="53426" t="39333" r="2034" b="2000"/>
          <a:stretch>
            <a:fillRect/>
          </a:stretch>
        </p:blipFill>
        <p:spPr>
          <a:xfrm>
            <a:off x="5943600" y="4337538"/>
            <a:ext cx="2743200" cy="2321170"/>
          </a:xfrm>
          <a:prstGeom prst="rect">
            <a:avLst/>
          </a:prstGeom>
        </p:spPr>
      </p:pic>
      <p:sp>
        <p:nvSpPr>
          <p:cNvPr id="4" name="文本框 3"/>
          <p:cNvSpPr txBox="1"/>
          <p:nvPr/>
        </p:nvSpPr>
        <p:spPr>
          <a:xfrm>
            <a:off x="457200" y="4343400"/>
            <a:ext cx="5334000" cy="1815882"/>
          </a:xfrm>
          <a:prstGeom prst="rect">
            <a:avLst/>
          </a:prstGeom>
          <a:noFill/>
        </p:spPr>
        <p:txBody>
          <a:bodyPr wrap="square" rtlCol="0">
            <a:spAutoFit/>
          </a:bodyPr>
          <a:lstStyle/>
          <a:p>
            <a:pPr marL="317500" indent="-317500"/>
            <a:r>
              <a:rPr lang="en-GB" altLang="zh-CN" sz="2800" dirty="0"/>
              <a:t>b)</a:t>
            </a:r>
            <a:r>
              <a:rPr lang="zh-CN" altLang="en-US" sz="2800" dirty="0"/>
              <a:t> </a:t>
            </a:r>
            <a:r>
              <a:rPr lang="en-GB" altLang="zh-CN" sz="2800" dirty="0"/>
              <a:t>If two plants with the </a:t>
            </a:r>
            <a:r>
              <a:rPr lang="en-GB" altLang="zh-CN" sz="2800" b="1" dirty="0"/>
              <a:t>Tt</a:t>
            </a:r>
            <a:r>
              <a:rPr lang="en-GB" altLang="zh-CN" sz="2800" dirty="0"/>
              <a:t> genotype are crossed, what </a:t>
            </a:r>
            <a:r>
              <a:rPr lang="en-GB" altLang="zh-CN" sz="2800" b="1" dirty="0"/>
              <a:t>proportion</a:t>
            </a:r>
            <a:r>
              <a:rPr lang="en-GB" altLang="zh-CN" sz="2800" dirty="0"/>
              <a:t> of the offspring will be </a:t>
            </a:r>
            <a:r>
              <a:rPr lang="en-GB" altLang="zh-CN" sz="2800" b="1" dirty="0"/>
              <a:t>tall</a:t>
            </a:r>
            <a:r>
              <a:rPr lang="en-GB" altLang="zh-CN" sz="2800" dirty="0"/>
              <a:t>?</a:t>
            </a:r>
          </a:p>
        </p:txBody>
      </p:sp>
    </p:spTree>
    <p:extLst>
      <p:ext uri="{BB962C8B-B14F-4D97-AF65-F5344CB8AC3E}">
        <p14:creationId xmlns:p14="http://schemas.microsoft.com/office/powerpoint/2010/main" val="233839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 1</a:t>
            </a:r>
          </a:p>
        </p:txBody>
      </p:sp>
      <p:graphicFrame>
        <p:nvGraphicFramePr>
          <p:cNvPr id="4" name="Content Placeholder 3"/>
          <p:cNvGraphicFramePr>
            <a:graphicFrameLocks noGrp="1"/>
          </p:cNvGraphicFramePr>
          <p:nvPr>
            <p:ph idx="1"/>
          </p:nvPr>
        </p:nvGraphicFramePr>
        <p:xfrm>
          <a:off x="457200" y="1600200"/>
          <a:ext cx="8229600" cy="4114800"/>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2743200">
                  <a:extLst>
                    <a:ext uri="{9D8B030D-6E8A-4147-A177-3AD203B41FA5}">
                      <a16:colId xmlns:a16="http://schemas.microsoft.com/office/drawing/2014/main" val="20004"/>
                    </a:ext>
                  </a:extLst>
                </a:gridCol>
              </a:tblGrid>
              <a:tr h="370840">
                <a:tc>
                  <a:txBody>
                    <a:bodyPr/>
                    <a:lstStyle/>
                    <a:p>
                      <a:pPr>
                        <a:buNone/>
                      </a:pPr>
                      <a:r>
                        <a:rPr lang="en-GB" sz="2400" dirty="0"/>
                        <a:t>Parents’ phenotype</a:t>
                      </a:r>
                    </a:p>
                  </a:txBody>
                  <a:tcPr>
                    <a:solidFill>
                      <a:srgbClr val="FFFF00"/>
                    </a:solidFill>
                  </a:tcPr>
                </a:tc>
                <a:tc gridSpan="3">
                  <a:txBody>
                    <a:bodyPr/>
                    <a:lstStyle/>
                    <a:p>
                      <a:pPr algn="ctr"/>
                      <a:r>
                        <a:rPr lang="en-GB" sz="2400" dirty="0"/>
                        <a:t>Tall</a:t>
                      </a:r>
                    </a:p>
                  </a:txBody>
                  <a:tcPr/>
                </a:tc>
                <a:tc hMerge="1">
                  <a:txBody>
                    <a:bodyPr/>
                    <a:lstStyle/>
                    <a:p>
                      <a:endParaRPr lang="en-GB"/>
                    </a:p>
                  </a:txBody>
                  <a:tcPr/>
                </a:tc>
                <a:tc hMerge="1">
                  <a:txBody>
                    <a:bodyPr/>
                    <a:lstStyle/>
                    <a:p>
                      <a:endParaRPr lang="en-GB"/>
                    </a:p>
                  </a:txBody>
                  <a:tcPr/>
                </a:tc>
                <a:tc>
                  <a:txBody>
                    <a:bodyPr/>
                    <a:lstStyle/>
                    <a:p>
                      <a:pPr algn="ctr"/>
                      <a:r>
                        <a:rPr lang="en-GB" sz="2400" dirty="0"/>
                        <a:t>Tall</a:t>
                      </a:r>
                    </a:p>
                  </a:txBody>
                  <a:tcPr/>
                </a:tc>
                <a:extLst>
                  <a:ext uri="{0D108BD9-81ED-4DB2-BD59-A6C34878D82A}">
                    <a16:rowId xmlns:a16="http://schemas.microsoft.com/office/drawing/2014/main" val="10000"/>
                  </a:ext>
                </a:extLst>
              </a:tr>
              <a:tr h="370840">
                <a:tc>
                  <a:txBody>
                    <a:bodyPr/>
                    <a:lstStyle/>
                    <a:p>
                      <a:r>
                        <a:rPr lang="en-GB" sz="2400" dirty="0"/>
                        <a:t>Parents’ genotype</a:t>
                      </a:r>
                    </a:p>
                  </a:txBody>
                  <a:tcPr>
                    <a:solidFill>
                      <a:srgbClr val="FFFF00"/>
                    </a:solidFill>
                  </a:tcPr>
                </a:tc>
                <a:tc gridSpan="3">
                  <a:txBody>
                    <a:bodyPr/>
                    <a:lstStyle/>
                    <a:p>
                      <a:pPr algn="ctr"/>
                      <a:r>
                        <a:rPr lang="en-GB" sz="2400" dirty="0"/>
                        <a:t>Tt</a:t>
                      </a:r>
                    </a:p>
                  </a:txBody>
                  <a:tcPr/>
                </a:tc>
                <a:tc hMerge="1">
                  <a:txBody>
                    <a:bodyPr/>
                    <a:lstStyle/>
                    <a:p>
                      <a:endParaRPr lang="en-GB"/>
                    </a:p>
                  </a:txBody>
                  <a:tcPr/>
                </a:tc>
                <a:tc hMerge="1">
                  <a:txBody>
                    <a:bodyPr/>
                    <a:lstStyle/>
                    <a:p>
                      <a:endParaRPr lang="en-GB"/>
                    </a:p>
                  </a:txBody>
                  <a:tcPr/>
                </a:tc>
                <a:tc>
                  <a:txBody>
                    <a:bodyPr/>
                    <a:lstStyle/>
                    <a:p>
                      <a:pPr algn="ctr"/>
                      <a:r>
                        <a:rPr lang="en-GB" sz="2400" dirty="0"/>
                        <a:t>Tt</a:t>
                      </a:r>
                    </a:p>
                  </a:txBody>
                  <a:tcPr/>
                </a:tc>
                <a:extLst>
                  <a:ext uri="{0D108BD9-81ED-4DB2-BD59-A6C34878D82A}">
                    <a16:rowId xmlns:a16="http://schemas.microsoft.com/office/drawing/2014/main" val="10001"/>
                  </a:ext>
                </a:extLst>
              </a:tr>
              <a:tr h="370840">
                <a:tc>
                  <a:txBody>
                    <a:bodyPr/>
                    <a:lstStyle/>
                    <a:p>
                      <a:r>
                        <a:rPr lang="en-GB" sz="2400" dirty="0"/>
                        <a:t>Alleles </a:t>
                      </a:r>
                      <a:r>
                        <a:rPr lang="en-GB" sz="2400"/>
                        <a:t>/ Gametes</a:t>
                      </a:r>
                      <a:endParaRPr lang="en-GB" sz="2400" dirty="0"/>
                    </a:p>
                  </a:txBody>
                  <a:tcPr>
                    <a:solidFill>
                      <a:srgbClr val="FFFF00"/>
                    </a:solidFill>
                  </a:tcPr>
                </a:tc>
                <a:tc gridSpan="3">
                  <a:txBody>
                    <a:bodyPr/>
                    <a:lstStyle/>
                    <a:p>
                      <a:pPr algn="ctr"/>
                      <a:r>
                        <a:rPr lang="en-GB" sz="2400" dirty="0"/>
                        <a:t>T     t</a:t>
                      </a:r>
                    </a:p>
                  </a:txBody>
                  <a:tcPr>
                    <a:lnB w="381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GB"/>
                    </a:p>
                  </a:txBody>
                  <a:tcPr/>
                </a:tc>
                <a:tc hMerge="1">
                  <a:txBody>
                    <a:bodyPr/>
                    <a:lstStyle/>
                    <a:p>
                      <a:endParaRPr lang="en-GB"/>
                    </a:p>
                  </a:txBody>
                  <a:tcPr/>
                </a:tc>
                <a:tc>
                  <a:txBody>
                    <a:bodyPr/>
                    <a:lstStyle/>
                    <a:p>
                      <a:pPr algn="ctr"/>
                      <a:r>
                        <a:rPr lang="en-GB" sz="2400" dirty="0"/>
                        <a:t>T     t</a:t>
                      </a:r>
                    </a:p>
                  </a:txBody>
                  <a:tcPr>
                    <a:solidFill>
                      <a:schemeClr val="accent1">
                        <a:lumMod val="60000"/>
                        <a:lumOff val="40000"/>
                      </a:schemeClr>
                    </a:solidFill>
                  </a:tcPr>
                </a:tc>
                <a:extLst>
                  <a:ext uri="{0D108BD9-81ED-4DB2-BD59-A6C34878D82A}">
                    <a16:rowId xmlns:a16="http://schemas.microsoft.com/office/drawing/2014/main" val="10002"/>
                  </a:ext>
                </a:extLst>
              </a:tr>
              <a:tr h="370840">
                <a:tc rowSpan="4">
                  <a:txBody>
                    <a:bodyPr/>
                    <a:lstStyle/>
                    <a:p>
                      <a:r>
                        <a:rPr lang="en-GB" sz="2400" dirty="0"/>
                        <a:t>[The cross]</a:t>
                      </a:r>
                    </a:p>
                  </a:txBody>
                  <a:tcPr>
                    <a:lnR w="38100" cap="flat" cmpd="sng" algn="ctr">
                      <a:solidFill>
                        <a:schemeClr val="tx1"/>
                      </a:solidFill>
                      <a:prstDash val="solid"/>
                      <a:round/>
                      <a:headEnd type="none" w="med" len="med"/>
                      <a:tailEnd type="none" w="med" len="med"/>
                    </a:lnR>
                  </a:tcPr>
                </a:tc>
                <a:tc>
                  <a:txBody>
                    <a:bodyPr/>
                    <a:lstStyle/>
                    <a:p>
                      <a:pPr algn="ctr"/>
                      <a:endParaRPr lang="en-GB" sz="2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GB" sz="2400" dirty="0"/>
                        <a:t>T</a:t>
                      </a:r>
                    </a:p>
                  </a:txBody>
                  <a:tcPr>
                    <a:lnT w="381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GB" sz="2400" dirty="0"/>
                        <a:t>t</a:t>
                      </a: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75000"/>
                      </a:schemeClr>
                    </a:solidFill>
                  </a:tcPr>
                </a:tc>
                <a:tc rowSpan="3">
                  <a:txBody>
                    <a:bodyPr/>
                    <a:lstStyle/>
                    <a:p>
                      <a:endParaRPr lang="en-GB" sz="2400" dirty="0"/>
                    </a:p>
                  </a:txBody>
                  <a:tcPr>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70840">
                <a:tc vMerge="1">
                  <a:txBody>
                    <a:bodyPr/>
                    <a:lstStyle/>
                    <a:p>
                      <a:endParaRPr lang="en-GB" dirty="0"/>
                    </a:p>
                  </a:txBody>
                  <a:tcPr/>
                </a:tc>
                <a:tc>
                  <a:txBody>
                    <a:bodyPr/>
                    <a:lstStyle/>
                    <a:p>
                      <a:pPr algn="ctr"/>
                      <a:r>
                        <a:rPr lang="en-GB" sz="2400" dirty="0"/>
                        <a:t>T</a:t>
                      </a:r>
                    </a:p>
                  </a:txBody>
                  <a:tcPr>
                    <a:lnL w="381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algn="ctr"/>
                      <a:r>
                        <a:rPr lang="en-GB" sz="2400" dirty="0"/>
                        <a:t>TT</a:t>
                      </a:r>
                    </a:p>
                  </a:txBody>
                  <a:tcPr/>
                </a:tc>
                <a:tc>
                  <a:txBody>
                    <a:bodyPr/>
                    <a:lstStyle/>
                    <a:p>
                      <a:pPr algn="ctr"/>
                      <a:r>
                        <a:rPr lang="en-GB" sz="2400" dirty="0"/>
                        <a:t>Tt</a:t>
                      </a:r>
                    </a:p>
                  </a:txBody>
                  <a:tcPr>
                    <a:lnR w="38100" cap="flat" cmpd="sng" algn="ctr">
                      <a:solidFill>
                        <a:schemeClr val="tx1"/>
                      </a:solidFill>
                      <a:prstDash val="solid"/>
                      <a:round/>
                      <a:headEnd type="none" w="med" len="med"/>
                      <a:tailEnd type="none" w="med" len="med"/>
                    </a:lnR>
                  </a:tcPr>
                </a:tc>
                <a:tc vMerge="1">
                  <a:txBody>
                    <a:bodyPr/>
                    <a:lstStyle/>
                    <a:p>
                      <a:endParaRPr lang="en-GB" dirty="0"/>
                    </a:p>
                  </a:txBody>
                  <a:tcPr/>
                </a:tc>
                <a:extLst>
                  <a:ext uri="{0D108BD9-81ED-4DB2-BD59-A6C34878D82A}">
                    <a16:rowId xmlns:a16="http://schemas.microsoft.com/office/drawing/2014/main" val="10004"/>
                  </a:ext>
                </a:extLst>
              </a:tr>
              <a:tr h="370840">
                <a:tc vMerge="1">
                  <a:txBody>
                    <a:bodyPr/>
                    <a:lstStyle/>
                    <a:p>
                      <a:endParaRPr lang="en-GB" dirty="0"/>
                    </a:p>
                  </a:txBody>
                  <a:tcPr/>
                </a:tc>
                <a:tc>
                  <a:txBody>
                    <a:bodyPr/>
                    <a:lstStyle/>
                    <a:p>
                      <a:pPr algn="ctr"/>
                      <a:r>
                        <a:rPr lang="en-GB" sz="2400" dirty="0"/>
                        <a:t>t</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GB" sz="2400" dirty="0"/>
                        <a:t>Tt</a:t>
                      </a:r>
                    </a:p>
                  </a:txBody>
                  <a:tcPr>
                    <a:lnB w="38100" cap="flat" cmpd="sng" algn="ctr">
                      <a:solidFill>
                        <a:schemeClr val="tx1"/>
                      </a:solidFill>
                      <a:prstDash val="solid"/>
                      <a:round/>
                      <a:headEnd type="none" w="med" len="med"/>
                      <a:tailEnd type="none" w="med" len="med"/>
                    </a:lnB>
                  </a:tcPr>
                </a:tc>
                <a:tc>
                  <a:txBody>
                    <a:bodyPr/>
                    <a:lstStyle/>
                    <a:p>
                      <a:pPr algn="ctr"/>
                      <a:r>
                        <a:rPr lang="en-GB" sz="2400" dirty="0"/>
                        <a:t>tt</a:t>
                      </a: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vMerge="1">
                  <a:txBody>
                    <a:bodyPr/>
                    <a:lstStyle/>
                    <a:p>
                      <a:endParaRPr lang="en-GB" dirty="0"/>
                    </a:p>
                  </a:txBody>
                  <a:tcPr/>
                </a:tc>
                <a:extLst>
                  <a:ext uri="{0D108BD9-81ED-4DB2-BD59-A6C34878D82A}">
                    <a16:rowId xmlns:a16="http://schemas.microsoft.com/office/drawing/2014/main" val="10005"/>
                  </a:ext>
                </a:extLst>
              </a:tr>
              <a:tr h="365760">
                <a:tc vMerge="1">
                  <a:txBody>
                    <a:bodyPr/>
                    <a:lstStyle/>
                    <a:p>
                      <a:endParaRPr lang="en-GB" dirty="0"/>
                    </a:p>
                  </a:txBody>
                  <a:tcPr/>
                </a:tc>
                <a:tc gridSpan="3">
                  <a:txBody>
                    <a:bodyPr/>
                    <a:lstStyle/>
                    <a:p>
                      <a:endParaRPr lang="en-GB" sz="2400" dirty="0"/>
                    </a:p>
                  </a:txBody>
                  <a:tcPr>
                    <a:lnT w="38100" cap="flat" cmpd="sng" algn="ctr">
                      <a:solidFill>
                        <a:schemeClr val="tx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a:txBody>
                    <a:bodyPr/>
                    <a:lstStyle/>
                    <a:p>
                      <a:pPr algn="ctr"/>
                      <a:r>
                        <a:rPr lang="en-GB" sz="2400" dirty="0"/>
                        <a:t>Ratios</a:t>
                      </a:r>
                    </a:p>
                  </a:txBody>
                  <a:tcPr>
                    <a:solidFill>
                      <a:srgbClr val="FFFF00"/>
                    </a:solidFill>
                  </a:tcPr>
                </a:tc>
                <a:extLst>
                  <a:ext uri="{0D108BD9-81ED-4DB2-BD59-A6C34878D82A}">
                    <a16:rowId xmlns:a16="http://schemas.microsoft.com/office/drawing/2014/main" val="10006"/>
                  </a:ext>
                </a:extLst>
              </a:tr>
              <a:tr h="370840">
                <a:tc>
                  <a:txBody>
                    <a:bodyPr/>
                    <a:lstStyle/>
                    <a:p>
                      <a:r>
                        <a:rPr lang="en-US" altLang="zh-CN" sz="2400" dirty="0"/>
                        <a:t>offspring</a:t>
                      </a:r>
                      <a:r>
                        <a:rPr lang="en-GB" sz="2400" dirty="0"/>
                        <a:t> phenotype</a:t>
                      </a:r>
                    </a:p>
                  </a:txBody>
                  <a:tcPr>
                    <a:solidFill>
                      <a:srgbClr val="FFFF00"/>
                    </a:solidFill>
                  </a:tcPr>
                </a:tc>
                <a:tc gridSpan="3">
                  <a:txBody>
                    <a:bodyPr/>
                    <a:lstStyle/>
                    <a:p>
                      <a:pPr algn="ctr"/>
                      <a:r>
                        <a:rPr lang="en-GB" sz="2400" dirty="0"/>
                        <a:t>Tall: Dwarf</a:t>
                      </a:r>
                    </a:p>
                  </a:txBody>
                  <a:tcPr/>
                </a:tc>
                <a:tc hMerge="1">
                  <a:txBody>
                    <a:bodyPr/>
                    <a:lstStyle/>
                    <a:p>
                      <a:endParaRPr lang="en-GB"/>
                    </a:p>
                  </a:txBody>
                  <a:tcPr/>
                </a:tc>
                <a:tc hMerge="1">
                  <a:txBody>
                    <a:bodyPr/>
                    <a:lstStyle/>
                    <a:p>
                      <a:endParaRPr lang="en-GB"/>
                    </a:p>
                  </a:txBody>
                  <a:tcPr/>
                </a:tc>
                <a:tc>
                  <a:txBody>
                    <a:bodyPr/>
                    <a:lstStyle/>
                    <a:p>
                      <a:pPr algn="ctr"/>
                      <a:r>
                        <a:rPr lang="en-GB" sz="2400" dirty="0"/>
                        <a:t>3:1</a:t>
                      </a:r>
                    </a:p>
                  </a:txBody>
                  <a:tcPr/>
                </a:tc>
                <a:extLst>
                  <a:ext uri="{0D108BD9-81ED-4DB2-BD59-A6C34878D82A}">
                    <a16:rowId xmlns:a16="http://schemas.microsoft.com/office/drawing/2014/main" val="10007"/>
                  </a:ext>
                </a:extLst>
              </a:tr>
              <a:tr h="370840">
                <a:tc>
                  <a:txBody>
                    <a:bodyPr/>
                    <a:lstStyle/>
                    <a:p>
                      <a:r>
                        <a:rPr lang="en-US" altLang="zh-CN" sz="2400" dirty="0"/>
                        <a:t>offspring</a:t>
                      </a:r>
                      <a:r>
                        <a:rPr lang="en-GB" sz="2400" dirty="0"/>
                        <a:t> genotype</a:t>
                      </a:r>
                    </a:p>
                  </a:txBody>
                  <a:tcPr>
                    <a:solidFill>
                      <a:srgbClr val="FFFF00"/>
                    </a:solidFill>
                  </a:tcPr>
                </a:tc>
                <a:tc gridSpan="3">
                  <a:txBody>
                    <a:bodyPr/>
                    <a:lstStyle/>
                    <a:p>
                      <a:pPr algn="ctr"/>
                      <a:r>
                        <a:rPr lang="en-GB" sz="2400" dirty="0"/>
                        <a:t>TT: Tt: tt</a:t>
                      </a:r>
                    </a:p>
                  </a:txBody>
                  <a:tcPr/>
                </a:tc>
                <a:tc hMerge="1">
                  <a:txBody>
                    <a:bodyPr/>
                    <a:lstStyle/>
                    <a:p>
                      <a:endParaRPr lang="en-GB"/>
                    </a:p>
                  </a:txBody>
                  <a:tcPr/>
                </a:tc>
                <a:tc hMerge="1">
                  <a:txBody>
                    <a:bodyPr/>
                    <a:lstStyle/>
                    <a:p>
                      <a:endParaRPr lang="en-GB"/>
                    </a:p>
                  </a:txBody>
                  <a:tcPr/>
                </a:tc>
                <a:tc>
                  <a:txBody>
                    <a:bodyPr/>
                    <a:lstStyle/>
                    <a:p>
                      <a:pPr algn="ctr"/>
                      <a:r>
                        <a:rPr lang="en-GB" sz="2400" dirty="0"/>
                        <a:t>1: 2: 1</a:t>
                      </a:r>
                    </a:p>
                  </a:txBody>
                  <a:tcPr/>
                </a:tc>
                <a:extLst>
                  <a:ext uri="{0D108BD9-81ED-4DB2-BD59-A6C34878D82A}">
                    <a16:rowId xmlns:a16="http://schemas.microsoft.com/office/drawing/2014/main" val="10008"/>
                  </a:ext>
                </a:extLst>
              </a:tr>
            </a:tbl>
          </a:graphicData>
        </a:graphic>
      </p:graphicFrame>
      <p:sp>
        <p:nvSpPr>
          <p:cNvPr id="5" name="Oval 4"/>
          <p:cNvSpPr/>
          <p:nvPr/>
        </p:nvSpPr>
        <p:spPr>
          <a:xfrm>
            <a:off x="4191000" y="25908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4419600" y="30480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4648200" y="25908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5334000" y="30480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3505200" y="39624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3505200" y="35052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6934200" y="25908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7391400" y="25908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6353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 1</a:t>
            </a:r>
          </a:p>
        </p:txBody>
      </p:sp>
      <p:sp>
        <p:nvSpPr>
          <p:cNvPr id="3" name="Content Placeholder 2"/>
          <p:cNvSpPr>
            <a:spLocks noGrp="1"/>
          </p:cNvSpPr>
          <p:nvPr>
            <p:ph idx="1"/>
          </p:nvPr>
        </p:nvSpPr>
        <p:spPr>
          <a:xfrm>
            <a:off x="326000" y="1676400"/>
            <a:ext cx="5638800" cy="4525963"/>
          </a:xfrm>
        </p:spPr>
        <p:txBody>
          <a:bodyPr>
            <a:normAutofit fontScale="92500"/>
          </a:bodyPr>
          <a:lstStyle/>
          <a:p>
            <a:pPr>
              <a:buNone/>
            </a:pPr>
            <a:r>
              <a:rPr lang="en-GB" dirty="0"/>
              <a:t>c) If a plant with the Tt genotype is crossed with a homozygous recessive plant, what proportion of the offspring would be dwarf?</a:t>
            </a:r>
          </a:p>
          <a:p>
            <a:pPr>
              <a:buNone/>
            </a:pPr>
            <a:r>
              <a:rPr lang="en-US" altLang="zh-CN" dirty="0"/>
              <a:t>d)</a:t>
            </a:r>
            <a:r>
              <a:rPr lang="zh-CN" altLang="en-US" dirty="0"/>
              <a:t> </a:t>
            </a:r>
            <a:r>
              <a:rPr lang="en-GB" altLang="zh-CN" dirty="0"/>
              <a:t>Two pea plants were crossed.  Half the </a:t>
            </a:r>
            <a:r>
              <a:rPr lang="en-US" altLang="zh-CN" dirty="0"/>
              <a:t>offspring</a:t>
            </a:r>
            <a:r>
              <a:rPr lang="en-GB" altLang="zh-CN" dirty="0"/>
              <a:t> were tall, the other half were dwarf.  </a:t>
            </a:r>
          </a:p>
          <a:p>
            <a:pPr>
              <a:buNone/>
            </a:pPr>
            <a:r>
              <a:rPr lang="en-GB" altLang="zh-CN" dirty="0"/>
              <a:t>	Explain, with a genetic diagram, how this is possible.</a:t>
            </a:r>
          </a:p>
          <a:p>
            <a:pPr>
              <a:buNone/>
            </a:pPr>
            <a:endParaRPr lang="en-GB" dirty="0"/>
          </a:p>
        </p:txBody>
      </p:sp>
      <p:pic>
        <p:nvPicPr>
          <p:cNvPr id="4" name="Picture 3" descr="pea_traits2.jpg"/>
          <p:cNvPicPr>
            <a:picLocks noChangeAspect="1"/>
          </p:cNvPicPr>
          <p:nvPr/>
        </p:nvPicPr>
        <p:blipFill>
          <a:blip r:embed="rId2" cstate="print"/>
          <a:srcRect l="14800" r="8400" b="31114"/>
          <a:stretch>
            <a:fillRect/>
          </a:stretch>
        </p:blipFill>
        <p:spPr>
          <a:xfrm>
            <a:off x="5981365" y="2743200"/>
            <a:ext cx="3162635" cy="3124200"/>
          </a:xfrm>
          <a:prstGeom prst="rect">
            <a:avLst/>
          </a:prstGeom>
        </p:spPr>
      </p:pic>
    </p:spTree>
    <p:extLst>
      <p:ext uri="{BB962C8B-B14F-4D97-AF65-F5344CB8AC3E}">
        <p14:creationId xmlns:p14="http://schemas.microsoft.com/office/powerpoint/2010/main" val="263318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 </a:t>
            </a:r>
            <a:r>
              <a:rPr lang="en-US" altLang="zh-Hans" dirty="0"/>
              <a:t>1</a:t>
            </a:r>
            <a:endParaRPr lang="en-GB" dirty="0"/>
          </a:p>
        </p:txBody>
      </p:sp>
      <p:graphicFrame>
        <p:nvGraphicFramePr>
          <p:cNvPr id="4" name="Content Placeholder 3"/>
          <p:cNvGraphicFramePr>
            <a:graphicFrameLocks noGrp="1"/>
          </p:cNvGraphicFramePr>
          <p:nvPr>
            <p:ph idx="1"/>
          </p:nvPr>
        </p:nvGraphicFramePr>
        <p:xfrm>
          <a:off x="457200" y="1600200"/>
          <a:ext cx="8229600" cy="4114800"/>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2743200">
                  <a:extLst>
                    <a:ext uri="{9D8B030D-6E8A-4147-A177-3AD203B41FA5}">
                      <a16:colId xmlns:a16="http://schemas.microsoft.com/office/drawing/2014/main" val="20004"/>
                    </a:ext>
                  </a:extLst>
                </a:gridCol>
              </a:tblGrid>
              <a:tr h="370840">
                <a:tc>
                  <a:txBody>
                    <a:bodyPr/>
                    <a:lstStyle/>
                    <a:p>
                      <a:pPr>
                        <a:buNone/>
                      </a:pPr>
                      <a:r>
                        <a:rPr lang="en-GB" sz="2400" dirty="0"/>
                        <a:t>Parents’ phenotype</a:t>
                      </a:r>
                    </a:p>
                  </a:txBody>
                  <a:tcPr>
                    <a:solidFill>
                      <a:srgbClr val="FFFF00"/>
                    </a:solidFill>
                  </a:tcPr>
                </a:tc>
                <a:tc gridSpan="3">
                  <a:txBody>
                    <a:bodyPr/>
                    <a:lstStyle/>
                    <a:p>
                      <a:pPr algn="ctr"/>
                      <a:r>
                        <a:rPr lang="en-GB" sz="2400" dirty="0"/>
                        <a:t>Tall</a:t>
                      </a:r>
                    </a:p>
                  </a:txBody>
                  <a:tcPr/>
                </a:tc>
                <a:tc hMerge="1">
                  <a:txBody>
                    <a:bodyPr/>
                    <a:lstStyle/>
                    <a:p>
                      <a:endParaRPr lang="en-GB"/>
                    </a:p>
                  </a:txBody>
                  <a:tcPr/>
                </a:tc>
                <a:tc hMerge="1">
                  <a:txBody>
                    <a:bodyPr/>
                    <a:lstStyle/>
                    <a:p>
                      <a:endParaRPr lang="en-GB"/>
                    </a:p>
                  </a:txBody>
                  <a:tcPr/>
                </a:tc>
                <a:tc>
                  <a:txBody>
                    <a:bodyPr/>
                    <a:lstStyle/>
                    <a:p>
                      <a:pPr algn="ctr"/>
                      <a:r>
                        <a:rPr lang="en-GB" sz="2400" dirty="0"/>
                        <a:t>Dwarf</a:t>
                      </a:r>
                    </a:p>
                  </a:txBody>
                  <a:tcPr/>
                </a:tc>
                <a:extLst>
                  <a:ext uri="{0D108BD9-81ED-4DB2-BD59-A6C34878D82A}">
                    <a16:rowId xmlns:a16="http://schemas.microsoft.com/office/drawing/2014/main" val="10000"/>
                  </a:ext>
                </a:extLst>
              </a:tr>
              <a:tr h="370840">
                <a:tc>
                  <a:txBody>
                    <a:bodyPr/>
                    <a:lstStyle/>
                    <a:p>
                      <a:r>
                        <a:rPr lang="en-GB" sz="2400" dirty="0"/>
                        <a:t>Parents’ genotype</a:t>
                      </a:r>
                    </a:p>
                  </a:txBody>
                  <a:tcPr>
                    <a:solidFill>
                      <a:srgbClr val="FFFF00"/>
                    </a:solidFill>
                  </a:tcPr>
                </a:tc>
                <a:tc gridSpan="3">
                  <a:txBody>
                    <a:bodyPr/>
                    <a:lstStyle/>
                    <a:p>
                      <a:pPr algn="ctr"/>
                      <a:r>
                        <a:rPr lang="en-GB" sz="2400" dirty="0"/>
                        <a:t>Tt</a:t>
                      </a:r>
                    </a:p>
                  </a:txBody>
                  <a:tcPr/>
                </a:tc>
                <a:tc hMerge="1">
                  <a:txBody>
                    <a:bodyPr/>
                    <a:lstStyle/>
                    <a:p>
                      <a:endParaRPr lang="en-GB"/>
                    </a:p>
                  </a:txBody>
                  <a:tcPr/>
                </a:tc>
                <a:tc hMerge="1">
                  <a:txBody>
                    <a:bodyPr/>
                    <a:lstStyle/>
                    <a:p>
                      <a:endParaRPr lang="en-GB"/>
                    </a:p>
                  </a:txBody>
                  <a:tcPr/>
                </a:tc>
                <a:tc>
                  <a:txBody>
                    <a:bodyPr/>
                    <a:lstStyle/>
                    <a:p>
                      <a:pPr algn="ctr"/>
                      <a:r>
                        <a:rPr lang="en-GB" sz="2400" dirty="0"/>
                        <a:t>tt</a:t>
                      </a:r>
                    </a:p>
                  </a:txBody>
                  <a:tcPr/>
                </a:tc>
                <a:extLst>
                  <a:ext uri="{0D108BD9-81ED-4DB2-BD59-A6C34878D82A}">
                    <a16:rowId xmlns:a16="http://schemas.microsoft.com/office/drawing/2014/main" val="10001"/>
                  </a:ext>
                </a:extLst>
              </a:tr>
              <a:tr h="370840">
                <a:tc>
                  <a:txBody>
                    <a:bodyPr/>
                    <a:lstStyle/>
                    <a:p>
                      <a:r>
                        <a:rPr lang="en-GB" sz="2400" dirty="0"/>
                        <a:t>Alleles</a:t>
                      </a:r>
                    </a:p>
                  </a:txBody>
                  <a:tcPr>
                    <a:solidFill>
                      <a:srgbClr val="FFFF00"/>
                    </a:solidFill>
                  </a:tcPr>
                </a:tc>
                <a:tc gridSpan="3">
                  <a:txBody>
                    <a:bodyPr/>
                    <a:lstStyle/>
                    <a:p>
                      <a:pPr algn="ctr"/>
                      <a:r>
                        <a:rPr lang="en-GB" sz="2400" dirty="0"/>
                        <a:t>T     t</a:t>
                      </a:r>
                    </a:p>
                  </a:txBody>
                  <a:tcPr>
                    <a:lnB w="381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GB"/>
                    </a:p>
                  </a:txBody>
                  <a:tcPr/>
                </a:tc>
                <a:tc hMerge="1">
                  <a:txBody>
                    <a:bodyPr/>
                    <a:lstStyle/>
                    <a:p>
                      <a:endParaRPr lang="en-GB"/>
                    </a:p>
                  </a:txBody>
                  <a:tcPr/>
                </a:tc>
                <a:tc>
                  <a:txBody>
                    <a:bodyPr/>
                    <a:lstStyle/>
                    <a:p>
                      <a:pPr algn="ctr"/>
                      <a:r>
                        <a:rPr lang="en-GB" sz="2400" dirty="0"/>
                        <a:t>t     t</a:t>
                      </a:r>
                    </a:p>
                  </a:txBody>
                  <a:tcPr>
                    <a:solidFill>
                      <a:schemeClr val="accent1">
                        <a:lumMod val="60000"/>
                        <a:lumOff val="40000"/>
                      </a:schemeClr>
                    </a:solidFill>
                  </a:tcPr>
                </a:tc>
                <a:extLst>
                  <a:ext uri="{0D108BD9-81ED-4DB2-BD59-A6C34878D82A}">
                    <a16:rowId xmlns:a16="http://schemas.microsoft.com/office/drawing/2014/main" val="10002"/>
                  </a:ext>
                </a:extLst>
              </a:tr>
              <a:tr h="370840">
                <a:tc rowSpan="4">
                  <a:txBody>
                    <a:bodyPr/>
                    <a:lstStyle/>
                    <a:p>
                      <a:r>
                        <a:rPr lang="en-GB" sz="2400" dirty="0"/>
                        <a:t>[The cross]</a:t>
                      </a:r>
                    </a:p>
                  </a:txBody>
                  <a:tcPr>
                    <a:lnR w="38100" cap="flat" cmpd="sng" algn="ctr">
                      <a:solidFill>
                        <a:schemeClr val="tx1"/>
                      </a:solidFill>
                      <a:prstDash val="solid"/>
                      <a:round/>
                      <a:headEnd type="none" w="med" len="med"/>
                      <a:tailEnd type="none" w="med" len="med"/>
                    </a:lnR>
                  </a:tcPr>
                </a:tc>
                <a:tc>
                  <a:txBody>
                    <a:bodyPr/>
                    <a:lstStyle/>
                    <a:p>
                      <a:pPr algn="ctr"/>
                      <a:endParaRPr lang="en-GB" sz="2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GB" sz="2400" dirty="0"/>
                        <a:t>T</a:t>
                      </a:r>
                    </a:p>
                  </a:txBody>
                  <a:tcPr>
                    <a:lnT w="381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GB" sz="2400" dirty="0"/>
                        <a:t>t</a:t>
                      </a: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75000"/>
                      </a:schemeClr>
                    </a:solidFill>
                  </a:tcPr>
                </a:tc>
                <a:tc rowSpan="3">
                  <a:txBody>
                    <a:bodyPr/>
                    <a:lstStyle/>
                    <a:p>
                      <a:endParaRPr lang="en-GB" sz="2400" dirty="0"/>
                    </a:p>
                  </a:txBody>
                  <a:tcPr>
                    <a:lnL w="381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70840">
                <a:tc vMerge="1">
                  <a:txBody>
                    <a:bodyPr/>
                    <a:lstStyle/>
                    <a:p>
                      <a:endParaRPr lang="en-GB" dirty="0"/>
                    </a:p>
                  </a:txBody>
                  <a:tcPr/>
                </a:tc>
                <a:tc>
                  <a:txBody>
                    <a:bodyPr/>
                    <a:lstStyle/>
                    <a:p>
                      <a:pPr algn="ctr"/>
                      <a:r>
                        <a:rPr lang="en-GB" sz="2400" dirty="0"/>
                        <a:t>t</a:t>
                      </a:r>
                    </a:p>
                  </a:txBody>
                  <a:tcPr>
                    <a:lnL w="381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algn="ctr"/>
                      <a:r>
                        <a:rPr lang="en-GB" sz="2400" dirty="0"/>
                        <a:t>Tt</a:t>
                      </a:r>
                    </a:p>
                  </a:txBody>
                  <a:tcPr/>
                </a:tc>
                <a:tc>
                  <a:txBody>
                    <a:bodyPr/>
                    <a:lstStyle/>
                    <a:p>
                      <a:pPr algn="ctr"/>
                      <a:r>
                        <a:rPr lang="en-US" altLang="zh-CN" sz="2400" dirty="0"/>
                        <a:t>t</a:t>
                      </a:r>
                      <a:r>
                        <a:rPr lang="en-GB" sz="2400" dirty="0"/>
                        <a:t>t</a:t>
                      </a:r>
                    </a:p>
                  </a:txBody>
                  <a:tcPr>
                    <a:lnR w="38100" cap="flat" cmpd="sng" algn="ctr">
                      <a:solidFill>
                        <a:schemeClr val="tx1"/>
                      </a:solidFill>
                      <a:prstDash val="solid"/>
                      <a:round/>
                      <a:headEnd type="none" w="med" len="med"/>
                      <a:tailEnd type="none" w="med" len="med"/>
                    </a:lnR>
                  </a:tcPr>
                </a:tc>
                <a:tc vMerge="1">
                  <a:txBody>
                    <a:bodyPr/>
                    <a:lstStyle/>
                    <a:p>
                      <a:endParaRPr lang="en-GB" dirty="0"/>
                    </a:p>
                  </a:txBody>
                  <a:tcPr/>
                </a:tc>
                <a:extLst>
                  <a:ext uri="{0D108BD9-81ED-4DB2-BD59-A6C34878D82A}">
                    <a16:rowId xmlns:a16="http://schemas.microsoft.com/office/drawing/2014/main" val="10004"/>
                  </a:ext>
                </a:extLst>
              </a:tr>
              <a:tr h="370840">
                <a:tc vMerge="1">
                  <a:txBody>
                    <a:bodyPr/>
                    <a:lstStyle/>
                    <a:p>
                      <a:endParaRPr lang="en-GB" dirty="0"/>
                    </a:p>
                  </a:txBody>
                  <a:tcPr/>
                </a:tc>
                <a:tc>
                  <a:txBody>
                    <a:bodyPr/>
                    <a:lstStyle/>
                    <a:p>
                      <a:pPr algn="ctr"/>
                      <a:r>
                        <a:rPr lang="en-GB" sz="2400" dirty="0"/>
                        <a:t>t</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GB" sz="2400" dirty="0"/>
                        <a:t>Tt</a:t>
                      </a:r>
                    </a:p>
                  </a:txBody>
                  <a:tcPr>
                    <a:lnB w="38100" cap="flat" cmpd="sng" algn="ctr">
                      <a:solidFill>
                        <a:schemeClr val="tx1"/>
                      </a:solidFill>
                      <a:prstDash val="solid"/>
                      <a:round/>
                      <a:headEnd type="none" w="med" len="med"/>
                      <a:tailEnd type="none" w="med" len="med"/>
                    </a:lnB>
                  </a:tcPr>
                </a:tc>
                <a:tc>
                  <a:txBody>
                    <a:bodyPr/>
                    <a:lstStyle/>
                    <a:p>
                      <a:pPr algn="ctr"/>
                      <a:r>
                        <a:rPr lang="en-US" altLang="zh-CN" sz="2400" dirty="0"/>
                        <a:t>t</a:t>
                      </a:r>
                      <a:r>
                        <a:rPr lang="en-GB" sz="2400" dirty="0"/>
                        <a:t>t</a:t>
                      </a: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vMerge="1">
                  <a:txBody>
                    <a:bodyPr/>
                    <a:lstStyle/>
                    <a:p>
                      <a:endParaRPr lang="en-GB" dirty="0"/>
                    </a:p>
                  </a:txBody>
                  <a:tcPr/>
                </a:tc>
                <a:extLst>
                  <a:ext uri="{0D108BD9-81ED-4DB2-BD59-A6C34878D82A}">
                    <a16:rowId xmlns:a16="http://schemas.microsoft.com/office/drawing/2014/main" val="10005"/>
                  </a:ext>
                </a:extLst>
              </a:tr>
              <a:tr h="365760">
                <a:tc vMerge="1">
                  <a:txBody>
                    <a:bodyPr/>
                    <a:lstStyle/>
                    <a:p>
                      <a:endParaRPr lang="en-GB" dirty="0"/>
                    </a:p>
                  </a:txBody>
                  <a:tcPr/>
                </a:tc>
                <a:tc gridSpan="3">
                  <a:txBody>
                    <a:bodyPr/>
                    <a:lstStyle/>
                    <a:p>
                      <a:endParaRPr lang="en-GB" sz="2400" dirty="0"/>
                    </a:p>
                  </a:txBody>
                  <a:tcPr>
                    <a:lnT w="38100" cap="flat" cmpd="sng" algn="ctr">
                      <a:solidFill>
                        <a:schemeClr val="tx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a:txBody>
                    <a:bodyPr/>
                    <a:lstStyle/>
                    <a:p>
                      <a:pPr algn="ctr"/>
                      <a:r>
                        <a:rPr lang="en-GB" sz="2400" dirty="0"/>
                        <a:t>Ratios</a:t>
                      </a:r>
                    </a:p>
                  </a:txBody>
                  <a:tcPr>
                    <a:solidFill>
                      <a:srgbClr val="FFFF00"/>
                    </a:solidFill>
                  </a:tcPr>
                </a:tc>
                <a:extLst>
                  <a:ext uri="{0D108BD9-81ED-4DB2-BD59-A6C34878D82A}">
                    <a16:rowId xmlns:a16="http://schemas.microsoft.com/office/drawing/2014/main" val="10006"/>
                  </a:ext>
                </a:extLst>
              </a:tr>
              <a:tr h="370840">
                <a:tc>
                  <a:txBody>
                    <a:bodyPr/>
                    <a:lstStyle/>
                    <a:p>
                      <a:r>
                        <a:rPr lang="en-US" altLang="zh-CN" sz="2400" dirty="0"/>
                        <a:t>offspring</a:t>
                      </a:r>
                      <a:r>
                        <a:rPr lang="en-GB" sz="2400" dirty="0"/>
                        <a:t> phenotype</a:t>
                      </a:r>
                    </a:p>
                  </a:txBody>
                  <a:tcPr>
                    <a:solidFill>
                      <a:srgbClr val="FFFF00"/>
                    </a:solidFill>
                  </a:tcPr>
                </a:tc>
                <a:tc gridSpan="3">
                  <a:txBody>
                    <a:bodyPr/>
                    <a:lstStyle/>
                    <a:p>
                      <a:pPr algn="ctr"/>
                      <a:r>
                        <a:rPr lang="en-GB" sz="2400" dirty="0"/>
                        <a:t>Tall: Dwarf</a:t>
                      </a:r>
                    </a:p>
                  </a:txBody>
                  <a:tcPr/>
                </a:tc>
                <a:tc hMerge="1">
                  <a:txBody>
                    <a:bodyPr/>
                    <a:lstStyle/>
                    <a:p>
                      <a:endParaRPr lang="en-GB"/>
                    </a:p>
                  </a:txBody>
                  <a:tcPr/>
                </a:tc>
                <a:tc hMerge="1">
                  <a:txBody>
                    <a:bodyPr/>
                    <a:lstStyle/>
                    <a:p>
                      <a:endParaRPr lang="en-GB"/>
                    </a:p>
                  </a:txBody>
                  <a:tcPr/>
                </a:tc>
                <a:tc>
                  <a:txBody>
                    <a:bodyPr/>
                    <a:lstStyle/>
                    <a:p>
                      <a:pPr algn="ctr"/>
                      <a:r>
                        <a:rPr lang="en-GB" sz="2400" dirty="0"/>
                        <a:t>1:1</a:t>
                      </a:r>
                    </a:p>
                  </a:txBody>
                  <a:tcPr/>
                </a:tc>
                <a:extLst>
                  <a:ext uri="{0D108BD9-81ED-4DB2-BD59-A6C34878D82A}">
                    <a16:rowId xmlns:a16="http://schemas.microsoft.com/office/drawing/2014/main" val="10007"/>
                  </a:ext>
                </a:extLst>
              </a:tr>
              <a:tr h="370840">
                <a:tc>
                  <a:txBody>
                    <a:bodyPr/>
                    <a:lstStyle/>
                    <a:p>
                      <a:r>
                        <a:rPr lang="en-US" altLang="zh-CN" sz="2400" dirty="0"/>
                        <a:t>offspring</a:t>
                      </a:r>
                      <a:r>
                        <a:rPr lang="en-GB" sz="2400" dirty="0"/>
                        <a:t> genotype</a:t>
                      </a:r>
                    </a:p>
                  </a:txBody>
                  <a:tcPr>
                    <a:solidFill>
                      <a:srgbClr val="FFFF00"/>
                    </a:solidFill>
                  </a:tcPr>
                </a:tc>
                <a:tc gridSpan="3">
                  <a:txBody>
                    <a:bodyPr/>
                    <a:lstStyle/>
                    <a:p>
                      <a:pPr algn="ctr"/>
                      <a:r>
                        <a:rPr lang="en-GB" sz="2400" dirty="0"/>
                        <a:t>Tt</a:t>
                      </a:r>
                      <a:r>
                        <a:rPr lang="en-GB" sz="2400" baseline="0" dirty="0"/>
                        <a:t> : tt</a:t>
                      </a:r>
                      <a:endParaRPr lang="en-GB" sz="2400" dirty="0"/>
                    </a:p>
                  </a:txBody>
                  <a:tcPr/>
                </a:tc>
                <a:tc hMerge="1">
                  <a:txBody>
                    <a:bodyPr/>
                    <a:lstStyle/>
                    <a:p>
                      <a:endParaRPr lang="en-GB"/>
                    </a:p>
                  </a:txBody>
                  <a:tcPr/>
                </a:tc>
                <a:tc hMerge="1">
                  <a:txBody>
                    <a:bodyPr/>
                    <a:lstStyle/>
                    <a:p>
                      <a:endParaRPr lang="en-GB"/>
                    </a:p>
                  </a:txBody>
                  <a:tcPr/>
                </a:tc>
                <a:tc>
                  <a:txBody>
                    <a:bodyPr/>
                    <a:lstStyle/>
                    <a:p>
                      <a:pPr algn="ctr"/>
                      <a:r>
                        <a:rPr lang="en-GB" sz="2400" dirty="0"/>
                        <a:t>1:1</a:t>
                      </a:r>
                    </a:p>
                  </a:txBody>
                  <a:tcPr/>
                </a:tc>
                <a:extLst>
                  <a:ext uri="{0D108BD9-81ED-4DB2-BD59-A6C34878D82A}">
                    <a16:rowId xmlns:a16="http://schemas.microsoft.com/office/drawing/2014/main" val="10008"/>
                  </a:ext>
                </a:extLst>
              </a:tr>
            </a:tbl>
          </a:graphicData>
        </a:graphic>
      </p:graphicFrame>
      <p:sp>
        <p:nvSpPr>
          <p:cNvPr id="5" name="Oval 4"/>
          <p:cNvSpPr/>
          <p:nvPr/>
        </p:nvSpPr>
        <p:spPr>
          <a:xfrm>
            <a:off x="4191000" y="25908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4419600" y="30480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4648200" y="25908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5334000" y="30480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3505200" y="39624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3505200" y="35052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6934200" y="25908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7391400" y="25908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8223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 2</a:t>
            </a:r>
          </a:p>
        </p:txBody>
      </p:sp>
      <p:sp>
        <p:nvSpPr>
          <p:cNvPr id="3" name="Content Placeholder 2"/>
          <p:cNvSpPr>
            <a:spLocks noGrp="1"/>
          </p:cNvSpPr>
          <p:nvPr>
            <p:ph idx="1"/>
          </p:nvPr>
        </p:nvSpPr>
        <p:spPr/>
        <p:txBody>
          <a:bodyPr>
            <a:normAutofit/>
          </a:bodyPr>
          <a:lstStyle/>
          <a:p>
            <a:r>
              <a:rPr lang="en-GB" sz="2400" dirty="0"/>
              <a:t>In mice, the allele for </a:t>
            </a:r>
            <a:r>
              <a:rPr lang="en-GB" sz="2400" b="1" dirty="0"/>
              <a:t>black</a:t>
            </a:r>
            <a:r>
              <a:rPr lang="en-GB" sz="2400" dirty="0"/>
              <a:t> coats is dominant to that for </a:t>
            </a:r>
            <a:r>
              <a:rPr lang="en-GB" sz="2400" b="1" dirty="0"/>
              <a:t>white</a:t>
            </a:r>
            <a:r>
              <a:rPr lang="en-GB" sz="2400" dirty="0"/>
              <a:t> coats.</a:t>
            </a:r>
          </a:p>
          <a:p>
            <a:pPr>
              <a:buNone/>
            </a:pPr>
            <a:r>
              <a:rPr lang="en-GB" sz="2400" dirty="0"/>
              <a:t>(a) What would be the </a:t>
            </a:r>
            <a:r>
              <a:rPr lang="en-GB" sz="2400" b="1" dirty="0"/>
              <a:t>genotypes</a:t>
            </a:r>
            <a:r>
              <a:rPr lang="en-GB" sz="2400" dirty="0"/>
              <a:t> and </a:t>
            </a:r>
            <a:r>
              <a:rPr lang="en-GB" sz="2400" b="1" dirty="0"/>
              <a:t>phenotypes</a:t>
            </a:r>
            <a:r>
              <a:rPr lang="en-GB" sz="2400" dirty="0"/>
              <a:t> of the </a:t>
            </a:r>
            <a:r>
              <a:rPr lang="en-GB" sz="2400" b="1" dirty="0"/>
              <a:t>offspring</a:t>
            </a:r>
            <a:r>
              <a:rPr lang="en-GB" sz="2400" dirty="0"/>
              <a:t> of a cross between a pure bred (= homozygous) black coat female and a pure bred white coat male?</a:t>
            </a:r>
          </a:p>
          <a:p>
            <a:pPr>
              <a:buNone/>
            </a:pPr>
            <a:r>
              <a:rPr lang="en-US" altLang="zh-CN" sz="2400" dirty="0"/>
              <a:t>(b)</a:t>
            </a:r>
            <a:r>
              <a:rPr lang="zh-CN" altLang="en-US" sz="2400" dirty="0"/>
              <a:t> </a:t>
            </a:r>
            <a:r>
              <a:rPr lang="en-GB" altLang="zh-CN" sz="2400" dirty="0"/>
              <a:t>If two of the F1 generation were crossed, show the </a:t>
            </a:r>
            <a:r>
              <a:rPr lang="en-GB" altLang="zh-CN" sz="2400" b="1" dirty="0"/>
              <a:t>phenotypes</a:t>
            </a:r>
            <a:r>
              <a:rPr lang="en-GB" altLang="zh-CN" sz="2400" dirty="0"/>
              <a:t> and </a:t>
            </a:r>
            <a:r>
              <a:rPr lang="en-GB" altLang="zh-CN" sz="2400" b="1" dirty="0"/>
              <a:t>genotypes</a:t>
            </a:r>
            <a:r>
              <a:rPr lang="en-GB" altLang="zh-CN" sz="2400" dirty="0"/>
              <a:t> of the </a:t>
            </a:r>
            <a:r>
              <a:rPr lang="en-GB" altLang="zh-CN" sz="2400" b="1" dirty="0"/>
              <a:t>F2 generation</a:t>
            </a:r>
            <a:r>
              <a:rPr lang="en-GB" altLang="zh-CN" sz="2400" dirty="0"/>
              <a:t>.</a:t>
            </a:r>
            <a:endParaRPr lang="en-GB" sz="2400" dirty="0"/>
          </a:p>
          <a:p>
            <a:pPr>
              <a:buNone/>
            </a:pPr>
            <a:r>
              <a:rPr lang="en-GB" sz="2400" dirty="0"/>
              <a:t>	</a:t>
            </a:r>
          </a:p>
        </p:txBody>
      </p:sp>
      <p:pic>
        <p:nvPicPr>
          <p:cNvPr id="4" name="Picture 3" descr="Genetics-Inheritance-in-mice-3.jpg"/>
          <p:cNvPicPr>
            <a:picLocks noChangeAspect="1"/>
          </p:cNvPicPr>
          <p:nvPr/>
        </p:nvPicPr>
        <p:blipFill>
          <a:blip r:embed="rId2" cstate="print"/>
          <a:srcRect l="6543" t="6667" r="8400" b="72222"/>
          <a:stretch>
            <a:fillRect/>
          </a:stretch>
        </p:blipFill>
        <p:spPr>
          <a:xfrm flipH="1">
            <a:off x="457200" y="4876800"/>
            <a:ext cx="3962400" cy="1447800"/>
          </a:xfrm>
          <a:prstGeom prst="rect">
            <a:avLst/>
          </a:prstGeom>
        </p:spPr>
      </p:pic>
      <p:pic>
        <p:nvPicPr>
          <p:cNvPr id="5" name="Picture 4" descr="Genetics-Inheritance-in-mice-3.jpg"/>
          <p:cNvPicPr>
            <a:picLocks noChangeAspect="1"/>
          </p:cNvPicPr>
          <p:nvPr/>
        </p:nvPicPr>
        <p:blipFill>
          <a:blip r:embed="rId2" cstate="print"/>
          <a:srcRect l="9107" t="67778" r="10743" b="10000"/>
          <a:stretch>
            <a:fillRect/>
          </a:stretch>
        </p:blipFill>
        <p:spPr>
          <a:xfrm>
            <a:off x="4953000" y="4800600"/>
            <a:ext cx="3733800" cy="1524000"/>
          </a:xfrm>
          <a:prstGeom prst="rect">
            <a:avLst/>
          </a:prstGeom>
        </p:spPr>
      </p:pic>
    </p:spTree>
    <p:extLst>
      <p:ext uri="{BB962C8B-B14F-4D97-AF65-F5344CB8AC3E}">
        <p14:creationId xmlns:p14="http://schemas.microsoft.com/office/powerpoint/2010/main" val="5286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C7C12-2A54-CD4D-BA80-E9AC38BF743D}"/>
              </a:ext>
            </a:extLst>
          </p:cNvPr>
          <p:cNvSpPr>
            <a:spLocks noGrp="1"/>
          </p:cNvSpPr>
          <p:nvPr>
            <p:ph type="title"/>
          </p:nvPr>
        </p:nvSpPr>
        <p:spPr/>
        <p:txBody>
          <a:bodyPr/>
          <a:lstStyle/>
          <a:p>
            <a:pPr marL="571500" indent="-571500">
              <a:buBlip>
                <a:blip r:embed="rId3"/>
              </a:buBlip>
            </a:pPr>
            <a:r>
              <a:rPr kumimoji="1" lang="en-US" altLang="zh-CN" dirty="0"/>
              <a:t>Sex</a:t>
            </a:r>
            <a:r>
              <a:rPr kumimoji="1" lang="zh-CN" altLang="en-US" dirty="0"/>
              <a:t> </a:t>
            </a:r>
            <a:r>
              <a:rPr kumimoji="1" lang="en-US" altLang="zh-CN" dirty="0"/>
              <a:t>determination</a:t>
            </a:r>
            <a:r>
              <a:rPr kumimoji="1" lang="zh-CN" altLang="en-US" dirty="0"/>
              <a:t> </a:t>
            </a:r>
            <a:r>
              <a:rPr kumimoji="1" lang="en-US" altLang="zh-CN" dirty="0"/>
              <a:t>in</a:t>
            </a:r>
            <a:r>
              <a:rPr kumimoji="1" lang="zh-CN" altLang="en-US" dirty="0"/>
              <a:t> </a:t>
            </a:r>
            <a:r>
              <a:rPr kumimoji="1" lang="en-US" altLang="zh-CN" dirty="0"/>
              <a:t>human</a:t>
            </a:r>
            <a:endParaRPr kumimoji="1" lang="zh-CN" altLang="en-US" dirty="0"/>
          </a:p>
        </p:txBody>
      </p:sp>
      <p:sp>
        <p:nvSpPr>
          <p:cNvPr id="3" name="文本框 2">
            <a:extLst>
              <a:ext uri="{FF2B5EF4-FFF2-40B4-BE49-F238E27FC236}">
                <a16:creationId xmlns:a16="http://schemas.microsoft.com/office/drawing/2014/main" id="{68B21903-8227-EF4E-8F6D-39D0ED44D2A3}"/>
              </a:ext>
            </a:extLst>
          </p:cNvPr>
          <p:cNvSpPr txBox="1"/>
          <p:nvPr/>
        </p:nvSpPr>
        <p:spPr>
          <a:xfrm>
            <a:off x="457200" y="1295400"/>
            <a:ext cx="4724400" cy="5186035"/>
          </a:xfrm>
          <a:prstGeom prst="rect">
            <a:avLst/>
          </a:prstGeom>
          <a:noFill/>
        </p:spPr>
        <p:txBody>
          <a:bodyPr wrap="square" rtlCol="0">
            <a:spAutoFit/>
          </a:bodyPr>
          <a:lstStyle/>
          <a:p>
            <a:pPr marL="285750" indent="-285750">
              <a:spcBef>
                <a:spcPts val="1000"/>
              </a:spcBef>
              <a:buFont typeface="Arial" panose="020B0604020202020204" pitchFamily="34" charset="0"/>
              <a:buChar char="•"/>
            </a:pPr>
            <a:r>
              <a:rPr lang="en-US" altLang="zh-CN" dirty="0"/>
              <a:t>The X chromosome has about 800- 900 protein-coding genes with a wide variety of functions, while the Y chromosome has just 60−70 protein-coding genes, about half of which are active only in the testes (sperm-producing organs).</a:t>
            </a:r>
          </a:p>
          <a:p>
            <a:pPr marL="285750" indent="-285750" fontAlgn="base">
              <a:spcBef>
                <a:spcPts val="1000"/>
              </a:spcBef>
              <a:buFont typeface="Arial" panose="020B0604020202020204" pitchFamily="34" charset="0"/>
              <a:buChar char="•"/>
            </a:pPr>
            <a:r>
              <a:rPr lang="en-US" altLang="zh-CN" dirty="0"/>
              <a:t>The human Y chromosome plays a key role in determining the sex of a developing embryo. This is mostly due to a gene called </a:t>
            </a:r>
            <a:r>
              <a:rPr lang="en-US" altLang="zh-CN" b="1" i="1" dirty="0"/>
              <a:t>SRY</a:t>
            </a:r>
            <a:r>
              <a:rPr lang="en-US" altLang="zh-CN" dirty="0"/>
              <a:t> (“sex-determining region of Y”). </a:t>
            </a:r>
            <a:r>
              <a:rPr lang="en-US" altLang="zh-CN" i="1" dirty="0"/>
              <a:t>SRY</a:t>
            </a:r>
            <a:r>
              <a:rPr lang="en-US" altLang="zh-CN" dirty="0"/>
              <a:t> is found on the Y chromosome and encodes a protein that turns on other genes required for male development.</a:t>
            </a:r>
          </a:p>
          <a:p>
            <a:pPr marL="650875" indent="-285750" fontAlgn="base">
              <a:spcBef>
                <a:spcPts val="1000"/>
              </a:spcBef>
              <a:buFont typeface="Wingdings" pitchFamily="2" charset="2"/>
              <a:buChar char="Ø"/>
            </a:pPr>
            <a:r>
              <a:rPr lang="zh-CN" altLang="en-US" dirty="0"/>
              <a:t> </a:t>
            </a:r>
            <a:r>
              <a:rPr lang="en-US" altLang="zh-CN" dirty="0"/>
              <a:t>XX embryos don't have </a:t>
            </a:r>
            <a:r>
              <a:rPr lang="en-US" altLang="zh-CN" i="1" dirty="0"/>
              <a:t>SRY</a:t>
            </a:r>
            <a:r>
              <a:rPr lang="en-US" altLang="zh-CN" dirty="0"/>
              <a:t>, so they develop as female.</a:t>
            </a:r>
          </a:p>
          <a:p>
            <a:pPr marL="650875" indent="-285750" fontAlgn="base">
              <a:spcBef>
                <a:spcPts val="1000"/>
              </a:spcBef>
              <a:buFont typeface="Wingdings" pitchFamily="2" charset="2"/>
              <a:buChar char="Ø"/>
            </a:pPr>
            <a:r>
              <a:rPr lang="en-US" altLang="zh-CN" dirty="0"/>
              <a:t>XY embryos do have </a:t>
            </a:r>
            <a:r>
              <a:rPr lang="en-US" altLang="zh-CN" i="1" dirty="0"/>
              <a:t>SRY</a:t>
            </a:r>
            <a:r>
              <a:rPr lang="en-US" altLang="zh-CN" dirty="0"/>
              <a:t>, so they develop as male.</a:t>
            </a:r>
          </a:p>
        </p:txBody>
      </p:sp>
      <p:pic>
        <p:nvPicPr>
          <p:cNvPr id="1026" name="Picture 2" descr="Diagram of the human X and Y chromosomes. The X is much larger than the Y. The X and Y have small regions of homology at both tips, which allow pairing of the chromosomes during meiosis. The SRY gene is found on the Y chromosome, near the tip, just below the region of homology with the X chromosome.">
            <a:extLst>
              <a:ext uri="{FF2B5EF4-FFF2-40B4-BE49-F238E27FC236}">
                <a16:creationId xmlns:a16="http://schemas.microsoft.com/office/drawing/2014/main" id="{0AFEBAE2-B9AA-0842-BB46-5AE886FEFF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494" r="18410"/>
          <a:stretch/>
        </p:blipFill>
        <p:spPr bwMode="auto">
          <a:xfrm>
            <a:off x="6324600" y="1811830"/>
            <a:ext cx="2743200" cy="5046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165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AFAA4-BFC8-B84C-BFB2-D52DE4AC108A}"/>
              </a:ext>
            </a:extLst>
          </p:cNvPr>
          <p:cNvSpPr>
            <a:spLocks noGrp="1"/>
          </p:cNvSpPr>
          <p:nvPr>
            <p:ph type="title"/>
          </p:nvPr>
        </p:nvSpPr>
        <p:spPr>
          <a:xfrm>
            <a:off x="5351814" y="274638"/>
            <a:ext cx="3334986" cy="1143000"/>
          </a:xfrm>
        </p:spPr>
        <p:txBody>
          <a:bodyPr/>
          <a:lstStyle/>
          <a:p>
            <a:r>
              <a:rPr kumimoji="1" lang="en-US" altLang="zh-CN" dirty="0"/>
              <a:t>Sex</a:t>
            </a:r>
            <a:r>
              <a:rPr kumimoji="1" lang="zh-CN" altLang="en-US" dirty="0"/>
              <a:t> </a:t>
            </a:r>
            <a:r>
              <a:rPr kumimoji="1" lang="en-US" altLang="zh-CN" dirty="0"/>
              <a:t>linkage</a:t>
            </a:r>
            <a:endParaRPr kumimoji="1" lang="zh-CN" altLang="en-US" dirty="0"/>
          </a:p>
        </p:txBody>
      </p:sp>
      <p:sp>
        <p:nvSpPr>
          <p:cNvPr id="3" name="内容占位符 2">
            <a:extLst>
              <a:ext uri="{FF2B5EF4-FFF2-40B4-BE49-F238E27FC236}">
                <a16:creationId xmlns:a16="http://schemas.microsoft.com/office/drawing/2014/main" id="{0CF3EAC0-8AF6-4D48-B52E-88DB03651679}"/>
              </a:ext>
            </a:extLst>
          </p:cNvPr>
          <p:cNvSpPr>
            <a:spLocks noGrp="1"/>
          </p:cNvSpPr>
          <p:nvPr>
            <p:ph idx="1"/>
          </p:nvPr>
        </p:nvSpPr>
        <p:spPr>
          <a:xfrm>
            <a:off x="133598" y="559108"/>
            <a:ext cx="5181600" cy="6298892"/>
          </a:xfrm>
        </p:spPr>
        <p:txBody>
          <a:bodyPr>
            <a:noAutofit/>
          </a:bodyPr>
          <a:lstStyle/>
          <a:p>
            <a:pPr>
              <a:spcBef>
                <a:spcPts val="1000"/>
              </a:spcBef>
            </a:pPr>
            <a:r>
              <a:rPr lang="en-US" altLang="zh-CN" sz="1800" dirty="0"/>
              <a:t>Q:</a:t>
            </a:r>
            <a:r>
              <a:rPr lang="zh-CN" altLang="en-US" sz="1800" dirty="0"/>
              <a:t> </a:t>
            </a:r>
            <a:r>
              <a:rPr lang="en-US" altLang="zh-CN" sz="1800" dirty="0"/>
              <a:t>In fact, around 1 in 20 men is colorblind and only 1 in 400 women is.</a:t>
            </a:r>
            <a:r>
              <a:rPr kumimoji="1" lang="zh-CN" altLang="en-US" sz="1800" dirty="0"/>
              <a:t> </a:t>
            </a:r>
            <a:r>
              <a:rPr kumimoji="1" lang="en-US" altLang="zh-CN" sz="1800" dirty="0"/>
              <a:t>What</a:t>
            </a:r>
            <a:r>
              <a:rPr kumimoji="1" lang="zh-CN" altLang="en-US" sz="1800" dirty="0"/>
              <a:t> </a:t>
            </a:r>
            <a:r>
              <a:rPr kumimoji="1" lang="en-US" altLang="zh-CN" sz="1800" dirty="0"/>
              <a:t>does</a:t>
            </a:r>
            <a:r>
              <a:rPr kumimoji="1" lang="zh-CN" altLang="en-US" sz="1800" dirty="0"/>
              <a:t> </a:t>
            </a:r>
            <a:r>
              <a:rPr kumimoji="1" lang="en-US" altLang="zh-CN" sz="1800" dirty="0"/>
              <a:t>this</a:t>
            </a:r>
            <a:r>
              <a:rPr kumimoji="1" lang="zh-CN" altLang="en-US" sz="1800" dirty="0"/>
              <a:t> </a:t>
            </a:r>
            <a:r>
              <a:rPr kumimoji="1" lang="en-US" altLang="zh-CN" sz="1800" dirty="0"/>
              <a:t>tell</a:t>
            </a:r>
            <a:r>
              <a:rPr kumimoji="1" lang="zh-CN" altLang="en-US" sz="1800" dirty="0"/>
              <a:t> </a:t>
            </a:r>
            <a:r>
              <a:rPr kumimoji="1" lang="en-US" altLang="zh-CN" sz="1800" dirty="0"/>
              <a:t>you?</a:t>
            </a:r>
            <a:r>
              <a:rPr kumimoji="1" lang="zh-CN" altLang="en-US" sz="1800" dirty="0"/>
              <a:t> </a:t>
            </a:r>
            <a:r>
              <a:rPr kumimoji="1" lang="en-US" altLang="zh-CN" sz="1800" dirty="0"/>
              <a:t>Where</a:t>
            </a:r>
            <a:r>
              <a:rPr kumimoji="1" lang="zh-CN" altLang="en-US" sz="1800" dirty="0"/>
              <a:t> </a:t>
            </a:r>
            <a:r>
              <a:rPr kumimoji="1" lang="en-US" altLang="zh-CN" sz="1800" dirty="0"/>
              <a:t>is</a:t>
            </a:r>
            <a:r>
              <a:rPr kumimoji="1" lang="zh-CN" altLang="en-US" sz="1800" dirty="0"/>
              <a:t> </a:t>
            </a:r>
            <a:r>
              <a:rPr kumimoji="1" lang="en-US" altLang="zh-CN" sz="1800" dirty="0"/>
              <a:t>the</a:t>
            </a:r>
            <a:r>
              <a:rPr kumimoji="1" lang="zh-CN" altLang="en-US" sz="1800" dirty="0"/>
              <a:t> </a:t>
            </a:r>
            <a:r>
              <a:rPr kumimoji="1" lang="en-US" altLang="zh-CN" sz="1800" dirty="0"/>
              <a:t>disease-causing</a:t>
            </a:r>
            <a:r>
              <a:rPr kumimoji="1" lang="zh-CN" altLang="en-US" sz="1800" dirty="0"/>
              <a:t> </a:t>
            </a:r>
            <a:r>
              <a:rPr kumimoji="1" lang="en-US" altLang="zh-CN" sz="1800" dirty="0"/>
              <a:t>allele</a:t>
            </a:r>
            <a:r>
              <a:rPr kumimoji="1" lang="zh-CN" altLang="en-US" sz="1800" dirty="0"/>
              <a:t> </a:t>
            </a:r>
            <a:r>
              <a:rPr kumimoji="1" lang="en-US" altLang="zh-CN" sz="1800" dirty="0"/>
              <a:t>(on</a:t>
            </a:r>
            <a:r>
              <a:rPr kumimoji="1" lang="zh-CN" altLang="en-US" sz="1800" dirty="0"/>
              <a:t> </a:t>
            </a:r>
            <a:r>
              <a:rPr kumimoji="1" lang="en-US" altLang="zh-CN" sz="1800" dirty="0"/>
              <a:t>which</a:t>
            </a:r>
            <a:r>
              <a:rPr kumimoji="1" lang="zh-CN" altLang="en-US" sz="1800" dirty="0"/>
              <a:t> </a:t>
            </a:r>
            <a:r>
              <a:rPr kumimoji="1" lang="en-US" altLang="zh-CN" sz="1800" dirty="0"/>
              <a:t>chromosome)?</a:t>
            </a:r>
            <a:endParaRPr kumimoji="1" lang="zh-CN" altLang="en-US" sz="1800" dirty="0"/>
          </a:p>
          <a:p>
            <a:pPr>
              <a:spcBef>
                <a:spcPts val="1000"/>
              </a:spcBef>
            </a:pPr>
            <a:r>
              <a:rPr kumimoji="1" lang="en-US" altLang="zh-CN" sz="1800" b="1" dirty="0"/>
              <a:t>Sex-linked traits </a:t>
            </a:r>
            <a:r>
              <a:rPr kumimoji="1" lang="en-US" altLang="zh-CN" sz="1800" dirty="0"/>
              <a:t>are genetic characteristics determined by genes located </a:t>
            </a:r>
            <a:r>
              <a:rPr kumimoji="1" lang="en-US" altLang="zh-CN" sz="1800" b="1" dirty="0">
                <a:solidFill>
                  <a:srgbClr val="00B050"/>
                </a:solidFill>
              </a:rPr>
              <a:t>on sex chromosomes</a:t>
            </a:r>
            <a:r>
              <a:rPr kumimoji="1" lang="en-US" altLang="zh-CN" sz="1800" dirty="0"/>
              <a:t>.</a:t>
            </a:r>
          </a:p>
          <a:p>
            <a:pPr>
              <a:spcBef>
                <a:spcPts val="1000"/>
              </a:spcBef>
            </a:pPr>
            <a:r>
              <a:rPr kumimoji="1" lang="en-US" altLang="zh-CN" sz="1800" b="1" dirty="0"/>
              <a:t>Sex linked genes </a:t>
            </a:r>
            <a:r>
              <a:rPr kumimoji="1" lang="en-US" altLang="zh-CN" sz="1800" dirty="0"/>
              <a:t>are genes that are on the</a:t>
            </a:r>
            <a:r>
              <a:rPr kumimoji="1" lang="zh-CN" altLang="en-US" sz="1800" dirty="0"/>
              <a:t> </a:t>
            </a:r>
            <a:r>
              <a:rPr kumimoji="1" lang="en-US" altLang="zh-CN" sz="1800" b="1" dirty="0">
                <a:solidFill>
                  <a:srgbClr val="00B050"/>
                </a:solidFill>
              </a:rPr>
              <a:t>non-homologous</a:t>
            </a:r>
            <a:r>
              <a:rPr kumimoji="1" lang="zh-CN" altLang="en-US" sz="1800" b="1" dirty="0">
                <a:solidFill>
                  <a:srgbClr val="00B050"/>
                </a:solidFill>
              </a:rPr>
              <a:t> </a:t>
            </a:r>
            <a:r>
              <a:rPr kumimoji="1" lang="en-US" altLang="zh-CN" sz="1800" b="1" dirty="0">
                <a:solidFill>
                  <a:srgbClr val="00B050"/>
                </a:solidFill>
              </a:rPr>
              <a:t>part</a:t>
            </a:r>
            <a:r>
              <a:rPr kumimoji="1" lang="zh-CN" altLang="en-US" sz="1800" b="1" dirty="0">
                <a:solidFill>
                  <a:srgbClr val="00B050"/>
                </a:solidFill>
              </a:rPr>
              <a:t> </a:t>
            </a:r>
            <a:r>
              <a:rPr kumimoji="1" lang="en-US" altLang="zh-CN" sz="1800" b="1" dirty="0">
                <a:solidFill>
                  <a:srgbClr val="00B050"/>
                </a:solidFill>
              </a:rPr>
              <a:t>of</a:t>
            </a:r>
            <a:r>
              <a:rPr kumimoji="1" lang="zh-CN" altLang="en-US" sz="1800" b="1" dirty="0">
                <a:solidFill>
                  <a:srgbClr val="00B050"/>
                </a:solidFill>
              </a:rPr>
              <a:t> </a:t>
            </a:r>
            <a:r>
              <a:rPr kumimoji="1" lang="en-US" altLang="zh-CN" sz="1800" b="1" dirty="0">
                <a:solidFill>
                  <a:srgbClr val="00B050"/>
                </a:solidFill>
              </a:rPr>
              <a:t>sex chromosomes</a:t>
            </a:r>
            <a:r>
              <a:rPr kumimoji="1" lang="zh-CN" altLang="en-US" sz="1800" b="1" dirty="0">
                <a:solidFill>
                  <a:srgbClr val="00B050"/>
                </a:solidFill>
              </a:rPr>
              <a:t> </a:t>
            </a:r>
            <a:r>
              <a:rPr kumimoji="1" lang="en-US" altLang="zh-CN" sz="1800" dirty="0"/>
              <a:t>(X</a:t>
            </a:r>
            <a:r>
              <a:rPr kumimoji="1" lang="zh-CN" altLang="en-US" sz="1800" dirty="0"/>
              <a:t> </a:t>
            </a:r>
            <a:r>
              <a:rPr kumimoji="1" lang="en-US" altLang="zh-CN" sz="1800" dirty="0"/>
              <a:t>or</a:t>
            </a:r>
            <a:r>
              <a:rPr kumimoji="1" lang="zh-CN" altLang="en-US" sz="1800" dirty="0"/>
              <a:t> </a:t>
            </a:r>
            <a:r>
              <a:rPr kumimoji="1" lang="en-US" altLang="zh-CN" sz="1800" dirty="0"/>
              <a:t>Y) and that are therefore inherited differently between males and females.</a:t>
            </a:r>
          </a:p>
          <a:p>
            <a:pPr>
              <a:spcBef>
                <a:spcPts val="1000"/>
              </a:spcBef>
            </a:pPr>
            <a:r>
              <a:rPr kumimoji="1" lang="en-US" altLang="zh-CN" sz="1800" dirty="0"/>
              <a:t>E.g.</a:t>
            </a:r>
            <a:r>
              <a:rPr kumimoji="1" lang="zh-CN" altLang="en-US" sz="1800" dirty="0"/>
              <a:t> </a:t>
            </a:r>
            <a:r>
              <a:rPr kumimoji="1" lang="en-US" altLang="zh-CN" sz="1800" b="1" dirty="0"/>
              <a:t>X-linked recessive traits</a:t>
            </a:r>
            <a:r>
              <a:rPr kumimoji="1" lang="zh-CN" altLang="en-US" sz="1800" b="1" dirty="0"/>
              <a:t> </a:t>
            </a:r>
            <a:r>
              <a:rPr kumimoji="1" lang="en-US" altLang="zh-CN" sz="1800" dirty="0">
                <a:solidFill>
                  <a:srgbClr val="00B050"/>
                </a:solidFill>
              </a:rPr>
              <a:t>red-green</a:t>
            </a:r>
            <a:r>
              <a:rPr kumimoji="1" lang="zh-CN" altLang="en-US" sz="1800" dirty="0">
                <a:solidFill>
                  <a:srgbClr val="00B050"/>
                </a:solidFill>
              </a:rPr>
              <a:t> </a:t>
            </a:r>
            <a:r>
              <a:rPr kumimoji="1" lang="en-US" altLang="zh-CN" sz="1800" dirty="0">
                <a:solidFill>
                  <a:srgbClr val="00B050"/>
                </a:solidFill>
              </a:rPr>
              <a:t>color</a:t>
            </a:r>
            <a:r>
              <a:rPr kumimoji="1" lang="zh-CN" altLang="en-US" sz="1800" dirty="0">
                <a:solidFill>
                  <a:srgbClr val="00B050"/>
                </a:solidFill>
              </a:rPr>
              <a:t> </a:t>
            </a:r>
            <a:r>
              <a:rPr kumimoji="1" lang="en-US" altLang="zh-CN" sz="1800" dirty="0">
                <a:solidFill>
                  <a:srgbClr val="00B050"/>
                </a:solidFill>
              </a:rPr>
              <a:t>blindness</a:t>
            </a:r>
            <a:r>
              <a:rPr kumimoji="1" lang="zh-CN" altLang="en-US" sz="1800" dirty="0">
                <a:solidFill>
                  <a:srgbClr val="00B050"/>
                </a:solidFill>
              </a:rPr>
              <a:t> </a:t>
            </a:r>
            <a:r>
              <a:rPr kumimoji="1" lang="en-US" altLang="zh-CN" sz="1800" dirty="0"/>
              <a:t>&amp;</a:t>
            </a:r>
            <a:r>
              <a:rPr kumimoji="1" lang="zh-CN" altLang="en-US" sz="1800" dirty="0"/>
              <a:t> </a:t>
            </a:r>
            <a:r>
              <a:rPr kumimoji="1" lang="en-US" altLang="zh-CN" sz="1800" dirty="0">
                <a:solidFill>
                  <a:srgbClr val="00B050"/>
                </a:solidFill>
              </a:rPr>
              <a:t>hemophilia</a:t>
            </a:r>
            <a:r>
              <a:rPr kumimoji="1" lang="zh-CN" altLang="en-US" sz="1800" dirty="0"/>
              <a:t> </a:t>
            </a:r>
            <a:r>
              <a:rPr kumimoji="1" lang="en-US" altLang="zh-CN" sz="1800" dirty="0"/>
              <a:t>(a blood disorder in which certain blood clotting factors are not produced).</a:t>
            </a:r>
          </a:p>
          <a:p>
            <a:pPr>
              <a:spcBef>
                <a:spcPts val="1000"/>
              </a:spcBef>
            </a:pPr>
            <a:r>
              <a:rPr kumimoji="1" lang="en-US" altLang="zh-CN" sz="1800" dirty="0"/>
              <a:t>Q:</a:t>
            </a:r>
            <a:r>
              <a:rPr kumimoji="1" lang="zh-CN" altLang="en-US" sz="1800" dirty="0"/>
              <a:t> </a:t>
            </a:r>
            <a:r>
              <a:rPr kumimoji="1" lang="en-US" altLang="zh-CN" sz="1800" dirty="0"/>
              <a:t>What</a:t>
            </a:r>
            <a:r>
              <a:rPr kumimoji="1" lang="zh-CN" altLang="en-US" sz="1800" dirty="0"/>
              <a:t> </a:t>
            </a:r>
            <a:r>
              <a:rPr kumimoji="1" lang="en-US" altLang="zh-CN" sz="1800" dirty="0"/>
              <a:t>about</a:t>
            </a:r>
            <a:r>
              <a:rPr kumimoji="1" lang="zh-CN" altLang="en-US" sz="1800" dirty="0"/>
              <a:t> </a:t>
            </a:r>
            <a:r>
              <a:rPr kumimoji="1" lang="en-US" altLang="zh-CN" sz="1800" dirty="0"/>
              <a:t>the</a:t>
            </a:r>
            <a:r>
              <a:rPr kumimoji="1" lang="zh-CN" altLang="en-US" sz="1800" dirty="0"/>
              <a:t> </a:t>
            </a:r>
            <a:r>
              <a:rPr kumimoji="1" lang="en-US" altLang="zh-CN" sz="1800" dirty="0"/>
              <a:t>inheritance</a:t>
            </a:r>
            <a:r>
              <a:rPr kumimoji="1" lang="zh-CN" altLang="en-US" sz="1800" dirty="0"/>
              <a:t> </a:t>
            </a:r>
            <a:r>
              <a:rPr kumimoji="1" lang="en-US" altLang="zh-CN" sz="1800" dirty="0"/>
              <a:t>of</a:t>
            </a:r>
            <a:r>
              <a:rPr kumimoji="1" lang="zh-CN" altLang="en-US" sz="1800" dirty="0"/>
              <a:t> </a:t>
            </a:r>
            <a:r>
              <a:rPr kumimoji="1" lang="en-US" altLang="zh-CN" sz="1800" dirty="0"/>
              <a:t>genes</a:t>
            </a:r>
            <a:r>
              <a:rPr kumimoji="1" lang="zh-CN" altLang="en-US" sz="1800" dirty="0"/>
              <a:t> </a:t>
            </a:r>
            <a:r>
              <a:rPr kumimoji="1" lang="en-US" altLang="zh-CN" sz="1800" dirty="0"/>
              <a:t>on</a:t>
            </a:r>
            <a:r>
              <a:rPr kumimoji="1" lang="zh-CN" altLang="en-US" sz="1800" dirty="0"/>
              <a:t> </a:t>
            </a:r>
            <a:r>
              <a:rPr kumimoji="1" lang="en-US" altLang="zh-CN" sz="1800" dirty="0"/>
              <a:t>the</a:t>
            </a:r>
            <a:r>
              <a:rPr kumimoji="1" lang="zh-CN" altLang="en-US" sz="1800" dirty="0"/>
              <a:t> </a:t>
            </a:r>
            <a:r>
              <a:rPr kumimoji="1" lang="en-US" altLang="zh-CN" sz="1800" dirty="0"/>
              <a:t>homologous</a:t>
            </a:r>
            <a:r>
              <a:rPr kumimoji="1" lang="zh-CN" altLang="en-US" sz="1800" dirty="0"/>
              <a:t> </a:t>
            </a:r>
            <a:r>
              <a:rPr kumimoji="1" lang="en-US" altLang="zh-CN" sz="1800" dirty="0"/>
              <a:t>part</a:t>
            </a:r>
            <a:r>
              <a:rPr kumimoji="1" lang="zh-CN" altLang="en-US" sz="1800" dirty="0"/>
              <a:t> </a:t>
            </a:r>
            <a:r>
              <a:rPr kumimoji="1" lang="en-US" altLang="zh-CN" sz="1800" dirty="0"/>
              <a:t>of</a:t>
            </a:r>
            <a:r>
              <a:rPr kumimoji="1" lang="zh-CN" altLang="en-US" sz="1800" dirty="0"/>
              <a:t> </a:t>
            </a:r>
            <a:r>
              <a:rPr kumimoji="1" lang="en-US" altLang="zh-CN" sz="1800" dirty="0"/>
              <a:t>X</a:t>
            </a:r>
            <a:r>
              <a:rPr kumimoji="1" lang="zh-CN" altLang="en-US" sz="1800" dirty="0"/>
              <a:t> </a:t>
            </a:r>
            <a:r>
              <a:rPr kumimoji="1" lang="en-US" altLang="zh-CN" sz="1800" dirty="0"/>
              <a:t>and</a:t>
            </a:r>
            <a:r>
              <a:rPr kumimoji="1" lang="zh-CN" altLang="en-US" sz="1800" dirty="0"/>
              <a:t> </a:t>
            </a:r>
            <a:r>
              <a:rPr kumimoji="1" lang="en-US" altLang="zh-CN" sz="1800" dirty="0"/>
              <a:t>Y</a:t>
            </a:r>
            <a:r>
              <a:rPr kumimoji="1" lang="zh-CN" altLang="en-US" sz="1800" dirty="0"/>
              <a:t> </a:t>
            </a:r>
            <a:r>
              <a:rPr kumimoji="1" lang="en-US" altLang="zh-CN" sz="1800" dirty="0"/>
              <a:t>chromosomes?</a:t>
            </a:r>
          </a:p>
          <a:p>
            <a:pPr>
              <a:spcBef>
                <a:spcPts val="1000"/>
              </a:spcBef>
            </a:pPr>
            <a:r>
              <a:rPr kumimoji="1" lang="en-US" altLang="zh-CN" sz="1800" dirty="0"/>
              <a:t>Q:</a:t>
            </a:r>
            <a:r>
              <a:rPr kumimoji="1" lang="zh-CN" altLang="en-US" sz="1800" dirty="0"/>
              <a:t> </a:t>
            </a:r>
            <a:r>
              <a:rPr kumimoji="1" lang="en-US" altLang="zh-CN" sz="1800" dirty="0"/>
              <a:t>If</a:t>
            </a:r>
            <a:r>
              <a:rPr kumimoji="1" lang="zh-CN" altLang="en-US" sz="1800" dirty="0"/>
              <a:t> </a:t>
            </a:r>
            <a:r>
              <a:rPr kumimoji="1" lang="en-US" altLang="zh-CN" sz="1800" dirty="0"/>
              <a:t>an</a:t>
            </a:r>
            <a:r>
              <a:rPr kumimoji="1" lang="zh-CN" altLang="en-US" sz="1800" dirty="0"/>
              <a:t> </a:t>
            </a:r>
            <a:r>
              <a:rPr kumimoji="1" lang="en-US" altLang="zh-CN" sz="1800" dirty="0"/>
              <a:t>X-linked</a:t>
            </a:r>
            <a:r>
              <a:rPr kumimoji="1" lang="zh-CN" altLang="en-US" sz="1800" dirty="0"/>
              <a:t> </a:t>
            </a:r>
            <a:r>
              <a:rPr kumimoji="1" lang="en-US" altLang="zh-CN" sz="1800" dirty="0"/>
              <a:t>recessive</a:t>
            </a:r>
            <a:r>
              <a:rPr kumimoji="1" lang="zh-CN" altLang="en-US" sz="1800" dirty="0"/>
              <a:t> </a:t>
            </a:r>
            <a:r>
              <a:rPr kumimoji="1" lang="en-US" altLang="zh-CN" sz="1800" dirty="0"/>
              <a:t>allele</a:t>
            </a:r>
            <a:r>
              <a:rPr kumimoji="1" lang="zh-CN" altLang="en-US" sz="1800" dirty="0"/>
              <a:t> </a:t>
            </a:r>
            <a:r>
              <a:rPr kumimoji="1" lang="en-US" altLang="zh-CN" sz="1800" dirty="0"/>
              <a:t>causes</a:t>
            </a:r>
            <a:r>
              <a:rPr kumimoji="1" lang="zh-CN" altLang="en-US" sz="1800" dirty="0"/>
              <a:t> </a:t>
            </a:r>
            <a:r>
              <a:rPr kumimoji="1" lang="en-US" altLang="zh-CN" sz="1800" dirty="0"/>
              <a:t>a</a:t>
            </a:r>
            <a:r>
              <a:rPr kumimoji="1" lang="zh-CN" altLang="en-US" sz="1800" dirty="0"/>
              <a:t> </a:t>
            </a:r>
            <a:r>
              <a:rPr kumimoji="1" lang="en-US" altLang="zh-CN" sz="1800" dirty="0"/>
              <a:t>disease,</a:t>
            </a:r>
            <a:r>
              <a:rPr kumimoji="1" lang="zh-CN" altLang="en-US" sz="1800" dirty="0"/>
              <a:t> </a:t>
            </a:r>
            <a:r>
              <a:rPr kumimoji="1" lang="en-US" altLang="zh-CN" sz="1800" dirty="0"/>
              <a:t>will</a:t>
            </a:r>
            <a:r>
              <a:rPr kumimoji="1" lang="zh-CN" altLang="en-US" sz="1800" dirty="0"/>
              <a:t> </a:t>
            </a:r>
            <a:r>
              <a:rPr kumimoji="1" lang="en-US" altLang="zh-CN" sz="1800" dirty="0"/>
              <a:t>it</a:t>
            </a:r>
            <a:r>
              <a:rPr kumimoji="1" lang="zh-CN" altLang="en-US" sz="1800" dirty="0"/>
              <a:t> </a:t>
            </a:r>
            <a:r>
              <a:rPr kumimoji="1" lang="en-US" altLang="zh-CN" sz="1800" dirty="0"/>
              <a:t>influence</a:t>
            </a:r>
            <a:r>
              <a:rPr kumimoji="1" lang="zh-CN" altLang="en-US" sz="1800" dirty="0"/>
              <a:t> </a:t>
            </a:r>
            <a:r>
              <a:rPr kumimoji="1" lang="en-US" altLang="zh-CN" sz="1800" dirty="0"/>
              <a:t>men</a:t>
            </a:r>
            <a:r>
              <a:rPr kumimoji="1" lang="zh-CN" altLang="en-US" sz="1800" dirty="0"/>
              <a:t> </a:t>
            </a:r>
            <a:r>
              <a:rPr kumimoji="1" lang="en-US" altLang="zh-CN" sz="1800" dirty="0"/>
              <a:t>or</a:t>
            </a:r>
            <a:r>
              <a:rPr kumimoji="1" lang="zh-CN" altLang="en-US" sz="1800" dirty="0"/>
              <a:t> </a:t>
            </a:r>
            <a:r>
              <a:rPr kumimoji="1" lang="en-US" altLang="zh-CN" sz="1800" dirty="0"/>
              <a:t>women</a:t>
            </a:r>
            <a:r>
              <a:rPr kumimoji="1" lang="zh-CN" altLang="en-US" sz="1800" dirty="0"/>
              <a:t> </a:t>
            </a:r>
            <a:r>
              <a:rPr kumimoji="1" lang="en-US" altLang="zh-CN" sz="1800" dirty="0"/>
              <a:t>more</a:t>
            </a:r>
            <a:r>
              <a:rPr kumimoji="1" lang="zh-CN" altLang="en-US" sz="1800" dirty="0"/>
              <a:t> </a:t>
            </a:r>
            <a:r>
              <a:rPr kumimoji="1" lang="en-US" altLang="zh-CN" sz="1800" dirty="0"/>
              <a:t>in</a:t>
            </a:r>
            <a:r>
              <a:rPr kumimoji="1" lang="zh-CN" altLang="en-US" sz="1800" dirty="0"/>
              <a:t> </a:t>
            </a:r>
            <a:r>
              <a:rPr kumimoji="1" lang="en-US" altLang="zh-CN" sz="1800" dirty="0"/>
              <a:t>the</a:t>
            </a:r>
            <a:r>
              <a:rPr kumimoji="1" lang="zh-CN" altLang="en-US" sz="1800" dirty="0"/>
              <a:t> </a:t>
            </a:r>
            <a:r>
              <a:rPr kumimoji="1" lang="en-US" altLang="zh-CN" sz="1800" dirty="0"/>
              <a:t>population?</a:t>
            </a:r>
            <a:r>
              <a:rPr kumimoji="1" lang="zh-CN" altLang="en-US" sz="1800" dirty="0"/>
              <a:t> </a:t>
            </a:r>
            <a:r>
              <a:rPr kumimoji="1" lang="en-US" altLang="zh-CN" sz="1800" dirty="0"/>
              <a:t>What</a:t>
            </a:r>
            <a:r>
              <a:rPr kumimoji="1" lang="zh-CN" altLang="en-US" sz="1800" dirty="0"/>
              <a:t> </a:t>
            </a:r>
            <a:r>
              <a:rPr kumimoji="1" lang="en-US" altLang="zh-CN" sz="1800" dirty="0"/>
              <a:t>about</a:t>
            </a:r>
            <a:r>
              <a:rPr kumimoji="1" lang="zh-CN" altLang="en-US" sz="1800" dirty="0"/>
              <a:t> </a:t>
            </a:r>
            <a:r>
              <a:rPr kumimoji="1" lang="en-US" altLang="zh-CN" sz="1800" dirty="0"/>
              <a:t>X-linked dominant traits?</a:t>
            </a:r>
          </a:p>
        </p:txBody>
      </p:sp>
      <p:pic>
        <p:nvPicPr>
          <p:cNvPr id="6" name="图片 5" descr="图示&#10;&#10;描述已自动生成">
            <a:extLst>
              <a:ext uri="{FF2B5EF4-FFF2-40B4-BE49-F238E27FC236}">
                <a16:creationId xmlns:a16="http://schemas.microsoft.com/office/drawing/2014/main" id="{68FBCDD6-ECFB-1848-A24F-076DC25A4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5198" y="1170379"/>
            <a:ext cx="3769670" cy="2258621"/>
          </a:xfrm>
          <a:prstGeom prst="rect">
            <a:avLst/>
          </a:prstGeom>
        </p:spPr>
      </p:pic>
      <p:sp>
        <p:nvSpPr>
          <p:cNvPr id="7" name="文本框 6">
            <a:extLst>
              <a:ext uri="{FF2B5EF4-FFF2-40B4-BE49-F238E27FC236}">
                <a16:creationId xmlns:a16="http://schemas.microsoft.com/office/drawing/2014/main" id="{F2953A84-FA25-8D4D-B485-A70D2A56C39B}"/>
              </a:ext>
            </a:extLst>
          </p:cNvPr>
          <p:cNvSpPr txBox="1"/>
          <p:nvPr/>
        </p:nvSpPr>
        <p:spPr>
          <a:xfrm>
            <a:off x="5351815" y="4743269"/>
            <a:ext cx="3658587"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 hereditary </a:t>
            </a:r>
            <a:r>
              <a:rPr lang="en-US" altLang="zh-CN" b="1" dirty="0"/>
              <a:t>carrier</a:t>
            </a:r>
            <a:r>
              <a:rPr lang="en-US" altLang="zh-CN" dirty="0"/>
              <a:t> (or just carrier), is a person or</a:t>
            </a:r>
            <a:r>
              <a:rPr lang="zh-CN" altLang="en-US" dirty="0"/>
              <a:t> </a:t>
            </a:r>
            <a:r>
              <a:rPr lang="en-US" altLang="zh-CN" dirty="0"/>
              <a:t>other organism</a:t>
            </a:r>
            <a:r>
              <a:rPr lang="zh-CN" altLang="en-US" dirty="0"/>
              <a:t> </a:t>
            </a:r>
            <a:r>
              <a:rPr lang="en-US" altLang="zh-CN" dirty="0"/>
              <a:t>that has inherited a recessive allele</a:t>
            </a:r>
            <a:r>
              <a:rPr lang="zh-CN" altLang="en-US" dirty="0"/>
              <a:t> </a:t>
            </a:r>
            <a:r>
              <a:rPr lang="en-US" altLang="zh-CN" dirty="0"/>
              <a:t>for a genetic</a:t>
            </a:r>
            <a:r>
              <a:rPr lang="zh-CN" altLang="en-US" dirty="0"/>
              <a:t> </a:t>
            </a:r>
            <a:r>
              <a:rPr lang="en-US" altLang="zh-CN" dirty="0"/>
              <a:t>trait or mutation</a:t>
            </a:r>
            <a:r>
              <a:rPr lang="zh-CN" altLang="en-US" dirty="0"/>
              <a:t> </a:t>
            </a:r>
            <a:r>
              <a:rPr lang="en-US" altLang="zh-CN" dirty="0"/>
              <a:t>but usually does not</a:t>
            </a:r>
            <a:r>
              <a:rPr lang="zh-CN" altLang="en-US" dirty="0"/>
              <a:t> </a:t>
            </a:r>
            <a:r>
              <a:rPr lang="en-US" altLang="zh-CN" dirty="0"/>
              <a:t>display that</a:t>
            </a:r>
            <a:r>
              <a:rPr lang="zh-CN" altLang="en-US" dirty="0"/>
              <a:t> </a:t>
            </a:r>
            <a:r>
              <a:rPr lang="en-US" altLang="zh-CN" dirty="0"/>
              <a:t>trait or show symptoms of the disease.</a:t>
            </a:r>
            <a:r>
              <a:rPr kumimoji="1" lang="zh-CN" altLang="en-US" dirty="0"/>
              <a:t> </a:t>
            </a:r>
            <a:endParaRPr kumimoji="1" lang="en-US" altLang="zh-CN" dirty="0"/>
          </a:p>
        </p:txBody>
      </p:sp>
      <p:sp>
        <p:nvSpPr>
          <p:cNvPr id="8" name="文本框 7">
            <a:extLst>
              <a:ext uri="{FF2B5EF4-FFF2-40B4-BE49-F238E27FC236}">
                <a16:creationId xmlns:a16="http://schemas.microsoft.com/office/drawing/2014/main" id="{22D520A1-37E5-1C47-8157-023B0D308113}"/>
              </a:ext>
            </a:extLst>
          </p:cNvPr>
          <p:cNvSpPr txBox="1"/>
          <p:nvPr/>
        </p:nvSpPr>
        <p:spPr>
          <a:xfrm>
            <a:off x="5351814" y="3485970"/>
            <a:ext cx="3487386"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Since males only have one X chromosome (XY), in X-linked recessive traits, the phenotype is fully expressed.</a:t>
            </a:r>
          </a:p>
        </p:txBody>
      </p:sp>
      <p:sp>
        <p:nvSpPr>
          <p:cNvPr id="9" name="文本框 8">
            <a:extLst>
              <a:ext uri="{FF2B5EF4-FFF2-40B4-BE49-F238E27FC236}">
                <a16:creationId xmlns:a16="http://schemas.microsoft.com/office/drawing/2014/main" id="{6CB4C71E-3158-9149-9523-6982B4406932}"/>
              </a:ext>
            </a:extLst>
          </p:cNvPr>
          <p:cNvSpPr txBox="1"/>
          <p:nvPr/>
        </p:nvSpPr>
        <p:spPr>
          <a:xfrm>
            <a:off x="133598" y="139285"/>
            <a:ext cx="8553202" cy="369332"/>
          </a:xfrm>
          <a:prstGeom prst="rect">
            <a:avLst/>
          </a:prstGeom>
          <a:noFill/>
        </p:spPr>
        <p:txBody>
          <a:bodyPr wrap="square" rtlCol="0">
            <a:spAutoFit/>
          </a:bodyPr>
          <a:lstStyle/>
          <a:p>
            <a:r>
              <a:rPr kumimoji="1" lang="en-US" altLang="zh-CN" dirty="0">
                <a:hlinkClick r:id="rId4"/>
              </a:rPr>
              <a:t>https://www.thoughtco.com/sex-linked-traits-373451</a:t>
            </a:r>
            <a:r>
              <a:rPr kumimoji="1" lang="zh-CN" altLang="en-US" dirty="0"/>
              <a:t> </a:t>
            </a:r>
          </a:p>
        </p:txBody>
      </p:sp>
    </p:spTree>
    <p:extLst>
      <p:ext uri="{BB962C8B-B14F-4D97-AF65-F5344CB8AC3E}">
        <p14:creationId xmlns:p14="http://schemas.microsoft.com/office/powerpoint/2010/main" val="364724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checkerboard(across)">
                                      <p:cBhvr>
                                        <p:cTn id="34" dur="500"/>
                                        <p:tgtEl>
                                          <p:spTgt spid="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checkerboard(across)">
                                      <p:cBhvr>
                                        <p:cTn id="3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0B7A5-7670-1645-AACB-C9388C1650B4}"/>
              </a:ext>
            </a:extLst>
          </p:cNvPr>
          <p:cNvSpPr>
            <a:spLocks noGrp="1"/>
          </p:cNvSpPr>
          <p:nvPr>
            <p:ph type="title"/>
          </p:nvPr>
        </p:nvSpPr>
        <p:spPr>
          <a:xfrm>
            <a:off x="457200" y="152400"/>
            <a:ext cx="8229600" cy="1143000"/>
          </a:xfrm>
        </p:spPr>
        <p:txBody>
          <a:bodyPr/>
          <a:lstStyle/>
          <a:p>
            <a:r>
              <a:rPr kumimoji="1" lang="en-US" altLang="zh-CN" dirty="0"/>
              <a:t>Question</a:t>
            </a:r>
            <a:r>
              <a:rPr kumimoji="1" lang="zh-CN" altLang="en-US" dirty="0"/>
              <a:t> </a:t>
            </a:r>
            <a:r>
              <a:rPr kumimoji="1" lang="en-US" altLang="zh-CN" dirty="0"/>
              <a:t>–</a:t>
            </a:r>
            <a:r>
              <a:rPr kumimoji="1" lang="zh-CN" altLang="en-US" dirty="0"/>
              <a:t> </a:t>
            </a:r>
            <a:r>
              <a:rPr kumimoji="1" lang="en-US" altLang="zh-CN" dirty="0"/>
              <a:t>color</a:t>
            </a:r>
            <a:r>
              <a:rPr kumimoji="1" lang="zh-CN" altLang="en-US" dirty="0"/>
              <a:t> </a:t>
            </a:r>
            <a:r>
              <a:rPr kumimoji="1" lang="en-US" altLang="zh-CN" dirty="0"/>
              <a:t>blindness</a:t>
            </a:r>
            <a:endParaRPr kumimoji="1" lang="zh-CN" altLang="en-US" dirty="0"/>
          </a:p>
        </p:txBody>
      </p:sp>
      <p:sp>
        <p:nvSpPr>
          <p:cNvPr id="3" name="内容占位符 2">
            <a:extLst>
              <a:ext uri="{FF2B5EF4-FFF2-40B4-BE49-F238E27FC236}">
                <a16:creationId xmlns:a16="http://schemas.microsoft.com/office/drawing/2014/main" id="{FF07BE50-5628-1649-BFC6-0AF7271F699F}"/>
              </a:ext>
            </a:extLst>
          </p:cNvPr>
          <p:cNvSpPr>
            <a:spLocks noGrp="1"/>
          </p:cNvSpPr>
          <p:nvPr>
            <p:ph idx="1"/>
          </p:nvPr>
        </p:nvSpPr>
        <p:spPr>
          <a:xfrm>
            <a:off x="457200" y="1295400"/>
            <a:ext cx="8229600" cy="5410200"/>
          </a:xfrm>
        </p:spPr>
        <p:txBody>
          <a:bodyPr>
            <a:normAutofit lnSpcReduction="10000"/>
          </a:bodyPr>
          <a:lstStyle/>
          <a:p>
            <a:pPr marL="274638" indent="-274638">
              <a:spcBef>
                <a:spcPts val="1500"/>
              </a:spcBef>
              <a:buNone/>
            </a:pPr>
            <a:r>
              <a:rPr lang="en-US" altLang="zh-CN" sz="2400" dirty="0"/>
              <a:t>1.</a:t>
            </a:r>
            <a:r>
              <a:rPr lang="zh-CN" altLang="en-US" sz="2400" dirty="0"/>
              <a:t> </a:t>
            </a:r>
            <a:r>
              <a:rPr lang="en-US" altLang="zh-CN" sz="2400" dirty="0"/>
              <a:t>When a normal</a:t>
            </a:r>
            <a:r>
              <a:rPr lang="zh-CN" altLang="en-US" sz="2400" dirty="0"/>
              <a:t> </a:t>
            </a:r>
            <a:r>
              <a:rPr lang="en-US" altLang="zh-CN" sz="2400" dirty="0"/>
              <a:t>vision woman is married to a colour blind man</a:t>
            </a:r>
            <a:r>
              <a:rPr lang="zh-CN" altLang="en-US" sz="2400" dirty="0"/>
              <a:t> </a:t>
            </a:r>
            <a:r>
              <a:rPr lang="en-US" altLang="zh-CN" sz="2400" dirty="0"/>
              <a:t>(P</a:t>
            </a:r>
            <a:r>
              <a:rPr lang="zh-CN" altLang="en-US" sz="2400" dirty="0"/>
              <a:t> </a:t>
            </a:r>
            <a:r>
              <a:rPr lang="en-US" altLang="zh-CN" sz="2400" dirty="0"/>
              <a:t>generation),</a:t>
            </a:r>
            <a:r>
              <a:rPr lang="zh-CN" altLang="en-US" sz="2400" dirty="0"/>
              <a:t> </a:t>
            </a:r>
            <a:r>
              <a:rPr lang="en-US" altLang="zh-CN" sz="2400" dirty="0"/>
              <a:t>their children (daughters and sons) have normal colour vision. </a:t>
            </a:r>
          </a:p>
          <a:p>
            <a:pPr marL="274638" indent="-52388">
              <a:spcBef>
                <a:spcPts val="1500"/>
              </a:spcBef>
              <a:buNone/>
            </a:pPr>
            <a:r>
              <a:rPr lang="en-US" altLang="zh-CN" sz="2400" dirty="0"/>
              <a:t>But when their daughters</a:t>
            </a:r>
            <a:r>
              <a:rPr lang="zh-CN" altLang="en-US" sz="2400" dirty="0"/>
              <a:t> </a:t>
            </a:r>
            <a:r>
              <a:rPr lang="en-US" altLang="zh-CN" sz="2400" dirty="0"/>
              <a:t>(F1</a:t>
            </a:r>
            <a:r>
              <a:rPr lang="zh-CN" altLang="en-US" sz="2400" dirty="0"/>
              <a:t> </a:t>
            </a:r>
            <a:r>
              <a:rPr lang="en-US" altLang="zh-CN" sz="2400" dirty="0"/>
              <a:t>generation) were married to normal man, 50% of their sons</a:t>
            </a:r>
            <a:r>
              <a:rPr lang="zh-CN" altLang="en-US" sz="2400" dirty="0"/>
              <a:t> </a:t>
            </a:r>
            <a:r>
              <a:rPr lang="en-US" altLang="zh-CN" sz="2400" dirty="0"/>
              <a:t>(F2</a:t>
            </a:r>
            <a:r>
              <a:rPr lang="zh-CN" altLang="en-US" sz="2400" dirty="0"/>
              <a:t> </a:t>
            </a:r>
            <a:r>
              <a:rPr lang="en-US" altLang="zh-CN" sz="2400" dirty="0"/>
              <a:t>generation) are colour blind and the remaining 50% are normal. </a:t>
            </a:r>
          </a:p>
          <a:p>
            <a:pPr marL="679450" indent="-457200">
              <a:spcBef>
                <a:spcPts val="1500"/>
              </a:spcBef>
              <a:buAutoNum type="alphaLcParenR"/>
            </a:pPr>
            <a:r>
              <a:rPr lang="en-US" altLang="zh-CN" sz="2400" dirty="0"/>
              <a:t>What</a:t>
            </a:r>
            <a:r>
              <a:rPr lang="zh-CN" altLang="en-US" sz="2400" dirty="0"/>
              <a:t> </a:t>
            </a:r>
            <a:r>
              <a:rPr lang="en-US" altLang="zh-CN" sz="2400" dirty="0"/>
              <a:t>will the</a:t>
            </a:r>
            <a:r>
              <a:rPr lang="zh-CN" altLang="en-US" sz="2400" dirty="0"/>
              <a:t> </a:t>
            </a:r>
            <a:r>
              <a:rPr lang="en-US" altLang="zh-CN" sz="2400" dirty="0"/>
              <a:t>phenotypes</a:t>
            </a:r>
            <a:r>
              <a:rPr lang="zh-CN" altLang="en-US" sz="2400" dirty="0"/>
              <a:t> </a:t>
            </a:r>
            <a:r>
              <a:rPr lang="en-US" altLang="zh-CN" sz="2400" dirty="0"/>
              <a:t>of daughters</a:t>
            </a:r>
            <a:r>
              <a:rPr lang="zh-CN" altLang="en-US" sz="2400" dirty="0"/>
              <a:t> </a:t>
            </a:r>
            <a:r>
              <a:rPr lang="en-US" altLang="zh-CN" sz="2400" dirty="0"/>
              <a:t>in</a:t>
            </a:r>
            <a:r>
              <a:rPr lang="zh-CN" altLang="en-US" sz="2400" dirty="0"/>
              <a:t> </a:t>
            </a:r>
            <a:r>
              <a:rPr lang="en-US" altLang="zh-CN" sz="2400" dirty="0"/>
              <a:t>F2</a:t>
            </a:r>
            <a:r>
              <a:rPr lang="zh-CN" altLang="en-US" sz="2400" dirty="0"/>
              <a:t> </a:t>
            </a:r>
            <a:r>
              <a:rPr lang="en-US" altLang="zh-CN" sz="2400" dirty="0"/>
              <a:t>generation</a:t>
            </a:r>
            <a:r>
              <a:rPr lang="zh-CN" altLang="en-US" sz="2400" dirty="0"/>
              <a:t> </a:t>
            </a:r>
            <a:r>
              <a:rPr lang="en-US" altLang="zh-CN" sz="2400" dirty="0"/>
              <a:t>be?</a:t>
            </a:r>
          </a:p>
          <a:p>
            <a:pPr marL="679450" indent="-457200">
              <a:spcBef>
                <a:spcPts val="1500"/>
              </a:spcBef>
              <a:buAutoNum type="alphaLcParenR"/>
            </a:pPr>
            <a:r>
              <a:rPr lang="en-US" altLang="zh-CN" sz="2400" dirty="0"/>
              <a:t>Can</a:t>
            </a:r>
            <a:r>
              <a:rPr lang="zh-CN" altLang="en-US" sz="2400" dirty="0"/>
              <a:t> </a:t>
            </a:r>
            <a:r>
              <a:rPr lang="en-US" altLang="zh-CN" sz="2400" dirty="0"/>
              <a:t>you</a:t>
            </a:r>
            <a:r>
              <a:rPr lang="zh-CN" altLang="en-US" sz="2400" dirty="0"/>
              <a:t> </a:t>
            </a:r>
            <a:r>
              <a:rPr lang="en-US" altLang="zh-CN" sz="2400" dirty="0"/>
              <a:t>work</a:t>
            </a:r>
            <a:r>
              <a:rPr lang="zh-CN" altLang="en-US" sz="2400" dirty="0"/>
              <a:t> </a:t>
            </a:r>
            <a:r>
              <a:rPr lang="en-US" altLang="zh-CN" sz="2400" dirty="0"/>
              <a:t>out</a:t>
            </a:r>
            <a:r>
              <a:rPr lang="zh-CN" altLang="en-US" sz="2400" dirty="0"/>
              <a:t> </a:t>
            </a:r>
            <a:r>
              <a:rPr lang="en-US" altLang="zh-CN" sz="2400" dirty="0"/>
              <a:t>the</a:t>
            </a:r>
            <a:r>
              <a:rPr lang="zh-CN" altLang="en-US" sz="2400" dirty="0"/>
              <a:t> </a:t>
            </a:r>
            <a:r>
              <a:rPr lang="en-US" altLang="zh-CN" sz="2400" dirty="0"/>
              <a:t>genotypes</a:t>
            </a:r>
            <a:r>
              <a:rPr lang="zh-CN" altLang="en-US" sz="2400" dirty="0"/>
              <a:t> </a:t>
            </a:r>
            <a:r>
              <a:rPr lang="en-US" altLang="zh-CN" sz="2400" dirty="0"/>
              <a:t>of</a:t>
            </a:r>
            <a:r>
              <a:rPr lang="zh-CN" altLang="en-US" sz="2400" dirty="0"/>
              <a:t> </a:t>
            </a:r>
            <a:r>
              <a:rPr lang="en-US" altLang="zh-CN" sz="2400" dirty="0"/>
              <a:t>P</a:t>
            </a:r>
            <a:r>
              <a:rPr lang="zh-CN" altLang="en-US" sz="2400" dirty="0"/>
              <a:t> </a:t>
            </a:r>
            <a:r>
              <a:rPr lang="en-US" altLang="zh-CN" sz="2400" dirty="0"/>
              <a:t>generation?</a:t>
            </a:r>
          </a:p>
          <a:p>
            <a:pPr marL="274638" indent="-274638">
              <a:spcBef>
                <a:spcPts val="1500"/>
              </a:spcBef>
              <a:buNone/>
            </a:pPr>
            <a:r>
              <a:rPr lang="en-US" altLang="zh-CN" sz="2400" dirty="0"/>
              <a:t>2.</a:t>
            </a:r>
            <a:r>
              <a:rPr lang="zh-CN" altLang="en-US" sz="2400" dirty="0"/>
              <a:t> </a:t>
            </a:r>
            <a:r>
              <a:rPr lang="en-US" altLang="zh-CN" sz="2400" dirty="0"/>
              <a:t>If a colour blind woman marries a normal man,</a:t>
            </a:r>
            <a:r>
              <a:rPr lang="zh-CN" altLang="en-US" sz="2400" dirty="0"/>
              <a:t> </a:t>
            </a:r>
            <a:r>
              <a:rPr lang="en-US" altLang="zh-CN" sz="2400" dirty="0"/>
              <a:t>what</a:t>
            </a:r>
            <a:r>
              <a:rPr lang="zh-CN" altLang="en-US" sz="2400" dirty="0"/>
              <a:t> </a:t>
            </a:r>
            <a:r>
              <a:rPr lang="en-US" altLang="zh-CN" sz="2400" dirty="0"/>
              <a:t>are</a:t>
            </a:r>
            <a:r>
              <a:rPr lang="zh-CN" altLang="en-US" sz="2400" dirty="0"/>
              <a:t> </a:t>
            </a:r>
            <a:r>
              <a:rPr lang="en-US" altLang="zh-CN" sz="2400" dirty="0"/>
              <a:t>the</a:t>
            </a:r>
            <a:r>
              <a:rPr lang="zh-CN" altLang="en-US" sz="2400" dirty="0"/>
              <a:t> </a:t>
            </a:r>
            <a:r>
              <a:rPr lang="en-US" altLang="zh-CN" sz="2400" dirty="0"/>
              <a:t>phenotypes</a:t>
            </a:r>
            <a:r>
              <a:rPr lang="zh-CN" altLang="en-US" sz="2400" dirty="0"/>
              <a:t> </a:t>
            </a:r>
            <a:r>
              <a:rPr lang="en-US" altLang="zh-CN" sz="2400" dirty="0"/>
              <a:t>of</a:t>
            </a:r>
            <a:r>
              <a:rPr lang="zh-CN" altLang="en-US" sz="2400" dirty="0"/>
              <a:t> </a:t>
            </a:r>
            <a:r>
              <a:rPr lang="en-US" altLang="zh-CN" sz="2400" dirty="0"/>
              <a:t>their</a:t>
            </a:r>
            <a:r>
              <a:rPr lang="zh-CN" altLang="en-US" sz="2400" dirty="0"/>
              <a:t> </a:t>
            </a:r>
            <a:r>
              <a:rPr lang="en-US" altLang="zh-CN" sz="2400" dirty="0"/>
              <a:t>children? </a:t>
            </a:r>
          </a:p>
          <a:p>
            <a:pPr marL="274638" indent="-274638">
              <a:spcBef>
                <a:spcPts val="1500"/>
              </a:spcBef>
              <a:buNone/>
            </a:pPr>
            <a:r>
              <a:rPr kumimoji="1" lang="en-US" altLang="zh-CN" sz="2400" dirty="0"/>
              <a:t>3.</a:t>
            </a:r>
            <a:r>
              <a:rPr kumimoji="1" lang="zh-CN" altLang="en-US" sz="2400" dirty="0"/>
              <a:t> </a:t>
            </a:r>
            <a:r>
              <a:rPr kumimoji="1" lang="en-US" altLang="zh-CN" sz="2400" dirty="0"/>
              <a:t>If</a:t>
            </a:r>
            <a:r>
              <a:rPr kumimoji="1" lang="zh-CN" altLang="en-US" sz="2400" dirty="0"/>
              <a:t> </a:t>
            </a:r>
            <a:r>
              <a:rPr kumimoji="1" lang="en-US" altLang="zh-CN" sz="2400" dirty="0"/>
              <a:t>a</a:t>
            </a:r>
            <a:r>
              <a:rPr kumimoji="1" lang="zh-CN" altLang="en-US" sz="2400" dirty="0"/>
              <a:t> </a:t>
            </a:r>
            <a:r>
              <a:rPr kumimoji="1" lang="en-US" altLang="zh-CN" sz="2400" dirty="0"/>
              <a:t>normal</a:t>
            </a:r>
            <a:r>
              <a:rPr kumimoji="1" lang="zh-CN" altLang="en-US" sz="2400" dirty="0"/>
              <a:t> </a:t>
            </a:r>
            <a:r>
              <a:rPr kumimoji="1" lang="en-US" altLang="zh-CN" sz="2400" dirty="0"/>
              <a:t>vision</a:t>
            </a:r>
            <a:r>
              <a:rPr kumimoji="1" lang="zh-CN" altLang="en-US" sz="2400" dirty="0"/>
              <a:t> </a:t>
            </a:r>
            <a:r>
              <a:rPr kumimoji="1" lang="en-US" altLang="zh-CN" sz="2400" dirty="0"/>
              <a:t>carrier</a:t>
            </a:r>
            <a:r>
              <a:rPr kumimoji="1" lang="zh-CN" altLang="en-US" sz="2400" dirty="0"/>
              <a:t> </a:t>
            </a:r>
            <a:r>
              <a:rPr kumimoji="1" lang="en-US" altLang="zh-CN" sz="2400" dirty="0"/>
              <a:t>woman</a:t>
            </a:r>
            <a:r>
              <a:rPr kumimoji="1" lang="zh-CN" altLang="en-US" sz="2400" dirty="0"/>
              <a:t> </a:t>
            </a:r>
            <a:r>
              <a:rPr kumimoji="1" lang="en-US" altLang="zh-CN" sz="2400" dirty="0"/>
              <a:t>marries</a:t>
            </a:r>
            <a:r>
              <a:rPr kumimoji="1" lang="zh-CN" altLang="en-US" sz="2400" dirty="0"/>
              <a:t> </a:t>
            </a:r>
            <a:r>
              <a:rPr kumimoji="1" lang="en-US" altLang="zh-CN" sz="2400" dirty="0"/>
              <a:t>a</a:t>
            </a:r>
            <a:r>
              <a:rPr kumimoji="1" lang="zh-CN" altLang="en-US" sz="2400" dirty="0"/>
              <a:t> </a:t>
            </a:r>
            <a:r>
              <a:rPr kumimoji="1" lang="en-US" altLang="zh-CN" sz="2400" dirty="0"/>
              <a:t>color</a:t>
            </a:r>
            <a:r>
              <a:rPr kumimoji="1" lang="zh-CN" altLang="en-US" sz="2400" dirty="0"/>
              <a:t> </a:t>
            </a:r>
            <a:r>
              <a:rPr kumimoji="1" lang="en-US" altLang="zh-CN" sz="2400" dirty="0"/>
              <a:t>blind</a:t>
            </a:r>
            <a:r>
              <a:rPr kumimoji="1" lang="zh-CN" altLang="en-US" sz="2400" dirty="0"/>
              <a:t> </a:t>
            </a:r>
            <a:r>
              <a:rPr kumimoji="1" lang="en-US" altLang="zh-CN" sz="2400" dirty="0"/>
              <a:t>man,</a:t>
            </a:r>
            <a:r>
              <a:rPr kumimoji="1" lang="zh-CN" altLang="en-US" sz="2400" dirty="0"/>
              <a:t> </a:t>
            </a:r>
            <a:r>
              <a:rPr lang="en-US" altLang="zh-CN" sz="2400" dirty="0"/>
              <a:t>what</a:t>
            </a:r>
            <a:r>
              <a:rPr lang="zh-CN" altLang="en-US" sz="2400" dirty="0"/>
              <a:t> </a:t>
            </a:r>
            <a:r>
              <a:rPr lang="en-US" altLang="zh-CN" sz="2400" dirty="0"/>
              <a:t>are</a:t>
            </a:r>
            <a:r>
              <a:rPr lang="zh-CN" altLang="en-US" sz="2400" dirty="0"/>
              <a:t> </a:t>
            </a:r>
            <a:r>
              <a:rPr lang="en-US" altLang="zh-CN" sz="2400" dirty="0"/>
              <a:t>the</a:t>
            </a:r>
            <a:r>
              <a:rPr lang="zh-CN" altLang="en-US" sz="2400" dirty="0"/>
              <a:t> </a:t>
            </a:r>
            <a:r>
              <a:rPr lang="en-US" altLang="zh-CN" sz="2400" dirty="0"/>
              <a:t>phenotypes</a:t>
            </a:r>
            <a:r>
              <a:rPr lang="zh-CN" altLang="en-US" sz="2400" dirty="0"/>
              <a:t> </a:t>
            </a:r>
            <a:r>
              <a:rPr lang="en-US" altLang="zh-CN" sz="2400" dirty="0"/>
              <a:t>of</a:t>
            </a:r>
            <a:r>
              <a:rPr lang="zh-CN" altLang="en-US" sz="2400" dirty="0"/>
              <a:t> </a:t>
            </a:r>
            <a:r>
              <a:rPr lang="en-US" altLang="zh-CN" sz="2400" dirty="0"/>
              <a:t>their</a:t>
            </a:r>
            <a:r>
              <a:rPr lang="zh-CN" altLang="en-US" sz="2400" dirty="0"/>
              <a:t> </a:t>
            </a:r>
            <a:r>
              <a:rPr lang="en-US" altLang="zh-CN" sz="2400" dirty="0"/>
              <a:t>children?</a:t>
            </a:r>
            <a:endParaRPr kumimoji="1" lang="zh-CN" altLang="en-US" sz="2400" dirty="0"/>
          </a:p>
        </p:txBody>
      </p:sp>
    </p:spTree>
    <p:extLst>
      <p:ext uri="{BB962C8B-B14F-4D97-AF65-F5344CB8AC3E}">
        <p14:creationId xmlns:p14="http://schemas.microsoft.com/office/powerpoint/2010/main" val="37322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heckerboard(across)">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checkerboard(across)">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2000" cy="1143000"/>
          </a:xfrm>
        </p:spPr>
        <p:txBody>
          <a:bodyPr/>
          <a:lstStyle/>
          <a:p>
            <a:r>
              <a:rPr lang="en-GB" dirty="0"/>
              <a:t>Question</a:t>
            </a:r>
          </a:p>
        </p:txBody>
      </p:sp>
      <p:sp>
        <p:nvSpPr>
          <p:cNvPr id="3" name="Content Placeholder 2"/>
          <p:cNvSpPr>
            <a:spLocks noGrp="1"/>
          </p:cNvSpPr>
          <p:nvPr>
            <p:ph idx="1"/>
          </p:nvPr>
        </p:nvSpPr>
        <p:spPr>
          <a:xfrm>
            <a:off x="190500" y="1532110"/>
            <a:ext cx="6096000" cy="1771650"/>
          </a:xfrm>
        </p:spPr>
        <p:txBody>
          <a:bodyPr>
            <a:normAutofit/>
          </a:bodyPr>
          <a:lstStyle/>
          <a:p>
            <a:pPr>
              <a:spcBef>
                <a:spcPts val="2000"/>
              </a:spcBef>
            </a:pPr>
            <a:r>
              <a:rPr lang="en-US" altLang="zh-CN" sz="2400" dirty="0"/>
              <a:t>Eye</a:t>
            </a:r>
            <a:r>
              <a:rPr lang="zh-CN" altLang="en-US" sz="2400" dirty="0"/>
              <a:t> </a:t>
            </a:r>
            <a:r>
              <a:rPr lang="en-US" altLang="zh-CN" sz="2400" dirty="0"/>
              <a:t>color</a:t>
            </a:r>
            <a:r>
              <a:rPr lang="zh-CN" altLang="en-US" sz="2400" dirty="0"/>
              <a:t> </a:t>
            </a:r>
            <a:r>
              <a:rPr lang="en-US" altLang="zh-CN" sz="2400" dirty="0"/>
              <a:t>in</a:t>
            </a:r>
            <a:r>
              <a:rPr lang="zh-CN" altLang="en-US" sz="2400" dirty="0"/>
              <a:t> </a:t>
            </a:r>
            <a:r>
              <a:rPr lang="en-US" altLang="zh-CN" sz="2400" dirty="0"/>
              <a:t>fruit</a:t>
            </a:r>
            <a:r>
              <a:rPr lang="zh-CN" altLang="en-US" sz="2400" dirty="0"/>
              <a:t> </a:t>
            </a:r>
            <a:r>
              <a:rPr lang="en-US" altLang="zh-CN" sz="2400" dirty="0"/>
              <a:t>fly</a:t>
            </a:r>
            <a:r>
              <a:rPr lang="zh-CN" altLang="en-US" sz="2400" dirty="0"/>
              <a:t> </a:t>
            </a:r>
            <a:r>
              <a:rPr lang="en-US" altLang="zh-CN" sz="2400" i="1" dirty="0"/>
              <a:t>Drosophila</a:t>
            </a:r>
            <a:r>
              <a:rPr lang="en-US" altLang="zh-CN" sz="2400" dirty="0"/>
              <a:t> (which, like humans, has XX females and XY males)</a:t>
            </a:r>
            <a:r>
              <a:rPr lang="zh-CN" altLang="en-US" sz="2400" dirty="0"/>
              <a:t> </a:t>
            </a:r>
            <a:r>
              <a:rPr lang="en-US" altLang="zh-CN" sz="2400" dirty="0"/>
              <a:t>is</a:t>
            </a:r>
            <a:r>
              <a:rPr lang="zh-CN" altLang="en-US" sz="2400" dirty="0"/>
              <a:t> </a:t>
            </a:r>
            <a:r>
              <a:rPr lang="en-US" altLang="zh-CN" sz="2400" dirty="0"/>
              <a:t>an</a:t>
            </a:r>
            <a:r>
              <a:rPr lang="zh-CN" altLang="en-US" sz="2400" dirty="0"/>
              <a:t> </a:t>
            </a:r>
            <a:r>
              <a:rPr lang="en-US" altLang="zh-CN" sz="2400" dirty="0"/>
              <a:t>X-linked</a:t>
            </a:r>
            <a:r>
              <a:rPr lang="zh-CN" altLang="en-US" sz="2400" dirty="0"/>
              <a:t> </a:t>
            </a:r>
            <a:r>
              <a:rPr lang="en-US" altLang="zh-CN" sz="2400" dirty="0"/>
              <a:t>trait.</a:t>
            </a:r>
            <a:r>
              <a:rPr lang="zh-CN" altLang="en-US" sz="2400" dirty="0"/>
              <a:t> </a:t>
            </a:r>
            <a:r>
              <a:rPr lang="en-US" altLang="zh-CN" sz="2400" dirty="0"/>
              <a:t>Red</a:t>
            </a:r>
            <a:r>
              <a:rPr lang="zh-CN" altLang="en-US" sz="2400" dirty="0"/>
              <a:t> </a:t>
            </a:r>
            <a:r>
              <a:rPr lang="en-US" altLang="zh-CN" sz="2400" dirty="0"/>
              <a:t>eye</a:t>
            </a:r>
            <a:r>
              <a:rPr lang="zh-CN" altLang="en-US" sz="2400" dirty="0"/>
              <a:t> </a:t>
            </a:r>
            <a:r>
              <a:rPr lang="en-US" altLang="zh-CN" sz="2400" dirty="0"/>
              <a:t>allele</a:t>
            </a:r>
            <a:r>
              <a:rPr lang="zh-CN" altLang="en-US" sz="2400" dirty="0"/>
              <a:t> </a:t>
            </a:r>
            <a:r>
              <a:rPr lang="en-US" altLang="zh-CN" sz="2400" dirty="0"/>
              <a:t>X</a:t>
            </a:r>
            <a:r>
              <a:rPr lang="en-US" altLang="zh-CN" sz="2400" baseline="30000" dirty="0"/>
              <a:t>W</a:t>
            </a:r>
            <a:r>
              <a:rPr lang="zh-CN" altLang="en-US" sz="2400" dirty="0"/>
              <a:t> </a:t>
            </a:r>
            <a:r>
              <a:rPr lang="en-US" altLang="zh-CN" sz="2400" dirty="0"/>
              <a:t>is</a:t>
            </a:r>
            <a:r>
              <a:rPr lang="zh-CN" altLang="en-US" sz="2400" dirty="0"/>
              <a:t> </a:t>
            </a:r>
            <a:r>
              <a:rPr lang="en-US" altLang="zh-CN" sz="2400" dirty="0"/>
              <a:t>dominant</a:t>
            </a:r>
            <a:r>
              <a:rPr lang="zh-CN" altLang="en-US" sz="2400" dirty="0"/>
              <a:t> </a:t>
            </a:r>
            <a:r>
              <a:rPr lang="en-US" altLang="zh-CN" sz="2400" dirty="0"/>
              <a:t>to</a:t>
            </a:r>
            <a:r>
              <a:rPr lang="zh-CN" altLang="en-US" sz="2400" dirty="0"/>
              <a:t> </a:t>
            </a:r>
            <a:r>
              <a:rPr lang="en-US" altLang="zh-CN" sz="2400" dirty="0"/>
              <a:t>white</a:t>
            </a:r>
            <a:r>
              <a:rPr lang="zh-CN" altLang="en-US" sz="2400" dirty="0"/>
              <a:t> </a:t>
            </a:r>
            <a:r>
              <a:rPr lang="en-US" altLang="zh-CN" sz="2400" dirty="0"/>
              <a:t>eye</a:t>
            </a:r>
            <a:r>
              <a:rPr lang="zh-CN" altLang="en-US" sz="2400" dirty="0"/>
              <a:t> </a:t>
            </a:r>
            <a:r>
              <a:rPr lang="en-US" altLang="zh-CN" sz="2400" dirty="0"/>
              <a:t>allele</a:t>
            </a:r>
            <a:r>
              <a:rPr lang="zh-CN" altLang="en-US" sz="2400" dirty="0"/>
              <a:t> </a:t>
            </a:r>
            <a:r>
              <a:rPr lang="en-US" altLang="zh-CN" sz="2400" dirty="0" err="1"/>
              <a:t>X</a:t>
            </a:r>
            <a:r>
              <a:rPr lang="en-US" altLang="zh-CN" sz="2400" baseline="30000" dirty="0" err="1"/>
              <a:t>w</a:t>
            </a:r>
            <a:r>
              <a:rPr lang="en-US" altLang="zh-CN" sz="2400" dirty="0"/>
              <a:t>.</a:t>
            </a:r>
            <a:endParaRPr lang="en-GB" sz="2400" dirty="0"/>
          </a:p>
        </p:txBody>
      </p:sp>
      <p:pic>
        <p:nvPicPr>
          <p:cNvPr id="4" name="Picture 3" descr="fruitfly.gif"/>
          <p:cNvPicPr>
            <a:picLocks noChangeAspect="1"/>
          </p:cNvPicPr>
          <p:nvPr/>
        </p:nvPicPr>
        <p:blipFill>
          <a:blip r:embed="rId2" cstate="print"/>
          <a:srcRect b="4839"/>
          <a:stretch>
            <a:fillRect/>
          </a:stretch>
        </p:blipFill>
        <p:spPr>
          <a:xfrm>
            <a:off x="6286500" y="0"/>
            <a:ext cx="2857500" cy="3371850"/>
          </a:xfrm>
          <a:prstGeom prst="rect">
            <a:avLst/>
          </a:prstGeom>
        </p:spPr>
      </p:pic>
      <p:sp>
        <p:nvSpPr>
          <p:cNvPr id="5" name="文本框 4">
            <a:extLst>
              <a:ext uri="{FF2B5EF4-FFF2-40B4-BE49-F238E27FC236}">
                <a16:creationId xmlns:a16="http://schemas.microsoft.com/office/drawing/2014/main" id="{0FC62706-5626-AB4C-89CC-D780C1629D53}"/>
              </a:ext>
            </a:extLst>
          </p:cNvPr>
          <p:cNvSpPr txBox="1"/>
          <p:nvPr/>
        </p:nvSpPr>
        <p:spPr>
          <a:xfrm>
            <a:off x="190500" y="3418232"/>
            <a:ext cx="8077200" cy="3062377"/>
          </a:xfrm>
          <a:prstGeom prst="rect">
            <a:avLst/>
          </a:prstGeom>
          <a:noFill/>
        </p:spPr>
        <p:txBody>
          <a:bodyPr wrap="square" rtlCol="0">
            <a:spAutoFit/>
          </a:bodyPr>
          <a:lstStyle/>
          <a:p>
            <a:pPr marL="342900" indent="-342900">
              <a:spcBef>
                <a:spcPts val="1000"/>
              </a:spcBef>
              <a:buFont typeface="Arial" panose="020B0604020202020204" pitchFamily="34" charset="0"/>
              <a:buChar char="•"/>
            </a:pPr>
            <a:r>
              <a:rPr lang="en-GB" altLang="zh-CN" sz="2400" dirty="0"/>
              <a:t>When a </a:t>
            </a:r>
            <a:r>
              <a:rPr lang="en-GB" altLang="zh-CN" sz="2400" b="1" dirty="0"/>
              <a:t>red-eyed</a:t>
            </a:r>
            <a:r>
              <a:rPr lang="en-GB" altLang="zh-CN" sz="2400" dirty="0"/>
              <a:t> </a:t>
            </a:r>
            <a:r>
              <a:rPr lang="en-US" altLang="zh-CN" sz="2400" dirty="0"/>
              <a:t>male</a:t>
            </a:r>
            <a:r>
              <a:rPr lang="zh-CN" altLang="en-US" sz="2400" dirty="0"/>
              <a:t> </a:t>
            </a:r>
            <a:r>
              <a:rPr lang="en-GB" altLang="zh-CN" sz="2400" dirty="0"/>
              <a:t>fruit fly </a:t>
            </a:r>
            <a:r>
              <a:rPr lang="en-US" altLang="zh-CN" sz="2400" dirty="0" err="1"/>
              <a:t>i</a:t>
            </a:r>
            <a:r>
              <a:rPr lang="en-GB" altLang="zh-CN" sz="2400" dirty="0"/>
              <a:t>s crossed with a </a:t>
            </a:r>
            <a:r>
              <a:rPr lang="en-GB" altLang="zh-CN" sz="2400" b="1" dirty="0"/>
              <a:t>white-eyed</a:t>
            </a:r>
            <a:r>
              <a:rPr lang="en-GB" altLang="zh-CN" sz="2400" dirty="0"/>
              <a:t> </a:t>
            </a:r>
            <a:r>
              <a:rPr lang="en-US" altLang="zh-CN" sz="2400" dirty="0"/>
              <a:t>female</a:t>
            </a:r>
            <a:r>
              <a:rPr lang="zh-CN" altLang="en-US" sz="2400" dirty="0"/>
              <a:t> </a:t>
            </a:r>
            <a:r>
              <a:rPr lang="en-GB" altLang="zh-CN" sz="2400" dirty="0"/>
              <a:t>fruit fly.</a:t>
            </a:r>
          </a:p>
          <a:p>
            <a:pPr marL="666750" indent="-354013">
              <a:spcBef>
                <a:spcPts val="1000"/>
              </a:spcBef>
            </a:pPr>
            <a:r>
              <a:rPr lang="en-US" altLang="zh-CN" sz="2400" dirty="0"/>
              <a:t>(a)</a:t>
            </a:r>
            <a:r>
              <a:rPr lang="zh-CN" altLang="en-US" sz="2400" dirty="0"/>
              <a:t> </a:t>
            </a:r>
            <a:r>
              <a:rPr lang="en-GB" altLang="zh-CN" sz="2400" dirty="0" err="1"/>
              <a:t>Wh</a:t>
            </a:r>
            <a:r>
              <a:rPr lang="en-US" altLang="zh-CN" sz="2400" dirty="0"/>
              <a:t>at</a:t>
            </a:r>
            <a:r>
              <a:rPr lang="zh-CN" altLang="en-US" sz="2400" dirty="0"/>
              <a:t> </a:t>
            </a:r>
            <a:r>
              <a:rPr lang="en-US" altLang="zh-CN" sz="2400" dirty="0"/>
              <a:t>are</a:t>
            </a:r>
            <a:r>
              <a:rPr lang="en-GB" altLang="zh-CN" sz="2400" dirty="0"/>
              <a:t> </a:t>
            </a:r>
            <a:r>
              <a:rPr lang="en-US" altLang="zh-CN" sz="2400" dirty="0"/>
              <a:t>the</a:t>
            </a:r>
            <a:r>
              <a:rPr lang="zh-CN" altLang="en-US" sz="2400" dirty="0"/>
              <a:t> </a:t>
            </a:r>
            <a:r>
              <a:rPr lang="en-US" altLang="zh-CN" sz="2400" dirty="0"/>
              <a:t>parental</a:t>
            </a:r>
            <a:r>
              <a:rPr lang="zh-CN" altLang="en-US" sz="2400" dirty="0"/>
              <a:t> </a:t>
            </a:r>
            <a:r>
              <a:rPr lang="en-US" altLang="zh-CN" sz="2400" dirty="0"/>
              <a:t>genotypes</a:t>
            </a:r>
            <a:r>
              <a:rPr lang="en-GB" altLang="zh-CN" sz="2400" dirty="0"/>
              <a:t>?</a:t>
            </a:r>
          </a:p>
          <a:p>
            <a:pPr marL="666750" indent="-354013">
              <a:spcBef>
                <a:spcPts val="1000"/>
              </a:spcBef>
              <a:buNone/>
            </a:pPr>
            <a:r>
              <a:rPr lang="en-GB" altLang="zh-CN" sz="2400" dirty="0"/>
              <a:t>(b) What </a:t>
            </a:r>
            <a:r>
              <a:rPr lang="en-US" altLang="zh-CN" sz="2400" dirty="0"/>
              <a:t>are</a:t>
            </a:r>
            <a:r>
              <a:rPr lang="en-GB" altLang="zh-CN" sz="2400" dirty="0"/>
              <a:t> the </a:t>
            </a:r>
            <a:r>
              <a:rPr lang="en-US" altLang="zh-CN" sz="2400" dirty="0"/>
              <a:t>possible</a:t>
            </a:r>
            <a:r>
              <a:rPr lang="zh-CN" altLang="en-US" sz="2400" dirty="0"/>
              <a:t> </a:t>
            </a:r>
            <a:r>
              <a:rPr lang="en-GB" altLang="zh-CN" sz="2400" dirty="0"/>
              <a:t>genotype of the F1 generation?</a:t>
            </a:r>
            <a:r>
              <a:rPr lang="zh-CN" altLang="en-US" sz="2400" dirty="0"/>
              <a:t> </a:t>
            </a:r>
            <a:r>
              <a:rPr lang="en-US" altLang="zh-CN" sz="2400" dirty="0"/>
              <a:t>Draw</a:t>
            </a:r>
            <a:r>
              <a:rPr lang="zh-CN" altLang="en-US" sz="2400" dirty="0"/>
              <a:t> </a:t>
            </a:r>
            <a:r>
              <a:rPr lang="en-US" altLang="zh-CN" sz="2400" dirty="0"/>
              <a:t>a</a:t>
            </a:r>
            <a:r>
              <a:rPr lang="zh-CN" altLang="en-US" sz="2400" dirty="0"/>
              <a:t> </a:t>
            </a:r>
            <a:r>
              <a:rPr lang="en-US" altLang="zh-CN" sz="2400" dirty="0"/>
              <a:t>genetic</a:t>
            </a:r>
            <a:r>
              <a:rPr lang="zh-CN" altLang="en-US" sz="2400" dirty="0"/>
              <a:t> </a:t>
            </a:r>
            <a:r>
              <a:rPr lang="en-US" altLang="zh-CN" sz="2400" dirty="0"/>
              <a:t>diagram</a:t>
            </a:r>
            <a:r>
              <a:rPr lang="zh-CN" altLang="en-US" sz="2400" dirty="0"/>
              <a:t> </a:t>
            </a:r>
            <a:r>
              <a:rPr lang="en-US" altLang="zh-CN" sz="2400" dirty="0"/>
              <a:t>to</a:t>
            </a:r>
            <a:r>
              <a:rPr lang="zh-CN" altLang="en-US" sz="2400" dirty="0"/>
              <a:t> </a:t>
            </a:r>
            <a:r>
              <a:rPr lang="en-US" altLang="zh-CN" sz="2400" dirty="0"/>
              <a:t>illustrate</a:t>
            </a:r>
            <a:r>
              <a:rPr lang="zh-CN" altLang="en-US" sz="2400" dirty="0"/>
              <a:t> </a:t>
            </a:r>
            <a:r>
              <a:rPr lang="en-US" altLang="zh-CN" sz="2400" dirty="0"/>
              <a:t>your</a:t>
            </a:r>
            <a:r>
              <a:rPr lang="zh-CN" altLang="en-US" sz="2400" dirty="0"/>
              <a:t> </a:t>
            </a:r>
            <a:r>
              <a:rPr lang="en-US" altLang="zh-CN" sz="2400" dirty="0"/>
              <a:t>results.</a:t>
            </a:r>
            <a:endParaRPr lang="zh-CN" altLang="en-US" sz="2400" dirty="0"/>
          </a:p>
          <a:p>
            <a:pPr marL="666750" indent="-354013">
              <a:spcBef>
                <a:spcPts val="1000"/>
              </a:spcBef>
              <a:buNone/>
            </a:pPr>
            <a:r>
              <a:rPr lang="en-GB" altLang="zh-CN" sz="2400" dirty="0"/>
              <a:t>(c) Show the results of a cross between an </a:t>
            </a:r>
            <a:r>
              <a:rPr lang="en-GB" altLang="zh-CN" sz="2400" b="1" dirty="0"/>
              <a:t>F1 </a:t>
            </a:r>
            <a:r>
              <a:rPr lang="en-US" altLang="zh-CN" sz="2400" b="1" dirty="0" err="1"/>
              <a:t>fe</a:t>
            </a:r>
            <a:r>
              <a:rPr lang="en-GB" altLang="zh-CN" sz="2400" b="1" dirty="0"/>
              <a:t>male</a:t>
            </a:r>
            <a:r>
              <a:rPr lang="en-GB" altLang="zh-CN" sz="2400" dirty="0"/>
              <a:t> with a </a:t>
            </a:r>
            <a:r>
              <a:rPr lang="en-GB" altLang="zh-CN" sz="2400" b="1" dirty="0"/>
              <a:t>white-eyed male</a:t>
            </a:r>
            <a:r>
              <a:rPr lang="en-GB" altLang="zh-CN" sz="2400" dirty="0"/>
              <a:t>.</a:t>
            </a:r>
            <a:endParaRPr lang="zh-CN" altLang="en-US" sz="2400" dirty="0"/>
          </a:p>
        </p:txBody>
      </p:sp>
    </p:spTree>
    <p:extLst>
      <p:ext uri="{BB962C8B-B14F-4D97-AF65-F5344CB8AC3E}">
        <p14:creationId xmlns:p14="http://schemas.microsoft.com/office/powerpoint/2010/main" val="8169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1F3D9-4114-3543-8B98-70FF598A87F6}"/>
              </a:ext>
            </a:extLst>
          </p:cNvPr>
          <p:cNvSpPr>
            <a:spLocks noGrp="1"/>
          </p:cNvSpPr>
          <p:nvPr>
            <p:ph type="title"/>
          </p:nvPr>
        </p:nvSpPr>
        <p:spPr/>
        <p:txBody>
          <a:bodyPr/>
          <a:lstStyle/>
          <a:p>
            <a:r>
              <a:rPr kumimoji="1" lang="en-US" altLang="zh-CN" dirty="0"/>
              <a:t>Monohybrid</a:t>
            </a:r>
            <a:r>
              <a:rPr kumimoji="1" lang="zh-CN" altLang="en-US" dirty="0"/>
              <a:t> </a:t>
            </a:r>
            <a:r>
              <a:rPr kumimoji="1" lang="en-US" altLang="zh-CN" dirty="0"/>
              <a:t>&amp;</a:t>
            </a:r>
            <a:r>
              <a:rPr kumimoji="1" lang="zh-CN" altLang="en-US" dirty="0"/>
              <a:t> </a:t>
            </a:r>
            <a:r>
              <a:rPr kumimoji="1" lang="en-US" altLang="zh-CN" dirty="0"/>
              <a:t>dihybrid</a:t>
            </a:r>
            <a:endParaRPr kumimoji="1" lang="zh-CN" altLang="en-US" dirty="0"/>
          </a:p>
        </p:txBody>
      </p:sp>
      <p:sp>
        <p:nvSpPr>
          <p:cNvPr id="3" name="内容占位符 2">
            <a:extLst>
              <a:ext uri="{FF2B5EF4-FFF2-40B4-BE49-F238E27FC236}">
                <a16:creationId xmlns:a16="http://schemas.microsoft.com/office/drawing/2014/main" id="{57287CD2-A2C2-EA42-99F2-7D0C5FF5BDE4}"/>
              </a:ext>
            </a:extLst>
          </p:cNvPr>
          <p:cNvSpPr>
            <a:spLocks noGrp="1"/>
          </p:cNvSpPr>
          <p:nvPr>
            <p:ph idx="1"/>
          </p:nvPr>
        </p:nvSpPr>
        <p:spPr>
          <a:xfrm>
            <a:off x="490330" y="1676400"/>
            <a:ext cx="7848600" cy="4525963"/>
          </a:xfrm>
        </p:spPr>
        <p:txBody>
          <a:bodyPr>
            <a:normAutofit/>
          </a:bodyPr>
          <a:lstStyle/>
          <a:p>
            <a:pPr>
              <a:spcBef>
                <a:spcPts val="1500"/>
              </a:spcBef>
            </a:pPr>
            <a:r>
              <a:rPr lang="en-US" altLang="zh-CN" sz="2400" dirty="0"/>
              <a:t>A monohybrid cross is a breeding experiment between P generation (parental generation) organisms that differ in a </a:t>
            </a:r>
            <a:r>
              <a:rPr lang="en-US" altLang="zh-CN" sz="2400" dirty="0">
                <a:solidFill>
                  <a:srgbClr val="00B050"/>
                </a:solidFill>
              </a:rPr>
              <a:t>single</a:t>
            </a:r>
            <a:r>
              <a:rPr lang="en-US" altLang="zh-CN" sz="2400" dirty="0"/>
              <a:t> given </a:t>
            </a:r>
            <a:r>
              <a:rPr lang="en-US" altLang="zh-CN" sz="2400" dirty="0">
                <a:solidFill>
                  <a:srgbClr val="00B050"/>
                </a:solidFill>
              </a:rPr>
              <a:t>trait</a:t>
            </a:r>
            <a:r>
              <a:rPr lang="en-US" altLang="zh-CN" sz="2400" dirty="0"/>
              <a:t>.</a:t>
            </a:r>
            <a:r>
              <a:rPr lang="zh-CN" altLang="en-US" sz="2400" dirty="0"/>
              <a:t> </a:t>
            </a:r>
            <a:r>
              <a:rPr lang="en-US" altLang="zh-CN" sz="2400" dirty="0"/>
              <a:t>The P generation organisms are </a:t>
            </a:r>
            <a:r>
              <a:rPr lang="en-US" altLang="zh-CN" sz="2400" dirty="0">
                <a:solidFill>
                  <a:srgbClr val="00B050"/>
                </a:solidFill>
              </a:rPr>
              <a:t>homozygous</a:t>
            </a:r>
            <a:r>
              <a:rPr lang="en-US" altLang="zh-CN" sz="2400" dirty="0"/>
              <a:t> for the given trait. </a:t>
            </a:r>
          </a:p>
          <a:p>
            <a:pPr>
              <a:spcBef>
                <a:spcPts val="1500"/>
              </a:spcBef>
            </a:pPr>
            <a:r>
              <a:rPr lang="en-US" altLang="zh-CN" sz="2400" dirty="0"/>
              <a:t>A dihybrid cross is a breeding experiment between P generation (parental generation) organisms that differ in </a:t>
            </a:r>
            <a:r>
              <a:rPr lang="en-US" altLang="zh-CN" sz="2400" dirty="0">
                <a:solidFill>
                  <a:srgbClr val="00B050"/>
                </a:solidFill>
              </a:rPr>
              <a:t>two traits</a:t>
            </a:r>
            <a:r>
              <a:rPr lang="en-US" altLang="zh-CN" sz="2400" dirty="0"/>
              <a:t>.</a:t>
            </a:r>
            <a:r>
              <a:rPr lang="zh-CN" altLang="en-US" sz="2400" dirty="0"/>
              <a:t> </a:t>
            </a:r>
            <a:r>
              <a:rPr lang="en-US" altLang="zh-CN" sz="2400" dirty="0"/>
              <a:t>The individuals in this type of cross are </a:t>
            </a:r>
            <a:r>
              <a:rPr lang="en-US" altLang="zh-CN" sz="2400" dirty="0">
                <a:solidFill>
                  <a:srgbClr val="00B050"/>
                </a:solidFill>
              </a:rPr>
              <a:t>homozygous</a:t>
            </a:r>
            <a:r>
              <a:rPr lang="en-US" altLang="zh-CN" sz="2400" dirty="0"/>
              <a:t> for a specific trait.</a:t>
            </a:r>
            <a:r>
              <a:rPr lang="zh-CN" altLang="en-US" sz="2400" dirty="0"/>
              <a:t> </a:t>
            </a:r>
            <a:r>
              <a:rPr lang="en-US" altLang="zh-CN" sz="2400" dirty="0"/>
              <a:t>The</a:t>
            </a:r>
            <a:r>
              <a:rPr lang="zh-CN" altLang="en-US" sz="2400" dirty="0"/>
              <a:t> </a:t>
            </a:r>
            <a:r>
              <a:rPr lang="en-US" altLang="zh-CN" sz="2400" dirty="0"/>
              <a:t>inheritance</a:t>
            </a:r>
            <a:r>
              <a:rPr lang="zh-CN" altLang="en-US" sz="2400" dirty="0"/>
              <a:t> </a:t>
            </a:r>
            <a:r>
              <a:rPr lang="en-US" altLang="zh-CN" sz="2400" dirty="0"/>
              <a:t>of</a:t>
            </a:r>
            <a:r>
              <a:rPr lang="zh-CN" altLang="en-US" sz="2400" dirty="0"/>
              <a:t> </a:t>
            </a:r>
            <a:r>
              <a:rPr lang="en-US" altLang="zh-CN" sz="2400" dirty="0"/>
              <a:t>two</a:t>
            </a:r>
            <a:r>
              <a:rPr lang="zh-CN" altLang="en-US" sz="2400" dirty="0"/>
              <a:t> </a:t>
            </a:r>
            <a:r>
              <a:rPr lang="en-US" altLang="zh-CN" sz="2400" dirty="0"/>
              <a:t>traits</a:t>
            </a:r>
            <a:r>
              <a:rPr lang="zh-CN" altLang="en-US" sz="2400" dirty="0"/>
              <a:t> </a:t>
            </a:r>
            <a:r>
              <a:rPr lang="en-US" altLang="zh-CN" sz="2400" dirty="0"/>
              <a:t>are</a:t>
            </a:r>
            <a:r>
              <a:rPr lang="zh-CN" altLang="en-US" sz="2400" dirty="0"/>
              <a:t> </a:t>
            </a:r>
            <a:r>
              <a:rPr lang="en-US" altLang="zh-CN" sz="2400" b="1" dirty="0">
                <a:solidFill>
                  <a:srgbClr val="00B050"/>
                </a:solidFill>
              </a:rPr>
              <a:t>independent</a:t>
            </a:r>
            <a:r>
              <a:rPr lang="en-US" altLang="zh-CN" sz="2400" dirty="0"/>
              <a:t>.</a:t>
            </a:r>
            <a:endParaRPr lang="zh-CN" altLang="en-US" sz="2400" dirty="0"/>
          </a:p>
        </p:txBody>
      </p:sp>
      <p:sp>
        <p:nvSpPr>
          <p:cNvPr id="4" name="文本框 3">
            <a:extLst>
              <a:ext uri="{FF2B5EF4-FFF2-40B4-BE49-F238E27FC236}">
                <a16:creationId xmlns:a16="http://schemas.microsoft.com/office/drawing/2014/main" id="{B353D068-6344-C248-870F-01E3AFD89C06}"/>
              </a:ext>
            </a:extLst>
          </p:cNvPr>
          <p:cNvSpPr txBox="1"/>
          <p:nvPr/>
        </p:nvSpPr>
        <p:spPr>
          <a:xfrm>
            <a:off x="838200" y="5486400"/>
            <a:ext cx="8153400" cy="923330"/>
          </a:xfrm>
          <a:prstGeom prst="rect">
            <a:avLst/>
          </a:prstGeom>
          <a:noFill/>
        </p:spPr>
        <p:txBody>
          <a:bodyPr wrap="square" rtlCol="0">
            <a:spAutoFit/>
          </a:bodyPr>
          <a:lstStyle/>
          <a:p>
            <a:r>
              <a:rPr kumimoji="1" lang="en-US" altLang="zh-CN" dirty="0">
                <a:hlinkClick r:id="rId2"/>
              </a:rPr>
              <a:t>https://www.thoughtco.com/dihybrid-cross-a-genetics-definition-373463</a:t>
            </a:r>
            <a:r>
              <a:rPr kumimoji="1" lang="zh-CN" altLang="en-US" dirty="0"/>
              <a:t> </a:t>
            </a:r>
            <a:endParaRPr kumimoji="1" lang="en-US" altLang="zh-CN" dirty="0"/>
          </a:p>
          <a:p>
            <a:endParaRPr kumimoji="1" lang="en-US" altLang="zh-CN" dirty="0"/>
          </a:p>
          <a:p>
            <a:r>
              <a:rPr kumimoji="1" lang="en-US" altLang="zh-CN" dirty="0">
                <a:hlinkClick r:id="rId3"/>
              </a:rPr>
              <a:t>https://www.thoughtco.com/monohybrid-cross-a-genetics-definition-373473</a:t>
            </a:r>
            <a:r>
              <a:rPr kumimoji="1" lang="zh-CN" altLang="en-US" dirty="0"/>
              <a:t> </a:t>
            </a:r>
          </a:p>
        </p:txBody>
      </p:sp>
    </p:spTree>
    <p:extLst>
      <p:ext uri="{BB962C8B-B14F-4D97-AF65-F5344CB8AC3E}">
        <p14:creationId xmlns:p14="http://schemas.microsoft.com/office/powerpoint/2010/main" val="188393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romosome.gif"/>
          <p:cNvPicPr>
            <a:picLocks noChangeAspect="1"/>
          </p:cNvPicPr>
          <p:nvPr/>
        </p:nvPicPr>
        <p:blipFill>
          <a:blip r:embed="rId3" cstate="print"/>
          <a:stretch>
            <a:fillRect/>
          </a:stretch>
        </p:blipFill>
        <p:spPr>
          <a:xfrm>
            <a:off x="3289162" y="12646"/>
            <a:ext cx="5854838" cy="6832707"/>
          </a:xfrm>
          <a:prstGeom prst="rect">
            <a:avLst/>
          </a:prstGeom>
        </p:spPr>
      </p:pic>
      <p:sp>
        <p:nvSpPr>
          <p:cNvPr id="2" name="Title 1"/>
          <p:cNvSpPr>
            <a:spLocks noGrp="1"/>
          </p:cNvSpPr>
          <p:nvPr>
            <p:ph type="title"/>
          </p:nvPr>
        </p:nvSpPr>
        <p:spPr>
          <a:xfrm>
            <a:off x="266700" y="533400"/>
            <a:ext cx="4343400" cy="1143000"/>
          </a:xfrm>
        </p:spPr>
        <p:txBody>
          <a:bodyPr/>
          <a:lstStyle/>
          <a:p>
            <a:r>
              <a:rPr lang="en-GB" dirty="0"/>
              <a:t>Chromosomes</a:t>
            </a:r>
          </a:p>
        </p:txBody>
      </p:sp>
      <p:pic>
        <p:nvPicPr>
          <p:cNvPr id="7" name="图片 6" descr="图片包含 图示&#10;&#10;描述已自动生成">
            <a:extLst>
              <a:ext uri="{FF2B5EF4-FFF2-40B4-BE49-F238E27FC236}">
                <a16:creationId xmlns:a16="http://schemas.microsoft.com/office/drawing/2014/main" id="{24EDD7BE-50AE-4346-8DF9-B2826F11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 y="2044673"/>
            <a:ext cx="3759413" cy="1879707"/>
          </a:xfrm>
          <a:prstGeom prst="rect">
            <a:avLst/>
          </a:prstGeom>
        </p:spPr>
      </p:pic>
      <p:sp>
        <p:nvSpPr>
          <p:cNvPr id="3" name="文本框 2">
            <a:extLst>
              <a:ext uri="{FF2B5EF4-FFF2-40B4-BE49-F238E27FC236}">
                <a16:creationId xmlns:a16="http://schemas.microsoft.com/office/drawing/2014/main" id="{507D850C-7A9B-6E4B-864E-3ECED771F06A}"/>
              </a:ext>
            </a:extLst>
          </p:cNvPr>
          <p:cNvSpPr txBox="1"/>
          <p:nvPr/>
        </p:nvSpPr>
        <p:spPr>
          <a:xfrm>
            <a:off x="406209" y="5942568"/>
            <a:ext cx="1371722" cy="369332"/>
          </a:xfrm>
          <a:prstGeom prst="rect">
            <a:avLst/>
          </a:prstGeom>
          <a:noFill/>
        </p:spPr>
        <p:txBody>
          <a:bodyPr wrap="none" rtlCol="0">
            <a:spAutoFit/>
          </a:bodyPr>
          <a:lstStyle/>
          <a:p>
            <a:r>
              <a:rPr kumimoji="1" lang="en-US" altLang="zh-CN" dirty="0"/>
              <a:t>Define</a:t>
            </a:r>
            <a:r>
              <a:rPr kumimoji="1" lang="zh-CN" altLang="en-US" dirty="0"/>
              <a:t> </a:t>
            </a:r>
            <a:r>
              <a:rPr kumimoji="1" lang="en-US" altLang="zh-CN" dirty="0"/>
              <a:t>gene.</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onohybrid and Dihybrid Crosses">
            <a:extLst>
              <a:ext uri="{FF2B5EF4-FFF2-40B4-BE49-F238E27FC236}">
                <a16:creationId xmlns:a16="http://schemas.microsoft.com/office/drawing/2014/main" id="{1D15D3EF-A81F-9249-9D2C-41161F8C7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6096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19624D9-8FCE-594A-A33A-2C660FC49B77}"/>
              </a:ext>
            </a:extLst>
          </p:cNvPr>
          <p:cNvSpPr txBox="1"/>
          <p:nvPr/>
        </p:nvSpPr>
        <p:spPr>
          <a:xfrm>
            <a:off x="4648200" y="304800"/>
            <a:ext cx="4724400" cy="369332"/>
          </a:xfrm>
          <a:prstGeom prst="rect">
            <a:avLst/>
          </a:prstGeom>
          <a:noFill/>
        </p:spPr>
        <p:txBody>
          <a:bodyPr wrap="square" rtlCol="0">
            <a:spAutoFit/>
          </a:bodyPr>
          <a:lstStyle/>
          <a:p>
            <a:r>
              <a:rPr lang="en-US" altLang="zh-CN" dirty="0"/>
              <a:t>seed color and seed shape</a:t>
            </a:r>
            <a:r>
              <a:rPr lang="zh-CN" altLang="en-US" dirty="0"/>
              <a:t> </a:t>
            </a:r>
            <a:r>
              <a:rPr lang="en-US" altLang="zh-CN" dirty="0"/>
              <a:t>are</a:t>
            </a:r>
            <a:r>
              <a:rPr lang="zh-CN" altLang="en-US" dirty="0"/>
              <a:t> </a:t>
            </a:r>
            <a:r>
              <a:rPr lang="en-US" altLang="zh-CN" dirty="0"/>
              <a:t>studied.</a:t>
            </a:r>
            <a:endParaRPr kumimoji="1" lang="zh-CN" altLang="en-US" dirty="0"/>
          </a:p>
        </p:txBody>
      </p:sp>
      <p:sp>
        <p:nvSpPr>
          <p:cNvPr id="5" name="文本框 4">
            <a:extLst>
              <a:ext uri="{FF2B5EF4-FFF2-40B4-BE49-F238E27FC236}">
                <a16:creationId xmlns:a16="http://schemas.microsoft.com/office/drawing/2014/main" id="{FFD42C06-302D-9F4A-8AB3-D921ECC75C3F}"/>
              </a:ext>
            </a:extLst>
          </p:cNvPr>
          <p:cNvSpPr txBox="1"/>
          <p:nvPr/>
        </p:nvSpPr>
        <p:spPr>
          <a:xfrm>
            <a:off x="228600" y="304800"/>
            <a:ext cx="3886200" cy="369332"/>
          </a:xfrm>
          <a:prstGeom prst="rect">
            <a:avLst/>
          </a:prstGeom>
          <a:noFill/>
        </p:spPr>
        <p:txBody>
          <a:bodyPr wrap="square" rtlCol="0">
            <a:spAutoFit/>
          </a:bodyPr>
          <a:lstStyle/>
          <a:p>
            <a:r>
              <a:rPr kumimoji="1" lang="en-US" altLang="zh-CN" dirty="0"/>
              <a:t>Seed</a:t>
            </a:r>
            <a:r>
              <a:rPr kumimoji="1" lang="zh-CN" altLang="en-US" dirty="0"/>
              <a:t> </a:t>
            </a:r>
            <a:r>
              <a:rPr kumimoji="1" lang="en-US" altLang="zh-CN" dirty="0"/>
              <a:t>shape</a:t>
            </a:r>
            <a:r>
              <a:rPr kumimoji="1" lang="zh-CN" altLang="en-US" dirty="0"/>
              <a:t> </a:t>
            </a:r>
            <a:r>
              <a:rPr kumimoji="1" lang="en-US" altLang="zh-CN" dirty="0"/>
              <a:t>is</a:t>
            </a:r>
            <a:r>
              <a:rPr kumimoji="1" lang="zh-CN" altLang="en-US" dirty="0"/>
              <a:t> </a:t>
            </a:r>
            <a:r>
              <a:rPr kumimoji="1" lang="en-US" altLang="zh-CN" dirty="0"/>
              <a:t>studied.</a:t>
            </a:r>
            <a:r>
              <a:rPr kumimoji="1" lang="zh-CN" altLang="en-US" dirty="0"/>
              <a:t> </a:t>
            </a:r>
          </a:p>
        </p:txBody>
      </p:sp>
    </p:spTree>
    <p:extLst>
      <p:ext uri="{BB962C8B-B14F-4D97-AF65-F5344CB8AC3E}">
        <p14:creationId xmlns:p14="http://schemas.microsoft.com/office/powerpoint/2010/main" val="128906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4B0F0-95A7-F846-99D4-BD2388397F52}"/>
              </a:ext>
            </a:extLst>
          </p:cNvPr>
          <p:cNvSpPr>
            <a:spLocks noGrp="1"/>
          </p:cNvSpPr>
          <p:nvPr>
            <p:ph type="title"/>
          </p:nvPr>
        </p:nvSpPr>
        <p:spPr/>
        <p:txBody>
          <a:bodyPr/>
          <a:lstStyle/>
          <a:p>
            <a:r>
              <a:rPr kumimoji="1" lang="en-US" altLang="zh-CN" dirty="0"/>
              <a:t>Activity 1 </a:t>
            </a:r>
            <a:endParaRPr kumimoji="1" lang="zh-CN" altLang="en-US" dirty="0"/>
          </a:p>
        </p:txBody>
      </p:sp>
      <p:pic>
        <p:nvPicPr>
          <p:cNvPr id="3" name="图片 2" descr="图形用户界面, 应用程序&#10;&#10;描述已自动生成">
            <a:extLst>
              <a:ext uri="{FF2B5EF4-FFF2-40B4-BE49-F238E27FC236}">
                <a16:creationId xmlns:a16="http://schemas.microsoft.com/office/drawing/2014/main" id="{337852A1-D4E1-5A4C-97C4-C7B971995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676400"/>
            <a:ext cx="4651717" cy="2907323"/>
          </a:xfrm>
          <a:prstGeom prst="rect">
            <a:avLst/>
          </a:prstGeom>
        </p:spPr>
      </p:pic>
      <p:sp>
        <p:nvSpPr>
          <p:cNvPr id="4" name="文本框 3">
            <a:extLst>
              <a:ext uri="{FF2B5EF4-FFF2-40B4-BE49-F238E27FC236}">
                <a16:creationId xmlns:a16="http://schemas.microsoft.com/office/drawing/2014/main" id="{A68861D4-D2E7-294E-9F25-8CCB9106A045}"/>
              </a:ext>
            </a:extLst>
          </p:cNvPr>
          <p:cNvSpPr txBox="1"/>
          <p:nvPr/>
        </p:nvSpPr>
        <p:spPr>
          <a:xfrm>
            <a:off x="762000" y="5105400"/>
            <a:ext cx="6705600" cy="923330"/>
          </a:xfrm>
          <a:prstGeom prst="rect">
            <a:avLst/>
          </a:prstGeom>
          <a:noFill/>
        </p:spPr>
        <p:txBody>
          <a:bodyPr wrap="square" rtlCol="0">
            <a:spAutoFit/>
          </a:bodyPr>
          <a:lstStyle/>
          <a:p>
            <a:r>
              <a:rPr kumimoji="1" lang="en-US" altLang="zh-CN" dirty="0"/>
              <a:t>Define gene.</a:t>
            </a:r>
          </a:p>
          <a:p>
            <a:r>
              <a:rPr kumimoji="1" lang="en-US" altLang="zh-CN" dirty="0"/>
              <a:t>Define genome.</a:t>
            </a:r>
          </a:p>
          <a:p>
            <a:r>
              <a:rPr kumimoji="1" lang="en-US" altLang="zh-CN" dirty="0"/>
              <a:t>Rank the 4 terms from biggest to smallest scale. </a:t>
            </a:r>
            <a:endParaRPr kumimoji="1" lang="zh-CN" altLang="en-US" dirty="0"/>
          </a:p>
        </p:txBody>
      </p:sp>
    </p:spTree>
    <p:extLst>
      <p:ext uri="{BB962C8B-B14F-4D97-AF65-F5344CB8AC3E}">
        <p14:creationId xmlns:p14="http://schemas.microsoft.com/office/powerpoint/2010/main" val="296372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7B3D6F1-87B1-9B44-8A9A-5ED387E987ED}"/>
              </a:ext>
            </a:extLst>
          </p:cNvPr>
          <p:cNvSpPr>
            <a:spLocks noGrp="1"/>
          </p:cNvSpPr>
          <p:nvPr>
            <p:ph type="title"/>
          </p:nvPr>
        </p:nvSpPr>
        <p:spPr>
          <a:xfrm>
            <a:off x="5042032" y="381000"/>
            <a:ext cx="3901965" cy="1104857"/>
          </a:xfrm>
        </p:spPr>
        <p:txBody>
          <a:bodyPr vert="horz" lIns="91440" tIns="45720" rIns="91440" bIns="45720" rtlCol="0" anchor="b">
            <a:normAutofit/>
          </a:bodyPr>
          <a:lstStyle/>
          <a:p>
            <a:pPr>
              <a:lnSpc>
                <a:spcPct val="90000"/>
              </a:lnSpc>
            </a:pPr>
            <a:r>
              <a:rPr kumimoji="1" lang="en-US" altLang="zh-CN" sz="4500" dirty="0"/>
              <a:t>chromosomes</a:t>
            </a:r>
          </a:p>
        </p:txBody>
      </p:sp>
      <p:pic>
        <p:nvPicPr>
          <p:cNvPr id="4" name="图片 3" descr="图示&#10;&#10;描述已自动生成">
            <a:extLst>
              <a:ext uri="{FF2B5EF4-FFF2-40B4-BE49-F238E27FC236}">
                <a16:creationId xmlns:a16="http://schemas.microsoft.com/office/drawing/2014/main" id="{88AAFC59-D64B-EF4C-9105-C7E1C92E2447}"/>
              </a:ext>
            </a:extLst>
          </p:cNvPr>
          <p:cNvPicPr>
            <a:picLocks noChangeAspect="1"/>
          </p:cNvPicPr>
          <p:nvPr/>
        </p:nvPicPr>
        <p:blipFill rotWithShape="1">
          <a:blip r:embed="rId2">
            <a:extLst>
              <a:ext uri="{28A0092B-C50C-407E-A947-70E740481C1C}">
                <a14:useLocalDpi xmlns:a14="http://schemas.microsoft.com/office/drawing/2010/main" val="0"/>
              </a:ext>
            </a:extLst>
          </a:blip>
          <a:srcRect t="22460" b="7921"/>
          <a:stretch/>
        </p:blipFill>
        <p:spPr>
          <a:xfrm>
            <a:off x="0" y="933428"/>
            <a:ext cx="4735065" cy="3221600"/>
          </a:xfrm>
          <a:prstGeom prst="rect">
            <a:avLst/>
          </a:prstGeom>
        </p:spPr>
      </p:pic>
      <p:pic>
        <p:nvPicPr>
          <p:cNvPr id="6" name="图片 5" descr="图示&#10;&#10;描述已自动生成">
            <a:extLst>
              <a:ext uri="{FF2B5EF4-FFF2-40B4-BE49-F238E27FC236}">
                <a16:creationId xmlns:a16="http://schemas.microsoft.com/office/drawing/2014/main" id="{4427A52F-1955-D14A-A914-EF57DF3D7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567" y="2428813"/>
            <a:ext cx="4398761" cy="4398761"/>
          </a:xfrm>
          <a:prstGeom prst="rect">
            <a:avLst/>
          </a:prstGeom>
        </p:spPr>
      </p:pic>
      <p:pic>
        <p:nvPicPr>
          <p:cNvPr id="12" name="图片 11" descr="图示&#10;&#10;描述已自动生成">
            <a:extLst>
              <a:ext uri="{FF2B5EF4-FFF2-40B4-BE49-F238E27FC236}">
                <a16:creationId xmlns:a16="http://schemas.microsoft.com/office/drawing/2014/main" id="{44CBBA88-8E5C-F34F-95B4-977BC76CC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4356364"/>
            <a:ext cx="2514600" cy="2224960"/>
          </a:xfrm>
          <a:prstGeom prst="rect">
            <a:avLst/>
          </a:prstGeom>
        </p:spPr>
      </p:pic>
    </p:spTree>
    <p:extLst>
      <p:ext uri="{BB962C8B-B14F-4D97-AF65-F5344CB8AC3E}">
        <p14:creationId xmlns:p14="http://schemas.microsoft.com/office/powerpoint/2010/main" val="301851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itosismeiosis.jpg"/>
          <p:cNvPicPr>
            <a:picLocks noChangeAspect="1"/>
          </p:cNvPicPr>
          <p:nvPr/>
        </p:nvPicPr>
        <p:blipFill>
          <a:blip r:embed="rId2" cstate="print"/>
          <a:srcRect t="4286" r="59600" b="6571"/>
          <a:stretch>
            <a:fillRect/>
          </a:stretch>
        </p:blipFill>
        <p:spPr>
          <a:xfrm>
            <a:off x="38362" y="1208636"/>
            <a:ext cx="3657600" cy="5649364"/>
          </a:xfrm>
          <a:prstGeom prst="rect">
            <a:avLst/>
          </a:prstGeom>
        </p:spPr>
      </p:pic>
      <p:pic>
        <p:nvPicPr>
          <p:cNvPr id="8" name="Content Placeholder 3" descr="mitosismeiosis.jpg"/>
          <p:cNvPicPr>
            <a:picLocks noGrp="1" noChangeAspect="1"/>
          </p:cNvPicPr>
          <p:nvPr>
            <p:ph sz="half" idx="2"/>
          </p:nvPr>
        </p:nvPicPr>
        <p:blipFill>
          <a:blip r:embed="rId2" cstate="print"/>
          <a:srcRect l="45200" t="2690"/>
          <a:stretch>
            <a:fillRect/>
          </a:stretch>
        </p:blipFill>
        <p:spPr>
          <a:xfrm>
            <a:off x="4254858" y="1131427"/>
            <a:ext cx="4605290" cy="5724427"/>
          </a:xfrm>
        </p:spPr>
      </p:pic>
      <p:sp>
        <p:nvSpPr>
          <p:cNvPr id="2" name="文本框 1">
            <a:extLst>
              <a:ext uri="{FF2B5EF4-FFF2-40B4-BE49-F238E27FC236}">
                <a16:creationId xmlns:a16="http://schemas.microsoft.com/office/drawing/2014/main" id="{1CECEBF8-10CD-6041-B83B-36B0A088BC04}"/>
              </a:ext>
            </a:extLst>
          </p:cNvPr>
          <p:cNvSpPr txBox="1"/>
          <p:nvPr/>
        </p:nvSpPr>
        <p:spPr>
          <a:xfrm>
            <a:off x="228600" y="152400"/>
            <a:ext cx="8631548" cy="923330"/>
          </a:xfrm>
          <a:prstGeom prst="rect">
            <a:avLst/>
          </a:prstGeom>
          <a:noFill/>
        </p:spPr>
        <p:txBody>
          <a:bodyPr wrap="square" rtlCol="0">
            <a:spAutoFit/>
          </a:bodyPr>
          <a:lstStyle/>
          <a:p>
            <a:r>
              <a:rPr kumimoji="1" lang="en-US" altLang="zh-CN" dirty="0"/>
              <a:t>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cell</a:t>
            </a:r>
            <a:r>
              <a:rPr kumimoji="1" lang="zh-CN" altLang="en-US" dirty="0"/>
              <a:t> </a:t>
            </a:r>
            <a:r>
              <a:rPr kumimoji="1" lang="en-US" altLang="zh-CN" dirty="0"/>
              <a:t>with</a:t>
            </a:r>
            <a:r>
              <a:rPr kumimoji="1" lang="zh-CN" altLang="en-US" dirty="0"/>
              <a:t> </a:t>
            </a:r>
            <a:r>
              <a:rPr kumimoji="1" lang="en-US" altLang="zh-CN" dirty="0"/>
              <a:t>2</a:t>
            </a:r>
            <a:r>
              <a:rPr kumimoji="1" lang="zh-CN" altLang="en-US" dirty="0"/>
              <a:t> </a:t>
            </a:r>
            <a:r>
              <a:rPr kumimoji="1" lang="en-US" altLang="zh-CN" dirty="0"/>
              <a:t>homologous</a:t>
            </a:r>
            <a:r>
              <a:rPr kumimoji="1" lang="zh-CN" altLang="en-US" dirty="0"/>
              <a:t> </a:t>
            </a:r>
            <a:r>
              <a:rPr kumimoji="1" lang="en-US" altLang="zh-CN" dirty="0"/>
              <a:t>pair</a:t>
            </a:r>
            <a:r>
              <a:rPr kumimoji="1" lang="zh-CN" altLang="en-US" dirty="0"/>
              <a:t> </a:t>
            </a:r>
            <a:r>
              <a:rPr kumimoji="1" lang="en-US" altLang="zh-CN" dirty="0"/>
              <a:t>of</a:t>
            </a:r>
            <a:r>
              <a:rPr kumimoji="1" lang="zh-CN" altLang="en-US" dirty="0"/>
              <a:t> </a:t>
            </a:r>
            <a:r>
              <a:rPr kumimoji="1" lang="en-US" altLang="zh-CN" dirty="0"/>
              <a:t>chromosomes. A diagram is drawn</a:t>
            </a:r>
            <a:r>
              <a:rPr kumimoji="1" lang="zh-CN" altLang="en-US" dirty="0"/>
              <a:t> </a:t>
            </a:r>
            <a:r>
              <a:rPr kumimoji="1" lang="en-US" altLang="zh-CN" dirty="0"/>
              <a:t>to</a:t>
            </a:r>
            <a:r>
              <a:rPr kumimoji="1" lang="zh-CN" altLang="en-US" dirty="0"/>
              <a:t> </a:t>
            </a:r>
            <a:r>
              <a:rPr kumimoji="1" lang="en-US" altLang="zh-CN" dirty="0"/>
              <a:t>show</a:t>
            </a:r>
            <a:r>
              <a:rPr kumimoji="1" lang="zh-CN" altLang="en-US" dirty="0"/>
              <a:t> </a:t>
            </a:r>
            <a:r>
              <a:rPr kumimoji="1" lang="en-US" altLang="zh-CN" dirty="0"/>
              <a:t>the</a:t>
            </a:r>
            <a:r>
              <a:rPr kumimoji="1" lang="zh-CN" altLang="en-US" dirty="0"/>
              <a:t> </a:t>
            </a:r>
            <a:r>
              <a:rPr kumimoji="1" lang="en-US" altLang="zh-CN" dirty="0"/>
              <a:t>processes</a:t>
            </a:r>
            <a:r>
              <a:rPr kumimoji="1" lang="zh-CN" altLang="en-US" dirty="0"/>
              <a:t> </a:t>
            </a:r>
            <a:r>
              <a:rPr kumimoji="1" lang="en-US" altLang="zh-CN" dirty="0"/>
              <a:t>of</a:t>
            </a:r>
            <a:r>
              <a:rPr kumimoji="1" lang="zh-CN" altLang="en-US" dirty="0"/>
              <a:t> </a:t>
            </a:r>
            <a:r>
              <a:rPr kumimoji="1" lang="en-US" altLang="zh-CN" dirty="0"/>
              <a:t>mitosis</a:t>
            </a:r>
            <a:r>
              <a:rPr kumimoji="1" lang="zh-CN" altLang="en-US" dirty="0"/>
              <a:t> </a:t>
            </a:r>
            <a:r>
              <a:rPr kumimoji="1" lang="en-US" altLang="zh-CN" dirty="0"/>
              <a:t>and</a:t>
            </a:r>
            <a:r>
              <a:rPr kumimoji="1" lang="zh-CN" altLang="en-US" dirty="0"/>
              <a:t> </a:t>
            </a:r>
            <a:r>
              <a:rPr kumimoji="1" lang="en-US" altLang="zh-CN" dirty="0"/>
              <a:t>meiosis. </a:t>
            </a:r>
          </a:p>
          <a:p>
            <a:r>
              <a:rPr kumimoji="1" lang="en-US" altLang="zh-CN" b="1" dirty="0"/>
              <a:t>Activity 2</a:t>
            </a:r>
            <a:r>
              <a:rPr kumimoji="1" lang="en-US" altLang="zh-CN" dirty="0"/>
              <a:t>. Can you compare the similarities and differences between mitosis and meiosis?</a:t>
            </a:r>
            <a:endParaRPr kumimoji="1" lang="zh-CN" altLang="en-US" dirty="0"/>
          </a:p>
        </p:txBody>
      </p:sp>
      <p:sp>
        <p:nvSpPr>
          <p:cNvPr id="3" name="文本框 2">
            <a:extLst>
              <a:ext uri="{FF2B5EF4-FFF2-40B4-BE49-F238E27FC236}">
                <a16:creationId xmlns:a16="http://schemas.microsoft.com/office/drawing/2014/main" id="{14406AC4-9340-DF46-968B-1726CC703F77}"/>
              </a:ext>
            </a:extLst>
          </p:cNvPr>
          <p:cNvSpPr txBox="1"/>
          <p:nvPr/>
        </p:nvSpPr>
        <p:spPr>
          <a:xfrm>
            <a:off x="838200" y="5029200"/>
            <a:ext cx="1866899" cy="646331"/>
          </a:xfrm>
          <a:prstGeom prst="rect">
            <a:avLst/>
          </a:prstGeom>
          <a:noFill/>
        </p:spPr>
        <p:txBody>
          <a:bodyPr wrap="square" rtlCol="0">
            <a:spAutoFit/>
          </a:bodyPr>
          <a:lstStyle/>
          <a:p>
            <a:r>
              <a:rPr kumimoji="1" lang="en-US" altLang="zh-CN" dirty="0"/>
              <a:t>Sister</a:t>
            </a:r>
            <a:r>
              <a:rPr kumimoji="1" lang="zh-CN" altLang="en-US" dirty="0"/>
              <a:t> </a:t>
            </a:r>
            <a:r>
              <a:rPr kumimoji="1" lang="en-US" altLang="zh-CN" dirty="0"/>
              <a:t>chromatids</a:t>
            </a:r>
            <a:r>
              <a:rPr kumimoji="1" lang="zh-CN" altLang="en-US" dirty="0"/>
              <a:t> </a:t>
            </a:r>
            <a:r>
              <a:rPr kumimoji="1" lang="en-US" altLang="zh-CN" dirty="0"/>
              <a:t>separate</a:t>
            </a:r>
            <a:endParaRPr kumimoji="1" lang="zh-CN" altLang="en-US" dirty="0"/>
          </a:p>
        </p:txBody>
      </p:sp>
      <p:sp>
        <p:nvSpPr>
          <p:cNvPr id="6" name="文本框 5">
            <a:extLst>
              <a:ext uri="{FF2B5EF4-FFF2-40B4-BE49-F238E27FC236}">
                <a16:creationId xmlns:a16="http://schemas.microsoft.com/office/drawing/2014/main" id="{4E3BCB04-4CE7-CD41-9A7D-AB501F8470D4}"/>
              </a:ext>
            </a:extLst>
          </p:cNvPr>
          <p:cNvSpPr txBox="1"/>
          <p:nvPr/>
        </p:nvSpPr>
        <p:spPr>
          <a:xfrm>
            <a:off x="5486400" y="5199965"/>
            <a:ext cx="1866899" cy="646331"/>
          </a:xfrm>
          <a:prstGeom prst="rect">
            <a:avLst/>
          </a:prstGeom>
          <a:noFill/>
        </p:spPr>
        <p:txBody>
          <a:bodyPr wrap="square" rtlCol="0">
            <a:spAutoFit/>
          </a:bodyPr>
          <a:lstStyle/>
          <a:p>
            <a:r>
              <a:rPr kumimoji="1" lang="en-US" altLang="zh-CN" dirty="0"/>
              <a:t>Sister</a:t>
            </a:r>
            <a:r>
              <a:rPr kumimoji="1" lang="zh-CN" altLang="en-US" dirty="0"/>
              <a:t> </a:t>
            </a:r>
            <a:r>
              <a:rPr kumimoji="1" lang="en-US" altLang="zh-CN" dirty="0"/>
              <a:t>chromatids</a:t>
            </a:r>
            <a:r>
              <a:rPr kumimoji="1" lang="zh-CN" altLang="en-US" dirty="0"/>
              <a:t> </a:t>
            </a:r>
            <a:r>
              <a:rPr kumimoji="1" lang="en-US" altLang="zh-CN" dirty="0"/>
              <a:t>separate</a:t>
            </a:r>
            <a:endParaRPr kumimoji="1" lang="zh-CN" altLang="en-US" dirty="0"/>
          </a:p>
        </p:txBody>
      </p:sp>
      <p:sp>
        <p:nvSpPr>
          <p:cNvPr id="5" name="文本框 4">
            <a:extLst>
              <a:ext uri="{FF2B5EF4-FFF2-40B4-BE49-F238E27FC236}">
                <a16:creationId xmlns:a16="http://schemas.microsoft.com/office/drawing/2014/main" id="{D92009F1-7EF7-E341-8F76-94C310E00EF6}"/>
              </a:ext>
            </a:extLst>
          </p:cNvPr>
          <p:cNvSpPr txBox="1"/>
          <p:nvPr/>
        </p:nvSpPr>
        <p:spPr>
          <a:xfrm>
            <a:off x="6705600" y="3657600"/>
            <a:ext cx="2438400" cy="646331"/>
          </a:xfrm>
          <a:prstGeom prst="rect">
            <a:avLst/>
          </a:prstGeom>
          <a:noFill/>
        </p:spPr>
        <p:txBody>
          <a:bodyPr wrap="square" rtlCol="0">
            <a:spAutoFit/>
          </a:bodyPr>
          <a:lstStyle/>
          <a:p>
            <a:r>
              <a:rPr kumimoji="1" lang="en-US" altLang="zh-CN" dirty="0"/>
              <a:t>Homologous</a:t>
            </a:r>
            <a:r>
              <a:rPr kumimoji="1" lang="zh-CN" altLang="en-US" dirty="0"/>
              <a:t> </a:t>
            </a:r>
            <a:r>
              <a:rPr kumimoji="1" lang="en-US" altLang="zh-CN" dirty="0"/>
              <a:t>chromosomes</a:t>
            </a:r>
            <a:r>
              <a:rPr kumimoji="1" lang="zh-CN" altLang="en-US" dirty="0"/>
              <a:t> </a:t>
            </a:r>
            <a:r>
              <a:rPr kumimoji="1" lang="en-US" altLang="zh-CN" dirty="0"/>
              <a:t>separate</a:t>
            </a:r>
            <a:endParaRPr kumimoji="1" lang="zh-CN" altLang="en-US" dirty="0"/>
          </a:p>
        </p:txBody>
      </p:sp>
      <p:sp>
        <p:nvSpPr>
          <p:cNvPr id="7" name="文本框 6">
            <a:extLst>
              <a:ext uri="{FF2B5EF4-FFF2-40B4-BE49-F238E27FC236}">
                <a16:creationId xmlns:a16="http://schemas.microsoft.com/office/drawing/2014/main" id="{589CC291-9472-FF47-BC1A-A792CAE6E2E0}"/>
              </a:ext>
            </a:extLst>
          </p:cNvPr>
          <p:cNvSpPr txBox="1"/>
          <p:nvPr/>
        </p:nvSpPr>
        <p:spPr>
          <a:xfrm>
            <a:off x="3690889" y="2967335"/>
            <a:ext cx="2438400" cy="1200329"/>
          </a:xfrm>
          <a:prstGeom prst="rect">
            <a:avLst/>
          </a:prstGeom>
          <a:noFill/>
        </p:spPr>
        <p:txBody>
          <a:bodyPr wrap="square" rtlCol="0">
            <a:spAutoFit/>
          </a:bodyPr>
          <a:lstStyle/>
          <a:p>
            <a:r>
              <a:rPr kumimoji="1" lang="en-US" altLang="zh-CN" dirty="0"/>
              <a:t>Homologous</a:t>
            </a:r>
            <a:r>
              <a:rPr kumimoji="1" lang="zh-CN" altLang="en-US" dirty="0"/>
              <a:t> </a:t>
            </a:r>
            <a:r>
              <a:rPr kumimoji="1" lang="en-US" altLang="zh-CN" dirty="0"/>
              <a:t>chromosomes</a:t>
            </a:r>
            <a:r>
              <a:rPr kumimoji="1" lang="zh-CN" altLang="en-US" dirty="0"/>
              <a:t> </a:t>
            </a:r>
            <a:r>
              <a:rPr kumimoji="1" lang="en-US" altLang="zh-CN" dirty="0"/>
              <a:t>pair</a:t>
            </a:r>
            <a:r>
              <a:rPr kumimoji="1" lang="zh-CN" altLang="en-US" dirty="0"/>
              <a:t> </a:t>
            </a:r>
            <a:r>
              <a:rPr kumimoji="1" lang="en-US" altLang="zh-CN" dirty="0"/>
              <a:t>up</a:t>
            </a:r>
            <a:r>
              <a:rPr kumimoji="1" lang="zh-CN" altLang="en-US" dirty="0"/>
              <a:t> </a:t>
            </a:r>
            <a:r>
              <a:rPr kumimoji="1" lang="en-US" altLang="zh-CN" dirty="0"/>
              <a:t>and</a:t>
            </a:r>
            <a:r>
              <a:rPr kumimoji="1" lang="zh-CN" altLang="en-US" dirty="0"/>
              <a:t> </a:t>
            </a:r>
            <a:r>
              <a:rPr kumimoji="1" lang="en-US" altLang="zh-CN" dirty="0"/>
              <a:t>cross</a:t>
            </a:r>
            <a:r>
              <a:rPr kumimoji="1" lang="zh-CN" altLang="en-US" dirty="0"/>
              <a:t> </a:t>
            </a:r>
            <a:r>
              <a:rPr kumimoji="1" lang="en-US" altLang="zh-CN" dirty="0"/>
              <a:t>over</a:t>
            </a:r>
            <a:r>
              <a:rPr kumimoji="1" lang="zh-CN" altLang="en-US" dirty="0"/>
              <a:t> </a:t>
            </a:r>
            <a:r>
              <a:rPr kumimoji="1" lang="en-US" altLang="zh-CN" dirty="0"/>
              <a:t>(exchange</a:t>
            </a:r>
            <a:r>
              <a:rPr kumimoji="1" lang="zh-CN" altLang="en-US" dirty="0"/>
              <a:t> </a:t>
            </a:r>
            <a:r>
              <a:rPr kumimoji="1" lang="en-US" altLang="zh-CN" dirty="0"/>
              <a:t>of</a:t>
            </a:r>
            <a:r>
              <a:rPr kumimoji="1" lang="zh-CN" altLang="en-US" dirty="0"/>
              <a:t> </a:t>
            </a:r>
            <a:r>
              <a:rPr kumimoji="1" lang="en-US" altLang="zh-CN" dirty="0"/>
              <a:t>sequences)</a:t>
            </a:r>
            <a:endParaRPr kumimoji="1" lang="zh-CN" altLang="en-US" dirty="0"/>
          </a:p>
        </p:txBody>
      </p:sp>
    </p:spTree>
    <p:extLst>
      <p:ext uri="{BB962C8B-B14F-4D97-AF65-F5344CB8AC3E}">
        <p14:creationId xmlns:p14="http://schemas.microsoft.com/office/powerpoint/2010/main" val="165347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F0832-962E-BF4A-9A2D-3912B5FDE294}"/>
              </a:ext>
            </a:extLst>
          </p:cNvPr>
          <p:cNvSpPr>
            <a:spLocks noGrp="1"/>
          </p:cNvSpPr>
          <p:nvPr>
            <p:ph type="title"/>
          </p:nvPr>
        </p:nvSpPr>
        <p:spPr/>
        <p:txBody>
          <a:bodyPr>
            <a:normAutofit fontScale="90000"/>
          </a:bodyPr>
          <a:lstStyle/>
          <a:p>
            <a:r>
              <a:rPr kumimoji="1" lang="en-US" altLang="zh-CN" dirty="0"/>
              <a:t>Activity 2 Comparing mitosis and meiosis</a:t>
            </a:r>
            <a:endParaRPr kumimoji="1" lang="zh-CN" altLang="en-US" dirty="0"/>
          </a:p>
        </p:txBody>
      </p:sp>
      <p:graphicFrame>
        <p:nvGraphicFramePr>
          <p:cNvPr id="3" name="表格 3">
            <a:extLst>
              <a:ext uri="{FF2B5EF4-FFF2-40B4-BE49-F238E27FC236}">
                <a16:creationId xmlns:a16="http://schemas.microsoft.com/office/drawing/2014/main" id="{97E94535-8612-0543-9600-3A866B111441}"/>
              </a:ext>
            </a:extLst>
          </p:cNvPr>
          <p:cNvGraphicFramePr>
            <a:graphicFrameLocks noGrp="1"/>
          </p:cNvGraphicFramePr>
          <p:nvPr>
            <p:extLst>
              <p:ext uri="{D42A27DB-BD31-4B8C-83A1-F6EECF244321}">
                <p14:modId xmlns:p14="http://schemas.microsoft.com/office/powerpoint/2010/main" val="3173596238"/>
              </p:ext>
            </p:extLst>
          </p:nvPr>
        </p:nvGraphicFramePr>
        <p:xfrm>
          <a:off x="1143000" y="2133600"/>
          <a:ext cx="6553200" cy="4036587"/>
        </p:xfrm>
        <a:graphic>
          <a:graphicData uri="http://schemas.openxmlformats.org/drawingml/2006/table">
            <a:tbl>
              <a:tblPr firstRow="1" bandRow="1">
                <a:tableStyleId>{5C22544A-7EE6-4342-B048-85BDC9FD1C3A}</a:tableStyleId>
              </a:tblPr>
              <a:tblGrid>
                <a:gridCol w="2184400">
                  <a:extLst>
                    <a:ext uri="{9D8B030D-6E8A-4147-A177-3AD203B41FA5}">
                      <a16:colId xmlns:a16="http://schemas.microsoft.com/office/drawing/2014/main" val="2823212466"/>
                    </a:ext>
                  </a:extLst>
                </a:gridCol>
                <a:gridCol w="2184400">
                  <a:extLst>
                    <a:ext uri="{9D8B030D-6E8A-4147-A177-3AD203B41FA5}">
                      <a16:colId xmlns:a16="http://schemas.microsoft.com/office/drawing/2014/main" val="3066804167"/>
                    </a:ext>
                  </a:extLst>
                </a:gridCol>
                <a:gridCol w="2184400">
                  <a:extLst>
                    <a:ext uri="{9D8B030D-6E8A-4147-A177-3AD203B41FA5}">
                      <a16:colId xmlns:a16="http://schemas.microsoft.com/office/drawing/2014/main" val="1316115935"/>
                    </a:ext>
                  </a:extLst>
                </a:gridCol>
              </a:tblGrid>
              <a:tr h="762000">
                <a:tc>
                  <a:txBody>
                    <a:bodyPr/>
                    <a:lstStyle/>
                    <a:p>
                      <a:pPr algn="ctr"/>
                      <a:endParaRPr lang="zh-CN" altLang="en-US"/>
                    </a:p>
                  </a:txBody>
                  <a:tcPr anchor="ctr"/>
                </a:tc>
                <a:tc>
                  <a:txBody>
                    <a:bodyPr/>
                    <a:lstStyle/>
                    <a:p>
                      <a:pPr algn="ctr"/>
                      <a:r>
                        <a:rPr lang="en-US" altLang="zh-CN" dirty="0"/>
                        <a:t>Mitosis</a:t>
                      </a:r>
                      <a:endParaRPr lang="zh-CN" altLang="en-US" dirty="0"/>
                    </a:p>
                  </a:txBody>
                  <a:tcPr anchor="ctr"/>
                </a:tc>
                <a:tc>
                  <a:txBody>
                    <a:bodyPr/>
                    <a:lstStyle/>
                    <a:p>
                      <a:pPr algn="ctr"/>
                      <a:r>
                        <a:rPr lang="en-US" altLang="zh-CN" dirty="0"/>
                        <a:t>Meiosis</a:t>
                      </a:r>
                      <a:endParaRPr lang="zh-CN" altLang="en-US" dirty="0"/>
                    </a:p>
                  </a:txBody>
                  <a:tcPr anchor="ctr"/>
                </a:tc>
                <a:extLst>
                  <a:ext uri="{0D108BD9-81ED-4DB2-BD59-A6C34878D82A}">
                    <a16:rowId xmlns:a16="http://schemas.microsoft.com/office/drawing/2014/main" val="541532473"/>
                  </a:ext>
                </a:extLst>
              </a:tr>
              <a:tr h="1143000">
                <a:tc>
                  <a:txBody>
                    <a:bodyPr/>
                    <a:lstStyle/>
                    <a:p>
                      <a:pPr algn="ctr"/>
                      <a:r>
                        <a:rPr lang="en-US" altLang="zh-CN" dirty="0"/>
                        <a:t>similarities</a:t>
                      </a:r>
                      <a:endParaRPr lang="zh-CN" altLang="en-US" dirty="0"/>
                    </a:p>
                  </a:txBody>
                  <a:tcPr anchor="ctr"/>
                </a:tc>
                <a:tc gridSpan="2">
                  <a:txBody>
                    <a:bodyPr/>
                    <a:lstStyle/>
                    <a:p>
                      <a:pPr algn="ctr"/>
                      <a:endParaRPr lang="zh-CN" altLang="en-US" dirty="0"/>
                    </a:p>
                  </a:txBody>
                  <a:tcPr anchor="ctr"/>
                </a:tc>
                <a:tc hMerge="1">
                  <a:txBody>
                    <a:bodyPr/>
                    <a:lstStyle/>
                    <a:p>
                      <a:endParaRPr lang="zh-CN" altLang="en-US" dirty="0"/>
                    </a:p>
                  </a:txBody>
                  <a:tcPr/>
                </a:tc>
                <a:extLst>
                  <a:ext uri="{0D108BD9-81ED-4DB2-BD59-A6C34878D82A}">
                    <a16:rowId xmlns:a16="http://schemas.microsoft.com/office/drawing/2014/main" val="1557858628"/>
                  </a:ext>
                </a:extLst>
              </a:tr>
              <a:tr h="2131587">
                <a:tc>
                  <a:txBody>
                    <a:bodyPr/>
                    <a:lstStyle/>
                    <a:p>
                      <a:pPr algn="ctr"/>
                      <a:r>
                        <a:rPr lang="en-US" altLang="zh-CN" dirty="0"/>
                        <a:t>differences</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578701579"/>
                  </a:ext>
                </a:extLst>
              </a:tr>
            </a:tbl>
          </a:graphicData>
        </a:graphic>
      </p:graphicFrame>
    </p:spTree>
    <p:extLst>
      <p:ext uri="{BB962C8B-B14F-4D97-AF65-F5344CB8AC3E}">
        <p14:creationId xmlns:p14="http://schemas.microsoft.com/office/powerpoint/2010/main" val="4198098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B1899C8-CD55-B948-99D5-9C4AE31AA873}"/>
              </a:ext>
            </a:extLst>
          </p:cNvPr>
          <p:cNvSpPr>
            <a:spLocks noGrp="1"/>
          </p:cNvSpPr>
          <p:nvPr>
            <p:ph type="title"/>
          </p:nvPr>
        </p:nvSpPr>
        <p:spPr>
          <a:xfrm>
            <a:off x="628650" y="562271"/>
            <a:ext cx="7886700" cy="1128417"/>
          </a:xfrm>
        </p:spPr>
        <p:txBody>
          <a:bodyPr anchor="ctr">
            <a:normAutofit/>
          </a:bodyPr>
          <a:lstStyle/>
          <a:p>
            <a:pPr marL="571500" indent="-571500">
              <a:buBlip>
                <a:blip r:embed="rId2"/>
              </a:buBlip>
            </a:pPr>
            <a:r>
              <a:rPr lang="en-US" altLang="zh-CN" sz="4500" dirty="0"/>
              <a:t>Crossing-over</a:t>
            </a:r>
            <a:endParaRPr lang="zh-CN" altLang="en-US" sz="4500" dirty="0"/>
          </a:p>
        </p:txBody>
      </p:sp>
      <p:pic>
        <p:nvPicPr>
          <p:cNvPr id="3" name="图片 2" descr="图示, 形状, 箭头&#10;&#10;描述已自动生成">
            <a:extLst>
              <a:ext uri="{FF2B5EF4-FFF2-40B4-BE49-F238E27FC236}">
                <a16:creationId xmlns:a16="http://schemas.microsoft.com/office/drawing/2014/main" id="{681FFA33-153E-5340-8213-7C394C36E9F3}"/>
              </a:ext>
            </a:extLst>
          </p:cNvPr>
          <p:cNvPicPr>
            <a:picLocks noChangeAspect="1"/>
          </p:cNvPicPr>
          <p:nvPr/>
        </p:nvPicPr>
        <p:blipFill rotWithShape="1">
          <a:blip r:embed="rId3">
            <a:extLst>
              <a:ext uri="{28A0092B-C50C-407E-A947-70E740481C1C}">
                <a14:useLocalDpi xmlns:a14="http://schemas.microsoft.com/office/drawing/2010/main" val="0"/>
              </a:ext>
            </a:extLst>
          </a:blip>
          <a:srcRect t="12180" r="1" b="9362"/>
          <a:stretch/>
        </p:blipFill>
        <p:spPr>
          <a:xfrm>
            <a:off x="628650" y="2252959"/>
            <a:ext cx="7884410" cy="3628729"/>
          </a:xfrm>
          <a:prstGeom prst="rect">
            <a:avLst/>
          </a:prstGeom>
        </p:spPr>
      </p:pic>
    </p:spTree>
    <p:extLst>
      <p:ext uri="{BB962C8B-B14F-4D97-AF65-F5344CB8AC3E}">
        <p14:creationId xmlns:p14="http://schemas.microsoft.com/office/powerpoint/2010/main" val="13819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Mitosis</a:t>
            </a:r>
          </a:p>
        </p:txBody>
      </p:sp>
      <p:sp>
        <p:nvSpPr>
          <p:cNvPr id="3" name="Content Placeholder 2"/>
          <p:cNvSpPr>
            <a:spLocks noGrp="1"/>
          </p:cNvSpPr>
          <p:nvPr>
            <p:ph idx="1"/>
          </p:nvPr>
        </p:nvSpPr>
        <p:spPr/>
        <p:txBody>
          <a:bodyPr>
            <a:normAutofit/>
          </a:bodyPr>
          <a:lstStyle/>
          <a:p>
            <a:pPr>
              <a:buNone/>
            </a:pPr>
            <a:r>
              <a:rPr lang="en-GB" sz="2400" dirty="0"/>
              <a:t>	There are two types of cell division: </a:t>
            </a:r>
            <a:r>
              <a:rPr lang="en-GB" sz="2400" b="1" dirty="0"/>
              <a:t>mitosis</a:t>
            </a:r>
            <a:r>
              <a:rPr lang="en-GB" sz="2400" dirty="0"/>
              <a:t> and </a:t>
            </a:r>
            <a:r>
              <a:rPr lang="en-GB" sz="2400" b="1" dirty="0"/>
              <a:t>meiosis</a:t>
            </a:r>
            <a:r>
              <a:rPr lang="en-GB" sz="2400" dirty="0"/>
              <a:t>.</a:t>
            </a:r>
            <a:endParaRPr lang="en-US" sz="2400" dirty="0"/>
          </a:p>
          <a:p>
            <a:endParaRPr lang="en-GB" sz="2400" dirty="0"/>
          </a:p>
          <a:p>
            <a:pPr>
              <a:buNone/>
            </a:pPr>
            <a:r>
              <a:rPr lang="en-GB" sz="2400" dirty="0"/>
              <a:t>	Mitosis is involved in:</a:t>
            </a:r>
            <a:endParaRPr lang="en-US" sz="2400" dirty="0"/>
          </a:p>
          <a:p>
            <a:pPr lvl="0"/>
            <a:r>
              <a:rPr lang="en-GB" sz="2400" dirty="0"/>
              <a:t>growth</a:t>
            </a:r>
            <a:endParaRPr lang="en-US" sz="2400" dirty="0"/>
          </a:p>
          <a:p>
            <a:pPr lvl="0"/>
            <a:r>
              <a:rPr lang="en-GB" sz="2400" dirty="0"/>
              <a:t>repair of damaged tissues</a:t>
            </a:r>
            <a:r>
              <a:rPr lang="en-US" altLang="zh-CN" sz="2400" dirty="0"/>
              <a:t>,</a:t>
            </a:r>
            <a:r>
              <a:rPr lang="zh-CN" altLang="en-US" sz="2400" dirty="0"/>
              <a:t> </a:t>
            </a:r>
            <a:r>
              <a:rPr lang="en-GB" altLang="zh-CN" sz="2400" dirty="0"/>
              <a:t>replacement of worn</a:t>
            </a:r>
            <a:r>
              <a:rPr lang="en-US" altLang="zh-CN" sz="2400" dirty="0"/>
              <a:t>-</a:t>
            </a:r>
            <a:r>
              <a:rPr lang="en-GB" altLang="zh-CN" sz="2400" dirty="0"/>
              <a:t>out cells </a:t>
            </a:r>
            <a:endParaRPr lang="en-US" sz="2400" dirty="0"/>
          </a:p>
          <a:p>
            <a:pPr lvl="0"/>
            <a:r>
              <a:rPr lang="en-GB" sz="2400" dirty="0"/>
              <a:t>asexual reproduction.</a:t>
            </a:r>
            <a:endParaRPr lang="en-US" sz="2400" dirty="0"/>
          </a:p>
          <a:p>
            <a:pPr>
              <a:buNone/>
            </a:pPr>
            <a:endParaRPr lang="en-GB" sz="2400" dirty="0"/>
          </a:p>
        </p:txBody>
      </p:sp>
    </p:spTree>
    <p:extLst>
      <p:ext uri="{BB962C8B-B14F-4D97-AF65-F5344CB8AC3E}">
        <p14:creationId xmlns:p14="http://schemas.microsoft.com/office/powerpoint/2010/main" val="81490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FBD0BF5A998E4FBF3D7F1E0E7141BA" ma:contentTypeVersion="11" ma:contentTypeDescription="Create a new document." ma:contentTypeScope="" ma:versionID="2900167372ef891b9543ccdbe48d3a46">
  <xsd:schema xmlns:xsd="http://www.w3.org/2001/XMLSchema" xmlns:xs="http://www.w3.org/2001/XMLSchema" xmlns:p="http://schemas.microsoft.com/office/2006/metadata/properties" xmlns:ns2="638b3d8b-b976-4de6-b921-0ae678ab4705" xmlns:ns3="dae67ecd-5e24-42a2-8771-e1145e54c48e" targetNamespace="http://schemas.microsoft.com/office/2006/metadata/properties" ma:root="true" ma:fieldsID="c6d5648b3e5fdd31bca91684134b5e19" ns2:_="" ns3:_="">
    <xsd:import namespace="638b3d8b-b976-4de6-b921-0ae678ab4705"/>
    <xsd:import namespace="dae67ecd-5e24-42a2-8771-e1145e54c48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8b3d8b-b976-4de6-b921-0ae678ab47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e67ecd-5e24-42a2-8771-e1145e54c48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D1C4A1-1E20-4BE2-BAA7-94775F9030C8}"/>
</file>

<file path=customXml/itemProps2.xml><?xml version="1.0" encoding="utf-8"?>
<ds:datastoreItem xmlns:ds="http://schemas.openxmlformats.org/officeDocument/2006/customXml" ds:itemID="{099B10F6-8A5C-4457-80A0-1325558EC500}"/>
</file>

<file path=customXml/itemProps3.xml><?xml version="1.0" encoding="utf-8"?>
<ds:datastoreItem xmlns:ds="http://schemas.openxmlformats.org/officeDocument/2006/customXml" ds:itemID="{275F2B3D-5E93-4A5D-AFB5-70A0CFD295AD}"/>
</file>

<file path=docProps/app.xml><?xml version="1.0" encoding="utf-8"?>
<Properties xmlns="http://schemas.openxmlformats.org/officeDocument/2006/extended-properties" xmlns:vt="http://schemas.openxmlformats.org/officeDocument/2006/docPropsVTypes">
  <TotalTime>1395</TotalTime>
  <Words>2096</Words>
  <Application>Microsoft Macintosh PowerPoint</Application>
  <PresentationFormat>全屏显示(4:3)</PresentationFormat>
  <Paragraphs>229</Paragraphs>
  <Slides>30</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Arial</vt:lpstr>
      <vt:lpstr>Calibri</vt:lpstr>
      <vt:lpstr>Wingdings</vt:lpstr>
      <vt:lpstr>Office Theme</vt:lpstr>
      <vt:lpstr>PowerPoint 演示文稿</vt:lpstr>
      <vt:lpstr>Terminology part 1</vt:lpstr>
      <vt:lpstr>Chromosomes</vt:lpstr>
      <vt:lpstr>Activity 1 </vt:lpstr>
      <vt:lpstr>chromosomes</vt:lpstr>
      <vt:lpstr>PowerPoint 演示文稿</vt:lpstr>
      <vt:lpstr>Activity 2 Comparing mitosis and meiosis</vt:lpstr>
      <vt:lpstr>Crossing-over</vt:lpstr>
      <vt:lpstr>Mitosis</vt:lpstr>
      <vt:lpstr>Activity 2</vt:lpstr>
      <vt:lpstr>Inheritance</vt:lpstr>
      <vt:lpstr>Inheritance</vt:lpstr>
      <vt:lpstr>Alleles</vt:lpstr>
      <vt:lpstr>Terminology part 2</vt:lpstr>
      <vt:lpstr>Pure breeding</vt:lpstr>
      <vt:lpstr>Genetic diagram</vt:lpstr>
      <vt:lpstr>Punnett square</vt:lpstr>
      <vt:lpstr>Sex inheritance</vt:lpstr>
      <vt:lpstr>Introduction</vt:lpstr>
      <vt:lpstr>Question 1</vt:lpstr>
      <vt:lpstr>Question 1</vt:lpstr>
      <vt:lpstr>Question 1</vt:lpstr>
      <vt:lpstr>Question 1</vt:lpstr>
      <vt:lpstr>Question 2</vt:lpstr>
      <vt:lpstr>Sex determination in human</vt:lpstr>
      <vt:lpstr>Sex linkage</vt:lpstr>
      <vt:lpstr>Question – color blindness</vt:lpstr>
      <vt:lpstr>Question</vt:lpstr>
      <vt:lpstr>Monohybrid &amp; dihybrid</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柴 文婷</dc:creator>
  <cp:lastModifiedBy>柴 文婷</cp:lastModifiedBy>
  <cp:revision>2</cp:revision>
  <dcterms:created xsi:type="dcterms:W3CDTF">2020-12-10T10:20:55Z</dcterms:created>
  <dcterms:modified xsi:type="dcterms:W3CDTF">2021-12-10T03:20:42Z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0x01010002FBD0BF5A998E4FBF3D7F1E0E7141BA</vt:lpwstr>
  </property>
</Properties>
</file>