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21" d="100"/>
          <a:sy n="121" d="100"/>
        </p:scale>
        <p:origin x="13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CA970D-90F2-4276-B31B-57814598474A}" type="datetimeFigureOut">
              <a:rPr lang="en-ZA" smtClean="0"/>
              <a:t>2021/05/15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12183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40955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496090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561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4087713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CA970D-90F2-4276-B31B-57814598474A}" type="datetimeFigureOut">
              <a:rPr lang="en-ZA" smtClean="0"/>
              <a:t>2021/05/15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565497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ECA970D-90F2-4276-B31B-57814598474A}" type="datetimeFigureOut">
              <a:rPr lang="en-ZA" smtClean="0"/>
              <a:t>2021/05/15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3523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2021/05/15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622148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2021/05/15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58779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2021/05/15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81554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A970D-90F2-4276-B31B-57814598474A}" type="datetimeFigureOut">
              <a:rPr lang="en-ZA" smtClean="0"/>
              <a:t>2021/05/15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13409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71250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A970D-90F2-4276-B31B-57814598474A}" type="datetimeFigureOut">
              <a:rPr lang="en-ZA" smtClean="0"/>
              <a:t>2021/05/15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83370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A970D-90F2-4276-B31B-57814598474A}" type="datetimeFigureOut">
              <a:rPr lang="en-ZA" smtClean="0"/>
              <a:t>2021/05/15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86274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970D-90F2-4276-B31B-57814598474A}" type="datetimeFigureOut">
              <a:rPr lang="en-ZA" smtClean="0"/>
              <a:t>2021/05/15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35461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268376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A970D-90F2-4276-B31B-57814598474A}" type="datetimeFigureOut">
              <a:rPr lang="en-ZA" smtClean="0"/>
              <a:t>2021/05/15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43ACFC8-2707-40F7-AF61-28E18143037F}" type="slidenum">
              <a:rPr lang="en-ZA" smtClean="0"/>
              <a:t>‹#›</a:t>
            </a:fld>
            <a:endParaRPr lang="en-ZA"/>
          </a:p>
        </p:txBody>
      </p:sp>
    </p:spTree>
    <p:extLst>
      <p:ext uri="{BB962C8B-B14F-4D97-AF65-F5344CB8AC3E}">
        <p14:creationId xmlns:p14="http://schemas.microsoft.com/office/powerpoint/2010/main" val="18339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ECA970D-90F2-4276-B31B-57814598474A}" type="datetimeFigureOut">
              <a:rPr lang="en-ZA" smtClean="0"/>
              <a:t>2021/05/15</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43ACFC8-2707-40F7-AF61-28E18143037F}" type="slidenum">
              <a:rPr lang="en-ZA" smtClean="0"/>
              <a:t>‹#›</a:t>
            </a:fld>
            <a:endParaRPr lang="en-ZA"/>
          </a:p>
        </p:txBody>
      </p:sp>
    </p:spTree>
    <p:extLst>
      <p:ext uri="{BB962C8B-B14F-4D97-AF65-F5344CB8AC3E}">
        <p14:creationId xmlns:p14="http://schemas.microsoft.com/office/powerpoint/2010/main" val="3989793053"/>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992C-AEAB-4942-89E0-CFA396886CED}"/>
              </a:ext>
            </a:extLst>
          </p:cNvPr>
          <p:cNvSpPr>
            <a:spLocks noGrp="1"/>
          </p:cNvSpPr>
          <p:nvPr>
            <p:ph type="ctrTitle"/>
          </p:nvPr>
        </p:nvSpPr>
        <p:spPr/>
        <p:txBody>
          <a:bodyPr/>
          <a:lstStyle/>
          <a:p>
            <a:r>
              <a:rPr lang="en-ZA" dirty="0"/>
              <a:t>STRIDE AND DREAD</a:t>
            </a:r>
          </a:p>
        </p:txBody>
      </p:sp>
      <p:sp>
        <p:nvSpPr>
          <p:cNvPr id="3" name="Subtitle 2">
            <a:extLst>
              <a:ext uri="{FF2B5EF4-FFF2-40B4-BE49-F238E27FC236}">
                <a16:creationId xmlns:a16="http://schemas.microsoft.com/office/drawing/2014/main" id="{D7936760-F7EA-4DD2-BB76-31A23FC8831F}"/>
              </a:ext>
            </a:extLst>
          </p:cNvPr>
          <p:cNvSpPr>
            <a:spLocks noGrp="1"/>
          </p:cNvSpPr>
          <p:nvPr>
            <p:ph type="subTitle" idx="1"/>
          </p:nvPr>
        </p:nvSpPr>
        <p:spPr/>
        <p:txBody>
          <a:bodyPr/>
          <a:lstStyle/>
          <a:p>
            <a:r>
              <a:rPr lang="en-ZA" dirty="0"/>
              <a:t>Compromising  a Medical Mannequin</a:t>
            </a:r>
          </a:p>
        </p:txBody>
      </p:sp>
    </p:spTree>
    <p:extLst>
      <p:ext uri="{BB962C8B-B14F-4D97-AF65-F5344CB8AC3E}">
        <p14:creationId xmlns:p14="http://schemas.microsoft.com/office/powerpoint/2010/main" val="106041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4AFA-CE8F-4465-8E8C-A00AC05B1145}"/>
              </a:ext>
            </a:extLst>
          </p:cNvPr>
          <p:cNvSpPr>
            <a:spLocks noGrp="1"/>
          </p:cNvSpPr>
          <p:nvPr>
            <p:ph type="title"/>
          </p:nvPr>
        </p:nvSpPr>
        <p:spPr/>
        <p:txBody>
          <a:bodyPr/>
          <a:lstStyle/>
          <a:p>
            <a:r>
              <a:rPr lang="en-ZA" dirty="0"/>
              <a:t>STRIDE </a:t>
            </a:r>
          </a:p>
        </p:txBody>
      </p:sp>
      <p:graphicFrame>
        <p:nvGraphicFramePr>
          <p:cNvPr id="4" name="Content Placeholder 3">
            <a:extLst>
              <a:ext uri="{FF2B5EF4-FFF2-40B4-BE49-F238E27FC236}">
                <a16:creationId xmlns:a16="http://schemas.microsoft.com/office/drawing/2014/main" id="{5291BAD4-7950-4392-BCC3-3B25A6B9FF8C}"/>
              </a:ext>
            </a:extLst>
          </p:cNvPr>
          <p:cNvGraphicFramePr>
            <a:graphicFrameLocks noGrp="1"/>
          </p:cNvGraphicFramePr>
          <p:nvPr>
            <p:ph idx="1"/>
            <p:extLst>
              <p:ext uri="{D42A27DB-BD31-4B8C-83A1-F6EECF244321}">
                <p14:modId xmlns:p14="http://schemas.microsoft.com/office/powerpoint/2010/main" val="2656174394"/>
              </p:ext>
            </p:extLst>
          </p:nvPr>
        </p:nvGraphicFramePr>
        <p:xfrm>
          <a:off x="838200" y="1478784"/>
          <a:ext cx="10126215" cy="5029200"/>
        </p:xfrm>
        <a:graphic>
          <a:graphicData uri="http://schemas.openxmlformats.org/drawingml/2006/table">
            <a:tbl>
              <a:tblPr firstRow="1" bandRow="1">
                <a:tableStyleId>{5C22544A-7EE6-4342-B048-85BDC9FD1C3A}</a:tableStyleId>
              </a:tblPr>
              <a:tblGrid>
                <a:gridCol w="2356945">
                  <a:extLst>
                    <a:ext uri="{9D8B030D-6E8A-4147-A177-3AD203B41FA5}">
                      <a16:colId xmlns:a16="http://schemas.microsoft.com/office/drawing/2014/main" val="3488636430"/>
                    </a:ext>
                  </a:extLst>
                </a:gridCol>
                <a:gridCol w="7769270">
                  <a:extLst>
                    <a:ext uri="{9D8B030D-6E8A-4147-A177-3AD203B41FA5}">
                      <a16:colId xmlns:a16="http://schemas.microsoft.com/office/drawing/2014/main" val="269764967"/>
                    </a:ext>
                  </a:extLst>
                </a:gridCol>
              </a:tblGrid>
              <a:tr h="370840">
                <a:tc>
                  <a:txBody>
                    <a:bodyPr/>
                    <a:lstStyle/>
                    <a:p>
                      <a:r>
                        <a:rPr lang="en-ZA" sz="1400" b="0" dirty="0">
                          <a:solidFill>
                            <a:srgbClr val="FF0000"/>
                          </a:solidFill>
                        </a:rPr>
                        <a:t>S</a:t>
                      </a:r>
                      <a:r>
                        <a:rPr lang="en-ZA" sz="1400" b="0" dirty="0">
                          <a:solidFill>
                            <a:schemeClr val="bg1"/>
                          </a:solidFill>
                        </a:rPr>
                        <a:t>poofing</a:t>
                      </a:r>
                    </a:p>
                  </a:txBody>
                  <a:tcPr/>
                </a:tc>
                <a:tc>
                  <a:txBody>
                    <a:bodyPr/>
                    <a:lstStyle/>
                    <a:p>
                      <a:r>
                        <a:rPr lang="en-ZA" sz="1200" b="0" kern="1200" dirty="0">
                          <a:solidFill>
                            <a:schemeClr val="bg1"/>
                          </a:solidFill>
                          <a:effectLst/>
                          <a:latin typeface="+mn-lt"/>
                          <a:ea typeface="+mn-ea"/>
                          <a:cs typeface="+mn-cs"/>
                        </a:rPr>
                        <a:t>AAA – </a:t>
                      </a:r>
                      <a:r>
                        <a:rPr lang="en-ZA" sz="1200" b="0" kern="1200" dirty="0">
                          <a:solidFill>
                            <a:srgbClr val="FF0000"/>
                          </a:solidFill>
                          <a:effectLst/>
                          <a:latin typeface="+mn-lt"/>
                          <a:ea typeface="+mn-ea"/>
                          <a:cs typeface="+mn-cs"/>
                        </a:rPr>
                        <a:t>Authentication</a:t>
                      </a:r>
                      <a:r>
                        <a:rPr lang="en-ZA" sz="1200" b="0" kern="1200" dirty="0">
                          <a:solidFill>
                            <a:schemeClr val="bg1"/>
                          </a:solidFill>
                          <a:effectLst/>
                          <a:latin typeface="+mn-lt"/>
                          <a:ea typeface="+mn-ea"/>
                          <a:cs typeface="+mn-cs"/>
                        </a:rPr>
                        <a:t>, Authorisation, Accounting </a:t>
                      </a:r>
                    </a:p>
                    <a:p>
                      <a:r>
                        <a:rPr lang="en-ZA" sz="1200" b="0" kern="1200" dirty="0">
                          <a:solidFill>
                            <a:schemeClr val="bg1"/>
                          </a:solidFill>
                          <a:effectLst/>
                          <a:latin typeface="+mn-lt"/>
                          <a:ea typeface="+mn-ea"/>
                          <a:cs typeface="+mn-cs"/>
                        </a:rPr>
                        <a:t>Failure to authenticate the programming unit creates an opportunity for the implanted device to receive parameter changes from any unit, both malicious and legitimate</a:t>
                      </a:r>
                      <a:r>
                        <a:rPr lang="en-ZA" sz="1200" b="0" kern="1200" dirty="0">
                          <a:solidFill>
                            <a:schemeClr val="lt1"/>
                          </a:solidFill>
                          <a:effectLst/>
                          <a:latin typeface="+mn-lt"/>
                          <a:ea typeface="+mn-ea"/>
                          <a:cs typeface="+mn-cs"/>
                        </a:rPr>
                        <a:t>.</a:t>
                      </a:r>
                    </a:p>
                    <a:p>
                      <a:endParaRPr lang="en-ZA" dirty="0"/>
                    </a:p>
                  </a:txBody>
                  <a:tcPr/>
                </a:tc>
                <a:extLst>
                  <a:ext uri="{0D108BD9-81ED-4DB2-BD59-A6C34878D82A}">
                    <a16:rowId xmlns:a16="http://schemas.microsoft.com/office/drawing/2014/main" val="1526068813"/>
                  </a:ext>
                </a:extLst>
              </a:tr>
              <a:tr h="370840">
                <a:tc>
                  <a:txBody>
                    <a:bodyPr/>
                    <a:lstStyle/>
                    <a:p>
                      <a:r>
                        <a:rPr lang="en-ZA" sz="1400" dirty="0">
                          <a:solidFill>
                            <a:srgbClr val="FF0000"/>
                          </a:solidFill>
                        </a:rPr>
                        <a:t>T</a:t>
                      </a:r>
                      <a:r>
                        <a:rPr lang="en-ZA" sz="1400" dirty="0"/>
                        <a:t>ampering</a:t>
                      </a:r>
                    </a:p>
                  </a:txBody>
                  <a:tcPr/>
                </a:tc>
                <a:tc>
                  <a:txBody>
                    <a:bodyPr/>
                    <a:lstStyle/>
                    <a:p>
                      <a:r>
                        <a:rPr lang="en-ZA" sz="1200" kern="1200" dirty="0">
                          <a:solidFill>
                            <a:schemeClr val="dk1"/>
                          </a:solidFill>
                          <a:effectLst/>
                          <a:latin typeface="+mn-lt"/>
                          <a:ea typeface="+mn-ea"/>
                          <a:cs typeface="+mn-cs"/>
                        </a:rPr>
                        <a:t>The lack of authentication and access control of the programming unit creates a vulnerability where a malicious actor can modify the operational parameters of the implantable medical device.</a:t>
                      </a:r>
                    </a:p>
                    <a:p>
                      <a:r>
                        <a:rPr lang="en-ZA" sz="1200" kern="1200" dirty="0">
                          <a:solidFill>
                            <a:schemeClr val="dk1"/>
                          </a:solidFill>
                          <a:effectLst/>
                          <a:latin typeface="+mn-lt"/>
                          <a:ea typeface="+mn-ea"/>
                          <a:cs typeface="+mn-cs"/>
                        </a:rPr>
                        <a:t>The threat source could be a competitor trying to discredit the reputation of the manufacture of the device.</a:t>
                      </a:r>
                    </a:p>
                  </a:txBody>
                  <a:tcPr/>
                </a:tc>
                <a:extLst>
                  <a:ext uri="{0D108BD9-81ED-4DB2-BD59-A6C34878D82A}">
                    <a16:rowId xmlns:a16="http://schemas.microsoft.com/office/drawing/2014/main" val="2046229644"/>
                  </a:ext>
                </a:extLst>
              </a:tr>
              <a:tr h="222316">
                <a:tc>
                  <a:txBody>
                    <a:bodyPr/>
                    <a:lstStyle/>
                    <a:p>
                      <a:r>
                        <a:rPr lang="en-ZA" sz="1400" dirty="0">
                          <a:solidFill>
                            <a:srgbClr val="FF0000"/>
                          </a:solidFill>
                        </a:rPr>
                        <a:t>R</a:t>
                      </a:r>
                      <a:r>
                        <a:rPr lang="en-ZA" sz="1400" dirty="0"/>
                        <a:t>epudiation</a:t>
                      </a:r>
                    </a:p>
                  </a:txBody>
                  <a:tcPr/>
                </a:tc>
                <a:tc>
                  <a:txBody>
                    <a:bodyPr/>
                    <a:lstStyle/>
                    <a:p>
                      <a:r>
                        <a:rPr lang="en-ZA" sz="1200" kern="1200" dirty="0">
                          <a:solidFill>
                            <a:schemeClr val="dk1"/>
                          </a:solidFill>
                          <a:effectLst/>
                          <a:latin typeface="+mn-lt"/>
                          <a:ea typeface="+mn-ea"/>
                          <a:cs typeface="+mn-cs"/>
                        </a:rPr>
                        <a:t>AAA – Authentication, Authorisation, </a:t>
                      </a:r>
                      <a:r>
                        <a:rPr lang="en-ZA" sz="1200" kern="1200" dirty="0">
                          <a:solidFill>
                            <a:srgbClr val="FF0000"/>
                          </a:solidFill>
                          <a:effectLst/>
                          <a:latin typeface="+mn-lt"/>
                          <a:ea typeface="+mn-ea"/>
                          <a:cs typeface="+mn-cs"/>
                        </a:rPr>
                        <a:t>Accounting </a:t>
                      </a:r>
                    </a:p>
                    <a:p>
                      <a:r>
                        <a:rPr lang="en-ZA" sz="1200" kern="1200" dirty="0">
                          <a:solidFill>
                            <a:schemeClr val="dk1"/>
                          </a:solidFill>
                          <a:effectLst/>
                          <a:latin typeface="+mn-lt"/>
                          <a:ea typeface="+mn-ea"/>
                          <a:cs typeface="+mn-cs"/>
                        </a:rPr>
                        <a:t>The absence of logging transactions performed on the medical device creates an opportunity for non-repudiation of maliciously tampering with the medical device by the disgruntled medical staff.</a:t>
                      </a:r>
                    </a:p>
                    <a:p>
                      <a:endParaRPr lang="en-ZA" dirty="0"/>
                    </a:p>
                  </a:txBody>
                  <a:tcPr/>
                </a:tc>
                <a:extLst>
                  <a:ext uri="{0D108BD9-81ED-4DB2-BD59-A6C34878D82A}">
                    <a16:rowId xmlns:a16="http://schemas.microsoft.com/office/drawing/2014/main" val="2841300997"/>
                  </a:ext>
                </a:extLst>
              </a:tr>
              <a:tr h="370840">
                <a:tc>
                  <a:txBody>
                    <a:bodyPr/>
                    <a:lstStyle/>
                    <a:p>
                      <a:r>
                        <a:rPr lang="en-ZA" sz="1400" dirty="0">
                          <a:solidFill>
                            <a:srgbClr val="FF0000"/>
                          </a:solidFill>
                        </a:rPr>
                        <a:t>I</a:t>
                      </a:r>
                      <a:r>
                        <a:rPr lang="en-ZA" sz="1400" dirty="0"/>
                        <a:t>nformation disclosure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dk1"/>
                          </a:solidFill>
                          <a:effectLst/>
                          <a:latin typeface="+mn-lt"/>
                          <a:ea typeface="+mn-ea"/>
                          <a:cs typeface="+mn-cs"/>
                        </a:rPr>
                        <a:t>Disclosure of data exchanged between the programming unit created an opportunity for violation of confidentiality—the communication channel between the nodes needed to be encrypted to prevent access to data through packet sniffing.</a:t>
                      </a:r>
                    </a:p>
                    <a:p>
                      <a:endParaRPr lang="en-ZA" dirty="0"/>
                    </a:p>
                  </a:txBody>
                  <a:tcPr/>
                </a:tc>
                <a:extLst>
                  <a:ext uri="{0D108BD9-81ED-4DB2-BD59-A6C34878D82A}">
                    <a16:rowId xmlns:a16="http://schemas.microsoft.com/office/drawing/2014/main" val="858340629"/>
                  </a:ext>
                </a:extLst>
              </a:tr>
              <a:tr h="370840">
                <a:tc>
                  <a:txBody>
                    <a:bodyPr/>
                    <a:lstStyle/>
                    <a:p>
                      <a:r>
                        <a:rPr lang="en-ZA" sz="1400" dirty="0">
                          <a:solidFill>
                            <a:srgbClr val="FF0000"/>
                          </a:solidFill>
                        </a:rPr>
                        <a:t>D</a:t>
                      </a:r>
                      <a:r>
                        <a:rPr lang="en-ZA" sz="1400" dirty="0"/>
                        <a:t>enial of service</a:t>
                      </a:r>
                    </a:p>
                  </a:txBody>
                  <a:tcPr/>
                </a:tc>
                <a:tc>
                  <a:txBody>
                    <a:bodyPr/>
                    <a:lstStyle/>
                    <a:p>
                      <a:r>
                        <a:rPr lang="en-ZA" sz="1200" kern="1200" dirty="0">
                          <a:solidFill>
                            <a:schemeClr val="dk1"/>
                          </a:solidFill>
                          <a:effectLst/>
                          <a:latin typeface="+mn-lt"/>
                          <a:ea typeface="+mn-ea"/>
                          <a:cs typeface="+mn-cs"/>
                        </a:rPr>
                        <a:t>AAA – Authentication, </a:t>
                      </a:r>
                      <a:r>
                        <a:rPr lang="en-ZA" sz="1200" kern="1200" dirty="0">
                          <a:solidFill>
                            <a:srgbClr val="FF0000"/>
                          </a:solidFill>
                          <a:effectLst/>
                          <a:latin typeface="+mn-lt"/>
                          <a:ea typeface="+mn-ea"/>
                          <a:cs typeface="+mn-cs"/>
                        </a:rPr>
                        <a:t>Authorisation</a:t>
                      </a:r>
                      <a:r>
                        <a:rPr lang="en-ZA" sz="1200" kern="1200" dirty="0">
                          <a:solidFill>
                            <a:schemeClr val="dk1"/>
                          </a:solidFill>
                          <a:effectLst/>
                          <a:latin typeface="+mn-lt"/>
                          <a:ea typeface="+mn-ea"/>
                          <a:cs typeface="+mn-cs"/>
                        </a:rPr>
                        <a:t>, Accounting </a:t>
                      </a:r>
                    </a:p>
                    <a:p>
                      <a:r>
                        <a:rPr lang="en-ZA" sz="1200" kern="1200" dirty="0">
                          <a:solidFill>
                            <a:schemeClr val="dk1"/>
                          </a:solidFill>
                          <a:effectLst/>
                          <a:latin typeface="+mn-lt"/>
                          <a:ea typeface="+mn-ea"/>
                          <a:cs typeface="+mn-cs"/>
                        </a:rPr>
                        <a:t>Non-authentication of the programming unit allows for any other unit to manipulate the implanted device. Thus a malicious actor may shut down the device; thus, denying service to the person with the device implanted.</a:t>
                      </a:r>
                    </a:p>
                    <a:p>
                      <a:endParaRPr lang="en-ZA" dirty="0"/>
                    </a:p>
                  </a:txBody>
                  <a:tcPr/>
                </a:tc>
                <a:extLst>
                  <a:ext uri="{0D108BD9-81ED-4DB2-BD59-A6C34878D82A}">
                    <a16:rowId xmlns:a16="http://schemas.microsoft.com/office/drawing/2014/main" val="1174694656"/>
                  </a:ext>
                </a:extLst>
              </a:tr>
              <a:tr h="370840">
                <a:tc>
                  <a:txBody>
                    <a:bodyPr/>
                    <a:lstStyle/>
                    <a:p>
                      <a:r>
                        <a:rPr lang="en-ZA" sz="1400" dirty="0">
                          <a:solidFill>
                            <a:srgbClr val="FF0000"/>
                          </a:solidFill>
                        </a:rPr>
                        <a:t>E</a:t>
                      </a:r>
                      <a:r>
                        <a:rPr lang="en-ZA" sz="1400" dirty="0"/>
                        <a:t>levation of privilege</a:t>
                      </a:r>
                    </a:p>
                  </a:txBody>
                  <a:tcPr/>
                </a:tc>
                <a:tc>
                  <a:txBody>
                    <a:bodyPr/>
                    <a:lstStyle/>
                    <a:p>
                      <a:r>
                        <a:rPr lang="en-ZA" sz="1200" b="0" kern="1200" dirty="0">
                          <a:solidFill>
                            <a:schemeClr val="dk1"/>
                          </a:solidFill>
                          <a:effectLst/>
                          <a:latin typeface="+mn-lt"/>
                          <a:ea typeface="+mn-ea"/>
                          <a:cs typeface="+mn-cs"/>
                        </a:rPr>
                        <a:t>AAA – </a:t>
                      </a:r>
                      <a:r>
                        <a:rPr lang="en-ZA" sz="1200" b="0" kern="1200" dirty="0">
                          <a:solidFill>
                            <a:srgbClr val="FF0000"/>
                          </a:solidFill>
                          <a:effectLst/>
                          <a:latin typeface="+mn-lt"/>
                          <a:ea typeface="+mn-ea"/>
                          <a:cs typeface="+mn-cs"/>
                        </a:rPr>
                        <a:t>Authentication</a:t>
                      </a:r>
                      <a:r>
                        <a:rPr lang="en-ZA" sz="1200" b="0" kern="1200" dirty="0">
                          <a:solidFill>
                            <a:schemeClr val="dk1"/>
                          </a:solidFill>
                          <a:effectLst/>
                          <a:latin typeface="+mn-lt"/>
                          <a:ea typeface="+mn-ea"/>
                          <a:cs typeface="+mn-cs"/>
                        </a:rPr>
                        <a:t>, </a:t>
                      </a:r>
                      <a:r>
                        <a:rPr lang="en-ZA" sz="1200" b="0" kern="1200" dirty="0">
                          <a:solidFill>
                            <a:srgbClr val="FF0000"/>
                          </a:solidFill>
                          <a:effectLst/>
                          <a:latin typeface="+mn-lt"/>
                          <a:ea typeface="+mn-ea"/>
                          <a:cs typeface="+mn-cs"/>
                        </a:rPr>
                        <a:t>Authorisation</a:t>
                      </a:r>
                      <a:r>
                        <a:rPr lang="en-ZA" sz="1200" b="0" kern="1200" dirty="0">
                          <a:solidFill>
                            <a:schemeClr val="dk1"/>
                          </a:solidFill>
                          <a:effectLst/>
                          <a:latin typeface="+mn-lt"/>
                          <a:ea typeface="+mn-ea"/>
                          <a:cs typeface="+mn-cs"/>
                        </a:rPr>
                        <a:t>, Accounting </a:t>
                      </a:r>
                    </a:p>
                    <a:p>
                      <a:r>
                        <a:rPr lang="en-ZA" sz="1200" b="0" kern="1200" dirty="0">
                          <a:solidFill>
                            <a:schemeClr val="dk1"/>
                          </a:solidFill>
                          <a:effectLst/>
                          <a:latin typeface="+mn-lt"/>
                          <a:ea typeface="+mn-ea"/>
                          <a:cs typeface="+mn-cs"/>
                        </a:rPr>
                        <a:t>The threat actor could implement the AAA system, create an account with elevated privileges and deny everyone access to the system.</a:t>
                      </a:r>
                    </a:p>
                    <a:p>
                      <a:endParaRPr lang="en-ZA" dirty="0"/>
                    </a:p>
                  </a:txBody>
                  <a:tcPr/>
                </a:tc>
                <a:extLst>
                  <a:ext uri="{0D108BD9-81ED-4DB2-BD59-A6C34878D82A}">
                    <a16:rowId xmlns:a16="http://schemas.microsoft.com/office/drawing/2014/main" val="2986707592"/>
                  </a:ext>
                </a:extLst>
              </a:tr>
            </a:tbl>
          </a:graphicData>
        </a:graphic>
      </p:graphicFrame>
    </p:spTree>
    <p:extLst>
      <p:ext uri="{BB962C8B-B14F-4D97-AF65-F5344CB8AC3E}">
        <p14:creationId xmlns:p14="http://schemas.microsoft.com/office/powerpoint/2010/main" val="293789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0BB-D105-42F6-A250-CCAA198BF163}"/>
              </a:ext>
            </a:extLst>
          </p:cNvPr>
          <p:cNvSpPr>
            <a:spLocks noGrp="1"/>
          </p:cNvSpPr>
          <p:nvPr>
            <p:ph type="title"/>
          </p:nvPr>
        </p:nvSpPr>
        <p:spPr/>
        <p:txBody>
          <a:bodyPr/>
          <a:lstStyle/>
          <a:p>
            <a:r>
              <a:rPr lang="en-ZA" dirty="0"/>
              <a:t>DREAD</a:t>
            </a:r>
          </a:p>
        </p:txBody>
      </p:sp>
      <p:graphicFrame>
        <p:nvGraphicFramePr>
          <p:cNvPr id="7" name="Content Placeholder 6">
            <a:extLst>
              <a:ext uri="{FF2B5EF4-FFF2-40B4-BE49-F238E27FC236}">
                <a16:creationId xmlns:a16="http://schemas.microsoft.com/office/drawing/2014/main" id="{95148D7A-6B5C-4EC1-A3FE-3FD349D8DD5F}"/>
              </a:ext>
            </a:extLst>
          </p:cNvPr>
          <p:cNvGraphicFramePr>
            <a:graphicFrameLocks noGrp="1"/>
          </p:cNvGraphicFramePr>
          <p:nvPr>
            <p:ph idx="1"/>
            <p:extLst>
              <p:ext uri="{D42A27DB-BD31-4B8C-83A1-F6EECF244321}">
                <p14:modId xmlns:p14="http://schemas.microsoft.com/office/powerpoint/2010/main" val="20089765"/>
              </p:ext>
            </p:extLst>
          </p:nvPr>
        </p:nvGraphicFramePr>
        <p:xfrm>
          <a:off x="1120775" y="1825625"/>
          <a:ext cx="10233024" cy="3296920"/>
        </p:xfrm>
        <a:graphic>
          <a:graphicData uri="http://schemas.openxmlformats.org/drawingml/2006/table">
            <a:tbl>
              <a:tblPr firstRow="1" bandRow="1">
                <a:tableStyleId>{5C22544A-7EE6-4342-B048-85BDC9FD1C3A}</a:tableStyleId>
              </a:tblPr>
              <a:tblGrid>
                <a:gridCol w="3262039">
                  <a:extLst>
                    <a:ext uri="{9D8B030D-6E8A-4147-A177-3AD203B41FA5}">
                      <a16:colId xmlns:a16="http://schemas.microsoft.com/office/drawing/2014/main" val="757748703"/>
                    </a:ext>
                  </a:extLst>
                </a:gridCol>
                <a:gridCol w="591207">
                  <a:extLst>
                    <a:ext uri="{9D8B030D-6E8A-4147-A177-3AD203B41FA5}">
                      <a16:colId xmlns:a16="http://schemas.microsoft.com/office/drawing/2014/main" val="1017555746"/>
                    </a:ext>
                  </a:extLst>
                </a:gridCol>
                <a:gridCol w="685800">
                  <a:extLst>
                    <a:ext uri="{9D8B030D-6E8A-4147-A177-3AD203B41FA5}">
                      <a16:colId xmlns:a16="http://schemas.microsoft.com/office/drawing/2014/main" val="3708693089"/>
                    </a:ext>
                  </a:extLst>
                </a:gridCol>
                <a:gridCol w="577466">
                  <a:extLst>
                    <a:ext uri="{9D8B030D-6E8A-4147-A177-3AD203B41FA5}">
                      <a16:colId xmlns:a16="http://schemas.microsoft.com/office/drawing/2014/main" val="3661357206"/>
                    </a:ext>
                  </a:extLst>
                </a:gridCol>
                <a:gridCol w="1279128">
                  <a:extLst>
                    <a:ext uri="{9D8B030D-6E8A-4147-A177-3AD203B41FA5}">
                      <a16:colId xmlns:a16="http://schemas.microsoft.com/office/drawing/2014/main" val="519901288"/>
                    </a:ext>
                  </a:extLst>
                </a:gridCol>
                <a:gridCol w="1279128">
                  <a:extLst>
                    <a:ext uri="{9D8B030D-6E8A-4147-A177-3AD203B41FA5}">
                      <a16:colId xmlns:a16="http://schemas.microsoft.com/office/drawing/2014/main" val="3473093678"/>
                    </a:ext>
                  </a:extLst>
                </a:gridCol>
                <a:gridCol w="1279128">
                  <a:extLst>
                    <a:ext uri="{9D8B030D-6E8A-4147-A177-3AD203B41FA5}">
                      <a16:colId xmlns:a16="http://schemas.microsoft.com/office/drawing/2014/main" val="3253614460"/>
                    </a:ext>
                  </a:extLst>
                </a:gridCol>
                <a:gridCol w="1279128">
                  <a:extLst>
                    <a:ext uri="{9D8B030D-6E8A-4147-A177-3AD203B41FA5}">
                      <a16:colId xmlns:a16="http://schemas.microsoft.com/office/drawing/2014/main" val="2404774183"/>
                    </a:ext>
                  </a:extLst>
                </a:gridCol>
              </a:tblGrid>
              <a:tr h="370840">
                <a:tc>
                  <a:txBody>
                    <a:bodyPr/>
                    <a:lstStyle/>
                    <a:p>
                      <a:r>
                        <a:rPr lang="en-ZA" dirty="0"/>
                        <a:t>Threat</a:t>
                      </a:r>
                    </a:p>
                  </a:txBody>
                  <a:tcPr/>
                </a:tc>
                <a:tc>
                  <a:txBody>
                    <a:bodyPr/>
                    <a:lstStyle/>
                    <a:p>
                      <a:r>
                        <a:rPr lang="en-ZA" dirty="0"/>
                        <a:t>D</a:t>
                      </a:r>
                    </a:p>
                  </a:txBody>
                  <a:tcPr/>
                </a:tc>
                <a:tc>
                  <a:txBody>
                    <a:bodyPr/>
                    <a:lstStyle/>
                    <a:p>
                      <a:r>
                        <a:rPr lang="en-ZA" dirty="0"/>
                        <a:t>R</a:t>
                      </a:r>
                    </a:p>
                  </a:txBody>
                  <a:tcPr/>
                </a:tc>
                <a:tc>
                  <a:txBody>
                    <a:bodyPr/>
                    <a:lstStyle/>
                    <a:p>
                      <a:r>
                        <a:rPr lang="en-ZA" dirty="0"/>
                        <a:t>E</a:t>
                      </a:r>
                    </a:p>
                  </a:txBody>
                  <a:tcPr/>
                </a:tc>
                <a:tc>
                  <a:txBody>
                    <a:bodyPr/>
                    <a:lstStyle/>
                    <a:p>
                      <a:r>
                        <a:rPr lang="en-ZA" dirty="0"/>
                        <a:t>A</a:t>
                      </a:r>
                    </a:p>
                  </a:txBody>
                  <a:tcPr/>
                </a:tc>
                <a:tc>
                  <a:txBody>
                    <a:bodyPr/>
                    <a:lstStyle/>
                    <a:p>
                      <a:r>
                        <a:rPr lang="en-ZA" dirty="0"/>
                        <a:t>D</a:t>
                      </a:r>
                    </a:p>
                  </a:txBody>
                  <a:tcPr/>
                </a:tc>
                <a:tc>
                  <a:txBody>
                    <a:bodyPr/>
                    <a:lstStyle/>
                    <a:p>
                      <a:r>
                        <a:rPr lang="en-ZA" dirty="0"/>
                        <a:t>TOTAL</a:t>
                      </a:r>
                    </a:p>
                  </a:txBody>
                  <a:tcPr/>
                </a:tc>
                <a:tc>
                  <a:txBody>
                    <a:bodyPr/>
                    <a:lstStyle/>
                    <a:p>
                      <a:r>
                        <a:rPr lang="en-ZA" dirty="0"/>
                        <a:t>RATING</a:t>
                      </a:r>
                    </a:p>
                  </a:txBody>
                  <a:tcPr/>
                </a:tc>
                <a:extLst>
                  <a:ext uri="{0D108BD9-81ED-4DB2-BD59-A6C34878D82A}">
                    <a16:rowId xmlns:a16="http://schemas.microsoft.com/office/drawing/2014/main" val="2057768084"/>
                  </a:ext>
                </a:extLst>
              </a:tr>
              <a:tr h="12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400" kern="1200" dirty="0">
                          <a:solidFill>
                            <a:schemeClr val="dk1"/>
                          </a:solidFill>
                          <a:effectLst/>
                          <a:latin typeface="+mn-lt"/>
                          <a:ea typeface="+mn-ea"/>
                          <a:cs typeface="+mn-cs"/>
                        </a:rPr>
                        <a:t>The threat actor obtains access to confidential information by using a packet sniffer to monitor the network traffic between the programming unit and the implanted device.</a:t>
                      </a:r>
                    </a:p>
                    <a:p>
                      <a:endParaRPr lang="en-ZA" dirty="0"/>
                    </a:p>
                  </a:txBody>
                  <a:tcPr/>
                </a:tc>
                <a:tc>
                  <a:txBody>
                    <a:bodyPr/>
                    <a:lstStyle/>
                    <a:p>
                      <a:r>
                        <a:rPr lang="en-ZA" dirty="0"/>
                        <a:t>3</a:t>
                      </a:r>
                    </a:p>
                  </a:txBody>
                  <a:tcPr/>
                </a:tc>
                <a:tc>
                  <a:txBody>
                    <a:bodyPr/>
                    <a:lstStyle/>
                    <a:p>
                      <a:r>
                        <a:rPr lang="en-ZA" dirty="0"/>
                        <a:t>3</a:t>
                      </a:r>
                    </a:p>
                  </a:txBody>
                  <a:tcPr/>
                </a:tc>
                <a:tc>
                  <a:txBody>
                    <a:bodyPr/>
                    <a:lstStyle/>
                    <a:p>
                      <a:r>
                        <a:rPr lang="en-ZA" dirty="0"/>
                        <a:t>2</a:t>
                      </a:r>
                    </a:p>
                  </a:txBody>
                  <a:tcPr/>
                </a:tc>
                <a:tc>
                  <a:txBody>
                    <a:bodyPr/>
                    <a:lstStyle/>
                    <a:p>
                      <a:r>
                        <a:rPr lang="en-ZA" dirty="0"/>
                        <a:t>3</a:t>
                      </a:r>
                    </a:p>
                  </a:txBody>
                  <a:tcPr/>
                </a:tc>
                <a:tc>
                  <a:txBody>
                    <a:bodyPr/>
                    <a:lstStyle/>
                    <a:p>
                      <a:r>
                        <a:rPr lang="en-ZA" dirty="0"/>
                        <a:t>2</a:t>
                      </a:r>
                    </a:p>
                  </a:txBody>
                  <a:tcPr/>
                </a:tc>
                <a:tc>
                  <a:txBody>
                    <a:bodyPr/>
                    <a:lstStyle/>
                    <a:p>
                      <a:r>
                        <a:rPr lang="en-ZA" dirty="0"/>
                        <a:t>13</a:t>
                      </a:r>
                    </a:p>
                  </a:txBody>
                  <a:tcPr/>
                </a:tc>
                <a:tc>
                  <a:txBody>
                    <a:bodyPr/>
                    <a:lstStyle/>
                    <a:p>
                      <a:r>
                        <a:rPr lang="en-ZA" dirty="0"/>
                        <a:t>High</a:t>
                      </a:r>
                    </a:p>
                  </a:txBody>
                  <a:tcPr/>
                </a:tc>
                <a:extLst>
                  <a:ext uri="{0D108BD9-81ED-4DB2-BD59-A6C34878D82A}">
                    <a16:rowId xmlns:a16="http://schemas.microsoft.com/office/drawing/2014/main" val="572686755"/>
                  </a:ext>
                </a:extLst>
              </a:tr>
              <a:tr h="370840">
                <a:tc>
                  <a:txBody>
                    <a:bodyPr/>
                    <a:lstStyle/>
                    <a:p>
                      <a:r>
                        <a:rPr lang="en-ZA" sz="1800" kern="1200" dirty="0">
                          <a:solidFill>
                            <a:schemeClr val="dk1"/>
                          </a:solidFill>
                          <a:effectLst/>
                          <a:latin typeface="+mn-lt"/>
                          <a:ea typeface="+mn-ea"/>
                          <a:cs typeface="+mn-cs"/>
                        </a:rPr>
                        <a:t> </a:t>
                      </a:r>
                    </a:p>
                    <a:p>
                      <a:r>
                        <a:rPr lang="en-ZA" sz="1400" kern="1200" dirty="0">
                          <a:solidFill>
                            <a:schemeClr val="dk1"/>
                          </a:solidFill>
                          <a:effectLst/>
                          <a:latin typeface="+mn-lt"/>
                          <a:ea typeface="+mn-ea"/>
                          <a:cs typeface="+mn-cs"/>
                        </a:rPr>
                        <a:t>Threat actor switching off the implanted device by obtaining a malicious operating unit since the device does not authenticate the operating unit.</a:t>
                      </a:r>
                    </a:p>
                    <a:p>
                      <a:endParaRPr lang="en-ZA" dirty="0"/>
                    </a:p>
                  </a:txBody>
                  <a:tcPr/>
                </a:tc>
                <a:tc>
                  <a:txBody>
                    <a:bodyPr/>
                    <a:lstStyle/>
                    <a:p>
                      <a:r>
                        <a:rPr lang="en-ZA" dirty="0"/>
                        <a:t>3</a:t>
                      </a:r>
                    </a:p>
                  </a:txBody>
                  <a:tcPr/>
                </a:tc>
                <a:tc>
                  <a:txBody>
                    <a:bodyPr/>
                    <a:lstStyle/>
                    <a:p>
                      <a:r>
                        <a:rPr lang="en-ZA" dirty="0"/>
                        <a:t>3</a:t>
                      </a:r>
                    </a:p>
                  </a:txBody>
                  <a:tcPr/>
                </a:tc>
                <a:tc>
                  <a:txBody>
                    <a:bodyPr/>
                    <a:lstStyle/>
                    <a:p>
                      <a:r>
                        <a:rPr lang="en-ZA" dirty="0"/>
                        <a:t>1</a:t>
                      </a:r>
                    </a:p>
                  </a:txBody>
                  <a:tcPr/>
                </a:tc>
                <a:tc>
                  <a:txBody>
                    <a:bodyPr/>
                    <a:lstStyle/>
                    <a:p>
                      <a:r>
                        <a:rPr lang="en-ZA" dirty="0"/>
                        <a:t>3</a:t>
                      </a:r>
                    </a:p>
                  </a:txBody>
                  <a:tcPr/>
                </a:tc>
                <a:tc>
                  <a:txBody>
                    <a:bodyPr/>
                    <a:lstStyle/>
                    <a:p>
                      <a:r>
                        <a:rPr lang="en-ZA" dirty="0"/>
                        <a:t>1</a:t>
                      </a:r>
                    </a:p>
                  </a:txBody>
                  <a:tcPr/>
                </a:tc>
                <a:tc>
                  <a:txBody>
                    <a:bodyPr/>
                    <a:lstStyle/>
                    <a:p>
                      <a:r>
                        <a:rPr lang="en-ZA" dirty="0"/>
                        <a:t>11</a:t>
                      </a:r>
                    </a:p>
                  </a:txBody>
                  <a:tcPr/>
                </a:tc>
                <a:tc>
                  <a:txBody>
                    <a:bodyPr/>
                    <a:lstStyle/>
                    <a:p>
                      <a:r>
                        <a:rPr lang="en-ZA" dirty="0"/>
                        <a:t>High</a:t>
                      </a:r>
                    </a:p>
                  </a:txBody>
                  <a:tcPr/>
                </a:tc>
                <a:extLst>
                  <a:ext uri="{0D108BD9-81ED-4DB2-BD59-A6C34878D82A}">
                    <a16:rowId xmlns:a16="http://schemas.microsoft.com/office/drawing/2014/main" val="2964066051"/>
                  </a:ext>
                </a:extLst>
              </a:tr>
            </a:tbl>
          </a:graphicData>
        </a:graphic>
      </p:graphicFrame>
    </p:spTree>
    <p:extLst>
      <p:ext uri="{BB962C8B-B14F-4D97-AF65-F5344CB8AC3E}">
        <p14:creationId xmlns:p14="http://schemas.microsoft.com/office/powerpoint/2010/main" val="366869134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64</TotalTime>
  <Words>319</Words>
  <Application>Microsoft Office PowerPoint</Application>
  <PresentationFormat>Widescreen</PresentationFormat>
  <Paragraphs>46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Depth</vt:lpstr>
      <vt:lpstr>STRIDE AND DREAD</vt:lpstr>
      <vt:lpstr>STRIDE </vt:lpstr>
      <vt:lpstr>DREAD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STRIDE AND DREAD</dc:title>
  <dc:creator>Sam Tselapedi</dc:creator>
  <cp:lastModifiedBy>Sam Tselapedi</cp:lastModifiedBy>
  <cp:revision>7</cp:revision>
  <dcterms:created xsi:type="dcterms:W3CDTF">2021-05-15T09:38:33Z</dcterms:created>
  <dcterms:modified xsi:type="dcterms:W3CDTF">2021-05-15T10:43:03Z</dcterms:modified>
</cp:coreProperties>
</file>