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d6587f57a_6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d6587f57a_6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d6587f57a_6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d6587f57a_6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d602dc96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d602dc96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d6587f57a_6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d6587f57a_6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d602dc96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d602dc96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d602dc96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d602dc9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d6587f57a_6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d6587f57a_6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d6587f57a_6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d6587f57a_6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d6587f57a_6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d6587f57a_6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d602dc96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d602dc96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d6587f57a_6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d6587f57a_6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d602dc96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d602dc96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d602dc96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d602dc9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d602dc96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d602dc96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d602dc96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d602dc96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d6587f57a_6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d6587f57a_6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d602dc96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d602dc96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d602dc96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d602dc96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d602dc96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d602dc96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d602dc96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d602dc96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d602dc96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d602dc96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d6587f57a_6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d6587f57a_6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d602dc96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d602dc96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d602dc96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d602dc96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d602dc96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d602dc96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d602dc96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d602dc96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d4b2525c8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d4b2525c8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d6587f57a_6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d6587f57a_6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d6587f57a_6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d6587f57a_6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d4b2525c8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d4b2525c8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d602dc96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d602dc9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d6587f57a_6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d6587f57a_6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KUBERNETES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311700" y="1152475"/>
            <a:ext cx="8605800" cy="366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API Server</a:t>
            </a:r>
            <a:endParaRPr sz="1400">
              <a:solidFill>
                <a:schemeClr val="dk1"/>
              </a:solidFill>
              <a:highlight>
                <a:schemeClr val="lt1"/>
              </a:highlight>
            </a:endParaRPr>
          </a:p>
          <a:p>
            <a:pPr indent="-317500" lvl="1" marL="914400" rtl="0" algn="l">
              <a:spcBef>
                <a:spcPts val="0"/>
              </a:spcBef>
              <a:spcAft>
                <a:spcPts val="0"/>
              </a:spcAft>
              <a:buClr>
                <a:schemeClr val="dk1"/>
              </a:buClr>
              <a:buSzPts val="1400"/>
              <a:buChar char="○"/>
            </a:pPr>
            <a:r>
              <a:rPr lang="en">
                <a:solidFill>
                  <a:schemeClr val="dk1"/>
                </a:solidFill>
                <a:highlight>
                  <a:schemeClr val="lt1"/>
                </a:highlight>
              </a:rPr>
              <a:t>The API server acts as the frontend for kubernetes the users, management devices, command line interfaces all talk to the API Server to interact with the kubernetes cluster.</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ETCD</a:t>
            </a:r>
            <a:endParaRPr sz="1400">
              <a:solidFill>
                <a:schemeClr val="dk1"/>
              </a:solidFill>
              <a:highlight>
                <a:schemeClr val="lt1"/>
              </a:highlight>
            </a:endParaRPr>
          </a:p>
          <a:p>
            <a:pPr indent="-317500" lvl="1" marL="914400" rtl="0" algn="l">
              <a:spcBef>
                <a:spcPts val="0"/>
              </a:spcBef>
              <a:spcAft>
                <a:spcPts val="0"/>
              </a:spcAft>
              <a:buClr>
                <a:schemeClr val="dk1"/>
              </a:buClr>
              <a:buSzPts val="1400"/>
              <a:buChar char="○"/>
            </a:pPr>
            <a:r>
              <a:rPr b="1" lang="en">
                <a:solidFill>
                  <a:schemeClr val="dk1"/>
                </a:solidFill>
                <a:highlight>
                  <a:schemeClr val="lt1"/>
                </a:highlight>
              </a:rPr>
              <a:t>Kubernetes</a:t>
            </a:r>
            <a:r>
              <a:rPr lang="en">
                <a:solidFill>
                  <a:schemeClr val="dk1"/>
                </a:solidFill>
                <a:highlight>
                  <a:schemeClr val="lt1"/>
                </a:highlight>
              </a:rPr>
              <a:t> uses </a:t>
            </a:r>
            <a:r>
              <a:rPr b="1" lang="en">
                <a:solidFill>
                  <a:schemeClr val="dk1"/>
                </a:solidFill>
                <a:highlight>
                  <a:schemeClr val="lt1"/>
                </a:highlight>
              </a:rPr>
              <a:t>etcd</a:t>
            </a:r>
            <a:r>
              <a:rPr lang="en">
                <a:solidFill>
                  <a:schemeClr val="dk1"/>
                </a:solidFill>
                <a:highlight>
                  <a:schemeClr val="lt1"/>
                </a:highlight>
              </a:rPr>
              <a:t> to store all its data. Its configuration data, its state, and its metadata.</a:t>
            </a:r>
            <a:endParaRPr>
              <a:solidFill>
                <a:schemeClr val="dk1"/>
              </a:solidFill>
              <a:highlight>
                <a:schemeClr val="lt1"/>
              </a:highlight>
            </a:endParaRPr>
          </a:p>
          <a:p>
            <a:pPr indent="-317500" lvl="1" marL="914400" rtl="0" algn="l">
              <a:spcBef>
                <a:spcPts val="0"/>
              </a:spcBef>
              <a:spcAft>
                <a:spcPts val="0"/>
              </a:spcAft>
              <a:buClr>
                <a:schemeClr val="dk1"/>
              </a:buClr>
              <a:buSzPts val="1400"/>
              <a:buChar char="○"/>
            </a:pPr>
            <a:r>
              <a:rPr b="1" lang="en">
                <a:solidFill>
                  <a:schemeClr val="dk1"/>
                </a:solidFill>
                <a:highlight>
                  <a:schemeClr val="lt1"/>
                </a:highlight>
              </a:rPr>
              <a:t>Kubernetes</a:t>
            </a:r>
            <a:r>
              <a:rPr lang="en">
                <a:solidFill>
                  <a:schemeClr val="dk1"/>
                </a:solidFill>
                <a:highlight>
                  <a:schemeClr val="lt1"/>
                </a:highlight>
              </a:rPr>
              <a:t> is a distributed system, so it needs a distributed data store like </a:t>
            </a:r>
            <a:r>
              <a:rPr b="1" lang="en">
                <a:solidFill>
                  <a:schemeClr val="dk1"/>
                </a:solidFill>
                <a:highlight>
                  <a:schemeClr val="lt1"/>
                </a:highlight>
              </a:rPr>
              <a:t>etcd</a:t>
            </a:r>
            <a:r>
              <a:rPr lang="en">
                <a:solidFill>
                  <a:schemeClr val="dk1"/>
                </a:solidFill>
                <a:highlight>
                  <a:schemeClr val="lt1"/>
                </a:highlight>
              </a:rPr>
              <a:t>. </a:t>
            </a:r>
            <a:endParaRPr>
              <a:solidFill>
                <a:schemeClr val="dk1"/>
              </a:solidFill>
              <a:highlight>
                <a:schemeClr val="lt1"/>
              </a:highlight>
            </a:endParaRPr>
          </a:p>
          <a:p>
            <a:pPr indent="-317500" lvl="1" marL="914400" rtl="0" algn="l">
              <a:spcBef>
                <a:spcPts val="0"/>
              </a:spcBef>
              <a:spcAft>
                <a:spcPts val="0"/>
              </a:spcAft>
              <a:buClr>
                <a:schemeClr val="dk1"/>
              </a:buClr>
              <a:buSzPts val="1400"/>
              <a:buChar char="○"/>
            </a:pPr>
            <a:r>
              <a:rPr b="1" lang="en">
                <a:solidFill>
                  <a:schemeClr val="dk1"/>
                </a:solidFill>
                <a:highlight>
                  <a:schemeClr val="lt1"/>
                </a:highlight>
              </a:rPr>
              <a:t>Etcd</a:t>
            </a:r>
            <a:r>
              <a:rPr lang="en">
                <a:solidFill>
                  <a:schemeClr val="dk1"/>
                </a:solidFill>
                <a:highlight>
                  <a:schemeClr val="lt1"/>
                </a:highlight>
              </a:rPr>
              <a:t> lets any of the nodes in the </a:t>
            </a:r>
            <a:r>
              <a:rPr b="1" lang="en">
                <a:solidFill>
                  <a:schemeClr val="dk1"/>
                </a:solidFill>
                <a:highlight>
                  <a:schemeClr val="lt1"/>
                </a:highlight>
              </a:rPr>
              <a:t>Kubernetes</a:t>
            </a:r>
            <a:r>
              <a:rPr lang="en">
                <a:solidFill>
                  <a:schemeClr val="dk1"/>
                </a:solidFill>
                <a:highlight>
                  <a:schemeClr val="lt1"/>
                </a:highlight>
              </a:rPr>
              <a:t> cluster read and write data.</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SCHEDULER</a:t>
            </a:r>
            <a:endParaRPr sz="1400">
              <a:solidFill>
                <a:schemeClr val="dk1"/>
              </a:solidFill>
              <a:highlight>
                <a:schemeClr val="lt1"/>
              </a:highlight>
            </a:endParaRPr>
          </a:p>
          <a:p>
            <a:pPr indent="-317500" lvl="1" marL="914400" rtl="0" algn="l">
              <a:spcBef>
                <a:spcPts val="0"/>
              </a:spcBef>
              <a:spcAft>
                <a:spcPts val="0"/>
              </a:spcAft>
              <a:buClr>
                <a:schemeClr val="dk1"/>
              </a:buClr>
              <a:buSzPts val="1400"/>
              <a:buChar char="○"/>
            </a:pPr>
            <a:r>
              <a:rPr lang="en">
                <a:solidFill>
                  <a:schemeClr val="dk1"/>
                </a:solidFill>
                <a:highlight>
                  <a:schemeClr val="lt1"/>
                </a:highlight>
              </a:rPr>
              <a:t>The scheduler is responsible for distributing work or containers across multiple nodes. It looks for newly created containers and assigns them to nodes.</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CONTROLLER</a:t>
            </a:r>
            <a:endParaRPr sz="1400">
              <a:solidFill>
                <a:schemeClr val="dk1"/>
              </a:solidFill>
              <a:highlight>
                <a:schemeClr val="lt1"/>
              </a:highlight>
            </a:endParaRPr>
          </a:p>
          <a:p>
            <a:pPr indent="-317500" lvl="1" marL="914400" rtl="0" algn="l">
              <a:spcBef>
                <a:spcPts val="0"/>
              </a:spcBef>
              <a:spcAft>
                <a:spcPts val="0"/>
              </a:spcAft>
              <a:buClr>
                <a:schemeClr val="dk1"/>
              </a:buClr>
              <a:buSzPts val="1400"/>
              <a:buChar char="○"/>
            </a:pPr>
            <a:r>
              <a:rPr lang="en">
                <a:solidFill>
                  <a:schemeClr val="dk1"/>
                </a:solidFill>
                <a:highlight>
                  <a:schemeClr val="lt1"/>
                </a:highlight>
              </a:rPr>
              <a:t>The controllers are the brain behind </a:t>
            </a:r>
            <a:r>
              <a:rPr lang="en">
                <a:solidFill>
                  <a:schemeClr val="dk1"/>
                </a:solidFill>
                <a:highlight>
                  <a:schemeClr val="lt1"/>
                </a:highlight>
              </a:rPr>
              <a:t>orchestration. They are responsible for noticing and responding when nodes, containers and end-points goes down.</a:t>
            </a:r>
            <a:r>
              <a:rPr lang="en">
                <a:solidFill>
                  <a:schemeClr val="dk1"/>
                </a:solidFill>
                <a:highlight>
                  <a:schemeClr val="lt1"/>
                </a:highlight>
              </a:rPr>
              <a:t> </a:t>
            </a:r>
            <a:endParaRPr>
              <a:solidFill>
                <a:schemeClr val="dk1"/>
              </a:solidFill>
              <a:highlight>
                <a:schemeClr val="lt1"/>
              </a:highlight>
            </a:endParaRPr>
          </a:p>
          <a:p>
            <a:pPr indent="-317500" lvl="1" marL="914400" rtl="0" algn="l">
              <a:spcBef>
                <a:spcPts val="0"/>
              </a:spcBef>
              <a:spcAft>
                <a:spcPts val="0"/>
              </a:spcAft>
              <a:buClr>
                <a:schemeClr val="dk1"/>
              </a:buClr>
              <a:buSzPts val="1400"/>
              <a:buChar char="○"/>
            </a:pPr>
            <a:r>
              <a:rPr lang="en">
                <a:solidFill>
                  <a:schemeClr val="dk1"/>
                </a:solidFill>
                <a:highlight>
                  <a:schemeClr val="lt1"/>
                </a:highlight>
              </a:rPr>
              <a:t>The controllers make decisions to bring up new containers in such cases. </a:t>
            </a:r>
            <a:endParaRPr>
              <a:solidFill>
                <a:schemeClr val="dk1"/>
              </a:solidFill>
              <a:highlight>
                <a:schemeClr val="lt1"/>
              </a:highlight>
            </a:endParaRPr>
          </a:p>
        </p:txBody>
      </p:sp>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Char char="●"/>
            </a:pPr>
            <a:r>
              <a:rPr lang="en" sz="1500">
                <a:solidFill>
                  <a:schemeClr val="dk1"/>
                </a:solidFill>
              </a:rPr>
              <a:t>CONTAINER-RUNTIME</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The container runtime is the </a:t>
            </a:r>
            <a:r>
              <a:rPr lang="en" sz="1500">
                <a:solidFill>
                  <a:schemeClr val="dk1"/>
                </a:solidFill>
              </a:rPr>
              <a:t>underline</a:t>
            </a:r>
            <a:r>
              <a:rPr lang="en" sz="1500">
                <a:solidFill>
                  <a:schemeClr val="dk1"/>
                </a:solidFill>
              </a:rPr>
              <a:t> software that is use to run containers, in our case it happens to be docker but there are other options as well.</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KUBELET</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The kubelet is the agent that runs on each node in the cluster.</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The agent is responsible for making sure that the containers are running on the nodes as expected.</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Master vs Worker Nodes</a:t>
            </a:r>
            <a:endParaRPr/>
          </a:p>
        </p:txBody>
      </p:sp>
      <p:pic>
        <p:nvPicPr>
          <p:cNvPr id="130" name="Google Shape;130;p24"/>
          <p:cNvPicPr preferRelativeResize="0"/>
          <p:nvPr/>
        </p:nvPicPr>
        <p:blipFill>
          <a:blip r:embed="rId3">
            <a:alphaModFix/>
          </a:blip>
          <a:stretch>
            <a:fillRect/>
          </a:stretch>
        </p:blipFill>
        <p:spPr>
          <a:xfrm>
            <a:off x="236875" y="1064500"/>
            <a:ext cx="8764251" cy="4079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PODs</a:t>
            </a:r>
            <a:endParaRPr/>
          </a:p>
        </p:txBody>
      </p:sp>
      <p:sp>
        <p:nvSpPr>
          <p:cNvPr id="136" name="Google Shape;136;p25"/>
          <p:cNvSpPr txBox="1"/>
          <p:nvPr>
            <p:ph idx="1" type="body"/>
          </p:nvPr>
        </p:nvSpPr>
        <p:spPr>
          <a:xfrm>
            <a:off x="311700" y="1264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Kubernetes aim is to deploy our application in the form of containers on a set of machines that are configured as a worker nodes in a cluster.</a:t>
            </a:r>
            <a:endParaRPr>
              <a:solidFill>
                <a:schemeClr val="dk1"/>
              </a:solidFill>
              <a:highlight>
                <a:schemeClr val="lt1"/>
              </a:highlight>
            </a:endParaRPr>
          </a:p>
          <a:p>
            <a:pPr indent="0" lvl="0" marL="0" rtl="0" algn="l">
              <a:spcBef>
                <a:spcPts val="1600"/>
              </a:spcBef>
              <a:spcAft>
                <a:spcPts val="0"/>
              </a:spcAft>
              <a:buNone/>
            </a:pPr>
            <a:r>
              <a:rPr lang="en">
                <a:solidFill>
                  <a:schemeClr val="dk1"/>
                </a:solidFill>
                <a:highlight>
                  <a:schemeClr val="lt1"/>
                </a:highlight>
              </a:rPr>
              <a:t>Kubernetes does not deploy containers directly on the worker nodes.</a:t>
            </a:r>
            <a:endParaRPr>
              <a:solidFill>
                <a:schemeClr val="dk1"/>
              </a:solidFill>
              <a:highlight>
                <a:schemeClr val="lt1"/>
              </a:highlight>
            </a:endParaRPr>
          </a:p>
          <a:p>
            <a:pPr indent="0" lvl="0" marL="0" rtl="0" algn="l">
              <a:spcBef>
                <a:spcPts val="1600"/>
              </a:spcBef>
              <a:spcAft>
                <a:spcPts val="0"/>
              </a:spcAft>
              <a:buNone/>
            </a:pPr>
            <a:r>
              <a:rPr lang="en">
                <a:solidFill>
                  <a:schemeClr val="dk1"/>
                </a:solidFill>
                <a:highlight>
                  <a:schemeClr val="lt1"/>
                </a:highlight>
              </a:rPr>
              <a:t>The containers are encapsulated into a Kubernetes object known as POD’s.</a:t>
            </a:r>
            <a:endParaRPr>
              <a:solidFill>
                <a:schemeClr val="dk1"/>
              </a:solidFill>
              <a:highlight>
                <a:schemeClr val="lt1"/>
              </a:highlight>
            </a:endParaRPr>
          </a:p>
          <a:p>
            <a:pPr indent="0" lvl="0" marL="0" rtl="0" algn="l">
              <a:spcBef>
                <a:spcPts val="1600"/>
              </a:spcBef>
              <a:spcAft>
                <a:spcPts val="0"/>
              </a:spcAft>
              <a:buNone/>
            </a:pPr>
            <a:r>
              <a:rPr lang="en">
                <a:solidFill>
                  <a:schemeClr val="dk1"/>
                </a:solidFill>
                <a:highlight>
                  <a:schemeClr val="lt1"/>
                </a:highlight>
              </a:rPr>
              <a:t>A POD is a single instance of an application.</a:t>
            </a:r>
            <a:endParaRPr>
              <a:solidFill>
                <a:schemeClr val="dk1"/>
              </a:solidFill>
              <a:highlight>
                <a:schemeClr val="lt1"/>
              </a:highlight>
            </a:endParaRPr>
          </a:p>
          <a:p>
            <a:pPr indent="0" lvl="0" marL="0" rtl="0" algn="l">
              <a:spcBef>
                <a:spcPts val="1600"/>
              </a:spcBef>
              <a:spcAft>
                <a:spcPts val="1600"/>
              </a:spcAft>
              <a:buNone/>
            </a:pPr>
            <a:r>
              <a:rPr lang="en">
                <a:solidFill>
                  <a:schemeClr val="dk1"/>
                </a:solidFill>
                <a:highlight>
                  <a:schemeClr val="lt1"/>
                </a:highlight>
              </a:rPr>
              <a:t>A POD is the smallest object that can create in kubernetes.</a:t>
            </a:r>
            <a:endParaRPr>
              <a:solidFill>
                <a:schemeClr val="dk1"/>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90650" y="230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POD</a:t>
            </a:r>
            <a:endParaRPr/>
          </a:p>
        </p:txBody>
      </p:sp>
      <p:sp>
        <p:nvSpPr>
          <p:cNvPr id="142" name="Google Shape;142;p26"/>
          <p:cNvSpPr txBox="1"/>
          <p:nvPr>
            <p:ph idx="1" type="body"/>
          </p:nvPr>
        </p:nvSpPr>
        <p:spPr>
          <a:xfrm>
            <a:off x="311700" y="802825"/>
            <a:ext cx="8520600" cy="1351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sz="1400">
                <a:solidFill>
                  <a:schemeClr val="dk1"/>
                </a:solidFill>
                <a:highlight>
                  <a:schemeClr val="lt1"/>
                </a:highlight>
              </a:rPr>
              <a:t>A </a:t>
            </a:r>
            <a:r>
              <a:rPr b="1" lang="en" sz="1400">
                <a:solidFill>
                  <a:schemeClr val="dk1"/>
                </a:solidFill>
                <a:highlight>
                  <a:schemeClr val="lt1"/>
                </a:highlight>
              </a:rPr>
              <a:t>Kubernetes pod</a:t>
            </a:r>
            <a:r>
              <a:rPr lang="en" sz="1400">
                <a:solidFill>
                  <a:schemeClr val="dk1"/>
                </a:solidFill>
                <a:highlight>
                  <a:schemeClr val="lt1"/>
                </a:highlight>
              </a:rPr>
              <a:t> is a group of containers that are deployed together on the same host.</a:t>
            </a:r>
            <a:endParaRPr sz="14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If you frequently deploy single containers, you can generally replace the word "</a:t>
            </a:r>
            <a:r>
              <a:rPr b="1" lang="en" sz="1400">
                <a:solidFill>
                  <a:schemeClr val="dk1"/>
                </a:solidFill>
                <a:highlight>
                  <a:schemeClr val="lt1"/>
                </a:highlight>
              </a:rPr>
              <a:t>pod</a:t>
            </a:r>
            <a:r>
              <a:rPr lang="en" sz="1400">
                <a:solidFill>
                  <a:schemeClr val="dk1"/>
                </a:solidFill>
                <a:highlight>
                  <a:schemeClr val="lt1"/>
                </a:highlight>
              </a:rPr>
              <a:t>" with "</a:t>
            </a:r>
            <a:r>
              <a:rPr b="1" lang="en" sz="1400">
                <a:solidFill>
                  <a:schemeClr val="dk1"/>
                </a:solidFill>
                <a:highlight>
                  <a:schemeClr val="lt1"/>
                </a:highlight>
              </a:rPr>
              <a:t>container</a:t>
            </a:r>
            <a:r>
              <a:rPr lang="en" sz="1400">
                <a:solidFill>
                  <a:schemeClr val="dk1"/>
                </a:solidFill>
                <a:highlight>
                  <a:schemeClr val="lt1"/>
                </a:highlight>
              </a:rPr>
              <a:t>" and accurately understand the concept.</a:t>
            </a:r>
            <a:endParaRPr sz="1400">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highlight>
                  <a:schemeClr val="lt1"/>
                </a:highlight>
              </a:rPr>
              <a:t>To scale up your application, you add more pods. You delete pods if you scale down.</a:t>
            </a:r>
            <a:endParaRPr sz="1400">
              <a:solidFill>
                <a:schemeClr val="dk1"/>
              </a:solidFill>
              <a:highlight>
                <a:schemeClr val="lt1"/>
              </a:highlight>
            </a:endParaRPr>
          </a:p>
        </p:txBody>
      </p:sp>
      <p:pic>
        <p:nvPicPr>
          <p:cNvPr id="143" name="Google Shape;143;p26"/>
          <p:cNvPicPr preferRelativeResize="0"/>
          <p:nvPr/>
        </p:nvPicPr>
        <p:blipFill>
          <a:blip r:embed="rId3">
            <a:alphaModFix/>
          </a:blip>
          <a:stretch>
            <a:fillRect/>
          </a:stretch>
        </p:blipFill>
        <p:spPr>
          <a:xfrm>
            <a:off x="480375" y="2459125"/>
            <a:ext cx="8341150" cy="2684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KUBECTL</a:t>
            </a:r>
            <a:endParaRPr/>
          </a:p>
        </p:txBody>
      </p:sp>
      <p:sp>
        <p:nvSpPr>
          <p:cNvPr id="149" name="Google Shape;149;p27"/>
          <p:cNvSpPr txBox="1"/>
          <p:nvPr>
            <p:ph idx="1" type="body"/>
          </p:nvPr>
        </p:nvSpPr>
        <p:spPr>
          <a:xfrm>
            <a:off x="311700" y="1443050"/>
            <a:ext cx="8520600" cy="3202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dk1"/>
              </a:buClr>
              <a:buSzPts val="1800"/>
              <a:buChar char="●"/>
            </a:pPr>
            <a:r>
              <a:rPr lang="en">
                <a:solidFill>
                  <a:schemeClr val="dk1"/>
                </a:solidFill>
                <a:highlight>
                  <a:schemeClr val="lt1"/>
                </a:highlight>
              </a:rPr>
              <a:t>The primary command line utility for interacting with a k8s cluster is kubectl.</a:t>
            </a:r>
            <a:endParaRPr>
              <a:solidFill>
                <a:schemeClr val="dk1"/>
              </a:solidFill>
              <a:highlight>
                <a:schemeClr val="lt1"/>
              </a:highlight>
            </a:endParaRPr>
          </a:p>
          <a:p>
            <a:pPr indent="-342900" lvl="0" marL="457200" rtl="0" algn="l">
              <a:lnSpc>
                <a:spcPct val="150000"/>
              </a:lnSpc>
              <a:spcBef>
                <a:spcPts val="0"/>
              </a:spcBef>
              <a:spcAft>
                <a:spcPts val="0"/>
              </a:spcAft>
              <a:buClr>
                <a:schemeClr val="dk1"/>
              </a:buClr>
              <a:buSzPts val="1800"/>
              <a:buChar char="●"/>
            </a:pPr>
            <a:r>
              <a:rPr lang="en">
                <a:solidFill>
                  <a:schemeClr val="dk1"/>
                </a:solidFill>
                <a:highlight>
                  <a:schemeClr val="lt1"/>
                </a:highlight>
              </a:rPr>
              <a:t>Kubectl (Kube control tool) is use to deploy and manage applications on kubernetes cluster.</a:t>
            </a:r>
            <a:endParaRPr>
              <a:solidFill>
                <a:schemeClr val="dk1"/>
              </a:solidFill>
              <a:highlight>
                <a:schemeClr val="lt1"/>
              </a:highlight>
            </a:endParaRPr>
          </a:p>
          <a:p>
            <a:pPr indent="-342900" lvl="0" marL="457200" rtl="0" algn="l">
              <a:lnSpc>
                <a:spcPct val="200000"/>
              </a:lnSpc>
              <a:spcBef>
                <a:spcPts val="0"/>
              </a:spcBef>
              <a:spcAft>
                <a:spcPts val="0"/>
              </a:spcAft>
              <a:buClr>
                <a:schemeClr val="dk1"/>
              </a:buClr>
              <a:buSzPts val="1800"/>
              <a:buChar char="●"/>
            </a:pPr>
            <a:r>
              <a:rPr lang="en">
                <a:solidFill>
                  <a:schemeClr val="dk1"/>
                </a:solidFill>
                <a:highlight>
                  <a:schemeClr val="lt1"/>
                </a:highlight>
              </a:rPr>
              <a:t>kubectl controls the Kubernetes cluster manager.</a:t>
            </a:r>
            <a:endParaRPr>
              <a:solidFill>
                <a:schemeClr val="dk1"/>
              </a:solidFill>
              <a:highlight>
                <a:schemeClr val="lt1"/>
              </a:highlight>
            </a:endParaRPr>
          </a:p>
          <a:p>
            <a:pPr indent="-342900" lvl="0" marL="457200" rtl="0" algn="l">
              <a:lnSpc>
                <a:spcPct val="150000"/>
              </a:lnSpc>
              <a:spcBef>
                <a:spcPts val="0"/>
              </a:spcBef>
              <a:spcAft>
                <a:spcPts val="0"/>
              </a:spcAft>
              <a:buClr>
                <a:schemeClr val="dk1"/>
              </a:buClr>
              <a:buSzPts val="1800"/>
              <a:buChar char="●"/>
            </a:pPr>
            <a:r>
              <a:rPr lang="en">
                <a:solidFill>
                  <a:schemeClr val="dk1"/>
                </a:solidFill>
                <a:highlight>
                  <a:schemeClr val="lt1"/>
                </a:highlight>
              </a:rPr>
              <a:t>Kubectl is a command line interface for running commands against Kubernetes clusters.</a:t>
            </a:r>
            <a:endParaRPr>
              <a:solidFill>
                <a:schemeClr val="dk1"/>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Deploy A POD Using </a:t>
            </a:r>
            <a:r>
              <a:rPr b="1" lang="en" sz="2600"/>
              <a:t>KUBECTL</a:t>
            </a:r>
            <a:endParaRPr b="1" sz="2600"/>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highlight>
                  <a:schemeClr val="lt1"/>
                </a:highlight>
              </a:rPr>
              <a:t>What does kubectl run command?</a:t>
            </a:r>
            <a:endParaRPr>
              <a:solidFill>
                <a:schemeClr val="dk1"/>
              </a:solidFill>
              <a:highlight>
                <a:schemeClr val="lt1"/>
              </a:highlight>
            </a:endParaRPr>
          </a:p>
          <a:p>
            <a:pPr indent="-317500" lvl="1" marL="914400" rtl="0" algn="l">
              <a:spcBef>
                <a:spcPts val="0"/>
              </a:spcBef>
              <a:spcAft>
                <a:spcPts val="0"/>
              </a:spcAft>
              <a:buClr>
                <a:schemeClr val="dk1"/>
              </a:buClr>
              <a:buSzPts val="1400"/>
              <a:buChar char="○"/>
            </a:pPr>
            <a:r>
              <a:rPr lang="en">
                <a:solidFill>
                  <a:schemeClr val="dk1"/>
                </a:solidFill>
                <a:highlight>
                  <a:schemeClr val="lt1"/>
                </a:highlight>
              </a:rPr>
              <a:t>It Deploys a Docker container by creating a POD.</a:t>
            </a:r>
            <a:endParaRPr>
              <a:solidFill>
                <a:schemeClr val="dk1"/>
              </a:solidFill>
              <a:highlight>
                <a:schemeClr val="lt1"/>
              </a:highlight>
            </a:endParaRPr>
          </a:p>
          <a:p>
            <a:pPr indent="-317500" lvl="1" marL="914400" rtl="0" algn="l">
              <a:spcBef>
                <a:spcPts val="0"/>
              </a:spcBef>
              <a:spcAft>
                <a:spcPts val="0"/>
              </a:spcAft>
              <a:buClr>
                <a:schemeClr val="dk1"/>
              </a:buClr>
              <a:buSzPts val="1400"/>
              <a:buChar char="○"/>
            </a:pPr>
            <a:r>
              <a:rPr lang="en">
                <a:solidFill>
                  <a:schemeClr val="dk1"/>
                </a:solidFill>
                <a:highlight>
                  <a:schemeClr val="lt1"/>
                </a:highlight>
              </a:rPr>
              <a:t>It first creates a POD automatically and deploys an instance of the nginx Docker image. </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Where does it get the application image from?</a:t>
            </a:r>
            <a:endParaRPr>
              <a:solidFill>
                <a:schemeClr val="dk1"/>
              </a:solidFill>
              <a:highlight>
                <a:schemeClr val="lt1"/>
              </a:highlight>
            </a:endParaRPr>
          </a:p>
          <a:p>
            <a:pPr indent="-317500" lvl="1" marL="914400" rtl="0" algn="l">
              <a:spcBef>
                <a:spcPts val="0"/>
              </a:spcBef>
              <a:spcAft>
                <a:spcPts val="0"/>
              </a:spcAft>
              <a:buClr>
                <a:schemeClr val="dk1"/>
              </a:buClr>
              <a:buSzPts val="1400"/>
              <a:buChar char="○"/>
            </a:pPr>
            <a:r>
              <a:rPr lang="en">
                <a:solidFill>
                  <a:schemeClr val="dk1"/>
                </a:solidFill>
                <a:highlight>
                  <a:schemeClr val="lt1"/>
                </a:highlight>
              </a:rPr>
              <a:t>You need to specify the image name using the --image parameter.</a:t>
            </a:r>
            <a:endParaRPr>
              <a:solidFill>
                <a:schemeClr val="dk1"/>
              </a:solidFill>
              <a:highlight>
                <a:schemeClr val="lt1"/>
              </a:highlight>
            </a:endParaRPr>
          </a:p>
          <a:p>
            <a:pPr indent="-317500" lvl="1" marL="914400" rtl="0" algn="l">
              <a:spcBef>
                <a:spcPts val="0"/>
              </a:spcBef>
              <a:spcAft>
                <a:spcPts val="0"/>
              </a:spcAft>
              <a:buClr>
                <a:schemeClr val="dk1"/>
              </a:buClr>
              <a:buSzPts val="1400"/>
              <a:buChar char="○"/>
            </a:pPr>
            <a:r>
              <a:rPr lang="en">
                <a:solidFill>
                  <a:schemeClr val="dk1"/>
                </a:solidFill>
                <a:highlight>
                  <a:schemeClr val="lt1"/>
                </a:highlight>
              </a:rPr>
              <a:t>The application image in this case the nginx image is downloaded from the docker hub repository.</a:t>
            </a:r>
            <a:endParaRPr>
              <a:solidFill>
                <a:schemeClr val="dk1"/>
              </a:solidFill>
              <a:highlight>
                <a:schemeClr val="lt1"/>
              </a:highlight>
            </a:endParaRPr>
          </a:p>
          <a:p>
            <a:pPr indent="0" lvl="0" marL="0" rtl="0" algn="l">
              <a:spcBef>
                <a:spcPts val="1600"/>
              </a:spcBef>
              <a:spcAft>
                <a:spcPts val="1600"/>
              </a:spcAft>
              <a:buNone/>
            </a:pPr>
            <a:r>
              <a:t/>
            </a:r>
            <a:endParaRPr>
              <a:solidFill>
                <a:schemeClr val="dk1"/>
              </a:solidFill>
              <a:highlight>
                <a:schemeClr val="lt1"/>
              </a:highlight>
            </a:endParaRPr>
          </a:p>
        </p:txBody>
      </p:sp>
      <p:pic>
        <p:nvPicPr>
          <p:cNvPr id="156" name="Google Shape;156;p28"/>
          <p:cNvPicPr preferRelativeResize="0"/>
          <p:nvPr/>
        </p:nvPicPr>
        <p:blipFill>
          <a:blip r:embed="rId3">
            <a:alphaModFix/>
          </a:blip>
          <a:stretch>
            <a:fillRect/>
          </a:stretch>
        </p:blipFill>
        <p:spPr>
          <a:xfrm>
            <a:off x="740800" y="3453150"/>
            <a:ext cx="6858000" cy="190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POD </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highlight>
                  <a:schemeClr val="lt1"/>
                </a:highlight>
              </a:rPr>
              <a:t>A pod of containers allows you to run closely related processes together</a:t>
            </a:r>
            <a:endParaRPr>
              <a:solidFill>
                <a:schemeClr val="dk1"/>
              </a:solidFill>
              <a:highlight>
                <a:schemeClr val="lt1"/>
              </a:highlight>
            </a:endParaRPr>
          </a:p>
          <a:p>
            <a:pPr indent="-342900" lvl="0" marL="457200" rtl="0" algn="l">
              <a:spcBef>
                <a:spcPts val="1000"/>
              </a:spcBef>
              <a:spcAft>
                <a:spcPts val="0"/>
              </a:spcAft>
              <a:buClr>
                <a:schemeClr val="dk1"/>
              </a:buClr>
              <a:buSzPts val="1800"/>
              <a:buChar char="●"/>
            </a:pPr>
            <a:r>
              <a:rPr lang="en">
                <a:solidFill>
                  <a:schemeClr val="dk1"/>
                </a:solidFill>
                <a:highlight>
                  <a:schemeClr val="lt1"/>
                </a:highlight>
              </a:rPr>
              <a:t>Kubernetes provide these containers with (almost) the same environment as if they were all running in a single container, while keeping them somewhat isolated</a:t>
            </a:r>
            <a:endParaRPr>
              <a:solidFill>
                <a:schemeClr val="dk1"/>
              </a:solidFill>
              <a:highlight>
                <a:schemeClr val="lt1"/>
              </a:highlight>
            </a:endParaRPr>
          </a:p>
          <a:p>
            <a:pPr indent="-342900" lvl="0" marL="457200" rtl="0" algn="l">
              <a:spcBef>
                <a:spcPts val="1000"/>
              </a:spcBef>
              <a:spcAft>
                <a:spcPts val="0"/>
              </a:spcAft>
              <a:buClr>
                <a:schemeClr val="dk1"/>
              </a:buClr>
              <a:buSzPts val="1800"/>
              <a:buChar char="●"/>
            </a:pPr>
            <a:r>
              <a:rPr lang="en">
                <a:solidFill>
                  <a:schemeClr val="dk1"/>
                </a:solidFill>
                <a:highlight>
                  <a:schemeClr val="lt1"/>
                </a:highlight>
              </a:rPr>
              <a:t>“Somewhat isolated”, this is because you want containers inside each group to share certain resources, although not all, so that they’re not fully isolated</a:t>
            </a:r>
            <a:endParaRPr>
              <a:solidFill>
                <a:schemeClr val="dk1"/>
              </a:solidFill>
              <a:highlight>
                <a:schemeClr val="lt1"/>
              </a:highlight>
            </a:endParaRPr>
          </a:p>
          <a:p>
            <a:pPr indent="-342900" lvl="0" marL="457200" rtl="0" algn="l">
              <a:spcBef>
                <a:spcPts val="1000"/>
              </a:spcBef>
              <a:spcAft>
                <a:spcPts val="0"/>
              </a:spcAft>
              <a:buClr>
                <a:schemeClr val="dk1"/>
              </a:buClr>
              <a:buSzPts val="1800"/>
              <a:buChar char="●"/>
            </a:pPr>
            <a:r>
              <a:rPr lang="en">
                <a:solidFill>
                  <a:schemeClr val="dk1"/>
                </a:solidFill>
                <a:highlight>
                  <a:schemeClr val="lt1"/>
                </a:highlight>
              </a:rPr>
              <a:t>For example if your main application’s container write logs in some file and you want another application to use some part of that log file and make some report.</a:t>
            </a:r>
            <a:endParaRPr>
              <a:solidFill>
                <a:schemeClr val="dk1"/>
              </a:solidFill>
              <a:highlight>
                <a:schemeClr val="lt1"/>
              </a:highlight>
            </a:endParaRPr>
          </a:p>
          <a:p>
            <a:pPr indent="0" lvl="0" marL="0" rtl="0" algn="l">
              <a:spcBef>
                <a:spcPts val="1000"/>
              </a:spcBef>
              <a:spcAft>
                <a:spcPts val="0"/>
              </a:spcAft>
              <a:buNone/>
            </a:pPr>
            <a:r>
              <a:t/>
            </a:r>
            <a:endParaRPr>
              <a:solidFill>
                <a:schemeClr val="dk1"/>
              </a:solidFill>
              <a:highlight>
                <a:schemeClr val="lt1"/>
              </a:highlight>
            </a:endParaRPr>
          </a:p>
          <a:p>
            <a:pPr indent="0" lvl="0" marL="0" rtl="0" algn="l">
              <a:spcBef>
                <a:spcPts val="1000"/>
              </a:spcBef>
              <a:spcAft>
                <a:spcPts val="1600"/>
              </a:spcAft>
              <a:buNone/>
            </a:pPr>
            <a:r>
              <a:t/>
            </a:r>
            <a:endParaRPr>
              <a:solidFill>
                <a:schemeClr val="dk1"/>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POD IPs</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To get the POD IPs.</a:t>
            </a:r>
            <a:endParaRPr>
              <a:solidFill>
                <a:schemeClr val="dk1"/>
              </a:solidFill>
            </a:endParaRPr>
          </a:p>
          <a:p>
            <a:pPr indent="0" lvl="0" marL="0" rtl="0" algn="l">
              <a:spcBef>
                <a:spcPts val="1600"/>
              </a:spcBef>
              <a:spcAft>
                <a:spcPts val="1600"/>
              </a:spcAft>
              <a:buNone/>
            </a:pPr>
            <a:r>
              <a:t/>
            </a:r>
            <a:endParaRPr>
              <a:solidFill>
                <a:schemeClr val="dk1"/>
              </a:solidFill>
            </a:endParaRPr>
          </a:p>
        </p:txBody>
      </p:sp>
      <p:pic>
        <p:nvPicPr>
          <p:cNvPr id="169" name="Google Shape;169;p30"/>
          <p:cNvPicPr preferRelativeResize="0"/>
          <p:nvPr/>
        </p:nvPicPr>
        <p:blipFill>
          <a:blip r:embed="rId3">
            <a:alphaModFix/>
          </a:blip>
          <a:stretch>
            <a:fillRect/>
          </a:stretch>
        </p:blipFill>
        <p:spPr>
          <a:xfrm>
            <a:off x="291150" y="1841550"/>
            <a:ext cx="8561699" cy="1177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YAML FILE</a:t>
            </a:r>
            <a:endParaRPr/>
          </a:p>
        </p:txBody>
      </p:sp>
      <p:sp>
        <p:nvSpPr>
          <p:cNvPr id="175" name="Google Shape;175;p31"/>
          <p:cNvSpPr txBox="1"/>
          <p:nvPr>
            <p:ph idx="1" type="body"/>
          </p:nvPr>
        </p:nvSpPr>
        <p:spPr>
          <a:xfrm>
            <a:off x="311700" y="1592375"/>
            <a:ext cx="8520600" cy="28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It contains 4 mandatory top level specification:</a:t>
            </a:r>
            <a:endParaRPr>
              <a:solidFill>
                <a:schemeClr val="dk1"/>
              </a:solidFill>
              <a:highlight>
                <a:schemeClr val="lt1"/>
              </a:highlight>
            </a:endParaRPr>
          </a:p>
          <a:p>
            <a:pPr indent="457200" lvl="0" marL="0" rtl="0" algn="l">
              <a:spcBef>
                <a:spcPts val="1600"/>
              </a:spcBef>
              <a:spcAft>
                <a:spcPts val="0"/>
              </a:spcAft>
              <a:buNone/>
            </a:pPr>
            <a:r>
              <a:rPr lang="en">
                <a:solidFill>
                  <a:schemeClr val="dk1"/>
                </a:solidFill>
                <a:highlight>
                  <a:schemeClr val="lt1"/>
                </a:highlight>
              </a:rPr>
              <a:t>a. apiVersion</a:t>
            </a:r>
            <a:endParaRPr>
              <a:solidFill>
                <a:schemeClr val="dk1"/>
              </a:solidFill>
              <a:highlight>
                <a:schemeClr val="lt1"/>
              </a:highlight>
            </a:endParaRPr>
          </a:p>
          <a:p>
            <a:pPr indent="457200" lvl="0" marL="0" rtl="0" algn="l">
              <a:spcBef>
                <a:spcPts val="1600"/>
              </a:spcBef>
              <a:spcAft>
                <a:spcPts val="0"/>
              </a:spcAft>
              <a:buNone/>
            </a:pPr>
            <a:r>
              <a:rPr lang="en">
                <a:solidFill>
                  <a:schemeClr val="dk1"/>
                </a:solidFill>
                <a:highlight>
                  <a:schemeClr val="lt1"/>
                </a:highlight>
              </a:rPr>
              <a:t>b</a:t>
            </a:r>
            <a:r>
              <a:rPr lang="en">
                <a:solidFill>
                  <a:schemeClr val="dk1"/>
                </a:solidFill>
                <a:highlight>
                  <a:schemeClr val="lt1"/>
                </a:highlight>
              </a:rPr>
              <a:t>. Kind</a:t>
            </a:r>
            <a:endParaRPr>
              <a:solidFill>
                <a:schemeClr val="dk1"/>
              </a:solidFill>
              <a:highlight>
                <a:schemeClr val="lt1"/>
              </a:highlight>
            </a:endParaRPr>
          </a:p>
          <a:p>
            <a:pPr indent="457200" lvl="0" marL="0" rtl="0" algn="l">
              <a:spcBef>
                <a:spcPts val="1600"/>
              </a:spcBef>
              <a:spcAft>
                <a:spcPts val="0"/>
              </a:spcAft>
              <a:buNone/>
            </a:pPr>
            <a:r>
              <a:rPr lang="en">
                <a:solidFill>
                  <a:schemeClr val="dk1"/>
                </a:solidFill>
                <a:highlight>
                  <a:schemeClr val="lt1"/>
                </a:highlight>
              </a:rPr>
              <a:t>c</a:t>
            </a:r>
            <a:r>
              <a:rPr lang="en">
                <a:solidFill>
                  <a:schemeClr val="dk1"/>
                </a:solidFill>
                <a:highlight>
                  <a:schemeClr val="lt1"/>
                </a:highlight>
              </a:rPr>
              <a:t>. metadata</a:t>
            </a:r>
            <a:endParaRPr>
              <a:solidFill>
                <a:schemeClr val="dk1"/>
              </a:solidFill>
              <a:highlight>
                <a:schemeClr val="lt1"/>
              </a:highlight>
            </a:endParaRPr>
          </a:p>
          <a:p>
            <a:pPr indent="457200" lvl="0" marL="0" rtl="0" algn="l">
              <a:spcBef>
                <a:spcPts val="1600"/>
              </a:spcBef>
              <a:spcAft>
                <a:spcPts val="0"/>
              </a:spcAft>
              <a:buNone/>
            </a:pPr>
            <a:r>
              <a:rPr lang="en">
                <a:solidFill>
                  <a:schemeClr val="dk1"/>
                </a:solidFill>
                <a:highlight>
                  <a:schemeClr val="lt1"/>
                </a:highlight>
              </a:rPr>
              <a:t>d</a:t>
            </a:r>
            <a:r>
              <a:rPr lang="en">
                <a:solidFill>
                  <a:schemeClr val="dk1"/>
                </a:solidFill>
                <a:highlight>
                  <a:schemeClr val="lt1"/>
                </a:highlight>
              </a:rPr>
              <a:t>. spec</a:t>
            </a:r>
            <a:endParaRPr>
              <a:solidFill>
                <a:schemeClr val="dk1"/>
              </a:solidFill>
              <a:highlight>
                <a:schemeClr val="lt1"/>
              </a:highlight>
            </a:endParaRPr>
          </a:p>
          <a:p>
            <a:pPr indent="0" lvl="0" marL="0" rtl="0" algn="l">
              <a:spcBef>
                <a:spcPts val="1600"/>
              </a:spcBef>
              <a:spcAft>
                <a:spcPts val="1600"/>
              </a:spcAft>
              <a:buNone/>
            </a:pPr>
            <a:r>
              <a:t/>
            </a:r>
            <a:endParaRPr>
              <a:solidFill>
                <a:schemeClr val="dk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79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MINIKUBE</a:t>
            </a:r>
            <a:endParaRPr/>
          </a:p>
        </p:txBody>
      </p:sp>
      <p:sp>
        <p:nvSpPr>
          <p:cNvPr id="60" name="Google Shape;60;p14"/>
          <p:cNvSpPr txBox="1"/>
          <p:nvPr>
            <p:ph idx="1" type="body"/>
          </p:nvPr>
        </p:nvSpPr>
        <p:spPr>
          <a:xfrm>
            <a:off x="311700" y="652500"/>
            <a:ext cx="8520600" cy="24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sz="1400">
                <a:solidFill>
                  <a:schemeClr val="dk1"/>
                </a:solidFill>
                <a:highlight>
                  <a:schemeClr val="lt1"/>
                </a:highlight>
              </a:rPr>
              <a:t>Minikube</a:t>
            </a:r>
            <a:r>
              <a:rPr lang="en" sz="1400">
                <a:solidFill>
                  <a:schemeClr val="dk1"/>
                </a:solidFill>
                <a:highlight>
                  <a:schemeClr val="lt1"/>
                </a:highlight>
              </a:rPr>
              <a:t> is a tool that makes it easy to run </a:t>
            </a:r>
            <a:r>
              <a:rPr b="1" lang="en" sz="1400">
                <a:solidFill>
                  <a:schemeClr val="dk1"/>
                </a:solidFill>
                <a:highlight>
                  <a:schemeClr val="lt1"/>
                </a:highlight>
              </a:rPr>
              <a:t>Kubernetes </a:t>
            </a:r>
            <a:r>
              <a:rPr lang="en" sz="1400">
                <a:solidFill>
                  <a:schemeClr val="dk1"/>
                </a:solidFill>
                <a:highlight>
                  <a:schemeClr val="lt1"/>
                </a:highlight>
              </a:rPr>
              <a:t>locally.</a:t>
            </a:r>
            <a:endParaRPr sz="1400">
              <a:solidFill>
                <a:schemeClr val="dk1"/>
              </a:solidFill>
              <a:highlight>
                <a:schemeClr val="lt1"/>
              </a:highlight>
            </a:endParaRPr>
          </a:p>
          <a:p>
            <a:pPr indent="-317500" lvl="0" marL="457200" rtl="0" algn="l">
              <a:spcBef>
                <a:spcPts val="1000"/>
              </a:spcBef>
              <a:spcAft>
                <a:spcPts val="0"/>
              </a:spcAft>
              <a:buClr>
                <a:schemeClr val="dk1"/>
              </a:buClr>
              <a:buSzPts val="1400"/>
              <a:buChar char="●"/>
            </a:pPr>
            <a:r>
              <a:rPr b="1" lang="en" sz="1400">
                <a:solidFill>
                  <a:schemeClr val="dk1"/>
                </a:solidFill>
                <a:highlight>
                  <a:schemeClr val="lt1"/>
                </a:highlight>
              </a:rPr>
              <a:t>Minikube</a:t>
            </a:r>
            <a:r>
              <a:rPr lang="en" sz="1400">
                <a:solidFill>
                  <a:schemeClr val="dk1"/>
                </a:solidFill>
                <a:highlight>
                  <a:schemeClr val="lt1"/>
                </a:highlight>
              </a:rPr>
              <a:t> runs a single-node </a:t>
            </a:r>
            <a:r>
              <a:rPr b="1" lang="en" sz="1400">
                <a:solidFill>
                  <a:schemeClr val="dk1"/>
                </a:solidFill>
                <a:highlight>
                  <a:schemeClr val="lt1"/>
                </a:highlight>
              </a:rPr>
              <a:t>Kubernetes</a:t>
            </a:r>
            <a:r>
              <a:rPr lang="en" sz="1400">
                <a:solidFill>
                  <a:schemeClr val="dk1"/>
                </a:solidFill>
                <a:highlight>
                  <a:schemeClr val="lt1"/>
                </a:highlight>
              </a:rPr>
              <a:t> cluster on your laptop.</a:t>
            </a:r>
            <a:endParaRPr sz="1400">
              <a:solidFill>
                <a:schemeClr val="dk1"/>
              </a:solidFill>
              <a:highlight>
                <a:schemeClr val="lt1"/>
              </a:highlight>
            </a:endParaRPr>
          </a:p>
          <a:p>
            <a:pPr indent="-317500" lvl="0" marL="457200" rtl="0" algn="l">
              <a:spcBef>
                <a:spcPts val="1000"/>
              </a:spcBef>
              <a:spcAft>
                <a:spcPts val="0"/>
              </a:spcAft>
              <a:buClr>
                <a:schemeClr val="dk1"/>
              </a:buClr>
              <a:buSzPts val="1400"/>
              <a:buChar char="●"/>
            </a:pPr>
            <a:r>
              <a:rPr lang="en" sz="1400">
                <a:solidFill>
                  <a:schemeClr val="dk1"/>
                </a:solidFill>
                <a:highlight>
                  <a:schemeClr val="lt1"/>
                </a:highlight>
              </a:rPr>
              <a:t>Kubernetes architecture consist of Master node and worker nodes</a:t>
            </a:r>
            <a:endParaRPr sz="1400">
              <a:solidFill>
                <a:schemeClr val="dk1"/>
              </a:solidFill>
              <a:highlight>
                <a:schemeClr val="lt1"/>
              </a:highlight>
            </a:endParaRPr>
          </a:p>
          <a:p>
            <a:pPr indent="-317500" lvl="0" marL="457200" rtl="0" algn="l">
              <a:spcBef>
                <a:spcPts val="1000"/>
              </a:spcBef>
              <a:spcAft>
                <a:spcPts val="0"/>
              </a:spcAft>
              <a:buClr>
                <a:schemeClr val="dk1"/>
              </a:buClr>
              <a:buSzPts val="1400"/>
              <a:buChar char="●"/>
            </a:pPr>
            <a:r>
              <a:rPr lang="en" sz="1400">
                <a:solidFill>
                  <a:schemeClr val="dk1"/>
                </a:solidFill>
                <a:highlight>
                  <a:schemeClr val="lt1"/>
                </a:highlight>
              </a:rPr>
              <a:t>Minikube is a tool that makes it easy to run Kubernetes locally</a:t>
            </a:r>
            <a:endParaRPr sz="1400">
              <a:solidFill>
                <a:schemeClr val="dk1"/>
              </a:solidFill>
              <a:highlight>
                <a:schemeClr val="lt1"/>
              </a:highlight>
            </a:endParaRPr>
          </a:p>
          <a:p>
            <a:pPr indent="-317500" lvl="0" marL="457200" rtl="0" algn="l">
              <a:spcBef>
                <a:spcPts val="1000"/>
              </a:spcBef>
              <a:spcAft>
                <a:spcPts val="0"/>
              </a:spcAft>
              <a:buClr>
                <a:schemeClr val="dk1"/>
              </a:buClr>
              <a:buSzPts val="1400"/>
              <a:buChar char="●"/>
            </a:pPr>
            <a:r>
              <a:rPr lang="en" sz="1400">
                <a:solidFill>
                  <a:schemeClr val="dk1"/>
                </a:solidFill>
                <a:highlight>
                  <a:schemeClr val="lt1"/>
                </a:highlight>
              </a:rPr>
              <a:t>Minikube runs a single-node Kubernetes cluster on your laptop to use kubernetes for practice or development</a:t>
            </a:r>
            <a:endParaRPr sz="1400">
              <a:solidFill>
                <a:schemeClr val="dk1"/>
              </a:solidFill>
              <a:highlight>
                <a:schemeClr val="lt1"/>
              </a:highlight>
            </a:endParaRPr>
          </a:p>
          <a:p>
            <a:pPr indent="-317500" lvl="0" marL="457200" rtl="0" algn="l">
              <a:spcBef>
                <a:spcPts val="1000"/>
              </a:spcBef>
              <a:spcAft>
                <a:spcPts val="1000"/>
              </a:spcAft>
              <a:buClr>
                <a:schemeClr val="dk1"/>
              </a:buClr>
              <a:buSzPts val="1400"/>
              <a:buChar char="●"/>
            </a:pPr>
            <a:r>
              <a:rPr lang="en" sz="1400">
                <a:solidFill>
                  <a:schemeClr val="dk1"/>
                </a:solidFill>
                <a:highlight>
                  <a:schemeClr val="lt1"/>
                </a:highlight>
              </a:rPr>
              <a:t>To start </a:t>
            </a:r>
            <a:r>
              <a:rPr lang="en" sz="1400">
                <a:solidFill>
                  <a:schemeClr val="dk1"/>
                </a:solidFill>
                <a:highlight>
                  <a:schemeClr val="lt1"/>
                </a:highlight>
              </a:rPr>
              <a:t>Kubernetes cluster using </a:t>
            </a:r>
            <a:r>
              <a:rPr lang="en" sz="1400">
                <a:solidFill>
                  <a:schemeClr val="dk1"/>
                </a:solidFill>
                <a:highlight>
                  <a:schemeClr val="lt1"/>
                </a:highlight>
              </a:rPr>
              <a:t>minikube.</a:t>
            </a:r>
            <a:endParaRPr sz="1400">
              <a:solidFill>
                <a:schemeClr val="dk1"/>
              </a:solidFill>
              <a:highlight>
                <a:schemeClr val="lt1"/>
              </a:highlight>
            </a:endParaRPr>
          </a:p>
        </p:txBody>
      </p:sp>
      <p:pic>
        <p:nvPicPr>
          <p:cNvPr id="61" name="Google Shape;61;p14"/>
          <p:cNvPicPr preferRelativeResize="0"/>
          <p:nvPr/>
        </p:nvPicPr>
        <p:blipFill>
          <a:blip r:embed="rId3">
            <a:alphaModFix/>
          </a:blip>
          <a:stretch>
            <a:fillRect/>
          </a:stretch>
        </p:blipFill>
        <p:spPr>
          <a:xfrm>
            <a:off x="1339125" y="3243900"/>
            <a:ext cx="6442076" cy="174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YAML</a:t>
            </a:r>
            <a:endParaRPr/>
          </a:p>
        </p:txBody>
      </p:sp>
      <p:pic>
        <p:nvPicPr>
          <p:cNvPr id="181" name="Google Shape;181;p32"/>
          <p:cNvPicPr preferRelativeResize="0"/>
          <p:nvPr/>
        </p:nvPicPr>
        <p:blipFill>
          <a:blip r:embed="rId3">
            <a:alphaModFix/>
          </a:blip>
          <a:stretch>
            <a:fillRect/>
          </a:stretch>
        </p:blipFill>
        <p:spPr>
          <a:xfrm>
            <a:off x="203868" y="1170125"/>
            <a:ext cx="8736263"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YAML</a:t>
            </a:r>
            <a:endParaRPr/>
          </a:p>
        </p:txBody>
      </p:sp>
      <p:pic>
        <p:nvPicPr>
          <p:cNvPr id="187" name="Google Shape;187;p33"/>
          <p:cNvPicPr preferRelativeResize="0"/>
          <p:nvPr/>
        </p:nvPicPr>
        <p:blipFill>
          <a:blip r:embed="rId3">
            <a:alphaModFix/>
          </a:blip>
          <a:stretch>
            <a:fillRect/>
          </a:stretch>
        </p:blipFill>
        <p:spPr>
          <a:xfrm>
            <a:off x="152400" y="1362875"/>
            <a:ext cx="8839201" cy="3354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a:t>
            </a:r>
            <a:r>
              <a:rPr lang="en"/>
              <a:t>Commands</a:t>
            </a:r>
            <a:endParaRPr/>
          </a:p>
        </p:txBody>
      </p:sp>
      <p:sp>
        <p:nvSpPr>
          <p:cNvPr id="193" name="Google Shape;193;p34"/>
          <p:cNvSpPr txBox="1"/>
          <p:nvPr>
            <p:ph idx="1" type="body"/>
          </p:nvPr>
        </p:nvSpPr>
        <p:spPr>
          <a:xfrm>
            <a:off x="311700" y="1700100"/>
            <a:ext cx="8520600" cy="315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chemeClr val="lt1"/>
                </a:highlight>
              </a:rPr>
              <a:t>1. </a:t>
            </a:r>
            <a:r>
              <a:rPr lang="en">
                <a:solidFill>
                  <a:schemeClr val="dk1"/>
                </a:solidFill>
                <a:highlight>
                  <a:schemeClr val="lt1"/>
                </a:highlight>
              </a:rPr>
              <a:t>Get Pods</a:t>
            </a:r>
            <a:endParaRPr>
              <a:solidFill>
                <a:schemeClr val="dk1"/>
              </a:solidFill>
              <a:highlight>
                <a:schemeClr val="lt1"/>
              </a:highlight>
            </a:endParaRPr>
          </a:p>
          <a:p>
            <a:pPr indent="457200" lvl="0" marL="0" rtl="0" algn="l">
              <a:lnSpc>
                <a:spcPct val="115000"/>
              </a:lnSpc>
              <a:spcBef>
                <a:spcPts val="1600"/>
              </a:spcBef>
              <a:spcAft>
                <a:spcPts val="0"/>
              </a:spcAft>
              <a:buNone/>
            </a:pPr>
            <a:r>
              <a:rPr lang="en">
                <a:solidFill>
                  <a:schemeClr val="dk1"/>
                </a:solidFill>
                <a:highlight>
                  <a:schemeClr val="lt1"/>
                </a:highlight>
              </a:rPr>
              <a:t>a. Kubectl get pods</a:t>
            </a:r>
            <a:endParaRPr>
              <a:solidFill>
                <a:schemeClr val="dk1"/>
              </a:solidFill>
              <a:highlight>
                <a:schemeClr val="lt1"/>
              </a:highlight>
            </a:endParaRPr>
          </a:p>
          <a:p>
            <a:pPr indent="0" lvl="0" marL="0" rtl="0" algn="l">
              <a:lnSpc>
                <a:spcPct val="115000"/>
              </a:lnSpc>
              <a:spcBef>
                <a:spcPts val="1600"/>
              </a:spcBef>
              <a:spcAft>
                <a:spcPts val="0"/>
              </a:spcAft>
              <a:buNone/>
            </a:pPr>
            <a:r>
              <a:rPr lang="en">
                <a:solidFill>
                  <a:schemeClr val="dk1"/>
                </a:solidFill>
                <a:highlight>
                  <a:schemeClr val="lt1"/>
                </a:highlight>
              </a:rPr>
              <a:t>2. Delete Pods</a:t>
            </a:r>
            <a:endParaRPr>
              <a:solidFill>
                <a:schemeClr val="dk1"/>
              </a:solidFill>
              <a:highlight>
                <a:schemeClr val="lt1"/>
              </a:highlight>
            </a:endParaRPr>
          </a:p>
          <a:p>
            <a:pPr indent="457200" lvl="0" marL="0" rtl="0" algn="l">
              <a:lnSpc>
                <a:spcPct val="115000"/>
              </a:lnSpc>
              <a:spcBef>
                <a:spcPts val="1600"/>
              </a:spcBef>
              <a:spcAft>
                <a:spcPts val="1600"/>
              </a:spcAft>
              <a:buNone/>
            </a:pPr>
            <a:r>
              <a:rPr lang="en">
                <a:solidFill>
                  <a:schemeClr val="dk1"/>
                </a:solidFill>
                <a:highlight>
                  <a:schemeClr val="lt1"/>
                </a:highlight>
              </a:rPr>
              <a:t>a. Kubectl delete pod &lt;pod name&gt;</a:t>
            </a:r>
            <a:endParaRPr>
              <a:solidFill>
                <a:schemeClr val="dk1"/>
              </a:solidFill>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a:t>
            </a:r>
            <a:endParaRPr/>
          </a:p>
        </p:txBody>
      </p:sp>
      <p:sp>
        <p:nvSpPr>
          <p:cNvPr id="199" name="Google Shape;19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highlight>
                  <a:schemeClr val="lt1"/>
                </a:highlight>
              </a:rPr>
              <a:t>If you are given a pod definition file, edit that file and use it to create a new pod.</a:t>
            </a:r>
            <a:endParaRPr>
              <a:solidFill>
                <a:schemeClr val="dk1"/>
              </a:solidFill>
              <a:highlight>
                <a:schemeClr val="lt1"/>
              </a:highlight>
            </a:endParaRPr>
          </a:p>
          <a:p>
            <a:pPr indent="-342900" lvl="0" marL="457200" rtl="0" algn="l">
              <a:lnSpc>
                <a:spcPct val="150000"/>
              </a:lnSpc>
              <a:spcBef>
                <a:spcPts val="0"/>
              </a:spcBef>
              <a:spcAft>
                <a:spcPts val="0"/>
              </a:spcAft>
              <a:buClr>
                <a:schemeClr val="dk1"/>
              </a:buClr>
              <a:buSzPts val="1800"/>
              <a:buChar char="●"/>
            </a:pPr>
            <a:r>
              <a:rPr lang="en">
                <a:solidFill>
                  <a:schemeClr val="dk1"/>
                </a:solidFill>
                <a:highlight>
                  <a:schemeClr val="lt1"/>
                </a:highlight>
              </a:rPr>
              <a:t>If you are not given a pod definition file​ , you may extract the definition to a file using.</a:t>
            </a:r>
            <a:endParaRPr>
              <a:solidFill>
                <a:schemeClr val="dk1"/>
              </a:solidFill>
              <a:highlight>
                <a:schemeClr val="lt1"/>
              </a:highlight>
            </a:endParaRPr>
          </a:p>
          <a:p>
            <a:pPr indent="-342900" lvl="0" marL="457200" rtl="0" algn="l">
              <a:lnSpc>
                <a:spcPct val="150000"/>
              </a:lnSpc>
              <a:spcBef>
                <a:spcPts val="0"/>
              </a:spcBef>
              <a:spcAft>
                <a:spcPts val="0"/>
              </a:spcAft>
              <a:buClr>
                <a:schemeClr val="dk1"/>
              </a:buClr>
              <a:buSzPts val="1800"/>
              <a:buChar char="●"/>
            </a:pPr>
            <a:r>
              <a:rPr lang="en">
                <a:solidFill>
                  <a:schemeClr val="dk1"/>
                </a:solidFill>
                <a:highlight>
                  <a:schemeClr val="lt1"/>
                </a:highlight>
              </a:rPr>
              <a:t>the below command: ​ kubectl get pod &lt;pod-name&gt; -o yaml &gt; pod-definition.yaml </a:t>
            </a:r>
            <a:endParaRPr>
              <a:solidFill>
                <a:schemeClr val="dk1"/>
              </a:solidFill>
              <a:highlight>
                <a:schemeClr val="lt1"/>
              </a:highlight>
            </a:endParaRPr>
          </a:p>
          <a:p>
            <a:pPr indent="-342900" lvl="0" marL="457200" rtl="0" algn="l">
              <a:lnSpc>
                <a:spcPct val="150000"/>
              </a:lnSpc>
              <a:spcBef>
                <a:spcPts val="0"/>
              </a:spcBef>
              <a:spcAft>
                <a:spcPts val="0"/>
              </a:spcAft>
              <a:buClr>
                <a:schemeClr val="dk1"/>
              </a:buClr>
              <a:buSzPts val="1800"/>
              <a:buChar char="●"/>
            </a:pPr>
            <a:r>
              <a:rPr lang="en">
                <a:solidFill>
                  <a:schemeClr val="dk1"/>
                </a:solidFill>
                <a:highlight>
                  <a:schemeClr val="lt1"/>
                </a:highlight>
              </a:rPr>
              <a:t>Then edit the file to make the necessary changes, delete and re-create the pod.</a:t>
            </a:r>
            <a:endParaRPr>
              <a:solidFill>
                <a:schemeClr val="dk1"/>
              </a:solidFill>
              <a:highlight>
                <a:schemeClr val="lt1"/>
              </a:highlight>
            </a:endParaRPr>
          </a:p>
          <a:p>
            <a:pPr indent="-342900" lvl="0" marL="457200" rtl="0" algn="l">
              <a:lnSpc>
                <a:spcPct val="150000"/>
              </a:lnSpc>
              <a:spcBef>
                <a:spcPts val="0"/>
              </a:spcBef>
              <a:spcAft>
                <a:spcPts val="0"/>
              </a:spcAft>
              <a:buClr>
                <a:schemeClr val="dk1"/>
              </a:buClr>
              <a:buSzPts val="1800"/>
              <a:buChar char="●"/>
            </a:pPr>
            <a:r>
              <a:rPr lang="en">
                <a:solidFill>
                  <a:schemeClr val="dk1"/>
                </a:solidFill>
                <a:highlight>
                  <a:schemeClr val="lt1"/>
                </a:highlight>
              </a:rPr>
              <a:t>Use the​ ​ kubectl edit pod &lt;pod-name&gt;​ ​ command to edit pod properties.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REPLICA</a:t>
            </a:r>
            <a:endParaRPr/>
          </a:p>
        </p:txBody>
      </p:sp>
      <p:sp>
        <p:nvSpPr>
          <p:cNvPr id="205" name="Google Shape;20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Kubectl replace -f filename</a:t>
            </a:r>
            <a:endParaRPr/>
          </a:p>
          <a:p>
            <a:pPr indent="0" lvl="0" marL="0" rtl="0" algn="l">
              <a:spcBef>
                <a:spcPts val="1600"/>
              </a:spcBef>
              <a:spcAft>
                <a:spcPts val="0"/>
              </a:spcAft>
              <a:buNone/>
            </a:pPr>
            <a:r>
              <a:rPr lang="en"/>
              <a:t>Kubectl scale --replicas=6 -f filename</a:t>
            </a:r>
            <a:endParaRPr/>
          </a:p>
          <a:p>
            <a:pPr indent="0" lvl="0" marL="0" rtl="0" algn="l">
              <a:spcBef>
                <a:spcPts val="1600"/>
              </a:spcBef>
              <a:spcAft>
                <a:spcPts val="0"/>
              </a:spcAft>
              <a:buNone/>
            </a:pPr>
            <a:r>
              <a:rPr lang="en"/>
              <a:t>Kubectl scale --replicas=6 replicaset &lt;name&gt;</a:t>
            </a:r>
            <a:endParaRPr/>
          </a:p>
          <a:p>
            <a:pPr indent="0" lvl="0" marL="0" rtl="0" algn="l">
              <a:spcBef>
                <a:spcPts val="1600"/>
              </a:spcBef>
              <a:spcAft>
                <a:spcPts val="1600"/>
              </a:spcAft>
              <a:buNone/>
            </a:pPr>
            <a:r>
              <a:rPr lang="en"/>
              <a:t>Kubectl get po --show-labels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REPLICATION CONTROLLER</a:t>
            </a:r>
            <a:endParaRPr/>
          </a:p>
        </p:txBody>
      </p:sp>
      <p:sp>
        <p:nvSpPr>
          <p:cNvPr id="211" name="Google Shape;211;p37"/>
          <p:cNvSpPr txBox="1"/>
          <p:nvPr>
            <p:ph idx="1" type="body"/>
          </p:nvPr>
        </p:nvSpPr>
        <p:spPr>
          <a:xfrm>
            <a:off x="311700" y="1017725"/>
            <a:ext cx="8520600" cy="1324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highlight>
                  <a:schemeClr val="lt1"/>
                </a:highlight>
              </a:rPr>
              <a:t>Replication controller is responsible to up new pod if previous one fails/crash to give high availability.</a:t>
            </a:r>
            <a:endParaRPr>
              <a:solidFill>
                <a:schemeClr val="dk1"/>
              </a:solidFill>
              <a:highlight>
                <a:schemeClr val="lt1"/>
              </a:highlight>
            </a:endParaRPr>
          </a:p>
          <a:p>
            <a:pPr indent="-342900" lvl="0" marL="457200" rtl="0" algn="l">
              <a:lnSpc>
                <a:spcPct val="115000"/>
              </a:lnSpc>
              <a:spcBef>
                <a:spcPts val="0"/>
              </a:spcBef>
              <a:spcAft>
                <a:spcPts val="0"/>
              </a:spcAft>
              <a:buClr>
                <a:schemeClr val="dk1"/>
              </a:buClr>
              <a:buSzPts val="1800"/>
              <a:buChar char="●"/>
            </a:pPr>
            <a:r>
              <a:rPr lang="en">
                <a:solidFill>
                  <a:schemeClr val="dk1"/>
                </a:solidFill>
                <a:highlight>
                  <a:schemeClr val="lt1"/>
                </a:highlight>
              </a:rPr>
              <a:t>It also help us to create replica set of existing pods for scaling up.</a:t>
            </a:r>
            <a:endParaRPr>
              <a:solidFill>
                <a:schemeClr val="dk1"/>
              </a:solidFill>
              <a:highlight>
                <a:schemeClr val="lt1"/>
              </a:highlight>
            </a:endParaRPr>
          </a:p>
          <a:p>
            <a:pPr indent="-342900" lvl="0" marL="457200" rtl="0" algn="l">
              <a:lnSpc>
                <a:spcPct val="115000"/>
              </a:lnSpc>
              <a:spcBef>
                <a:spcPts val="0"/>
              </a:spcBef>
              <a:spcAft>
                <a:spcPts val="0"/>
              </a:spcAft>
              <a:buClr>
                <a:schemeClr val="dk1"/>
              </a:buClr>
              <a:buSzPts val="1800"/>
              <a:buChar char="●"/>
            </a:pPr>
            <a:r>
              <a:rPr lang="en">
                <a:solidFill>
                  <a:schemeClr val="dk1"/>
                </a:solidFill>
                <a:highlight>
                  <a:schemeClr val="lt1"/>
                </a:highlight>
              </a:rPr>
              <a:t>Replication controller is older technology which is replaced by Replica Set</a:t>
            </a:r>
            <a:endParaRPr>
              <a:solidFill>
                <a:schemeClr val="dk1"/>
              </a:solidFill>
              <a:highlight>
                <a:schemeClr val="lt1"/>
              </a:highlight>
            </a:endParaRPr>
          </a:p>
        </p:txBody>
      </p:sp>
      <p:pic>
        <p:nvPicPr>
          <p:cNvPr id="212" name="Google Shape;212;p37"/>
          <p:cNvPicPr preferRelativeResize="0"/>
          <p:nvPr/>
        </p:nvPicPr>
        <p:blipFill>
          <a:blip r:embed="rId3">
            <a:alphaModFix/>
          </a:blip>
          <a:stretch>
            <a:fillRect/>
          </a:stretch>
        </p:blipFill>
        <p:spPr>
          <a:xfrm>
            <a:off x="1450438" y="2392800"/>
            <a:ext cx="6243124" cy="2700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REPLICATION CONTROLLER</a:t>
            </a:r>
            <a:endParaRPr/>
          </a:p>
          <a:p>
            <a:pPr indent="0" lvl="0" marL="0" rtl="0" algn="l">
              <a:spcBef>
                <a:spcPts val="0"/>
              </a:spcBef>
              <a:spcAft>
                <a:spcPts val="0"/>
              </a:spcAft>
              <a:buNone/>
            </a:pPr>
            <a:r>
              <a:t/>
            </a:r>
            <a:endParaRPr/>
          </a:p>
        </p:txBody>
      </p:sp>
      <p:pic>
        <p:nvPicPr>
          <p:cNvPr id="218" name="Google Shape;218;p38"/>
          <p:cNvPicPr preferRelativeResize="0"/>
          <p:nvPr/>
        </p:nvPicPr>
        <p:blipFill>
          <a:blip r:embed="rId3">
            <a:alphaModFix/>
          </a:blip>
          <a:stretch>
            <a:fillRect/>
          </a:stretch>
        </p:blipFill>
        <p:spPr>
          <a:xfrm>
            <a:off x="1704225" y="1226525"/>
            <a:ext cx="5735550" cy="38209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REPLICATION CONTROLLER</a:t>
            </a:r>
            <a:endParaRPr/>
          </a:p>
          <a:p>
            <a:pPr indent="0" lvl="0" marL="0" rtl="0" algn="l">
              <a:spcBef>
                <a:spcPts val="0"/>
              </a:spcBef>
              <a:spcAft>
                <a:spcPts val="0"/>
              </a:spcAft>
              <a:buNone/>
            </a:pPr>
            <a:r>
              <a:t/>
            </a:r>
            <a:endParaRPr/>
          </a:p>
        </p:txBody>
      </p:sp>
      <p:pic>
        <p:nvPicPr>
          <p:cNvPr id="224" name="Google Shape;224;p39"/>
          <p:cNvPicPr preferRelativeResize="0"/>
          <p:nvPr/>
        </p:nvPicPr>
        <p:blipFill>
          <a:blip r:embed="rId3">
            <a:alphaModFix/>
          </a:blip>
          <a:stretch>
            <a:fillRect/>
          </a:stretch>
        </p:blipFill>
        <p:spPr>
          <a:xfrm>
            <a:off x="1212675" y="1858175"/>
            <a:ext cx="6976326" cy="2524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160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REPLICA-SET</a:t>
            </a:r>
            <a:endParaRPr/>
          </a:p>
        </p:txBody>
      </p:sp>
      <p:pic>
        <p:nvPicPr>
          <p:cNvPr id="230" name="Google Shape;230;p40"/>
          <p:cNvPicPr preferRelativeResize="0"/>
          <p:nvPr/>
        </p:nvPicPr>
        <p:blipFill>
          <a:blip r:embed="rId3">
            <a:alphaModFix/>
          </a:blip>
          <a:stretch>
            <a:fillRect/>
          </a:stretch>
        </p:blipFill>
        <p:spPr>
          <a:xfrm>
            <a:off x="1146375" y="733675"/>
            <a:ext cx="5565001" cy="42574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REPLICA-SET</a:t>
            </a:r>
            <a:endParaRPr/>
          </a:p>
          <a:p>
            <a:pPr indent="0" lvl="0" marL="0" rtl="0" algn="l">
              <a:spcBef>
                <a:spcPts val="0"/>
              </a:spcBef>
              <a:spcAft>
                <a:spcPts val="0"/>
              </a:spcAft>
              <a:buNone/>
            </a:pPr>
            <a:r>
              <a:t/>
            </a:r>
            <a:endParaRPr/>
          </a:p>
        </p:txBody>
      </p:sp>
      <p:pic>
        <p:nvPicPr>
          <p:cNvPr id="236" name="Google Shape;236;p41"/>
          <p:cNvPicPr preferRelativeResize="0"/>
          <p:nvPr/>
        </p:nvPicPr>
        <p:blipFill>
          <a:blip r:embed="rId3">
            <a:alphaModFix/>
          </a:blip>
          <a:stretch>
            <a:fillRect/>
          </a:stretch>
        </p:blipFill>
        <p:spPr>
          <a:xfrm>
            <a:off x="1252550" y="1562325"/>
            <a:ext cx="6638925" cy="286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MINIKUBE COMMANDS</a:t>
            </a:r>
            <a:endParaRPr/>
          </a:p>
        </p:txBody>
      </p:sp>
      <p:sp>
        <p:nvSpPr>
          <p:cNvPr id="67" name="Google Shape;67;p15"/>
          <p:cNvSpPr txBox="1"/>
          <p:nvPr>
            <p:ph idx="1" type="body"/>
          </p:nvPr>
        </p:nvSpPr>
        <p:spPr>
          <a:xfrm>
            <a:off x="311700" y="1152475"/>
            <a:ext cx="8412900" cy="26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To check the minikube status</a:t>
            </a:r>
            <a:endParaRPr>
              <a:solidFill>
                <a:schemeClr val="dk1"/>
              </a:solidFill>
              <a:highlight>
                <a:schemeClr val="lt1"/>
              </a:highlight>
            </a:endParaRPr>
          </a:p>
          <a:p>
            <a:pPr indent="0" lvl="0" marL="0" rtl="0" algn="l">
              <a:spcBef>
                <a:spcPts val="1600"/>
              </a:spcBef>
              <a:spcAft>
                <a:spcPts val="0"/>
              </a:spcAft>
              <a:buNone/>
            </a:pPr>
            <a:r>
              <a:t/>
            </a:r>
            <a:endParaRPr>
              <a:solidFill>
                <a:schemeClr val="dk1"/>
              </a:solidFill>
              <a:highlight>
                <a:schemeClr val="lt1"/>
              </a:highlight>
            </a:endParaRPr>
          </a:p>
          <a:p>
            <a:pPr indent="0" lvl="0" marL="0" rtl="0" algn="l">
              <a:spcBef>
                <a:spcPts val="1600"/>
              </a:spcBef>
              <a:spcAft>
                <a:spcPts val="0"/>
              </a:spcAft>
              <a:buNone/>
            </a:pPr>
            <a:r>
              <a:t/>
            </a:r>
            <a:endParaRPr>
              <a:solidFill>
                <a:schemeClr val="dk1"/>
              </a:solidFill>
              <a:highlight>
                <a:schemeClr val="lt1"/>
              </a:highlight>
            </a:endParaRPr>
          </a:p>
          <a:p>
            <a:pPr indent="0" lvl="0" marL="0" rtl="0" algn="l">
              <a:spcBef>
                <a:spcPts val="1600"/>
              </a:spcBef>
              <a:spcAft>
                <a:spcPts val="0"/>
              </a:spcAft>
              <a:buNone/>
            </a:pPr>
            <a:r>
              <a:t/>
            </a:r>
            <a:endParaRPr>
              <a:solidFill>
                <a:schemeClr val="dk1"/>
              </a:solidFill>
              <a:highlight>
                <a:schemeClr val="lt1"/>
              </a:highlight>
            </a:endParaRPr>
          </a:p>
          <a:p>
            <a:pPr indent="0" lvl="0" marL="0" rtl="0" algn="l">
              <a:spcBef>
                <a:spcPts val="1600"/>
              </a:spcBef>
              <a:spcAft>
                <a:spcPts val="0"/>
              </a:spcAft>
              <a:buNone/>
            </a:pPr>
            <a:r>
              <a:rPr lang="en">
                <a:solidFill>
                  <a:schemeClr val="dk1"/>
                </a:solidFill>
                <a:highlight>
                  <a:schemeClr val="lt1"/>
                </a:highlight>
              </a:rPr>
              <a:t>To check the cluster info like addresses of the kubernetes master and services</a:t>
            </a:r>
            <a:endParaRPr>
              <a:solidFill>
                <a:schemeClr val="dk1"/>
              </a:solidFill>
              <a:highlight>
                <a:schemeClr val="lt1"/>
              </a:highlight>
            </a:endParaRPr>
          </a:p>
          <a:p>
            <a:pPr indent="0" lvl="0" marL="0" rtl="0" algn="l">
              <a:spcBef>
                <a:spcPts val="1600"/>
              </a:spcBef>
              <a:spcAft>
                <a:spcPts val="1600"/>
              </a:spcAft>
              <a:buNone/>
            </a:pPr>
            <a:r>
              <a:t/>
            </a:r>
            <a:endParaRPr>
              <a:solidFill>
                <a:schemeClr val="dk1"/>
              </a:solidFill>
              <a:highlight>
                <a:schemeClr val="lt1"/>
              </a:highlight>
            </a:endParaRPr>
          </a:p>
        </p:txBody>
      </p:sp>
      <p:pic>
        <p:nvPicPr>
          <p:cNvPr id="68" name="Google Shape;68;p15"/>
          <p:cNvPicPr preferRelativeResize="0"/>
          <p:nvPr/>
        </p:nvPicPr>
        <p:blipFill>
          <a:blip r:embed="rId3">
            <a:alphaModFix/>
          </a:blip>
          <a:stretch>
            <a:fillRect/>
          </a:stretch>
        </p:blipFill>
        <p:spPr>
          <a:xfrm>
            <a:off x="436450" y="1698550"/>
            <a:ext cx="8288151" cy="1199050"/>
          </a:xfrm>
          <a:prstGeom prst="rect">
            <a:avLst/>
          </a:prstGeom>
          <a:noFill/>
          <a:ln>
            <a:noFill/>
          </a:ln>
        </p:spPr>
      </p:pic>
      <p:pic>
        <p:nvPicPr>
          <p:cNvPr id="69" name="Google Shape;69;p15"/>
          <p:cNvPicPr preferRelativeResize="0"/>
          <p:nvPr/>
        </p:nvPicPr>
        <p:blipFill>
          <a:blip r:embed="rId4">
            <a:alphaModFix/>
          </a:blip>
          <a:stretch>
            <a:fillRect/>
          </a:stretch>
        </p:blipFill>
        <p:spPr>
          <a:xfrm>
            <a:off x="477050" y="3713225"/>
            <a:ext cx="8288150" cy="1064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REPLICATION VS REPLICA SET:</a:t>
            </a:r>
            <a:endParaRPr/>
          </a:p>
        </p:txBody>
      </p:sp>
      <p:sp>
        <p:nvSpPr>
          <p:cNvPr id="242" name="Google Shape;24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highlight>
                  <a:schemeClr val="lt1"/>
                </a:highlight>
              </a:rPr>
              <a:t>Replica set need apiVersion as ​ apps/v1 ​ while replication controller needs simple ​ v1 ​ as apiVersion</a:t>
            </a:r>
            <a:endParaRPr>
              <a:solidFill>
                <a:schemeClr val="dk1"/>
              </a:solidFill>
              <a:highlight>
                <a:schemeClr val="lt1"/>
              </a:highlight>
            </a:endParaRPr>
          </a:p>
          <a:p>
            <a:pPr indent="-342900" lvl="0" marL="457200" rtl="0" algn="l">
              <a:lnSpc>
                <a:spcPct val="200000"/>
              </a:lnSpc>
              <a:spcBef>
                <a:spcPts val="0"/>
              </a:spcBef>
              <a:spcAft>
                <a:spcPts val="0"/>
              </a:spcAft>
              <a:buClr>
                <a:schemeClr val="dk1"/>
              </a:buClr>
              <a:buSzPts val="1800"/>
              <a:buChar char="●"/>
            </a:pPr>
            <a:r>
              <a:rPr lang="en">
                <a:solidFill>
                  <a:schemeClr val="dk1"/>
                </a:solidFill>
                <a:highlight>
                  <a:schemeClr val="lt1"/>
                </a:highlight>
              </a:rPr>
              <a:t>Replica set needs additional ​ selector​ property to select pods by their labels.</a:t>
            </a:r>
            <a:endParaRPr>
              <a:solidFill>
                <a:schemeClr val="dk1"/>
              </a:solidFill>
              <a:highlight>
                <a:schemeClr val="lt1"/>
              </a:highlight>
            </a:endParaRPr>
          </a:p>
          <a:p>
            <a:pPr indent="-342900" lvl="0" marL="457200" rtl="0" algn="l">
              <a:lnSpc>
                <a:spcPct val="150000"/>
              </a:lnSpc>
              <a:spcBef>
                <a:spcPts val="0"/>
              </a:spcBef>
              <a:spcAft>
                <a:spcPts val="0"/>
              </a:spcAft>
              <a:buClr>
                <a:schemeClr val="dk1"/>
              </a:buClr>
              <a:buSzPts val="1800"/>
              <a:buChar char="●"/>
            </a:pPr>
            <a:r>
              <a:rPr lang="en">
                <a:solidFill>
                  <a:schemeClr val="dk1"/>
                </a:solidFill>
                <a:highlight>
                  <a:schemeClr val="lt1"/>
                </a:highlight>
              </a:rPr>
              <a:t>The major difference is that the rolling-update command works with </a:t>
            </a:r>
            <a:r>
              <a:rPr b="1" lang="en">
                <a:solidFill>
                  <a:schemeClr val="dk1"/>
                </a:solidFill>
                <a:highlight>
                  <a:schemeClr val="lt1"/>
                </a:highlight>
              </a:rPr>
              <a:t>Replication</a:t>
            </a:r>
            <a:r>
              <a:rPr lang="en">
                <a:solidFill>
                  <a:schemeClr val="dk1"/>
                </a:solidFill>
                <a:highlight>
                  <a:schemeClr val="lt1"/>
                </a:highlight>
              </a:rPr>
              <a:t>Controllers, but won't work with a </a:t>
            </a:r>
            <a:r>
              <a:rPr b="1" lang="en">
                <a:solidFill>
                  <a:schemeClr val="dk1"/>
                </a:solidFill>
                <a:highlight>
                  <a:schemeClr val="lt1"/>
                </a:highlight>
              </a:rPr>
              <a:t>Replica</a:t>
            </a:r>
            <a:r>
              <a:rPr lang="en">
                <a:solidFill>
                  <a:schemeClr val="dk1"/>
                </a:solidFill>
                <a:highlight>
                  <a:schemeClr val="lt1"/>
                </a:highlight>
              </a:rPr>
              <a:t> Set. This is because </a:t>
            </a:r>
            <a:r>
              <a:rPr b="1" lang="en">
                <a:solidFill>
                  <a:schemeClr val="dk1"/>
                </a:solidFill>
                <a:highlight>
                  <a:schemeClr val="lt1"/>
                </a:highlight>
              </a:rPr>
              <a:t>Replica</a:t>
            </a:r>
            <a:r>
              <a:rPr lang="en">
                <a:solidFill>
                  <a:schemeClr val="dk1"/>
                </a:solidFill>
                <a:highlight>
                  <a:schemeClr val="lt1"/>
                </a:highlight>
              </a:rPr>
              <a:t> Sets are meant to be used as the backend for Deployments. Again, the pods that were created are deleted when we delete the </a:t>
            </a:r>
            <a:r>
              <a:rPr b="1" lang="en">
                <a:solidFill>
                  <a:schemeClr val="dk1"/>
                </a:solidFill>
                <a:highlight>
                  <a:schemeClr val="lt1"/>
                </a:highlight>
              </a:rPr>
              <a:t>Replica</a:t>
            </a:r>
            <a:r>
              <a:rPr lang="en">
                <a:solidFill>
                  <a:schemeClr val="dk1"/>
                </a:solidFill>
                <a:highlight>
                  <a:schemeClr val="lt1"/>
                </a:highlight>
              </a:rPr>
              <a:t> Set.</a:t>
            </a:r>
            <a:endParaRPr>
              <a:solidFill>
                <a:schemeClr val="dk1"/>
              </a:solidFill>
              <a:highlight>
                <a:schemeClr val="lt1"/>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49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SCALING UP PODS</a:t>
            </a:r>
            <a:endParaRPr b="1"/>
          </a:p>
        </p:txBody>
      </p:sp>
      <p:sp>
        <p:nvSpPr>
          <p:cNvPr id="248" name="Google Shape;248;p43"/>
          <p:cNvSpPr txBox="1"/>
          <p:nvPr>
            <p:ph idx="1" type="body"/>
          </p:nvPr>
        </p:nvSpPr>
        <p:spPr>
          <a:xfrm>
            <a:off x="311700" y="736525"/>
            <a:ext cx="8520600" cy="235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highlight>
                  <a:schemeClr val="lt1"/>
                </a:highlight>
              </a:rPr>
              <a:t>SCALING UP PODS:</a:t>
            </a:r>
            <a:endParaRPr>
              <a:solidFill>
                <a:schemeClr val="dk1"/>
              </a:solidFill>
              <a:highlight>
                <a:schemeClr val="lt1"/>
              </a:highlight>
            </a:endParaRPr>
          </a:p>
          <a:p>
            <a:pPr indent="0" lvl="0" marL="0" rtl="0" algn="l">
              <a:lnSpc>
                <a:spcPct val="100000"/>
              </a:lnSpc>
              <a:spcBef>
                <a:spcPts val="1600"/>
              </a:spcBef>
              <a:spcAft>
                <a:spcPts val="0"/>
              </a:spcAft>
              <a:buNone/>
            </a:pPr>
            <a:r>
              <a:rPr lang="en">
                <a:solidFill>
                  <a:schemeClr val="dk1"/>
                </a:solidFill>
                <a:highlight>
                  <a:schemeClr val="lt1"/>
                </a:highlight>
              </a:rPr>
              <a:t>1. You can either update number of pods in replicas of a replica set and run command:</a:t>
            </a:r>
            <a:endParaRPr>
              <a:solidFill>
                <a:schemeClr val="dk1"/>
              </a:solidFill>
              <a:highlight>
                <a:schemeClr val="lt1"/>
              </a:highlight>
            </a:endParaRPr>
          </a:p>
          <a:p>
            <a:pPr indent="457200" lvl="0" marL="0" rtl="0" algn="l">
              <a:lnSpc>
                <a:spcPct val="100000"/>
              </a:lnSpc>
              <a:spcBef>
                <a:spcPts val="1600"/>
              </a:spcBef>
              <a:spcAft>
                <a:spcPts val="0"/>
              </a:spcAft>
              <a:buNone/>
            </a:pPr>
            <a:r>
              <a:rPr lang="en">
                <a:solidFill>
                  <a:schemeClr val="dk1"/>
                </a:solidFill>
                <a:highlight>
                  <a:schemeClr val="lt1"/>
                </a:highlight>
              </a:rPr>
              <a:t>Kubectl replace -f replica-def.yml.</a:t>
            </a:r>
            <a:endParaRPr>
              <a:solidFill>
                <a:schemeClr val="dk1"/>
              </a:solidFill>
              <a:highlight>
                <a:schemeClr val="lt1"/>
              </a:highlight>
            </a:endParaRPr>
          </a:p>
          <a:p>
            <a:pPr indent="0" lvl="0" marL="0" rtl="0" algn="l">
              <a:lnSpc>
                <a:spcPct val="100000"/>
              </a:lnSpc>
              <a:spcBef>
                <a:spcPts val="1600"/>
              </a:spcBef>
              <a:spcAft>
                <a:spcPts val="0"/>
              </a:spcAft>
              <a:buNone/>
            </a:pPr>
            <a:r>
              <a:rPr lang="en">
                <a:solidFill>
                  <a:schemeClr val="dk1"/>
                </a:solidFill>
                <a:highlight>
                  <a:schemeClr val="lt1"/>
                </a:highlight>
              </a:rPr>
              <a:t>2. You can also update replicas from command line but that will not update the definition </a:t>
            </a:r>
            <a:r>
              <a:rPr lang="en">
                <a:solidFill>
                  <a:schemeClr val="dk1"/>
                </a:solidFill>
                <a:highlight>
                  <a:schemeClr val="lt1"/>
                </a:highlight>
              </a:rPr>
              <a:t>f</a:t>
            </a:r>
            <a:r>
              <a:rPr lang="en">
                <a:solidFill>
                  <a:schemeClr val="dk1"/>
                </a:solidFill>
                <a:highlight>
                  <a:schemeClr val="lt1"/>
                </a:highlight>
              </a:rPr>
              <a:t>ile.</a:t>
            </a:r>
            <a:endParaRPr>
              <a:solidFill>
                <a:schemeClr val="dk1"/>
              </a:solidFill>
              <a:highlight>
                <a:schemeClr val="lt1"/>
              </a:highlight>
            </a:endParaRPr>
          </a:p>
          <a:p>
            <a:pPr indent="0" lvl="0" marL="0" rtl="0" algn="l">
              <a:lnSpc>
                <a:spcPct val="100000"/>
              </a:lnSpc>
              <a:spcBef>
                <a:spcPts val="1600"/>
              </a:spcBef>
              <a:spcAft>
                <a:spcPts val="1600"/>
              </a:spcAft>
              <a:buNone/>
            </a:pPr>
            <a:r>
              <a:t/>
            </a:r>
            <a:endParaRPr>
              <a:solidFill>
                <a:schemeClr val="dk1"/>
              </a:solidFill>
              <a:highlight>
                <a:schemeClr val="lt1"/>
              </a:highlight>
            </a:endParaRPr>
          </a:p>
        </p:txBody>
      </p:sp>
      <p:pic>
        <p:nvPicPr>
          <p:cNvPr id="249" name="Google Shape;249;p43"/>
          <p:cNvPicPr preferRelativeResize="0"/>
          <p:nvPr/>
        </p:nvPicPr>
        <p:blipFill>
          <a:blip r:embed="rId3">
            <a:alphaModFix/>
          </a:blip>
          <a:stretch>
            <a:fillRect/>
          </a:stretch>
        </p:blipFill>
        <p:spPr>
          <a:xfrm>
            <a:off x="1085500" y="3208675"/>
            <a:ext cx="7314526" cy="1790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DELETING REPLICA SET</a:t>
            </a:r>
            <a:endParaRPr/>
          </a:p>
        </p:txBody>
      </p:sp>
      <p:sp>
        <p:nvSpPr>
          <p:cNvPr id="255" name="Google Shape;255;p44"/>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highlight>
                  <a:schemeClr val="lt1"/>
                </a:highlight>
              </a:rPr>
              <a:t>This command will delete all underlying pods too.</a:t>
            </a:r>
            <a:endParaRPr>
              <a:solidFill>
                <a:schemeClr val="dk1"/>
              </a:solidFill>
              <a:highlight>
                <a:schemeClr val="lt1"/>
              </a:highlight>
            </a:endParaRPr>
          </a:p>
        </p:txBody>
      </p:sp>
      <p:pic>
        <p:nvPicPr>
          <p:cNvPr id="256" name="Google Shape;256;p44"/>
          <p:cNvPicPr preferRelativeResize="0"/>
          <p:nvPr/>
        </p:nvPicPr>
        <p:blipFill>
          <a:blip r:embed="rId3">
            <a:alphaModFix/>
          </a:blip>
          <a:stretch>
            <a:fillRect/>
          </a:stretch>
        </p:blipFill>
        <p:spPr>
          <a:xfrm>
            <a:off x="1300163" y="2080475"/>
            <a:ext cx="6543675" cy="314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NODES</a:t>
            </a:r>
            <a:endParaRPr/>
          </a:p>
        </p:txBody>
      </p:sp>
      <p:sp>
        <p:nvSpPr>
          <p:cNvPr id="75" name="Google Shape;75;p16"/>
          <p:cNvSpPr txBox="1"/>
          <p:nvPr>
            <p:ph idx="1" type="body"/>
          </p:nvPr>
        </p:nvSpPr>
        <p:spPr>
          <a:xfrm>
            <a:off x="311700" y="1152475"/>
            <a:ext cx="8520600" cy="92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highlight>
                  <a:schemeClr val="lt1"/>
                </a:highlight>
              </a:rPr>
              <a:t>A </a:t>
            </a:r>
            <a:r>
              <a:rPr b="1" lang="en">
                <a:solidFill>
                  <a:schemeClr val="dk1"/>
                </a:solidFill>
                <a:highlight>
                  <a:schemeClr val="lt1"/>
                </a:highlight>
              </a:rPr>
              <a:t>node</a:t>
            </a:r>
            <a:r>
              <a:rPr lang="en">
                <a:solidFill>
                  <a:schemeClr val="dk1"/>
                </a:solidFill>
                <a:highlight>
                  <a:schemeClr val="lt1"/>
                </a:highlight>
              </a:rPr>
              <a:t> is a worker machine in </a:t>
            </a:r>
            <a:r>
              <a:rPr b="1" lang="en">
                <a:solidFill>
                  <a:schemeClr val="dk1"/>
                </a:solidFill>
                <a:highlight>
                  <a:schemeClr val="lt1"/>
                </a:highlight>
              </a:rPr>
              <a:t>Kubernetes</a:t>
            </a:r>
            <a:r>
              <a:rPr lang="en">
                <a:solidFill>
                  <a:schemeClr val="dk1"/>
                </a:solidFill>
                <a:highlight>
                  <a:schemeClr val="lt1"/>
                </a:highlight>
              </a:rPr>
              <a:t>.</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A </a:t>
            </a:r>
            <a:r>
              <a:rPr b="1" lang="en">
                <a:solidFill>
                  <a:schemeClr val="dk1"/>
                </a:solidFill>
                <a:highlight>
                  <a:schemeClr val="lt1"/>
                </a:highlight>
              </a:rPr>
              <a:t>node</a:t>
            </a:r>
            <a:r>
              <a:rPr lang="en">
                <a:solidFill>
                  <a:schemeClr val="dk1"/>
                </a:solidFill>
                <a:highlight>
                  <a:schemeClr val="lt1"/>
                </a:highlight>
              </a:rPr>
              <a:t> may be a VM or physical machine.</a:t>
            </a:r>
            <a:endParaRPr>
              <a:solidFill>
                <a:schemeClr val="dk1"/>
              </a:solidFill>
              <a:highlight>
                <a:schemeClr val="lt1"/>
              </a:highlight>
            </a:endParaRPr>
          </a:p>
        </p:txBody>
      </p:sp>
      <p:pic>
        <p:nvPicPr>
          <p:cNvPr id="76" name="Google Shape;76;p16"/>
          <p:cNvPicPr preferRelativeResize="0"/>
          <p:nvPr/>
        </p:nvPicPr>
        <p:blipFill rotWithShape="1">
          <a:blip r:embed="rId3">
            <a:alphaModFix/>
          </a:blip>
          <a:srcRect b="-5318" l="0" r="32345" t="0"/>
          <a:stretch/>
        </p:blipFill>
        <p:spPr>
          <a:xfrm>
            <a:off x="2071250" y="2001725"/>
            <a:ext cx="5001499" cy="3141775"/>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Get the list of </a:t>
            </a:r>
            <a:r>
              <a:rPr lang="en">
                <a:solidFill>
                  <a:schemeClr val="dk1"/>
                </a:solidFill>
                <a:highlight>
                  <a:schemeClr val="lt1"/>
                </a:highlight>
              </a:rPr>
              <a:t>the nodes</a:t>
            </a:r>
            <a:endParaRPr>
              <a:solidFill>
                <a:schemeClr val="dk1"/>
              </a:solidFill>
              <a:highlight>
                <a:schemeClr val="lt1"/>
              </a:highlight>
            </a:endParaRPr>
          </a:p>
          <a:p>
            <a:pPr indent="0" lvl="0" marL="0" rtl="0" algn="l">
              <a:spcBef>
                <a:spcPts val="1600"/>
              </a:spcBef>
              <a:spcAft>
                <a:spcPts val="0"/>
              </a:spcAft>
              <a:buNone/>
            </a:pPr>
            <a:r>
              <a:t/>
            </a:r>
            <a:endParaRPr>
              <a:solidFill>
                <a:schemeClr val="dk1"/>
              </a:solidFill>
              <a:highlight>
                <a:schemeClr val="lt1"/>
              </a:highlight>
            </a:endParaRPr>
          </a:p>
          <a:p>
            <a:pPr indent="0" lvl="0" marL="0" rtl="0" algn="l">
              <a:spcBef>
                <a:spcPts val="1600"/>
              </a:spcBef>
              <a:spcAft>
                <a:spcPts val="0"/>
              </a:spcAft>
              <a:buNone/>
            </a:pPr>
            <a:r>
              <a:t/>
            </a:r>
            <a:endParaRPr>
              <a:solidFill>
                <a:schemeClr val="dk1"/>
              </a:solidFill>
              <a:highlight>
                <a:schemeClr val="lt1"/>
              </a:highlight>
            </a:endParaRPr>
          </a:p>
          <a:p>
            <a:pPr indent="0" lvl="0" marL="0" rtl="0" algn="l">
              <a:spcBef>
                <a:spcPts val="1600"/>
              </a:spcBef>
              <a:spcAft>
                <a:spcPts val="0"/>
              </a:spcAft>
              <a:buNone/>
            </a:pPr>
            <a:r>
              <a:t/>
            </a:r>
            <a:endParaRPr>
              <a:solidFill>
                <a:schemeClr val="dk1"/>
              </a:solidFill>
              <a:highlight>
                <a:schemeClr val="lt1"/>
              </a:highlight>
            </a:endParaRPr>
          </a:p>
          <a:p>
            <a:pPr indent="0" lvl="0" marL="0" rtl="0" algn="l">
              <a:spcBef>
                <a:spcPts val="1600"/>
              </a:spcBef>
              <a:spcAft>
                <a:spcPts val="0"/>
              </a:spcAft>
              <a:buNone/>
            </a:pPr>
            <a:r>
              <a:rPr lang="en">
                <a:solidFill>
                  <a:schemeClr val="dk1"/>
                </a:solidFill>
                <a:highlight>
                  <a:schemeClr val="lt1"/>
                </a:highlight>
              </a:rPr>
              <a:t>Get the detail of all nodes</a:t>
            </a:r>
            <a:endParaRPr>
              <a:solidFill>
                <a:schemeClr val="dk1"/>
              </a:solidFill>
              <a:highlight>
                <a:schemeClr val="lt1"/>
              </a:highlight>
            </a:endParaRPr>
          </a:p>
          <a:p>
            <a:pPr indent="0" lvl="0" marL="0" rtl="0" algn="l">
              <a:spcBef>
                <a:spcPts val="1600"/>
              </a:spcBef>
              <a:spcAft>
                <a:spcPts val="1600"/>
              </a:spcAft>
              <a:buNone/>
            </a:pPr>
            <a:r>
              <a:t/>
            </a:r>
            <a:endParaRPr>
              <a:solidFill>
                <a:schemeClr val="dk1"/>
              </a:solidFill>
              <a:highlight>
                <a:schemeClr val="lt1"/>
              </a:highlight>
            </a:endParaRPr>
          </a:p>
        </p:txBody>
      </p:sp>
      <p:pic>
        <p:nvPicPr>
          <p:cNvPr id="83" name="Google Shape;83;p17"/>
          <p:cNvPicPr preferRelativeResize="0"/>
          <p:nvPr/>
        </p:nvPicPr>
        <p:blipFill>
          <a:blip r:embed="rId3">
            <a:alphaModFix/>
          </a:blip>
          <a:stretch>
            <a:fillRect/>
          </a:stretch>
        </p:blipFill>
        <p:spPr>
          <a:xfrm>
            <a:off x="439100" y="1757975"/>
            <a:ext cx="8393199" cy="1275375"/>
          </a:xfrm>
          <a:prstGeom prst="rect">
            <a:avLst/>
          </a:prstGeom>
          <a:noFill/>
          <a:ln>
            <a:noFill/>
          </a:ln>
        </p:spPr>
      </p:pic>
      <p:pic>
        <p:nvPicPr>
          <p:cNvPr id="84" name="Google Shape;84;p17"/>
          <p:cNvPicPr preferRelativeResize="0"/>
          <p:nvPr/>
        </p:nvPicPr>
        <p:blipFill>
          <a:blip r:embed="rId4">
            <a:alphaModFix/>
          </a:blip>
          <a:stretch>
            <a:fillRect/>
          </a:stretch>
        </p:blipFill>
        <p:spPr>
          <a:xfrm>
            <a:off x="439100" y="3616725"/>
            <a:ext cx="8393200" cy="107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ALIAS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We can use alias command to make the long command shorter.</a:t>
            </a:r>
            <a:endParaRPr>
              <a:solidFill>
                <a:schemeClr val="dk1"/>
              </a:solidFill>
              <a:highlight>
                <a:schemeClr val="lt1"/>
              </a:highlight>
            </a:endParaRPr>
          </a:p>
          <a:p>
            <a:pPr indent="0" lvl="0" marL="0" rtl="0" algn="l">
              <a:spcBef>
                <a:spcPts val="1600"/>
              </a:spcBef>
              <a:spcAft>
                <a:spcPts val="0"/>
              </a:spcAft>
              <a:buNone/>
            </a:pPr>
            <a:r>
              <a:t/>
            </a:r>
            <a:endParaRPr>
              <a:solidFill>
                <a:schemeClr val="dk1"/>
              </a:solidFill>
              <a:highlight>
                <a:schemeClr val="lt1"/>
              </a:highlight>
            </a:endParaRPr>
          </a:p>
          <a:p>
            <a:pPr indent="0" lvl="0" marL="0" rtl="0" algn="l">
              <a:spcBef>
                <a:spcPts val="1600"/>
              </a:spcBef>
              <a:spcAft>
                <a:spcPts val="1600"/>
              </a:spcAft>
              <a:buNone/>
            </a:pPr>
            <a:r>
              <a:t/>
            </a:r>
            <a:endParaRPr>
              <a:solidFill>
                <a:schemeClr val="dk1"/>
              </a:solidFill>
              <a:highlight>
                <a:schemeClr val="lt1"/>
              </a:highlight>
            </a:endParaRPr>
          </a:p>
        </p:txBody>
      </p:sp>
      <p:pic>
        <p:nvPicPr>
          <p:cNvPr id="91" name="Google Shape;91;p18"/>
          <p:cNvPicPr preferRelativeResize="0"/>
          <p:nvPr/>
        </p:nvPicPr>
        <p:blipFill>
          <a:blip r:embed="rId3">
            <a:alphaModFix/>
          </a:blip>
          <a:stretch>
            <a:fillRect/>
          </a:stretch>
        </p:blipFill>
        <p:spPr>
          <a:xfrm>
            <a:off x="413150" y="1919600"/>
            <a:ext cx="8419150" cy="173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29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a:t>
            </a:r>
            <a:endParaRPr/>
          </a:p>
        </p:txBody>
      </p:sp>
      <p:sp>
        <p:nvSpPr>
          <p:cNvPr id="97" name="Google Shape;97;p19"/>
          <p:cNvSpPr txBox="1"/>
          <p:nvPr>
            <p:ph idx="1" type="body"/>
          </p:nvPr>
        </p:nvSpPr>
        <p:spPr>
          <a:xfrm>
            <a:off x="311700" y="701875"/>
            <a:ext cx="8520600" cy="119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highlight>
                  <a:schemeClr val="lt1"/>
                </a:highlight>
              </a:rPr>
              <a:t>Cluster is a set of nodes group together.</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A </a:t>
            </a:r>
            <a:r>
              <a:rPr b="1" lang="en">
                <a:solidFill>
                  <a:schemeClr val="dk1"/>
                </a:solidFill>
                <a:highlight>
                  <a:schemeClr val="lt1"/>
                </a:highlight>
              </a:rPr>
              <a:t>CLUSTER</a:t>
            </a:r>
            <a:r>
              <a:rPr lang="en">
                <a:solidFill>
                  <a:schemeClr val="dk1"/>
                </a:solidFill>
                <a:highlight>
                  <a:schemeClr val="lt1"/>
                </a:highlight>
              </a:rPr>
              <a:t> consists of at least one master and multiple worker machines called nodes.</a:t>
            </a:r>
            <a:endParaRPr>
              <a:solidFill>
                <a:schemeClr val="dk1"/>
              </a:solidFill>
              <a:highlight>
                <a:schemeClr val="lt1"/>
              </a:highlight>
            </a:endParaRPr>
          </a:p>
        </p:txBody>
      </p:sp>
      <p:pic>
        <p:nvPicPr>
          <p:cNvPr id="98" name="Google Shape;98;p19"/>
          <p:cNvPicPr preferRelativeResize="0"/>
          <p:nvPr/>
        </p:nvPicPr>
        <p:blipFill>
          <a:blip r:embed="rId3">
            <a:alphaModFix/>
          </a:blip>
          <a:stretch>
            <a:fillRect/>
          </a:stretch>
        </p:blipFill>
        <p:spPr>
          <a:xfrm>
            <a:off x="1024575" y="1951375"/>
            <a:ext cx="7094850" cy="315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56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MASTER</a:t>
            </a:r>
            <a:endParaRPr/>
          </a:p>
        </p:txBody>
      </p:sp>
      <p:pic>
        <p:nvPicPr>
          <p:cNvPr id="104" name="Google Shape;104;p20"/>
          <p:cNvPicPr preferRelativeResize="0"/>
          <p:nvPr/>
        </p:nvPicPr>
        <p:blipFill>
          <a:blip r:embed="rId3">
            <a:alphaModFix/>
          </a:blip>
          <a:stretch>
            <a:fillRect/>
          </a:stretch>
        </p:blipFill>
        <p:spPr>
          <a:xfrm>
            <a:off x="2424100" y="2059475"/>
            <a:ext cx="4295775" cy="2895600"/>
          </a:xfrm>
          <a:prstGeom prst="rect">
            <a:avLst/>
          </a:prstGeom>
          <a:noFill/>
          <a:ln>
            <a:noFill/>
          </a:ln>
        </p:spPr>
      </p:pic>
      <p:sp>
        <p:nvSpPr>
          <p:cNvPr id="105" name="Google Shape;105;p20"/>
          <p:cNvSpPr txBox="1"/>
          <p:nvPr>
            <p:ph idx="1" type="body"/>
          </p:nvPr>
        </p:nvSpPr>
        <p:spPr>
          <a:xfrm>
            <a:off x="311700" y="629100"/>
            <a:ext cx="8520600" cy="7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highlight>
                  <a:schemeClr val="lt1"/>
                </a:highlight>
              </a:rPr>
              <a:t>The </a:t>
            </a:r>
            <a:r>
              <a:rPr b="1" lang="en" sz="1300">
                <a:solidFill>
                  <a:schemeClr val="dk1"/>
                </a:solidFill>
                <a:highlight>
                  <a:schemeClr val="lt1"/>
                </a:highlight>
              </a:rPr>
              <a:t>Kubernetes master</a:t>
            </a:r>
            <a:r>
              <a:rPr lang="en" sz="1300">
                <a:solidFill>
                  <a:schemeClr val="dk1"/>
                </a:solidFill>
                <a:highlight>
                  <a:schemeClr val="lt1"/>
                </a:highlight>
              </a:rPr>
              <a:t> is responsible for maintaining the desired state for your </a:t>
            </a:r>
            <a:r>
              <a:rPr b="1" lang="en" sz="1300">
                <a:solidFill>
                  <a:schemeClr val="dk1"/>
                </a:solidFill>
                <a:highlight>
                  <a:schemeClr val="lt1"/>
                </a:highlight>
              </a:rPr>
              <a:t>cluster</a:t>
            </a:r>
            <a:r>
              <a:rPr lang="en" sz="1300">
                <a:solidFill>
                  <a:schemeClr val="dk1"/>
                </a:solidFill>
                <a:highlight>
                  <a:schemeClr val="lt1"/>
                </a:highlight>
              </a:rPr>
              <a:t>.</a:t>
            </a:r>
            <a:endParaRPr sz="1300">
              <a:solidFill>
                <a:schemeClr val="dk1"/>
              </a:solidFill>
              <a:highlight>
                <a:schemeClr val="lt1"/>
              </a:highlight>
            </a:endParaRPr>
          </a:p>
          <a:p>
            <a:pPr indent="0" lvl="0" marL="0" rtl="0" algn="l">
              <a:spcBef>
                <a:spcPts val="1600"/>
              </a:spcBef>
              <a:spcAft>
                <a:spcPts val="1600"/>
              </a:spcAft>
              <a:buNone/>
            </a:pPr>
            <a:r>
              <a:rPr lang="en" sz="1300">
                <a:solidFill>
                  <a:schemeClr val="dk1"/>
                </a:solidFill>
                <a:highlight>
                  <a:schemeClr val="lt1"/>
                </a:highlight>
              </a:rPr>
              <a:t>The master components manage the state of the cluster. This includes accepting client requests (describing the desired state), scheduling containers and running control loops to drive the actual cluster state towards the desired state.</a:t>
            </a:r>
            <a:endParaRPr sz="1300">
              <a:solidFill>
                <a:schemeClr val="dk1"/>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When install kubernetes on a system the following components install with it</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2" name="Google Shape;112;p21"/>
          <p:cNvPicPr preferRelativeResize="0"/>
          <p:nvPr/>
        </p:nvPicPr>
        <p:blipFill>
          <a:blip r:embed="rId3">
            <a:alphaModFix/>
          </a:blip>
          <a:stretch>
            <a:fillRect/>
          </a:stretch>
        </p:blipFill>
        <p:spPr>
          <a:xfrm>
            <a:off x="2057400" y="1627648"/>
            <a:ext cx="502920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