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4"/>
  </p:notesMasterIdLst>
  <p:sldIdLst>
    <p:sldId id="256" r:id="rId2"/>
    <p:sldId id="257" r:id="rId3"/>
    <p:sldId id="259" r:id="rId4"/>
    <p:sldId id="260" r:id="rId5"/>
    <p:sldId id="281" r:id="rId6"/>
    <p:sldId id="258" r:id="rId7"/>
    <p:sldId id="283" r:id="rId8"/>
    <p:sldId id="280" r:id="rId9"/>
    <p:sldId id="261" r:id="rId10"/>
    <p:sldId id="270" r:id="rId11"/>
    <p:sldId id="271" r:id="rId12"/>
    <p:sldId id="263" r:id="rId13"/>
    <p:sldId id="266" r:id="rId14"/>
    <p:sldId id="272" r:id="rId15"/>
    <p:sldId id="273" r:id="rId16"/>
    <p:sldId id="267" r:id="rId17"/>
    <p:sldId id="269" r:id="rId18"/>
    <p:sldId id="275" r:id="rId19"/>
    <p:sldId id="276" r:id="rId20"/>
    <p:sldId id="277" r:id="rId21"/>
    <p:sldId id="274" r:id="rId22"/>
    <p:sldId id="265"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9" autoAdjust="0"/>
    <p:restoredTop sz="92784" autoAdjust="0"/>
  </p:normalViewPr>
  <p:slideViewPr>
    <p:cSldViewPr snapToGrid="0">
      <p:cViewPr varScale="1">
        <p:scale>
          <a:sx n="108" d="100"/>
          <a:sy n="108" d="100"/>
        </p:scale>
        <p:origin x="201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636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47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1915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7152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0451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567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4218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047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634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6655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423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242424"/>
                </a:solidFill>
                <a:effectLst/>
                <a:latin typeface="source-serif-pro"/>
              </a:rPr>
              <a:t> L2 - adds “</a:t>
            </a:r>
            <a:r>
              <a:rPr lang="en-IN" b="0" i="1" dirty="0">
                <a:solidFill>
                  <a:srgbClr val="242424"/>
                </a:solidFill>
                <a:effectLst/>
                <a:latin typeface="source-serif-pro"/>
              </a:rPr>
              <a:t>squared magnitude</a:t>
            </a:r>
            <a:r>
              <a:rPr lang="en-IN" b="0" i="0" dirty="0">
                <a:solidFill>
                  <a:srgbClr val="242424"/>
                </a:solidFill>
                <a:effectLst/>
                <a:latin typeface="source-serif-pro"/>
              </a:rPr>
              <a:t>” of coefficient as penalty term to the loss function.</a:t>
            </a:r>
          </a:p>
          <a:p>
            <a:r>
              <a:rPr lang="en-IN" b="0" i="0" dirty="0">
                <a:solidFill>
                  <a:srgbClr val="242424"/>
                </a:solidFill>
                <a:effectLst/>
                <a:latin typeface="source-serif-pro"/>
              </a:rPr>
              <a:t>L1 - adds “</a:t>
            </a:r>
            <a:r>
              <a:rPr lang="en-IN" b="0" i="1" dirty="0">
                <a:solidFill>
                  <a:srgbClr val="242424"/>
                </a:solidFill>
                <a:effectLst/>
                <a:latin typeface="source-serif-pro"/>
              </a:rPr>
              <a:t>absolute value of magnitude</a:t>
            </a:r>
            <a:r>
              <a:rPr lang="en-IN" b="0" i="0" dirty="0">
                <a:solidFill>
                  <a:srgbClr val="242424"/>
                </a:solidFill>
                <a:effectLst/>
                <a:latin typeface="source-serif-pro"/>
              </a:rPr>
              <a:t>” of coefficient as penalty term to the loss function.</a:t>
            </a:r>
          </a:p>
          <a:p>
            <a:r>
              <a:rPr lang="en-IN" b="0" i="0" dirty="0">
                <a:solidFill>
                  <a:srgbClr val="E8EAED"/>
                </a:solidFill>
                <a:effectLst/>
                <a:latin typeface="Google Sans"/>
              </a:rPr>
              <a:t>Multicollinearity is </a:t>
            </a:r>
            <a:r>
              <a:rPr lang="en-IN" b="0" i="0" dirty="0">
                <a:solidFill>
                  <a:srgbClr val="E2EEFF"/>
                </a:solidFill>
                <a:effectLst/>
                <a:latin typeface="Google Sans"/>
              </a:rPr>
              <a:t>a statistical concept where several independent variables in a model are correlated</a:t>
            </a:r>
            <a:r>
              <a:rPr lang="en-IN" b="0" i="0" dirty="0">
                <a:solidFill>
                  <a:srgbClr val="E8EAED"/>
                </a:solidFill>
                <a:effectLst/>
                <a:latin typeface="Google Sans"/>
              </a:rPr>
              <a:t>.</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2667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855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292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hyperlink" Target="https://www.mdpi.com/2073-4433/13/11/1871"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s://open.canada.ca/data/en/dataset/98f1a129-f628-4ce4-b24d-6f16bf24dd64#wb-auto-6" TargetMode="External"/><Relationship Id="rId4" Type="http://schemas.openxmlformats.org/officeDocument/2006/relationships/hyperlink" Target="https://www.kaggle.com/code/drfrank/co2-emission-eda-visualization-machine-learnin/inpu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07269" y="2175236"/>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latin typeface="Times New Roman" panose="02020603050405020304" pitchFamily="18" charset="0"/>
                <a:cs typeface="Times New Roman" panose="02020603050405020304" pitchFamily="18" charset="0"/>
              </a:rPr>
              <a:t>Sustainable Mobility Tracker: Car Metrics Calculator</a:t>
            </a:r>
            <a:endParaRPr dirty="0">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55000" lnSpcReduction="20000"/>
          </a:bodyPr>
          <a:lstStyle/>
          <a:p>
            <a:pPr marL="0" indent="0">
              <a:spcBef>
                <a:spcPts val="0"/>
              </a:spcBef>
              <a:buSzPct val="100000"/>
            </a:pPr>
            <a:r>
              <a:rPr lang="en-US" dirty="0">
                <a:latin typeface="Times New Roman" panose="02020603050405020304" pitchFamily="18" charset="0"/>
                <a:cs typeface="Times New Roman" panose="02020603050405020304" pitchFamily="18" charset="0"/>
              </a:rPr>
              <a:t>Batch ID: B297</a:t>
            </a:r>
          </a:p>
          <a:p>
            <a:pPr marL="0" lvl="0" indent="0" algn="ctr" rtl="0">
              <a:spcBef>
                <a:spcPts val="0"/>
              </a:spcBef>
              <a:spcAft>
                <a:spcPts val="0"/>
              </a:spcAft>
              <a:buClr>
                <a:srgbClr val="888888"/>
              </a:buClr>
              <a:buSzPct val="100000"/>
              <a:buNone/>
            </a:pP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1 Reg. No: RA2011003011063</a:t>
            </a:r>
            <a:endParaRPr dirty="0">
              <a:latin typeface="Times New Roman" panose="02020603050405020304" pitchFamily="18" charset="0"/>
              <a:cs typeface="Times New Roman" panose="02020603050405020304" pitchFamily="18" charset="0"/>
            </a:endParaRPr>
          </a:p>
          <a:p>
            <a:pPr marL="0" indent="0">
              <a:spcBef>
                <a:spcPts val="592"/>
              </a:spcBef>
              <a:buSzPct val="100000"/>
            </a:pPr>
            <a:r>
              <a:rPr lang="en-US" dirty="0">
                <a:latin typeface="Times New Roman" panose="02020603050405020304" pitchFamily="18" charset="0"/>
                <a:cs typeface="Times New Roman" panose="02020603050405020304" pitchFamily="18" charset="0"/>
              </a:rPr>
              <a:t>Student 1 Name: Samanyu B Rao</a:t>
            </a:r>
          </a:p>
          <a:p>
            <a:pPr marL="0" lvl="0" indent="0" algn="ctr" rtl="0">
              <a:spcBef>
                <a:spcPts val="592"/>
              </a:spcBef>
              <a:spcAft>
                <a:spcPts val="0"/>
              </a:spcAft>
              <a:buClr>
                <a:srgbClr val="888888"/>
              </a:buClr>
              <a:buSzPct val="100000"/>
              <a:buNone/>
            </a:pPr>
            <a:endParaRPr lang="en-US" dirty="0">
              <a:latin typeface="Times New Roman" panose="02020603050405020304" pitchFamily="18" charset="0"/>
              <a:cs typeface="Times New Roman" panose="02020603050405020304" pitchFamily="18" charset="0"/>
            </a:endParaRPr>
          </a:p>
          <a:p>
            <a:pPr marL="0" lvl="0" indent="0" algn="ctr" rtl="0">
              <a:spcBef>
                <a:spcPts val="592"/>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2 Reg. No: RA2011003011089</a:t>
            </a:r>
          </a:p>
          <a:p>
            <a:pPr marL="0" lvl="0" indent="0">
              <a:spcBef>
                <a:spcPts val="592"/>
              </a:spcBef>
              <a:buSzPct val="100000"/>
            </a:pPr>
            <a:r>
              <a:rPr lang="en-US" dirty="0">
                <a:latin typeface="Times New Roman" panose="02020603050405020304" pitchFamily="18" charset="0"/>
                <a:cs typeface="Times New Roman" panose="02020603050405020304" pitchFamily="18" charset="0"/>
              </a:rPr>
              <a:t>Student 2 Name: Smit Vichare</a:t>
            </a:r>
            <a:endParaRPr dirty="0">
              <a:latin typeface="Times New Roman" panose="02020603050405020304" pitchFamily="18" charset="0"/>
              <a:cs typeface="Times New Roman" panose="02020603050405020304" pitchFamily="18" charset="0"/>
            </a:endParaRPr>
          </a:p>
        </p:txBody>
      </p:sp>
      <p:pic>
        <p:nvPicPr>
          <p:cNvPr id="90" name="Google Shape;90;p1"/>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
          <p:cNvSpPr/>
          <p:nvPr/>
        </p:nvSpPr>
        <p:spPr>
          <a:xfrm>
            <a:off x="1964531" y="569724"/>
            <a:ext cx="6172200"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18CSP107L / 18CSP108L - MINOR PROJECT / INTERNSHIP</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89;p1"/>
          <p:cNvSpPr txBox="1">
            <a:spLocks/>
          </p:cNvSpPr>
          <p:nvPr/>
        </p:nvSpPr>
        <p:spPr>
          <a:xfrm>
            <a:off x="228600" y="5243512"/>
            <a:ext cx="3471862" cy="1190625"/>
          </a:xfrm>
          <a:prstGeom prst="rect">
            <a:avLst/>
          </a:prstGeom>
          <a:noFill/>
          <a:ln>
            <a:noFill/>
          </a:ln>
        </p:spPr>
        <p:txBody>
          <a:bodyPr spcFirstLastPara="1" wrap="square" lIns="91425" tIns="45700" rIns="91425" bIns="45700" anchor="t" anchorCtr="0">
            <a:normAutofit fontScale="325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nSpc>
                <a:spcPct val="170000"/>
              </a:lnSpc>
              <a:spcBef>
                <a:spcPts val="592"/>
              </a:spcBef>
              <a:buSzPct val="100000"/>
            </a:pPr>
            <a:r>
              <a:rPr lang="en-US" dirty="0">
                <a:latin typeface="Times New Roman" panose="02020603050405020304" pitchFamily="18" charset="0"/>
                <a:cs typeface="Times New Roman" panose="02020603050405020304" pitchFamily="18" charset="0"/>
              </a:rPr>
              <a:t>Guide name: Mrs. S. Kanmani </a:t>
            </a:r>
          </a:p>
          <a:p>
            <a:pPr marL="0" indent="0">
              <a:lnSpc>
                <a:spcPct val="170000"/>
              </a:lnSpc>
              <a:spcBef>
                <a:spcPts val="592"/>
              </a:spcBef>
              <a:buSzPct val="100000"/>
            </a:pPr>
            <a:r>
              <a:rPr lang="en-US" dirty="0">
                <a:latin typeface="Times New Roman" panose="02020603050405020304" pitchFamily="18" charset="0"/>
                <a:cs typeface="Times New Roman" panose="02020603050405020304" pitchFamily="18" charset="0"/>
              </a:rPr>
              <a:t>Designation: </a:t>
            </a:r>
            <a:r>
              <a:rPr lang="en-IN" dirty="0"/>
              <a:t>Assistant Professor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Department:</a:t>
            </a:r>
            <a:r>
              <a:rPr lang="en-IN" b="1" i="0" dirty="0">
                <a:solidFill>
                  <a:srgbClr val="0C0C0C"/>
                </a:solidFill>
                <a:effectLst/>
                <a:latin typeface="Source Sans Pro" panose="020B0503030403020204" pitchFamily="34" charset="0"/>
              </a:rPr>
              <a:t> </a:t>
            </a:r>
            <a:r>
              <a:rPr lang="en-IN" dirty="0"/>
              <a:t>Department of Computing Technologies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PROPOSED SYSTEM</a:t>
            </a:r>
          </a:p>
        </p:txBody>
      </p:sp>
      <p:sp>
        <p:nvSpPr>
          <p:cNvPr id="97" name="Google Shape;97;p2"/>
          <p:cNvSpPr txBox="1">
            <a:spLocks noGrp="1"/>
          </p:cNvSpPr>
          <p:nvPr>
            <p:ph type="body" idx="1"/>
          </p:nvPr>
        </p:nvSpPr>
        <p:spPr>
          <a:xfrm>
            <a:off x="457200" y="1600200"/>
            <a:ext cx="8229600" cy="4756150"/>
          </a:xfrm>
          <a:prstGeom prst="rect">
            <a:avLst/>
          </a:prstGeom>
          <a:noFill/>
          <a:ln>
            <a:noFill/>
          </a:ln>
        </p:spPr>
        <p:txBody>
          <a:bodyPr spcFirstLastPara="1" wrap="square" lIns="91425" tIns="45700" rIns="91425" bIns="45700" anchor="t" anchorCtr="0">
            <a:noAutofit/>
          </a:bodyPr>
          <a:lstStyle/>
          <a:p>
            <a:pPr marL="114300" indent="0" algn="just">
              <a:buNone/>
            </a:pPr>
            <a:r>
              <a:rPr lang="en-IN" sz="1600" dirty="0"/>
              <a:t>3. </a:t>
            </a:r>
            <a:r>
              <a:rPr lang="en-IN" sz="1600" b="1" dirty="0"/>
              <a:t>Model Evaluation and Selection:</a:t>
            </a:r>
          </a:p>
          <a:p>
            <a:pPr algn="just">
              <a:buFont typeface="Arial" panose="020B0604020202020204" pitchFamily="34" charset="0"/>
              <a:buChar char="•"/>
            </a:pPr>
            <a:r>
              <a:rPr lang="en-IN" sz="1600" dirty="0"/>
              <a:t>Utilize evaluation metrics including Mean Squared Error (MSE), Root Mean Squared Error (RMSE), R-squared, and custom metrics for fuel efficiency assessment.</a:t>
            </a:r>
          </a:p>
          <a:p>
            <a:pPr algn="just">
              <a:buFont typeface="Arial" panose="020B0604020202020204" pitchFamily="34" charset="0"/>
              <a:buChar char="•"/>
            </a:pPr>
            <a:r>
              <a:rPr lang="en-IN" sz="1600" dirty="0"/>
              <a:t>Selecting the most suitable model based on its consistent ability to provide accurate CO2 emission forecasts and reliable fuel efficiency calculations.</a:t>
            </a:r>
          </a:p>
          <a:p>
            <a:pPr marL="114300" indent="0" algn="just">
              <a:buNone/>
            </a:pPr>
            <a:r>
              <a:rPr lang="en-IN" sz="1600" dirty="0"/>
              <a:t>4. </a:t>
            </a:r>
            <a:r>
              <a:rPr lang="en-IN" sz="1600" b="1" dirty="0"/>
              <a:t>Enhanced Forecasting and Mitigation Strategies:</a:t>
            </a:r>
          </a:p>
          <a:p>
            <a:pPr algn="just">
              <a:buFont typeface="Arial" panose="020B0604020202020204" pitchFamily="34" charset="0"/>
              <a:buChar char="•"/>
            </a:pPr>
            <a:r>
              <a:rPr lang="en-IN" sz="1600" dirty="0"/>
              <a:t>Generate precise and reliable projections of future CO2 emissions and fuel efficiency measures using the selected predictive model.</a:t>
            </a:r>
          </a:p>
          <a:p>
            <a:pPr algn="just">
              <a:buFont typeface="Arial" panose="020B0604020202020204" pitchFamily="34" charset="0"/>
              <a:buChar char="•"/>
            </a:pPr>
            <a:r>
              <a:rPr lang="en-IN" sz="1600" dirty="0"/>
              <a:t>Integrate model outputs into existing environmental impact assessment to guide effective mitigation strategies and informed policy decisions.</a:t>
            </a:r>
          </a:p>
          <a:p>
            <a:pPr marL="114300" indent="0" algn="just">
              <a:buNone/>
            </a:pPr>
            <a:r>
              <a:rPr lang="en-IN" sz="1600" dirty="0"/>
              <a:t>5. </a:t>
            </a:r>
            <a:r>
              <a:rPr lang="en-IN" sz="1600" b="1" dirty="0"/>
              <a:t>Mitigation Strategy Recommendations:</a:t>
            </a:r>
          </a:p>
          <a:p>
            <a:pPr algn="just">
              <a:buFont typeface="Arial" panose="020B0604020202020204" pitchFamily="34" charset="0"/>
              <a:buChar char="•"/>
            </a:pPr>
            <a:r>
              <a:rPr lang="en-IN" sz="1600" dirty="0"/>
              <a:t>Utilize the selected predictive model to generate precise projections of future CO2 emissions and fuel efficiency measures from vehicles.</a:t>
            </a:r>
          </a:p>
          <a:p>
            <a:pPr algn="just">
              <a:buFont typeface="Arial" panose="020B0604020202020204" pitchFamily="34" charset="0"/>
              <a:buChar char="•"/>
            </a:pPr>
            <a:r>
              <a:rPr lang="en-IN" sz="1600" dirty="0"/>
              <a:t>Decreasing error rates with enhanced predictive models.</a:t>
            </a:r>
          </a:p>
        </p:txBody>
      </p:sp>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r>
              <a:rPr lang="en-US" b="1" dirty="0"/>
              <a:t>08-9-2023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4005370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PROPOSED SYSTEM</a:t>
            </a:r>
          </a:p>
        </p:txBody>
      </p:sp>
      <p:sp>
        <p:nvSpPr>
          <p:cNvPr id="97" name="Google Shape;97;p2"/>
          <p:cNvSpPr txBox="1">
            <a:spLocks noGrp="1"/>
          </p:cNvSpPr>
          <p:nvPr>
            <p:ph type="body" idx="1"/>
          </p:nvPr>
        </p:nvSpPr>
        <p:spPr>
          <a:xfrm>
            <a:off x="457200" y="1600200"/>
            <a:ext cx="8229600" cy="4646880"/>
          </a:xfrm>
          <a:prstGeom prst="rect">
            <a:avLst/>
          </a:prstGeom>
          <a:noFill/>
          <a:ln>
            <a:noFill/>
          </a:ln>
        </p:spPr>
        <p:txBody>
          <a:bodyPr spcFirstLastPara="1" wrap="square" lIns="91425" tIns="45700" rIns="91425" bIns="45700" anchor="t" anchorCtr="0">
            <a:noAutofit/>
          </a:bodyPr>
          <a:lstStyle/>
          <a:p>
            <a:pPr marL="114300" indent="0" algn="just">
              <a:buNone/>
            </a:pPr>
            <a:r>
              <a:rPr lang="en-IN" sz="1600" dirty="0"/>
              <a:t>6. </a:t>
            </a:r>
            <a:r>
              <a:rPr lang="en-IN" sz="1600" b="1" dirty="0"/>
              <a:t>User Interface and Visualization:</a:t>
            </a:r>
          </a:p>
          <a:p>
            <a:pPr algn="just">
              <a:buFont typeface="Arial" panose="020B0604020202020204" pitchFamily="34" charset="0"/>
              <a:buChar char="•"/>
            </a:pPr>
            <a:r>
              <a:rPr lang="en-IN" sz="1600" dirty="0"/>
              <a:t>Develop an intuitive interface catering to stakeholders, policymakers, and decision-makers, enabling direct interaction with the predictive model and access to emission forecasts and fuel efficiency insights.</a:t>
            </a:r>
          </a:p>
          <a:p>
            <a:pPr algn="just">
              <a:buFont typeface="Arial" panose="020B0604020202020204" pitchFamily="34" charset="0"/>
              <a:buChar char="•"/>
            </a:pPr>
            <a:r>
              <a:rPr lang="en-IN" sz="1600" dirty="0"/>
              <a:t>Utilize advanced data visualization to effectively present emission trends, scenario analyses, and potential impacts of various mitigation measures.</a:t>
            </a:r>
          </a:p>
          <a:p>
            <a:pPr marL="114300" indent="0" algn="just">
              <a:buNone/>
            </a:pPr>
            <a:r>
              <a:rPr lang="en-IN" sz="1600" dirty="0"/>
              <a:t>7. </a:t>
            </a:r>
            <a:r>
              <a:rPr lang="en-IN" sz="1600" b="1" dirty="0"/>
              <a:t>Continuous Model Refinement:</a:t>
            </a:r>
          </a:p>
          <a:p>
            <a:pPr marL="742950" lvl="1" indent="-285750" algn="just">
              <a:buFont typeface="Arial" panose="020B0604020202020204" pitchFamily="34" charset="0"/>
              <a:buChar char="•"/>
            </a:pPr>
            <a:r>
              <a:rPr lang="en-IN" sz="1600" dirty="0"/>
              <a:t>Establish an iterative refinement process to ensure predictive models remain accurate by incorporating newly available data and adapting to evolving vehicle technologies and trends.</a:t>
            </a:r>
          </a:p>
        </p:txBody>
      </p:sp>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08-9-2023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045297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329180"/>
            <a:ext cx="8229600" cy="4796984"/>
          </a:xfrm>
          <a:prstGeom prst="rect">
            <a:avLst/>
          </a:prstGeom>
          <a:noFill/>
          <a:ln>
            <a:noFill/>
          </a:ln>
        </p:spPr>
        <p:txBody>
          <a:bodyPr spcFirstLastPara="1" wrap="square" lIns="91425" tIns="45700" rIns="91425" bIns="45700" anchor="t" anchorCtr="0">
            <a:normAutofit/>
          </a:bodyPr>
          <a:lstStyle/>
          <a:p>
            <a:pPr marL="571500" lvl="1" indent="0">
              <a:buNone/>
            </a:pPr>
            <a:r>
              <a:rPr lang="en-US" dirty="0">
                <a:latin typeface="Times New Roman" panose="02020603050405020304" pitchFamily="18" charset="0"/>
                <a:cs typeface="Times New Roman" panose="02020603050405020304" pitchFamily="18" charset="0"/>
              </a:rPr>
              <a:t>Architecture/Block Diagram of the proposed model:</a:t>
            </a:r>
          </a:p>
          <a:p>
            <a:pPr marL="571500" lvl="1" indent="0">
              <a:buNone/>
            </a:pPr>
            <a:endParaRPr lang="en-US" dirty="0">
              <a:latin typeface="Times New Roman" panose="02020603050405020304" pitchFamily="18" charset="0"/>
              <a:cs typeface="Times New Roman" panose="02020603050405020304" pitchFamily="18" charset="0"/>
            </a:endParaRPr>
          </a:p>
          <a:p>
            <a:pPr marL="571500" lvl="1" indent="0">
              <a:buNone/>
            </a:pPr>
            <a:endParaRPr lang="en-US"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r>
              <a:rPr lang="en-US" b="1" dirty="0"/>
              <a:t>08-9-2023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3" name="Picture 2">
            <a:extLst>
              <a:ext uri="{FF2B5EF4-FFF2-40B4-BE49-F238E27FC236}">
                <a16:creationId xmlns:a16="http://schemas.microsoft.com/office/drawing/2014/main" id="{87C84A61-4345-AD06-26FD-31846582CDFF}"/>
              </a:ext>
            </a:extLst>
          </p:cNvPr>
          <p:cNvPicPr>
            <a:picLocks noChangeAspect="1"/>
          </p:cNvPicPr>
          <p:nvPr/>
        </p:nvPicPr>
        <p:blipFill>
          <a:blip r:embed="rId4"/>
          <a:stretch>
            <a:fillRect/>
          </a:stretch>
        </p:blipFill>
        <p:spPr>
          <a:xfrm>
            <a:off x="3200353" y="2026916"/>
            <a:ext cx="2427449" cy="4216213"/>
          </a:xfrm>
          <a:prstGeom prst="rect">
            <a:avLst/>
          </a:prstGeom>
        </p:spPr>
      </p:pic>
    </p:spTree>
    <p:extLst>
      <p:ext uri="{BB962C8B-B14F-4D97-AF65-F5344CB8AC3E}">
        <p14:creationId xmlns:p14="http://schemas.microsoft.com/office/powerpoint/2010/main" val="4148088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394778"/>
            <a:ext cx="8229600" cy="4731386"/>
          </a:xfrm>
          <a:prstGeom prst="rect">
            <a:avLst/>
          </a:prstGeom>
          <a:noFill/>
          <a:ln>
            <a:noFill/>
          </a:ln>
        </p:spPr>
        <p:txBody>
          <a:bodyPr spcFirstLastPara="1" wrap="square" lIns="91425" tIns="45700" rIns="91425" bIns="45700" anchor="t" anchorCtr="0">
            <a:normAutofit fontScale="70000" lnSpcReduction="20000"/>
          </a:bodyPr>
          <a:lstStyle/>
          <a:p>
            <a:pPr marL="114300" indent="0" algn="just">
              <a:buNone/>
            </a:pPr>
            <a:r>
              <a:rPr lang="en-IN" sz="2500" b="1" dirty="0"/>
              <a:t>Module 1: Data Collection and Preprocessing:</a:t>
            </a:r>
          </a:p>
          <a:p>
            <a:pPr marL="114300" indent="0" algn="just">
              <a:buNone/>
            </a:pPr>
            <a:r>
              <a:rPr lang="en-IN" sz="2000" b="1" dirty="0"/>
              <a:t>Input: </a:t>
            </a:r>
            <a:r>
              <a:rPr lang="en-IN" sz="2000" dirty="0"/>
              <a:t>Engine size, Cylinders, Fuel Consumption</a:t>
            </a:r>
            <a:endParaRPr lang="en-IN" sz="2000" b="1" dirty="0"/>
          </a:p>
          <a:p>
            <a:pPr marL="114300" indent="0" algn="just">
              <a:buNone/>
            </a:pPr>
            <a:r>
              <a:rPr lang="en-IN" sz="2000" b="1" dirty="0"/>
              <a:t>Output:</a:t>
            </a:r>
            <a:r>
              <a:rPr lang="en-IN" sz="2000" dirty="0"/>
              <a:t> Function Parameters</a:t>
            </a:r>
          </a:p>
          <a:p>
            <a:pPr algn="just">
              <a:buFont typeface="Arial" panose="020B0604020202020204" pitchFamily="34" charset="0"/>
              <a:buChar char="•"/>
            </a:pPr>
            <a:r>
              <a:rPr lang="en-IN" sz="2500" dirty="0"/>
              <a:t>Gather diverse datasets including vehicle attributes, usage patterns, fuel types, driving conditions, historical emission data, and fuel consumption metrics.</a:t>
            </a:r>
          </a:p>
          <a:p>
            <a:pPr algn="just">
              <a:buFont typeface="Arial" panose="020B0604020202020204" pitchFamily="34" charset="0"/>
              <a:buChar char="•"/>
            </a:pPr>
            <a:r>
              <a:rPr lang="en-IN" sz="2500" dirty="0"/>
              <a:t>Clean and preprocess the data to handle missing values, outliers, and ensure data quality and consistency.</a:t>
            </a:r>
          </a:p>
          <a:p>
            <a:pPr algn="just">
              <a:buFont typeface="Arial" panose="020B0604020202020204" pitchFamily="34" charset="0"/>
              <a:buChar char="•"/>
            </a:pPr>
            <a:r>
              <a:rPr lang="en-IN" sz="2500" dirty="0"/>
              <a:t>Transform the data into a suitable format for analysis and modelling.</a:t>
            </a:r>
          </a:p>
          <a:p>
            <a:pPr marL="114300" indent="0" algn="just">
              <a:buNone/>
            </a:pPr>
            <a:r>
              <a:rPr lang="en-IN" sz="2500" b="1" dirty="0"/>
              <a:t>Module 2: Predictive Model Integration:</a:t>
            </a:r>
          </a:p>
          <a:p>
            <a:pPr marL="114300" indent="0" algn="just">
              <a:buNone/>
            </a:pPr>
            <a:r>
              <a:rPr lang="en-IN" sz="2000" b="1" dirty="0"/>
              <a:t>Input: </a:t>
            </a:r>
            <a:r>
              <a:rPr lang="en-IN" sz="2000" dirty="0"/>
              <a:t>Function Parameters</a:t>
            </a:r>
            <a:endParaRPr lang="en-IN" sz="2000" b="1" dirty="0"/>
          </a:p>
          <a:p>
            <a:pPr marL="114300" indent="0" algn="just">
              <a:buNone/>
            </a:pPr>
            <a:r>
              <a:rPr lang="en-IN" sz="2000" b="1" dirty="0"/>
              <a:t>Output:</a:t>
            </a:r>
            <a:r>
              <a:rPr lang="en-IN" sz="2000" dirty="0"/>
              <a:t> Function calculated results</a:t>
            </a:r>
          </a:p>
          <a:p>
            <a:pPr algn="just">
              <a:buFont typeface="Arial" panose="020B0604020202020204" pitchFamily="34" charset="0"/>
              <a:buChar char="•"/>
            </a:pPr>
            <a:r>
              <a:rPr lang="en-IN" sz="2500" dirty="0"/>
              <a:t>Implement four distinct predictive models: Linear Regression, Ridge Regression, Lasso Regression, random forest, Neural network and Elastic Net Regression.</a:t>
            </a:r>
          </a:p>
          <a:p>
            <a:pPr algn="just">
              <a:buFont typeface="Arial" panose="020B0604020202020204" pitchFamily="34" charset="0"/>
              <a:buChar char="•"/>
            </a:pPr>
            <a:r>
              <a:rPr lang="en-IN" sz="2500" dirty="0"/>
              <a:t>Train and fine-tune these models using pre-processed data to establish robust relationships between vehicle parameters, CO2 emissions, and fuel efficiency.</a:t>
            </a:r>
          </a:p>
          <a:p>
            <a:pPr algn="just">
              <a:buFont typeface="Arial" panose="020B0604020202020204" pitchFamily="34" charset="0"/>
              <a:buChar char="•"/>
            </a:pPr>
            <a:r>
              <a:rPr lang="en-IN" sz="2500" dirty="0"/>
              <a:t>Ensure models accurately forecast emissions and calculate fuel efficiency.</a:t>
            </a:r>
          </a:p>
        </p:txBody>
      </p:sp>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r>
              <a:rPr lang="en-US" b="1" dirty="0"/>
              <a:t>08-9-2023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 name="Google Shape;96;p2">
            <a:extLst>
              <a:ext uri="{FF2B5EF4-FFF2-40B4-BE49-F238E27FC236}">
                <a16:creationId xmlns:a16="http://schemas.microsoft.com/office/drawing/2014/main" id="{9783F28E-9C61-538B-F975-6DFEB76FA238}"/>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000" dirty="0"/>
              <a:t>MODULES DESCRIPTION</a:t>
            </a:r>
            <a:endParaRPr lang="en-US" dirty="0"/>
          </a:p>
        </p:txBody>
      </p:sp>
    </p:spTree>
    <p:extLst>
      <p:ext uri="{BB962C8B-B14F-4D97-AF65-F5344CB8AC3E}">
        <p14:creationId xmlns:p14="http://schemas.microsoft.com/office/powerpoint/2010/main" val="2264721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14300" indent="0" algn="just">
              <a:buNone/>
            </a:pPr>
            <a:r>
              <a:rPr lang="en-IN" sz="1900" b="1" dirty="0"/>
              <a:t>Module 3: Model Evaluation and Selection</a:t>
            </a:r>
          </a:p>
          <a:p>
            <a:pPr marL="114300" indent="0" algn="just">
              <a:buNone/>
            </a:pPr>
            <a:r>
              <a:rPr lang="en-IN" sz="1800" b="1" dirty="0"/>
              <a:t>Input: </a:t>
            </a:r>
            <a:r>
              <a:rPr lang="en-IN" sz="1800" dirty="0"/>
              <a:t>Function results of all available models</a:t>
            </a:r>
          </a:p>
          <a:p>
            <a:pPr marL="114300" indent="0" algn="just">
              <a:buNone/>
            </a:pPr>
            <a:r>
              <a:rPr lang="en-IN" sz="1800" b="1" dirty="0"/>
              <a:t>Output:</a:t>
            </a:r>
            <a:r>
              <a:rPr lang="en-IN" sz="1800" dirty="0"/>
              <a:t> Most accurate choice from results</a:t>
            </a:r>
            <a:endParaRPr lang="en-IN" sz="1800" b="1" dirty="0"/>
          </a:p>
          <a:p>
            <a:pPr algn="just">
              <a:buFont typeface="Arial" panose="020B0604020202020204" pitchFamily="34" charset="0"/>
              <a:buChar char="•"/>
            </a:pPr>
            <a:r>
              <a:rPr lang="en-IN" sz="1900" dirty="0"/>
              <a:t>Employ various evaluation metrics including MSE, RMSE, R-squared, and custom metrics for fuel efficiency.</a:t>
            </a:r>
          </a:p>
          <a:p>
            <a:pPr algn="just">
              <a:buFont typeface="Arial" panose="020B0604020202020204" pitchFamily="34" charset="0"/>
              <a:buChar char="•"/>
            </a:pPr>
            <a:r>
              <a:rPr lang="en-IN" sz="1900" dirty="0"/>
              <a:t>Evaluate model performance to identify the most accurate model for generating CO2 emission forecasts and fuel efficiency calculations.</a:t>
            </a:r>
          </a:p>
          <a:p>
            <a:pPr marL="114300" indent="0" algn="just">
              <a:buNone/>
            </a:pPr>
            <a:r>
              <a:rPr lang="en-IN" sz="1900" b="1" dirty="0"/>
              <a:t>Module 4: Enhanced Forecasting and Mitigation Strategies</a:t>
            </a:r>
          </a:p>
          <a:p>
            <a:pPr marL="114300" indent="0" algn="just">
              <a:buNone/>
            </a:pPr>
            <a:r>
              <a:rPr lang="en-IN" sz="1800" b="1" dirty="0"/>
              <a:t>Input: </a:t>
            </a:r>
            <a:r>
              <a:rPr lang="en-IN" sz="1800" dirty="0"/>
              <a:t>Comparison with error rate with resultant values</a:t>
            </a:r>
          </a:p>
          <a:p>
            <a:pPr marL="114300" indent="0" algn="just">
              <a:buNone/>
            </a:pPr>
            <a:r>
              <a:rPr lang="en-IN" sz="1800" b="1" dirty="0"/>
              <a:t>Output:</a:t>
            </a:r>
            <a:r>
              <a:rPr lang="en-IN" sz="1800" dirty="0"/>
              <a:t> Final resultant reading</a:t>
            </a:r>
            <a:endParaRPr lang="en-IN" sz="1800" b="1" dirty="0"/>
          </a:p>
          <a:p>
            <a:pPr algn="just">
              <a:buFont typeface="Arial" panose="020B0604020202020204" pitchFamily="34" charset="0"/>
              <a:buChar char="•"/>
            </a:pPr>
            <a:r>
              <a:rPr lang="en-IN" sz="1900" dirty="0"/>
              <a:t>Utilize the selected predictive model to generate precise projections of future CO2 emissions and fuel efficiency measures from vehicles.</a:t>
            </a:r>
          </a:p>
          <a:p>
            <a:pPr algn="just">
              <a:buFont typeface="Arial" panose="020B0604020202020204" pitchFamily="34" charset="0"/>
              <a:buChar char="•"/>
            </a:pPr>
            <a:r>
              <a:rPr lang="en-IN" sz="1900" dirty="0"/>
              <a:t>Decreasing error rates with enhanced predictive models.</a:t>
            </a:r>
          </a:p>
        </p:txBody>
      </p:sp>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r>
              <a:rPr lang="en-US" b="1" dirty="0"/>
              <a:t>08-9-2023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 name="Google Shape;96;p2">
            <a:extLst>
              <a:ext uri="{FF2B5EF4-FFF2-40B4-BE49-F238E27FC236}">
                <a16:creationId xmlns:a16="http://schemas.microsoft.com/office/drawing/2014/main" id="{9783F28E-9C61-538B-F975-6DFEB76FA238}"/>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000" dirty="0"/>
              <a:t>MODULES DESCRIPTION</a:t>
            </a:r>
            <a:endParaRPr lang="en-US" dirty="0"/>
          </a:p>
        </p:txBody>
      </p:sp>
    </p:spTree>
    <p:extLst>
      <p:ext uri="{BB962C8B-B14F-4D97-AF65-F5344CB8AC3E}">
        <p14:creationId xmlns:p14="http://schemas.microsoft.com/office/powerpoint/2010/main" val="2027477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14300" indent="0" algn="just">
              <a:buNone/>
            </a:pPr>
            <a:r>
              <a:rPr lang="en-IN" sz="2000" b="1" dirty="0"/>
              <a:t>Module 5: User Interface and Visualization</a:t>
            </a:r>
          </a:p>
          <a:p>
            <a:pPr marL="114300" indent="0" algn="just">
              <a:buNone/>
            </a:pPr>
            <a:r>
              <a:rPr lang="en-IN" sz="1800" b="1" dirty="0"/>
              <a:t>Input: </a:t>
            </a:r>
            <a:r>
              <a:rPr lang="en-IN" sz="1800" dirty="0"/>
              <a:t>Final resultant reading</a:t>
            </a:r>
            <a:endParaRPr lang="en-IN" sz="1800" b="1" dirty="0"/>
          </a:p>
          <a:p>
            <a:pPr marL="114300" indent="0" algn="just">
              <a:buNone/>
            </a:pPr>
            <a:r>
              <a:rPr lang="en-IN" sz="1800" b="1" dirty="0"/>
              <a:t>Output:</a:t>
            </a:r>
            <a:r>
              <a:rPr lang="en-IN" sz="1800" dirty="0"/>
              <a:t> Final Co2 emission reading</a:t>
            </a:r>
            <a:endParaRPr lang="en-IN" sz="1800" b="1" dirty="0"/>
          </a:p>
          <a:p>
            <a:pPr algn="just">
              <a:buFont typeface="Arial" panose="020B0604020202020204" pitchFamily="34" charset="0"/>
              <a:buChar char="•"/>
            </a:pPr>
            <a:r>
              <a:rPr lang="en-IN" sz="2000" dirty="0"/>
              <a:t>Develop an intuitive interface for stakeholders, policymakers, and decision-makers to interact with the predictive model and access emission forecasts and fuel efficiency insights.</a:t>
            </a:r>
          </a:p>
          <a:p>
            <a:pPr algn="just">
              <a:buFont typeface="Arial" panose="020B0604020202020204" pitchFamily="34" charset="0"/>
              <a:buChar char="•"/>
            </a:pPr>
            <a:r>
              <a:rPr lang="en-IN" sz="2000" dirty="0"/>
              <a:t>Employ data visualization to communicate emission trends, scenario analyses, and potential impacts of mitigation measures effectively.</a:t>
            </a:r>
          </a:p>
          <a:p>
            <a:pPr algn="just">
              <a:buFont typeface="Arial" panose="020B0604020202020204" pitchFamily="34" charset="0"/>
              <a:buChar char="•"/>
            </a:pPr>
            <a:endParaRPr lang="en-IN" sz="2000" dirty="0"/>
          </a:p>
          <a:p>
            <a:pPr marL="114300" indent="0" algn="just">
              <a:buNone/>
            </a:pPr>
            <a:r>
              <a:rPr lang="en-IN" sz="1900" dirty="0"/>
              <a:t>These five modules encompass critical components for creating a comprehensive system to accurately forecast CO2 emissions, calculate fuel efficiency, and inform impactful mitigation strategies for vehicles.</a:t>
            </a:r>
          </a:p>
        </p:txBody>
      </p:sp>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r>
              <a:rPr lang="en-US" b="1" dirty="0"/>
              <a:t>08-9-2023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 name="Google Shape;96;p2">
            <a:extLst>
              <a:ext uri="{FF2B5EF4-FFF2-40B4-BE49-F238E27FC236}">
                <a16:creationId xmlns:a16="http://schemas.microsoft.com/office/drawing/2014/main" id="{9783F28E-9C61-538B-F975-6DFEB76FA238}"/>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000" dirty="0"/>
              <a:t>MODULES DESCRIPTION</a:t>
            </a:r>
            <a:endParaRPr lang="en-US" dirty="0"/>
          </a:p>
        </p:txBody>
      </p:sp>
    </p:spTree>
    <p:extLst>
      <p:ext uri="{BB962C8B-B14F-4D97-AF65-F5344CB8AC3E}">
        <p14:creationId xmlns:p14="http://schemas.microsoft.com/office/powerpoint/2010/main" val="4240606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534838"/>
            <a:ext cx="8229600" cy="5591325"/>
          </a:xfrm>
          <a:prstGeom prst="rect">
            <a:avLst/>
          </a:prstGeom>
          <a:noFill/>
          <a:ln>
            <a:noFill/>
          </a:ln>
        </p:spPr>
        <p:txBody>
          <a:bodyPr spcFirstLastPara="1" wrap="square" lIns="91425" tIns="45700" rIns="91425" bIns="45700" anchor="t" anchorCtr="0">
            <a:normAutofit/>
          </a:bodyPr>
          <a:lstStyle/>
          <a:p>
            <a:pPr marL="571500" lvl="1" indent="0" algn="ctr">
              <a:buNone/>
            </a:pPr>
            <a:r>
              <a:rPr lang="en-US" b="1" dirty="0">
                <a:latin typeface="Calibri" panose="020F0502020204030204" pitchFamily="34" charset="0"/>
                <a:ea typeface="Calibri" panose="020F0502020204030204" pitchFamily="34" charset="0"/>
                <a:cs typeface="Calibri" panose="020F0502020204030204" pitchFamily="34" charset="0"/>
              </a:rPr>
              <a:t>Intermediate Results and Discussion</a:t>
            </a:r>
          </a:p>
          <a:p>
            <a:pPr marL="571500" lvl="1" indent="0">
              <a:buNone/>
            </a:pP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Implementation of </a:t>
            </a:r>
            <a:r>
              <a:rPr lang="en-IN" sz="2400" dirty="0"/>
              <a:t>Linear Regression, Ridge Regression, Lasso Regression, Random Forest, Neural Network and Elastic Net Regression Models has been done successfully.</a:t>
            </a:r>
          </a:p>
          <a:p>
            <a:pPr lvl="1">
              <a:buFont typeface="Arial" panose="020B0604020202020204" pitchFamily="34" charset="0"/>
              <a:buChar char="•"/>
            </a:pPr>
            <a:r>
              <a:rPr lang="en-IN" sz="2400" dirty="0"/>
              <a:t>Prediction of carbon emission has been done using these trained models, along with error rate prediction.</a:t>
            </a:r>
          </a:p>
          <a:p>
            <a:pPr lvl="1">
              <a:buFont typeface="Arial" panose="020B0604020202020204" pitchFamily="34" charset="0"/>
              <a:buChar char="•"/>
            </a:pPr>
            <a:r>
              <a:rPr lang="en-IN" sz="2400" dirty="0"/>
              <a:t>Graphical Representation of fuel efficiency of various car models has been displayed with respect to their companies. </a:t>
            </a:r>
          </a:p>
          <a:p>
            <a:pPr lvl="1">
              <a:buFont typeface="Arial" panose="020B0604020202020204" pitchFamily="34" charset="0"/>
              <a:buChar char="•"/>
            </a:pPr>
            <a:r>
              <a:rPr lang="en-IN" sz="2400" dirty="0"/>
              <a:t>Comparison between two different model have been established in terms of Features/Parameters.</a:t>
            </a:r>
          </a:p>
          <a:p>
            <a:pPr lvl="1">
              <a:buFont typeface="Arial" panose="020B0604020202020204" pitchFamily="34" charset="0"/>
              <a:buChar char="•"/>
            </a:pPr>
            <a:endParaRPr lang="en-IN" dirty="0"/>
          </a:p>
          <a:p>
            <a:pPr lvl="1">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r>
              <a:rPr lang="en-US" b="1" dirty="0"/>
              <a:t>08-9-2023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241478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7" name="Google Shape;107;p5" descr="A blue and black logo&#10;&#10;Description automatically generated"/>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r>
              <a:rPr lang="en-US" b="1" dirty="0"/>
              <a:t>08-9-2023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mtClean="0"/>
              <a:t>17</a:t>
            </a:fld>
            <a:endParaRPr lang="en-US"/>
          </a:p>
        </p:txBody>
      </p:sp>
      <p:pic>
        <p:nvPicPr>
          <p:cNvPr id="3" name="Picture 2">
            <a:extLst>
              <a:ext uri="{FF2B5EF4-FFF2-40B4-BE49-F238E27FC236}">
                <a16:creationId xmlns:a16="http://schemas.microsoft.com/office/drawing/2014/main" id="{CFA093B6-6377-520D-CD66-F9052E30C74A}"/>
              </a:ext>
            </a:extLst>
          </p:cNvPr>
          <p:cNvPicPr>
            <a:picLocks noChangeAspect="1"/>
          </p:cNvPicPr>
          <p:nvPr/>
        </p:nvPicPr>
        <p:blipFill>
          <a:blip r:embed="rId4"/>
          <a:stretch>
            <a:fillRect/>
          </a:stretch>
        </p:blipFill>
        <p:spPr>
          <a:xfrm>
            <a:off x="0" y="1432954"/>
            <a:ext cx="9144000" cy="4676775"/>
          </a:xfrm>
          <a:prstGeom prst="rect">
            <a:avLst/>
          </a:prstGeom>
        </p:spPr>
      </p:pic>
    </p:spTree>
    <p:extLst>
      <p:ext uri="{BB962C8B-B14F-4D97-AF65-F5344CB8AC3E}">
        <p14:creationId xmlns:p14="http://schemas.microsoft.com/office/powerpoint/2010/main" val="1721245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7" name="Google Shape;107;p5" descr="A blue and black logo&#10;&#10;Description automatically generated"/>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08-9-2023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mtClean="0"/>
              <a:t>18</a:t>
            </a:fld>
            <a:endParaRPr lang="en-US"/>
          </a:p>
        </p:txBody>
      </p:sp>
      <p:pic>
        <p:nvPicPr>
          <p:cNvPr id="6" name="Picture 5">
            <a:extLst>
              <a:ext uri="{FF2B5EF4-FFF2-40B4-BE49-F238E27FC236}">
                <a16:creationId xmlns:a16="http://schemas.microsoft.com/office/drawing/2014/main" id="{3B1BC7E4-061E-8955-8CA5-2629A509F3E0}"/>
              </a:ext>
            </a:extLst>
          </p:cNvPr>
          <p:cNvPicPr>
            <a:picLocks noChangeAspect="1"/>
          </p:cNvPicPr>
          <p:nvPr/>
        </p:nvPicPr>
        <p:blipFill>
          <a:blip r:embed="rId4"/>
          <a:stretch>
            <a:fillRect/>
          </a:stretch>
        </p:blipFill>
        <p:spPr>
          <a:xfrm>
            <a:off x="0" y="1421961"/>
            <a:ext cx="9144000" cy="4724642"/>
          </a:xfrm>
          <a:prstGeom prst="rect">
            <a:avLst/>
          </a:prstGeom>
        </p:spPr>
      </p:pic>
    </p:spTree>
    <p:extLst>
      <p:ext uri="{BB962C8B-B14F-4D97-AF65-F5344CB8AC3E}">
        <p14:creationId xmlns:p14="http://schemas.microsoft.com/office/powerpoint/2010/main" val="2881661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7" name="Google Shape;107;p5" descr="A blue and black logo&#10;&#10;Description automatically generated"/>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08-9-2023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mtClean="0"/>
              <a:t>19</a:t>
            </a:fld>
            <a:endParaRPr lang="en-US"/>
          </a:p>
        </p:txBody>
      </p:sp>
      <p:pic>
        <p:nvPicPr>
          <p:cNvPr id="3" name="Picture 2">
            <a:extLst>
              <a:ext uri="{FF2B5EF4-FFF2-40B4-BE49-F238E27FC236}">
                <a16:creationId xmlns:a16="http://schemas.microsoft.com/office/drawing/2014/main" id="{E45C6C9A-2E41-5561-F12B-B164324808A3}"/>
              </a:ext>
            </a:extLst>
          </p:cNvPr>
          <p:cNvPicPr>
            <a:picLocks noChangeAspect="1"/>
          </p:cNvPicPr>
          <p:nvPr/>
        </p:nvPicPr>
        <p:blipFill>
          <a:blip r:embed="rId4"/>
          <a:stretch>
            <a:fillRect/>
          </a:stretch>
        </p:blipFill>
        <p:spPr>
          <a:xfrm>
            <a:off x="0" y="1414781"/>
            <a:ext cx="9144000" cy="4739003"/>
          </a:xfrm>
          <a:prstGeom prst="rect">
            <a:avLst/>
          </a:prstGeom>
        </p:spPr>
      </p:pic>
    </p:spTree>
    <p:extLst>
      <p:ext uri="{BB962C8B-B14F-4D97-AF65-F5344CB8AC3E}">
        <p14:creationId xmlns:p14="http://schemas.microsoft.com/office/powerpoint/2010/main" val="3002109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ABSTRACT</a:t>
            </a:r>
            <a:endParaRPr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indent="-457200" algn="just">
              <a:spcBef>
                <a:spcPts val="0"/>
              </a:spcBef>
              <a:buSzPts val="3200"/>
            </a:pPr>
            <a:r>
              <a:rPr lang="en-IN" sz="2000" dirty="0"/>
              <a:t>This study addresses the crucial role of adequate CO2 levels in supporting vegetation and ecological balance. However, excessive CO2 emissions from industrial sources and transportation, including land, space, and oceanic vehicles, contribute significantly to the greenhouse effect, global warming, and climate change. </a:t>
            </a:r>
          </a:p>
          <a:p>
            <a:pPr indent="-457200" algn="just">
              <a:spcBef>
                <a:spcPts val="0"/>
              </a:spcBef>
              <a:buSzPts val="3200"/>
            </a:pPr>
            <a:r>
              <a:rPr lang="en-IN" sz="2000" dirty="0"/>
              <a:t>The focus here is on the concern over CO2 emissions from vehicles, particularly cars, and the importance of accurate predictive models for forecasting these emissions. </a:t>
            </a:r>
          </a:p>
          <a:p>
            <a:pPr indent="-457200" algn="just">
              <a:spcBef>
                <a:spcPts val="0"/>
              </a:spcBef>
              <a:buSzPts val="3200"/>
            </a:pPr>
            <a:r>
              <a:rPr lang="en-IN" sz="2000" dirty="0"/>
              <a:t>This work proposes the implementation of four prediction models – Linear Regression, Ridge Regression, Lasso Regression, Random Forest model, Neural Network model and Elastic Net Regression - alongside existing models to enhance the accuracy of forecasting CO2 emissions and guide effective strategies for mitigation.</a:t>
            </a: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08-9-2023</a:t>
            </a:r>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7" name="Google Shape;107;p5" descr="A blue and black logo&#10;&#10;Description automatically generated"/>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08-9-2023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mtClean="0"/>
              <a:t>20</a:t>
            </a:fld>
            <a:endParaRPr lang="en-US"/>
          </a:p>
        </p:txBody>
      </p:sp>
      <p:pic>
        <p:nvPicPr>
          <p:cNvPr id="3" name="Picture 2">
            <a:extLst>
              <a:ext uri="{FF2B5EF4-FFF2-40B4-BE49-F238E27FC236}">
                <a16:creationId xmlns:a16="http://schemas.microsoft.com/office/drawing/2014/main" id="{8E0FBC63-F2D1-7775-49AA-91ECB0974425}"/>
              </a:ext>
            </a:extLst>
          </p:cNvPr>
          <p:cNvPicPr>
            <a:picLocks noChangeAspect="1"/>
          </p:cNvPicPr>
          <p:nvPr/>
        </p:nvPicPr>
        <p:blipFill>
          <a:blip r:embed="rId4"/>
          <a:stretch>
            <a:fillRect/>
          </a:stretch>
        </p:blipFill>
        <p:spPr>
          <a:xfrm>
            <a:off x="0" y="1412270"/>
            <a:ext cx="9144000" cy="4744025"/>
          </a:xfrm>
          <a:prstGeom prst="rect">
            <a:avLst/>
          </a:prstGeom>
        </p:spPr>
      </p:pic>
    </p:spTree>
    <p:extLst>
      <p:ext uri="{BB962C8B-B14F-4D97-AF65-F5344CB8AC3E}">
        <p14:creationId xmlns:p14="http://schemas.microsoft.com/office/powerpoint/2010/main" val="593578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571500" lvl="1" indent="0">
              <a:buNone/>
            </a:pPr>
            <a:r>
              <a:rPr lang="en-US" dirty="0">
                <a:latin typeface="Times New Roman" panose="02020603050405020304" pitchFamily="18" charset="0"/>
                <a:cs typeface="Times New Roman" panose="02020603050405020304" pitchFamily="18" charset="0"/>
              </a:rPr>
              <a:t>References</a:t>
            </a:r>
          </a:p>
          <a:p>
            <a:pPr marL="571500" lvl="1" indent="0">
              <a:buNone/>
            </a:pP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dirty="0">
                <a:hlinkClick r:id="rId3"/>
              </a:rPr>
              <a:t>https://www.mdpi.com/2073-4433/13/11/1871</a:t>
            </a:r>
            <a:endParaRPr lang="en-US" sz="1800" dirty="0"/>
          </a:p>
          <a:p>
            <a:pPr lvl="1">
              <a:buFont typeface="Arial" panose="020B0604020202020204" pitchFamily="34" charset="0"/>
              <a:buChar char="•"/>
            </a:pPr>
            <a:r>
              <a:rPr lang="en-US" sz="1800" dirty="0">
                <a:hlinkClick r:id="rId4"/>
              </a:rPr>
              <a:t>https://www.kaggle.com/code/drfrank/co2-emission-eda-visualization-machine-learnin/input</a:t>
            </a:r>
            <a:endParaRPr lang="en-US" sz="1800" dirty="0"/>
          </a:p>
          <a:p>
            <a:pPr lvl="1">
              <a:buFont typeface="Arial" panose="020B0604020202020204" pitchFamily="34" charset="0"/>
              <a:buChar char="•"/>
            </a:pPr>
            <a:r>
              <a:rPr lang="en-IN" sz="1800" dirty="0">
                <a:hlinkClick r:id="rId5"/>
              </a:rPr>
              <a:t>https://open.canada.ca/data/en/dataset/98f1a129-f628-4ce4-b24d-6f16bf24dd64#wb-auto-6</a:t>
            </a:r>
            <a:endParaRPr lang="en-US" sz="1800" dirty="0"/>
          </a:p>
        </p:txBody>
      </p:sp>
      <p:pic>
        <p:nvPicPr>
          <p:cNvPr id="107" name="Google Shape;107;p5"/>
          <p:cNvPicPr preferRelativeResize="0"/>
          <p:nvPr/>
        </p:nvPicPr>
        <p:blipFill rotWithShape="1">
          <a:blip r:embed="rId6">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08-9-2023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358484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dirty="0">
              <a:solidFill>
                <a:srgbClr val="FF0000"/>
              </a:solidFill>
              <a:latin typeface="Times New Roman" panose="02020603050405020304" pitchFamily="18" charset="0"/>
              <a:cs typeface="Times New Roman" panose="02020603050405020304" pitchFamily="18" charset="0"/>
            </a:endParaRPr>
          </a:p>
          <a:p>
            <a:pPr marL="0" lvl="0" indent="0" algn="ctr" rtl="0">
              <a:spcBef>
                <a:spcPts val="640"/>
              </a:spcBef>
              <a:spcAft>
                <a:spcPts val="0"/>
              </a:spcAft>
              <a:buClr>
                <a:schemeClr val="dk1"/>
              </a:buClr>
              <a:buSzPts val="3200"/>
              <a:buNone/>
            </a:pPr>
            <a:endParaRPr dirty="0">
              <a:solidFill>
                <a:srgbClr val="FF0000"/>
              </a:solidFill>
              <a:latin typeface="Times New Roman" panose="02020603050405020304" pitchFamily="18" charset="0"/>
              <a:cs typeface="Times New Roman" panose="02020603050405020304" pitchFamily="18" charset="0"/>
            </a:endParaRPr>
          </a:p>
          <a:p>
            <a:pPr marL="0" lvl="0" indent="0" algn="ctr"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Questions?</a:t>
            </a:r>
            <a:endParaRPr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r>
              <a:rPr lang="en-US" b="1" dirty="0"/>
              <a:t>08-9-2023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1176982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03721" cy="10969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INTRODUCTION</a:t>
            </a:r>
            <a:endParaRPr dirty="0"/>
          </a:p>
        </p:txBody>
      </p:sp>
      <p:sp>
        <p:nvSpPr>
          <p:cNvPr id="97" name="Google Shape;97;p2"/>
          <p:cNvSpPr txBox="1">
            <a:spLocks noGrp="1"/>
          </p:cNvSpPr>
          <p:nvPr>
            <p:ph type="body" idx="1"/>
          </p:nvPr>
        </p:nvSpPr>
        <p:spPr>
          <a:xfrm>
            <a:off x="457200" y="1600200"/>
            <a:ext cx="4897225" cy="4525963"/>
          </a:xfrm>
          <a:prstGeom prst="rect">
            <a:avLst/>
          </a:prstGeom>
          <a:noFill/>
          <a:ln>
            <a:noFill/>
          </a:ln>
        </p:spPr>
        <p:txBody>
          <a:bodyPr spcFirstLastPara="1" wrap="square" lIns="91425" tIns="45700" rIns="91425" bIns="45700" anchor="t" anchorCtr="0">
            <a:noAutofit/>
          </a:bodyPr>
          <a:lstStyle/>
          <a:p>
            <a:pPr marL="114300" indent="0" algn="just">
              <a:lnSpc>
                <a:spcPct val="115000"/>
              </a:lnSpc>
              <a:spcAft>
                <a:spcPts val="1000"/>
              </a:spcAft>
              <a:buNone/>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Our project introduces a web-based application developed using the Flask framework, aimed at predicting and comparing fuel consumption and CO2 emissions of various vehicle models. Leveraging machine learning models, including linear regression, ridge regression, lasso regression, Random Forest model, Neural Network model and elastic net regression, this application provides users with the ability to estimate fuel consumption and CO2 emissions based on user-specified input parameters.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r>
              <a:rPr lang="en-US" b="1" dirty="0"/>
              <a:t>08-9-2023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dirty="0"/>
          </a:p>
        </p:txBody>
      </p:sp>
      <p:pic>
        <p:nvPicPr>
          <p:cNvPr id="3" name="Picture 2">
            <a:extLst>
              <a:ext uri="{FF2B5EF4-FFF2-40B4-BE49-F238E27FC236}">
                <a16:creationId xmlns:a16="http://schemas.microsoft.com/office/drawing/2014/main" id="{445D9FFC-0450-6A0A-72A5-59AFEE5BA02E}"/>
              </a:ext>
            </a:extLst>
          </p:cNvPr>
          <p:cNvPicPr>
            <a:picLocks noChangeAspect="1"/>
          </p:cNvPicPr>
          <p:nvPr/>
        </p:nvPicPr>
        <p:blipFill>
          <a:blip r:embed="rId4"/>
          <a:stretch>
            <a:fillRect/>
          </a:stretch>
        </p:blipFill>
        <p:spPr>
          <a:xfrm>
            <a:off x="5621288" y="1829193"/>
            <a:ext cx="3039633" cy="3199614"/>
          </a:xfrm>
          <a:prstGeom prst="rect">
            <a:avLst/>
          </a:prstGeom>
        </p:spPr>
      </p:pic>
    </p:spTree>
    <p:extLst>
      <p:ext uri="{BB962C8B-B14F-4D97-AF65-F5344CB8AC3E}">
        <p14:creationId xmlns:p14="http://schemas.microsoft.com/office/powerpoint/2010/main" val="106608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dirty="0">
                <a:latin typeface="Times New Roman" panose="02020603050405020304" pitchFamily="18" charset="0"/>
                <a:cs typeface="Times New Roman" panose="02020603050405020304" pitchFamily="18" charset="0"/>
              </a:rPr>
              <a:t>LITERATURE SURVEY</a:t>
            </a:r>
            <a:endParaRPr lang="en-US"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Clr>
                <a:schemeClr val="dk1"/>
              </a:buClr>
              <a:buSzPts val="3200"/>
              <a:buNone/>
            </a:pPr>
            <a:r>
              <a:rPr lang="en-US" sz="2000" dirty="0">
                <a:latin typeface="Times New Roman" panose="02020603050405020304" pitchFamily="18" charset="0"/>
                <a:cs typeface="Times New Roman" panose="02020603050405020304" pitchFamily="18" charset="0"/>
              </a:rPr>
              <a:t>The current systems in place used to predict carbon emissions for upcoming under-development vehicles use three different methods:</a:t>
            </a:r>
          </a:p>
          <a:p>
            <a:pPr marL="0" lvl="0" indent="0" algn="l" rtl="0">
              <a:spcBef>
                <a:spcPts val="0"/>
              </a:spcBef>
              <a:spcAft>
                <a:spcPts val="0"/>
              </a:spcAft>
              <a:buClr>
                <a:schemeClr val="dk1"/>
              </a:buClr>
              <a:buSzPts val="3200"/>
              <a:buNone/>
            </a:pPr>
            <a:endParaRPr lang="en-US" sz="2000" dirty="0">
              <a:latin typeface="Times New Roman" panose="02020603050405020304" pitchFamily="18" charset="0"/>
              <a:cs typeface="Times New Roman" panose="02020603050405020304" pitchFamily="18" charset="0"/>
            </a:endParaRPr>
          </a:p>
          <a:p>
            <a:pPr marL="342900">
              <a:spcBef>
                <a:spcPts val="0"/>
              </a:spcBef>
              <a:buSzPts val="3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Mathematical formulae</a:t>
            </a:r>
          </a:p>
          <a:p>
            <a:pPr marL="342900">
              <a:spcBef>
                <a:spcPts val="0"/>
              </a:spcBef>
              <a:buSzPts val="3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Simple standalone Linear Regression Model</a:t>
            </a:r>
          </a:p>
          <a:p>
            <a:pPr marL="342900">
              <a:spcBef>
                <a:spcPts val="0"/>
              </a:spcBef>
              <a:buSzPts val="3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Simple standalone Random Forest Regression Model</a:t>
            </a:r>
          </a:p>
          <a:p>
            <a:pPr marL="0" indent="0">
              <a:spcBef>
                <a:spcPts val="0"/>
              </a:spcBef>
              <a:buSzPts val="3200"/>
              <a:buNone/>
            </a:pPr>
            <a:endParaRPr lang="en-US" sz="2000" dirty="0">
              <a:latin typeface="Times New Roman" panose="02020603050405020304" pitchFamily="18" charset="0"/>
              <a:cs typeface="Times New Roman" panose="02020603050405020304" pitchFamily="18" charset="0"/>
            </a:endParaRPr>
          </a:p>
          <a:p>
            <a:pPr marL="0" indent="0">
              <a:spcBef>
                <a:spcPts val="0"/>
              </a:spcBef>
              <a:buSzPts val="3200"/>
              <a:buNone/>
            </a:pPr>
            <a:r>
              <a:rPr lang="en-US" sz="2000" dirty="0">
                <a:latin typeface="Times New Roman" panose="02020603050405020304" pitchFamily="18" charset="0"/>
                <a:cs typeface="Times New Roman" panose="02020603050405020304" pitchFamily="18" charset="0"/>
              </a:rPr>
              <a:t>These existing models are not as accurate for different variations of parameters used in calculating carbon emissions and fuel efficiency. The mathematical formulas provide theoretical values of emissions that can vary drastically from the actual emissions recorded. Therefore, it is of great importance to develop a model that addresses these.</a:t>
            </a:r>
          </a:p>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r>
              <a:rPr lang="en-US" b="1" dirty="0"/>
              <a:t>08-9-2023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62685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BC61D-B5D8-9997-CAE7-E5DC4FD1EB99}"/>
              </a:ext>
            </a:extLst>
          </p:cNvPr>
          <p:cNvSpPr>
            <a:spLocks noGrp="1"/>
          </p:cNvSpPr>
          <p:nvPr>
            <p:ph type="title"/>
          </p:nvPr>
        </p:nvSpPr>
        <p:spPr/>
        <p:txBody>
          <a:bodyPr/>
          <a:lstStyle/>
          <a:p>
            <a:r>
              <a:rPr lang="en-US" dirty="0"/>
              <a:t>GAP IDENTIFICATION</a:t>
            </a:r>
            <a:endParaRPr lang="en-IN" dirty="0"/>
          </a:p>
        </p:txBody>
      </p:sp>
      <p:sp>
        <p:nvSpPr>
          <p:cNvPr id="3" name="Text Placeholder 2">
            <a:extLst>
              <a:ext uri="{FF2B5EF4-FFF2-40B4-BE49-F238E27FC236}">
                <a16:creationId xmlns:a16="http://schemas.microsoft.com/office/drawing/2014/main" id="{07279076-9E89-20CB-F373-C12846E3AE30}"/>
              </a:ext>
            </a:extLst>
          </p:cNvPr>
          <p:cNvSpPr>
            <a:spLocks noGrp="1"/>
          </p:cNvSpPr>
          <p:nvPr>
            <p:ph type="body" idx="1"/>
          </p:nvPr>
        </p:nvSpPr>
        <p:spPr>
          <a:xfrm>
            <a:off x="457200" y="1875934"/>
            <a:ext cx="7781827" cy="4250229"/>
          </a:xfrm>
        </p:spPr>
        <p:txBody>
          <a:bodyPr>
            <a:normAutofit lnSpcReduction="10000"/>
          </a:bodyPr>
          <a:lstStyle/>
          <a:p>
            <a:r>
              <a:rPr lang="en-US" sz="2400" dirty="0"/>
              <a:t>The algorithms used in existing systems could be further optimized and in some cases be replaced with better and more efficient algorithms.</a:t>
            </a:r>
          </a:p>
          <a:p>
            <a:r>
              <a:rPr lang="en-US" sz="2400" dirty="0"/>
              <a:t>Current systems lack the usage of models like</a:t>
            </a:r>
            <a:r>
              <a:rPr lang="en-IN" sz="2400" dirty="0"/>
              <a:t> Ridge Regression, Lasso Regression, Random Forest Model, Neural Network Model and Elastic Net Regression which can provide optimal solutions for the problem.</a:t>
            </a:r>
            <a:endParaRPr lang="en-US" sz="2400" dirty="0"/>
          </a:p>
          <a:p>
            <a:r>
              <a:rPr lang="en-US" sz="2400" dirty="0"/>
              <a:t>The margin for error is existing systems is very high and can reduced by adding more systems to account for accuracy of  the problem.</a:t>
            </a:r>
          </a:p>
          <a:p>
            <a:r>
              <a:rPr lang="en-IN" sz="2400" dirty="0"/>
              <a:t>Addition of more modules can help us receive more realistic results for the given systems.</a:t>
            </a:r>
          </a:p>
        </p:txBody>
      </p:sp>
      <p:sp>
        <p:nvSpPr>
          <p:cNvPr id="4" name="Slide Number Placeholder 3">
            <a:extLst>
              <a:ext uri="{FF2B5EF4-FFF2-40B4-BE49-F238E27FC236}">
                <a16:creationId xmlns:a16="http://schemas.microsoft.com/office/drawing/2014/main" id="{5427E70B-05D6-376F-48AE-B382DD7D19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56861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422400"/>
            <a:ext cx="8229600" cy="4842933"/>
          </a:xfrm>
          <a:prstGeom prst="rect">
            <a:avLst/>
          </a:prstGeom>
          <a:noFill/>
          <a:ln>
            <a:noFill/>
          </a:ln>
        </p:spPr>
        <p:txBody>
          <a:bodyPr spcFirstLastPara="1" wrap="square" lIns="91425" tIns="45700" rIns="91425" bIns="45700" anchor="t" anchorCtr="0">
            <a:normAutofit fontScale="32500" lnSpcReduction="20000"/>
          </a:bodyPr>
          <a:lstStyle/>
          <a:p>
            <a:pPr marL="0" indent="0" algn="just">
              <a:spcBef>
                <a:spcPts val="0"/>
              </a:spcBef>
              <a:buSzPts val="3200"/>
              <a:buNone/>
            </a:pPr>
            <a:r>
              <a:rPr lang="en-US" sz="5100" b="1" u="sng" dirty="0">
                <a:latin typeface="Times New Roman" panose="02020603050405020304" pitchFamily="18" charset="0"/>
                <a:cs typeface="Times New Roman" panose="02020603050405020304" pitchFamily="18" charset="0"/>
              </a:rPr>
              <a:t>Problem statement:</a:t>
            </a:r>
          </a:p>
          <a:p>
            <a:pPr marL="0" indent="0" algn="just">
              <a:spcBef>
                <a:spcPts val="0"/>
              </a:spcBef>
              <a:buSzPts val="3200"/>
              <a:buNone/>
            </a:pPr>
            <a:endParaRPr lang="en-US" sz="5100" b="1" u="sng" dirty="0">
              <a:latin typeface="Times New Roman" panose="02020603050405020304" pitchFamily="18" charset="0"/>
              <a:cs typeface="Times New Roman" panose="02020603050405020304" pitchFamily="18" charset="0"/>
            </a:endParaRPr>
          </a:p>
          <a:p>
            <a:pPr marL="0" indent="0" algn="just">
              <a:spcBef>
                <a:spcPts val="0"/>
              </a:spcBef>
              <a:buSzPts val="3200"/>
              <a:buNone/>
            </a:pPr>
            <a:r>
              <a:rPr lang="en-IN" sz="4300" dirty="0"/>
              <a:t>In Predictive models for Co2 Emission, the current systems are confronted with </a:t>
            </a:r>
            <a:r>
              <a:rPr lang="en-IN" sz="4300" b="1" dirty="0"/>
              <a:t>inefficiencies</a:t>
            </a:r>
            <a:r>
              <a:rPr lang="en-IN" sz="4300" dirty="0"/>
              <a:t> in algorithm usage, </a:t>
            </a:r>
            <a:r>
              <a:rPr lang="en-IN" sz="4300" b="1" dirty="0"/>
              <a:t>missing</a:t>
            </a:r>
            <a:r>
              <a:rPr lang="en-IN" sz="4300" dirty="0"/>
              <a:t> essential regression </a:t>
            </a:r>
            <a:r>
              <a:rPr lang="en-IN" sz="4300" b="1" dirty="0"/>
              <a:t>models</a:t>
            </a:r>
            <a:r>
              <a:rPr lang="en-IN" sz="4300" dirty="0"/>
              <a:t> (like Ridge, Lasso, random forest, neural network and Elastic Net), and a substantial margin for </a:t>
            </a:r>
            <a:r>
              <a:rPr lang="en-IN" sz="4300" b="1" dirty="0"/>
              <a:t>error</a:t>
            </a:r>
            <a:r>
              <a:rPr lang="en-IN" sz="4300" dirty="0"/>
              <a:t>, all of which hinder the achievement of accurate results</a:t>
            </a:r>
            <a:r>
              <a:rPr lang="en-IN" sz="4300" i="1" dirty="0"/>
              <a:t>. The problem at hand is to enhance the existing systems by optimizing algorithms, incorporating the missing regression models, and reducing the margin for error to improve the accuracy of Co2 Emission Predictive models. </a:t>
            </a:r>
          </a:p>
          <a:p>
            <a:pPr marL="0" indent="0" algn="just">
              <a:spcBef>
                <a:spcPts val="0"/>
              </a:spcBef>
              <a:buSzPts val="3200"/>
              <a:buNone/>
            </a:pPr>
            <a:endParaRPr lang="en-IN" dirty="0"/>
          </a:p>
          <a:p>
            <a:pPr marL="0" indent="0" algn="just">
              <a:spcBef>
                <a:spcPts val="0"/>
              </a:spcBef>
              <a:buSzPts val="3200"/>
              <a:buNone/>
            </a:pPr>
            <a:r>
              <a:rPr lang="en-US" sz="5100" b="1" u="sng" dirty="0">
                <a:latin typeface="Times New Roman" panose="02020603050405020304" pitchFamily="18" charset="0"/>
                <a:cs typeface="Times New Roman" panose="02020603050405020304" pitchFamily="18" charset="0"/>
              </a:rPr>
              <a:t>Objective:</a:t>
            </a:r>
          </a:p>
          <a:p>
            <a:pPr marL="0" indent="0" algn="just">
              <a:spcBef>
                <a:spcPts val="0"/>
              </a:spcBef>
              <a:buSzPts val="3200"/>
              <a:buNone/>
            </a:pPr>
            <a:endParaRPr lang="en-US" sz="5100" b="1" u="sng" dirty="0">
              <a:latin typeface="Times New Roman" panose="02020603050405020304" pitchFamily="18" charset="0"/>
              <a:cs typeface="Times New Roman" panose="02020603050405020304" pitchFamily="18" charset="0"/>
            </a:endParaRPr>
          </a:p>
          <a:p>
            <a:pPr marL="114300" indent="0" algn="just">
              <a:buNone/>
            </a:pPr>
            <a:r>
              <a:rPr lang="en-IN" sz="4900" b="1" dirty="0"/>
              <a:t>1. Enhancing Predictive Models for CO2 Emission Forecasting: </a:t>
            </a:r>
            <a:r>
              <a:rPr lang="en-IN" sz="4900" dirty="0"/>
              <a:t>This study aims to address the existing gap in predictive modelling for vehicle-related CO2 emissions. It proposes the implementation of four distinct prediction models: Linear Regression, Ridge Regression, Lasso Regression, and Elastic Net Regression. These models are intended to provide more precise forecasts of CO2 emissions from vehicles, thereby contributing to a better understanding of emission patterns.</a:t>
            </a:r>
          </a:p>
          <a:p>
            <a:pPr marL="114300" indent="0" algn="just">
              <a:buNone/>
            </a:pPr>
            <a:r>
              <a:rPr lang="en-IN" sz="4900" b="1" dirty="0"/>
              <a:t>2. Guiding Effective Mitigation Strategies: </a:t>
            </a:r>
            <a:r>
              <a:rPr lang="en-IN" sz="4900" dirty="0"/>
              <a:t>By improving the accuracy of CO2 emission forecasts, the study seeks to offer valuable insights for decision-makers, policymakers, and environmental agencies. The enhanced predictive models can assist in anticipating and planning for future CO2 emissions from vehicles, facilitating the development of targeted and efficient strategies for emission reduction and mitigation. This objective aligns with the broader goal of minimizing the adverse environmental impacts of CO2 emissions and fostering sustainable practices.</a:t>
            </a:r>
          </a:p>
          <a:p>
            <a:pPr marL="0" indent="0" algn="just">
              <a:spcBef>
                <a:spcPts val="0"/>
              </a:spcBef>
              <a:buSzPts val="3200"/>
              <a:buNone/>
            </a:pPr>
            <a:endParaRPr lang="en-US" dirty="0"/>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r>
              <a:rPr lang="en-US" b="1" dirty="0"/>
              <a:t>08-9-2023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4AB78-F687-FDDE-23D5-4A49C9D9F8FE}"/>
              </a:ext>
            </a:extLst>
          </p:cNvPr>
          <p:cNvSpPr>
            <a:spLocks noGrp="1"/>
          </p:cNvSpPr>
          <p:nvPr>
            <p:ph type="title"/>
          </p:nvPr>
        </p:nvSpPr>
        <p:spPr>
          <a:xfrm>
            <a:off x="457200" y="257385"/>
            <a:ext cx="8229600" cy="1143000"/>
          </a:xfrm>
        </p:spPr>
        <p:txBody>
          <a:bodyPr/>
          <a:lstStyle/>
          <a:p>
            <a:r>
              <a:rPr lang="en-US" dirty="0"/>
              <a:t>DATASET USED</a:t>
            </a:r>
            <a:endParaRPr lang="en-IN" dirty="0"/>
          </a:p>
        </p:txBody>
      </p:sp>
      <p:sp>
        <p:nvSpPr>
          <p:cNvPr id="3" name="Text Placeholder 2">
            <a:extLst>
              <a:ext uri="{FF2B5EF4-FFF2-40B4-BE49-F238E27FC236}">
                <a16:creationId xmlns:a16="http://schemas.microsoft.com/office/drawing/2014/main" id="{0514D224-A3AA-BC0F-B432-55DCE1729D21}"/>
              </a:ext>
            </a:extLst>
          </p:cNvPr>
          <p:cNvSpPr>
            <a:spLocks noGrp="1"/>
          </p:cNvSpPr>
          <p:nvPr>
            <p:ph type="body" idx="1"/>
          </p:nvPr>
        </p:nvSpPr>
        <p:spPr/>
        <p:txBody>
          <a:bodyPr>
            <a:normAutofit fontScale="92500" lnSpcReduction="20000"/>
          </a:bodyPr>
          <a:lstStyle/>
          <a:p>
            <a:pPr marL="114300" indent="0" algn="just">
              <a:buNone/>
            </a:pPr>
            <a:r>
              <a:rPr lang="en-IN" sz="1800" dirty="0"/>
              <a:t>This dataset captures the details of how CO2 emissions by a vehicle can vary with the different features. The dataset has been taken from </a:t>
            </a:r>
            <a:r>
              <a:rPr lang="en-IN" sz="1800" b="1" dirty="0"/>
              <a:t>Canada Government official open data website</a:t>
            </a:r>
            <a:r>
              <a:rPr lang="en-IN" sz="1800" dirty="0"/>
              <a:t>. This is a compiled version. This </a:t>
            </a:r>
            <a:r>
              <a:rPr lang="en-IN" sz="1800" b="1" dirty="0"/>
              <a:t>contains data over a period of 7 years</a:t>
            </a:r>
            <a:r>
              <a:rPr lang="en-IN" sz="1800" dirty="0"/>
              <a:t>.</a:t>
            </a:r>
            <a:br>
              <a:rPr lang="en-IN" sz="1800" dirty="0"/>
            </a:br>
            <a:r>
              <a:rPr lang="en-IN" sz="1800" dirty="0"/>
              <a:t>There are few abbreviations that has been used to describe the features. They are listed Below. The same can be found in the Data Description sheet:</a:t>
            </a:r>
          </a:p>
          <a:p>
            <a:pPr marL="114300" indent="0" algn="just">
              <a:buNone/>
            </a:pPr>
            <a:endParaRPr lang="en-IN" sz="1800" dirty="0"/>
          </a:p>
          <a:p>
            <a:pPr algn="just"/>
            <a:r>
              <a:rPr lang="en-IN" sz="2000" b="1" i="0" dirty="0">
                <a:solidFill>
                  <a:srgbClr val="202124"/>
                </a:solidFill>
                <a:effectLst/>
                <a:latin typeface="Inter"/>
              </a:rPr>
              <a:t>Model: </a:t>
            </a:r>
            <a:r>
              <a:rPr lang="en-IN" sz="1600" dirty="0"/>
              <a:t>4WD/4X4 = Four-wheel drive, AWD = All-wheel drive, FFV = Flexible-fuel vehicle, SWB = Short wheelbase, LWB = Long wheelbase, EWB = Extended wheelbase.</a:t>
            </a:r>
          </a:p>
          <a:p>
            <a:pPr algn="just"/>
            <a:r>
              <a:rPr lang="en-IN" sz="2000" b="1" i="0" dirty="0">
                <a:solidFill>
                  <a:srgbClr val="202124"/>
                </a:solidFill>
                <a:effectLst/>
                <a:latin typeface="Inter"/>
              </a:rPr>
              <a:t>Transmission: </a:t>
            </a:r>
            <a:r>
              <a:rPr lang="en-IN" sz="1600" dirty="0"/>
              <a:t>A = Automatic, AM = Automated manual, AS = Automatic with select shift, AV = Continuously variable, M = Manual, 3 - 10 = Number of gears.</a:t>
            </a:r>
            <a:endParaRPr lang="en-IN" sz="1800" dirty="0"/>
          </a:p>
          <a:p>
            <a:pPr algn="just"/>
            <a:r>
              <a:rPr lang="en-IN" sz="2000" b="1" i="0" dirty="0">
                <a:solidFill>
                  <a:srgbClr val="202124"/>
                </a:solidFill>
                <a:effectLst/>
                <a:latin typeface="Inter"/>
              </a:rPr>
              <a:t>Fuel type: </a:t>
            </a:r>
            <a:r>
              <a:rPr lang="pt-BR" sz="1600" dirty="0"/>
              <a:t>X = Regular gasoline, Z = Premium gasoline, D = Diesel, E = Ethanol (E85), N = Natural gas.</a:t>
            </a:r>
            <a:endParaRPr lang="en-IN" sz="1600" dirty="0"/>
          </a:p>
          <a:p>
            <a:pPr algn="just" fontAlgn="base"/>
            <a:r>
              <a:rPr lang="en-IN" sz="2000" b="1" i="0" dirty="0">
                <a:solidFill>
                  <a:srgbClr val="202124"/>
                </a:solidFill>
                <a:effectLst/>
                <a:latin typeface="Inter"/>
              </a:rPr>
              <a:t>Fuel Consumption: </a:t>
            </a:r>
            <a:r>
              <a:rPr lang="en-IN" sz="1600" dirty="0"/>
              <a:t>City and highway fuel consumption ratings are shown in litres per 100 kilometres (L/100 km) - the combined rating (55% city, 45% </a:t>
            </a:r>
            <a:r>
              <a:rPr lang="en-IN" sz="1600" dirty="0" err="1"/>
              <a:t>hwy</a:t>
            </a:r>
            <a:r>
              <a:rPr lang="en-IN" sz="1600" dirty="0"/>
              <a:t>) is shown in L/100 km and in miles per gallon (mpg).</a:t>
            </a:r>
          </a:p>
          <a:p>
            <a:pPr algn="just" fontAlgn="base"/>
            <a:r>
              <a:rPr lang="en-IN" sz="2000" b="1" i="0" dirty="0">
                <a:solidFill>
                  <a:srgbClr val="202124"/>
                </a:solidFill>
                <a:effectLst/>
                <a:latin typeface="Inter"/>
              </a:rPr>
              <a:t>CO2 Emissions: </a:t>
            </a:r>
            <a:r>
              <a:rPr lang="en-IN" sz="1700" dirty="0"/>
              <a:t>The tailpipe emissions of carbon dioxide (in grams per kilometre) for combined city and highway driving</a:t>
            </a:r>
          </a:p>
          <a:p>
            <a:pPr marL="114300" indent="0" algn="just" fontAlgn="base">
              <a:buNone/>
            </a:pPr>
            <a:endParaRPr lang="en-IN" sz="1700" b="1" i="0" dirty="0">
              <a:solidFill>
                <a:srgbClr val="202124"/>
              </a:solidFill>
              <a:effectLst/>
              <a:latin typeface="Inter"/>
            </a:endParaRPr>
          </a:p>
          <a:p>
            <a:pPr marL="114300" indent="0" algn="just">
              <a:buNone/>
            </a:pPr>
            <a:r>
              <a:rPr lang="en-IN" sz="1300" dirty="0"/>
              <a:t>Dataset Link: https://open.canada.ca/data/en/dataset/98f1a129-f628-4ce4-b24d-6f16bf24dd64#wb-auto-6</a:t>
            </a:r>
          </a:p>
        </p:txBody>
      </p:sp>
      <p:sp>
        <p:nvSpPr>
          <p:cNvPr id="4" name="Slide Number Placeholder 3">
            <a:extLst>
              <a:ext uri="{FF2B5EF4-FFF2-40B4-BE49-F238E27FC236}">
                <a16:creationId xmlns:a16="http://schemas.microsoft.com/office/drawing/2014/main" id="{C4A654A7-99CD-1BB3-D5D9-C5DEA39504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48067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D8F7-31D9-D900-20F7-0FB95CD62AF0}"/>
              </a:ext>
            </a:extLst>
          </p:cNvPr>
          <p:cNvSpPr>
            <a:spLocks noGrp="1"/>
          </p:cNvSpPr>
          <p:nvPr>
            <p:ph type="title"/>
          </p:nvPr>
        </p:nvSpPr>
        <p:spPr/>
        <p:txBody>
          <a:bodyPr/>
          <a:lstStyle/>
          <a:p>
            <a:r>
              <a:rPr lang="en-US" dirty="0"/>
              <a:t>ALGORITHMS USED</a:t>
            </a:r>
            <a:endParaRPr lang="en-IN" dirty="0"/>
          </a:p>
        </p:txBody>
      </p:sp>
      <p:sp>
        <p:nvSpPr>
          <p:cNvPr id="4" name="Slide Number Placeholder 3">
            <a:extLst>
              <a:ext uri="{FF2B5EF4-FFF2-40B4-BE49-F238E27FC236}">
                <a16:creationId xmlns:a16="http://schemas.microsoft.com/office/drawing/2014/main" id="{4DCD23C1-EDD1-4FDB-3843-9A59C87BC0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graphicFrame>
        <p:nvGraphicFramePr>
          <p:cNvPr id="5" name="Table 4">
            <a:extLst>
              <a:ext uri="{FF2B5EF4-FFF2-40B4-BE49-F238E27FC236}">
                <a16:creationId xmlns:a16="http://schemas.microsoft.com/office/drawing/2014/main" id="{A65059F6-AF59-6720-98DF-116334AF64FD}"/>
              </a:ext>
            </a:extLst>
          </p:cNvPr>
          <p:cNvGraphicFramePr>
            <a:graphicFrameLocks noGrp="1"/>
          </p:cNvGraphicFramePr>
          <p:nvPr>
            <p:extLst>
              <p:ext uri="{D42A27DB-BD31-4B8C-83A1-F6EECF244321}">
                <p14:modId xmlns:p14="http://schemas.microsoft.com/office/powerpoint/2010/main" val="1826444295"/>
              </p:ext>
            </p:extLst>
          </p:nvPr>
        </p:nvGraphicFramePr>
        <p:xfrm>
          <a:off x="457200" y="1225969"/>
          <a:ext cx="8324490" cy="5388200"/>
        </p:xfrm>
        <a:graphic>
          <a:graphicData uri="http://schemas.openxmlformats.org/drawingml/2006/table">
            <a:tbl>
              <a:tblPr firstRow="1" bandRow="1">
                <a:tableStyleId>{08FB837D-C827-4EFA-A057-4D05807E0F7C}</a:tableStyleId>
              </a:tblPr>
              <a:tblGrid>
                <a:gridCol w="1664898">
                  <a:extLst>
                    <a:ext uri="{9D8B030D-6E8A-4147-A177-3AD203B41FA5}">
                      <a16:colId xmlns:a16="http://schemas.microsoft.com/office/drawing/2014/main" val="2749845815"/>
                    </a:ext>
                  </a:extLst>
                </a:gridCol>
                <a:gridCol w="1664898">
                  <a:extLst>
                    <a:ext uri="{9D8B030D-6E8A-4147-A177-3AD203B41FA5}">
                      <a16:colId xmlns:a16="http://schemas.microsoft.com/office/drawing/2014/main" val="1545820805"/>
                    </a:ext>
                  </a:extLst>
                </a:gridCol>
                <a:gridCol w="1664898">
                  <a:extLst>
                    <a:ext uri="{9D8B030D-6E8A-4147-A177-3AD203B41FA5}">
                      <a16:colId xmlns:a16="http://schemas.microsoft.com/office/drawing/2014/main" val="3484126651"/>
                    </a:ext>
                  </a:extLst>
                </a:gridCol>
                <a:gridCol w="1664898">
                  <a:extLst>
                    <a:ext uri="{9D8B030D-6E8A-4147-A177-3AD203B41FA5}">
                      <a16:colId xmlns:a16="http://schemas.microsoft.com/office/drawing/2014/main" val="3489357155"/>
                    </a:ext>
                  </a:extLst>
                </a:gridCol>
                <a:gridCol w="1664898">
                  <a:extLst>
                    <a:ext uri="{9D8B030D-6E8A-4147-A177-3AD203B41FA5}">
                      <a16:colId xmlns:a16="http://schemas.microsoft.com/office/drawing/2014/main" val="190743923"/>
                    </a:ext>
                  </a:extLst>
                </a:gridCol>
              </a:tblGrid>
              <a:tr h="438176">
                <a:tc>
                  <a:txBody>
                    <a:bodyPr/>
                    <a:lstStyle/>
                    <a:p>
                      <a:pPr algn="ctr"/>
                      <a:r>
                        <a:rPr lang="en-IN" sz="1400" b="1" u="none" strike="noStrike" cap="none" dirty="0">
                          <a:solidFill>
                            <a:schemeClr val="lt1"/>
                          </a:solidFill>
                          <a:effectLst/>
                          <a:sym typeface="Arial"/>
                        </a:rPr>
                        <a:t>Model</a:t>
                      </a:r>
                      <a:endParaRPr lang="en-IN" dirty="0"/>
                    </a:p>
                  </a:txBody>
                  <a:tcPr anchor="ctr"/>
                </a:tc>
                <a:tc>
                  <a:txBody>
                    <a:bodyPr/>
                    <a:lstStyle/>
                    <a:p>
                      <a:pPr algn="ctr" fontAlgn="b"/>
                      <a:r>
                        <a:rPr lang="en-IN" b="1" dirty="0">
                          <a:effectLst/>
                        </a:rPr>
                        <a:t>Description</a:t>
                      </a:r>
                    </a:p>
                  </a:txBody>
                  <a:tcPr anchor="ctr"/>
                </a:tc>
                <a:tc>
                  <a:txBody>
                    <a:bodyPr/>
                    <a:lstStyle/>
                    <a:p>
                      <a:pPr algn="ctr"/>
                      <a:r>
                        <a:rPr lang="en-IN" sz="1400" b="1" u="none" strike="noStrike" cap="none" dirty="0">
                          <a:solidFill>
                            <a:schemeClr val="lt1"/>
                          </a:solidFill>
                          <a:effectLst/>
                          <a:sym typeface="Arial"/>
                        </a:rPr>
                        <a:t>Use Cases</a:t>
                      </a:r>
                      <a:endParaRPr lang="en-IN" dirty="0"/>
                    </a:p>
                  </a:txBody>
                  <a:tcPr anchor="ctr"/>
                </a:tc>
                <a:tc>
                  <a:txBody>
                    <a:bodyPr/>
                    <a:lstStyle/>
                    <a:p>
                      <a:r>
                        <a:rPr lang="en-US" dirty="0"/>
                        <a:t>Advantages</a:t>
                      </a:r>
                      <a:endParaRPr lang="en-IN" dirty="0"/>
                    </a:p>
                  </a:txBody>
                  <a:tcPr anchor="ctr"/>
                </a:tc>
                <a:tc>
                  <a:txBody>
                    <a:bodyPr/>
                    <a:lstStyle/>
                    <a:p>
                      <a:r>
                        <a:rPr lang="en-US" dirty="0"/>
                        <a:t>Disadvantages</a:t>
                      </a:r>
                      <a:endParaRPr lang="en-IN" dirty="0"/>
                    </a:p>
                  </a:txBody>
                  <a:tcPr anchor="ctr"/>
                </a:tc>
                <a:extLst>
                  <a:ext uri="{0D108BD9-81ED-4DB2-BD59-A6C34878D82A}">
                    <a16:rowId xmlns:a16="http://schemas.microsoft.com/office/drawing/2014/main" val="1522665122"/>
                  </a:ext>
                </a:extLst>
              </a:tr>
              <a:tr h="765066">
                <a:tc>
                  <a:txBody>
                    <a:bodyPr/>
                    <a:lstStyle/>
                    <a:p>
                      <a:r>
                        <a:rPr lang="en-IN" sz="1400" b="0" u="none" strike="noStrike" cap="none" dirty="0">
                          <a:solidFill>
                            <a:schemeClr val="dk1"/>
                          </a:solidFill>
                          <a:effectLst/>
                          <a:sym typeface="Arial"/>
                        </a:rPr>
                        <a:t>Linear Regression</a:t>
                      </a:r>
                      <a:endParaRPr lang="en-IN" dirty="0"/>
                    </a:p>
                  </a:txBody>
                  <a:tcPr/>
                </a:tc>
                <a:tc>
                  <a:txBody>
                    <a:bodyPr/>
                    <a:lstStyle/>
                    <a:p>
                      <a:r>
                        <a:rPr lang="en-US" sz="1400" b="0" u="none" strike="noStrike" cap="none" dirty="0">
                          <a:solidFill>
                            <a:schemeClr val="dk1"/>
                          </a:solidFill>
                          <a:effectLst/>
                          <a:sym typeface="Arial"/>
                        </a:rPr>
                        <a:t>Simple linear modeling without regularization.</a:t>
                      </a:r>
                      <a:endParaRPr lang="en-IN" dirty="0"/>
                    </a:p>
                  </a:txBody>
                  <a:tcPr/>
                </a:tc>
                <a:tc>
                  <a:txBody>
                    <a:bodyPr/>
                    <a:lstStyle/>
                    <a:p>
                      <a:r>
                        <a:rPr lang="en-IN" sz="1400" b="0" u="none" strike="noStrike" cap="none" dirty="0">
                          <a:solidFill>
                            <a:schemeClr val="dk1"/>
                          </a:solidFill>
                          <a:effectLst/>
                          <a:sym typeface="Arial"/>
                        </a:rPr>
                        <a:t>- When there's no multicollinearity</a:t>
                      </a:r>
                      <a:endParaRPr lang="en-IN" dirty="0"/>
                    </a:p>
                  </a:txBody>
                  <a:tcPr/>
                </a:tc>
                <a:tc>
                  <a:txBody>
                    <a:bodyPr/>
                    <a:lstStyle/>
                    <a:p>
                      <a:r>
                        <a:rPr lang="en-US" sz="1400" b="0" u="none" strike="noStrike" cap="none" dirty="0">
                          <a:solidFill>
                            <a:schemeClr val="dk1"/>
                          </a:solidFill>
                          <a:effectLst/>
                          <a:sym typeface="Arial"/>
                        </a:rPr>
                        <a:t>- Easy to interpret and implement</a:t>
                      </a:r>
                      <a:endParaRPr lang="en-IN" dirty="0"/>
                    </a:p>
                  </a:txBody>
                  <a:tcPr/>
                </a:tc>
                <a:tc>
                  <a:txBody>
                    <a:bodyPr/>
                    <a:lstStyle/>
                    <a:p>
                      <a:r>
                        <a:rPr lang="en-IN" sz="1400" b="0" u="none" strike="noStrike" cap="none" dirty="0">
                          <a:solidFill>
                            <a:schemeClr val="dk1"/>
                          </a:solidFill>
                          <a:effectLst/>
                          <a:sym typeface="Arial"/>
                        </a:rPr>
                        <a:t>- Sensitive to outliers</a:t>
                      </a:r>
                      <a:endParaRPr lang="en-IN" dirty="0"/>
                    </a:p>
                  </a:txBody>
                  <a:tcPr/>
                </a:tc>
                <a:extLst>
                  <a:ext uri="{0D108BD9-81ED-4DB2-BD59-A6C34878D82A}">
                    <a16:rowId xmlns:a16="http://schemas.microsoft.com/office/drawing/2014/main" val="2447851004"/>
                  </a:ext>
                </a:extLst>
              </a:tr>
              <a:tr h="921133">
                <a:tc>
                  <a:txBody>
                    <a:bodyPr/>
                    <a:lstStyle/>
                    <a:p>
                      <a:r>
                        <a:rPr lang="en-IN" sz="1400" b="0" u="none" strike="noStrike" cap="none" dirty="0">
                          <a:solidFill>
                            <a:schemeClr val="dk1"/>
                          </a:solidFill>
                          <a:effectLst/>
                          <a:sym typeface="Arial"/>
                        </a:rPr>
                        <a:t>Ridge Regression</a:t>
                      </a:r>
                      <a:endParaRPr lang="en-IN" dirty="0"/>
                    </a:p>
                  </a:txBody>
                  <a:tcPr/>
                </a:tc>
                <a:tc>
                  <a:txBody>
                    <a:bodyPr/>
                    <a:lstStyle/>
                    <a:p>
                      <a:r>
                        <a:rPr lang="en-US" sz="1400" b="0" u="none" strike="noStrike" cap="none" dirty="0">
                          <a:solidFill>
                            <a:schemeClr val="dk1"/>
                          </a:solidFill>
                          <a:effectLst/>
                          <a:sym typeface="Arial"/>
                        </a:rPr>
                        <a:t>Linear regression with L2 regularization.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u="none" strike="noStrike" cap="none" dirty="0">
                          <a:solidFill>
                            <a:schemeClr val="dk1"/>
                          </a:solidFill>
                          <a:effectLst/>
                          <a:sym typeface="Arial"/>
                        </a:rPr>
                        <a:t>- When multicollinearity is present</a:t>
                      </a:r>
                      <a:endParaRPr lang="en-IN" dirty="0"/>
                    </a:p>
                    <a:p>
                      <a:endParaRPr lang="en-IN" dirty="0"/>
                    </a:p>
                  </a:txBody>
                  <a:tcPr/>
                </a:tc>
                <a:tc>
                  <a:txBody>
                    <a:bodyPr/>
                    <a:lstStyle/>
                    <a:p>
                      <a:r>
                        <a:rPr lang="en-IN" sz="1400" b="0" u="none" strike="noStrike" cap="none" dirty="0">
                          <a:solidFill>
                            <a:schemeClr val="dk1"/>
                          </a:solidFill>
                          <a:effectLst/>
                          <a:sym typeface="Arial"/>
                        </a:rPr>
                        <a:t>- Reduces overfitting</a:t>
                      </a:r>
                      <a:endParaRPr lang="en-IN" dirty="0"/>
                    </a:p>
                  </a:txBody>
                  <a:tcPr/>
                </a:tc>
                <a:tc>
                  <a:txBody>
                    <a:bodyPr/>
                    <a:lstStyle/>
                    <a:p>
                      <a:r>
                        <a:rPr lang="en-IN" sz="1400" b="0" u="none" strike="noStrike" cap="none" dirty="0">
                          <a:solidFill>
                            <a:schemeClr val="dk1"/>
                          </a:solidFill>
                          <a:effectLst/>
                          <a:sym typeface="Arial"/>
                        </a:rPr>
                        <a:t>- All features are retained</a:t>
                      </a:r>
                      <a:endParaRPr lang="en-IN" dirty="0"/>
                    </a:p>
                  </a:txBody>
                  <a:tcPr/>
                </a:tc>
                <a:extLst>
                  <a:ext uri="{0D108BD9-81ED-4DB2-BD59-A6C34878D82A}">
                    <a16:rowId xmlns:a16="http://schemas.microsoft.com/office/drawing/2014/main" val="586756608"/>
                  </a:ext>
                </a:extLst>
              </a:tr>
              <a:tr h="937821">
                <a:tc>
                  <a:txBody>
                    <a:bodyPr/>
                    <a:lstStyle/>
                    <a:p>
                      <a:r>
                        <a:rPr lang="en-IN" sz="1400" b="0" u="none" strike="noStrike" cap="none" dirty="0">
                          <a:solidFill>
                            <a:schemeClr val="dk1"/>
                          </a:solidFill>
                          <a:effectLst/>
                          <a:sym typeface="Arial"/>
                        </a:rPr>
                        <a:t>Lasso Regression</a:t>
                      </a:r>
                      <a:endParaRPr lang="en-IN" dirty="0"/>
                    </a:p>
                  </a:txBody>
                  <a:tcPr/>
                </a:tc>
                <a:tc>
                  <a:txBody>
                    <a:bodyPr/>
                    <a:lstStyle/>
                    <a:p>
                      <a:r>
                        <a:rPr lang="en-US" sz="1400" b="0" u="none" strike="noStrike" cap="none" dirty="0">
                          <a:solidFill>
                            <a:schemeClr val="dk1"/>
                          </a:solidFill>
                          <a:effectLst/>
                          <a:sym typeface="Arial"/>
                        </a:rPr>
                        <a:t>Linear regression with L1 regularization.</a:t>
                      </a:r>
                      <a:endParaRPr lang="en-IN" dirty="0"/>
                    </a:p>
                  </a:txBody>
                  <a:tcPr/>
                </a:tc>
                <a:tc>
                  <a:txBody>
                    <a:bodyPr/>
                    <a:lstStyle/>
                    <a:p>
                      <a:r>
                        <a:rPr lang="en-IN" sz="1400" b="0" u="none" strike="noStrike" cap="none" dirty="0">
                          <a:solidFill>
                            <a:schemeClr val="dk1"/>
                          </a:solidFill>
                          <a:effectLst/>
                          <a:sym typeface="Arial"/>
                        </a:rPr>
                        <a:t>- Feature selection, sparse datasets</a:t>
                      </a:r>
                      <a:endParaRPr lang="en-IN" dirty="0"/>
                    </a:p>
                  </a:txBody>
                  <a:tcPr/>
                </a:tc>
                <a:tc>
                  <a:txBody>
                    <a:bodyPr/>
                    <a:lstStyle/>
                    <a:p>
                      <a:r>
                        <a:rPr lang="en-US" sz="1400" b="0" u="none" strike="noStrike" cap="none" dirty="0">
                          <a:solidFill>
                            <a:schemeClr val="dk1"/>
                          </a:solidFill>
                          <a:effectLst/>
                          <a:sym typeface="Arial"/>
                        </a:rPr>
                        <a:t>- Feature selection (sets some coefficients to zero)</a:t>
                      </a:r>
                      <a:endParaRPr lang="en-IN" dirty="0"/>
                    </a:p>
                  </a:txBody>
                  <a:tcPr/>
                </a:tc>
                <a:tc>
                  <a:txBody>
                    <a:bodyPr/>
                    <a:lstStyle/>
                    <a:p>
                      <a:r>
                        <a:rPr lang="en-US" sz="1400" b="0" u="none" strike="noStrike" cap="none" dirty="0">
                          <a:solidFill>
                            <a:schemeClr val="dk1"/>
                          </a:solidFill>
                          <a:effectLst/>
                          <a:sym typeface="Arial"/>
                        </a:rPr>
                        <a:t>- May not work well with highly correlated features</a:t>
                      </a:r>
                      <a:endParaRPr lang="en-IN" dirty="0"/>
                    </a:p>
                  </a:txBody>
                  <a:tcPr/>
                </a:tc>
                <a:extLst>
                  <a:ext uri="{0D108BD9-81ED-4DB2-BD59-A6C34878D82A}">
                    <a16:rowId xmlns:a16="http://schemas.microsoft.com/office/drawing/2014/main" val="1904895795"/>
                  </a:ext>
                </a:extLst>
              </a:tr>
              <a:tr h="765066">
                <a:tc>
                  <a:txBody>
                    <a:bodyPr/>
                    <a:lstStyle/>
                    <a:p>
                      <a:r>
                        <a:rPr lang="en-IN" sz="1400" b="0" u="none" strike="noStrike" cap="none" dirty="0">
                          <a:solidFill>
                            <a:schemeClr val="dk1"/>
                          </a:solidFill>
                          <a:effectLst/>
                          <a:sym typeface="Arial"/>
                        </a:rPr>
                        <a:t>Elastic Net Regression</a:t>
                      </a:r>
                      <a:endParaRPr lang="en-IN" dirty="0"/>
                    </a:p>
                  </a:txBody>
                  <a:tcPr/>
                </a:tc>
                <a:tc>
                  <a:txBody>
                    <a:bodyPr/>
                    <a:lstStyle/>
                    <a:p>
                      <a:r>
                        <a:rPr lang="en-US" sz="1400" b="0" u="none" strike="noStrike" cap="none" dirty="0">
                          <a:solidFill>
                            <a:schemeClr val="dk1"/>
                          </a:solidFill>
                          <a:effectLst/>
                          <a:sym typeface="Arial"/>
                        </a:rPr>
                        <a:t>Combination of L1 and L2 regularization.</a:t>
                      </a:r>
                      <a:endParaRPr lang="en-IN" dirty="0"/>
                    </a:p>
                  </a:txBody>
                  <a:tcPr/>
                </a:tc>
                <a:tc>
                  <a:txBody>
                    <a:bodyPr/>
                    <a:lstStyle/>
                    <a:p>
                      <a:pPr fontAlgn="base"/>
                      <a:r>
                        <a:rPr lang="en-US" dirty="0">
                          <a:effectLst/>
                        </a:rPr>
                        <a:t>- When both Lasso and Ridge are needed</a:t>
                      </a:r>
                    </a:p>
                  </a:txBody>
                  <a:tcPr anchor="ctr"/>
                </a:tc>
                <a:tc>
                  <a:txBody>
                    <a:bodyPr/>
                    <a:lstStyle/>
                    <a:p>
                      <a:r>
                        <a:rPr lang="en-US" sz="1400" b="0" u="none" strike="noStrike" cap="none" dirty="0">
                          <a:solidFill>
                            <a:schemeClr val="dk1"/>
                          </a:solidFill>
                          <a:effectLst/>
                          <a:sym typeface="Arial"/>
                        </a:rPr>
                        <a:t>- Balances feature selection and overfitting</a:t>
                      </a:r>
                      <a:endParaRPr lang="en-IN" dirty="0"/>
                    </a:p>
                  </a:txBody>
                  <a:tcPr/>
                </a:tc>
                <a:tc>
                  <a:txBody>
                    <a:bodyPr/>
                    <a:lstStyle/>
                    <a:p>
                      <a:r>
                        <a:rPr lang="en-IN" sz="1400" b="0" u="none" strike="noStrike" cap="none" dirty="0">
                          <a:solidFill>
                            <a:schemeClr val="dk1"/>
                          </a:solidFill>
                          <a:effectLst/>
                          <a:sym typeface="Arial"/>
                        </a:rPr>
                        <a:t>- Requires tuning of hyperparameters</a:t>
                      </a:r>
                      <a:endParaRPr lang="en-IN" dirty="0"/>
                    </a:p>
                  </a:txBody>
                  <a:tcPr/>
                </a:tc>
                <a:extLst>
                  <a:ext uri="{0D108BD9-81ED-4DB2-BD59-A6C34878D82A}">
                    <a16:rowId xmlns:a16="http://schemas.microsoft.com/office/drawing/2014/main" val="2103583340"/>
                  </a:ext>
                </a:extLst>
              </a:tr>
              <a:tr h="765066">
                <a:tc>
                  <a:txBody>
                    <a:bodyPr/>
                    <a:lstStyle/>
                    <a:p>
                      <a:r>
                        <a:rPr lang="en-US" dirty="0"/>
                        <a:t>Random Forest </a:t>
                      </a:r>
                      <a:endParaRPr lang="en-IN" dirty="0"/>
                    </a:p>
                  </a:txBody>
                  <a:tcPr/>
                </a:tc>
                <a:tc>
                  <a:txBody>
                    <a:bodyPr/>
                    <a:lstStyle/>
                    <a:p>
                      <a:endParaRPr lang="en-IN" dirty="0"/>
                    </a:p>
                  </a:txBody>
                  <a:tcPr/>
                </a:tc>
                <a:tc>
                  <a:txBody>
                    <a:bodyPr/>
                    <a:lstStyle/>
                    <a:p>
                      <a:pPr fontAlgn="base"/>
                      <a:endParaRPr lang="en-US" dirty="0">
                        <a:effectLst/>
                      </a:endParaRPr>
                    </a:p>
                  </a:txBody>
                  <a:tcPr anchor="ct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797276524"/>
                  </a:ext>
                </a:extLst>
              </a:tr>
              <a:tr h="765066">
                <a:tc>
                  <a:txBody>
                    <a:bodyPr/>
                    <a:lstStyle/>
                    <a:p>
                      <a:r>
                        <a:rPr lang="en-US" dirty="0"/>
                        <a:t>Neural Network</a:t>
                      </a:r>
                      <a:endParaRPr lang="en-IN" dirty="0"/>
                    </a:p>
                  </a:txBody>
                  <a:tcPr/>
                </a:tc>
                <a:tc>
                  <a:txBody>
                    <a:bodyPr/>
                    <a:lstStyle/>
                    <a:p>
                      <a:endParaRPr lang="en-IN" dirty="0"/>
                    </a:p>
                  </a:txBody>
                  <a:tcPr/>
                </a:tc>
                <a:tc>
                  <a:txBody>
                    <a:bodyPr/>
                    <a:lstStyle/>
                    <a:p>
                      <a:pPr fontAlgn="base"/>
                      <a:endParaRPr lang="en-US" dirty="0">
                        <a:effectLst/>
                      </a:endParaRPr>
                    </a:p>
                  </a:txBody>
                  <a:tcPr anchor="ct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42292438"/>
                  </a:ext>
                </a:extLst>
              </a:tr>
            </a:tbl>
          </a:graphicData>
        </a:graphic>
      </p:graphicFrame>
    </p:spTree>
    <p:extLst>
      <p:ext uri="{BB962C8B-B14F-4D97-AF65-F5344CB8AC3E}">
        <p14:creationId xmlns:p14="http://schemas.microsoft.com/office/powerpoint/2010/main" val="126338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57385"/>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PROPOSED SYSTEM</a:t>
            </a:r>
          </a:p>
        </p:txBody>
      </p:sp>
      <p:sp>
        <p:nvSpPr>
          <p:cNvPr id="97" name="Google Shape;97;p2"/>
          <p:cNvSpPr txBox="1">
            <a:spLocks noGrp="1"/>
          </p:cNvSpPr>
          <p:nvPr>
            <p:ph type="body" idx="1"/>
          </p:nvPr>
        </p:nvSpPr>
        <p:spPr>
          <a:xfrm>
            <a:off x="457200" y="1600200"/>
            <a:ext cx="8229600" cy="475615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3200"/>
              <a:buNone/>
            </a:pPr>
            <a:r>
              <a:rPr lang="en-IN" sz="1600" dirty="0"/>
              <a:t>The proposed system outlined in this study focuses on the development and integration of advanced predictive models to enhance the accuracy of forecasting carbon dioxide (CO2) emissions from vehicles, along with calculating fuel efficiency. With a primary emphasis on cars, the system is structured around the following integral components:</a:t>
            </a:r>
          </a:p>
          <a:p>
            <a:pPr marL="0" lvl="0" indent="0" algn="just" rtl="0">
              <a:spcBef>
                <a:spcPts val="0"/>
              </a:spcBef>
              <a:spcAft>
                <a:spcPts val="0"/>
              </a:spcAft>
              <a:buClr>
                <a:schemeClr val="dk1"/>
              </a:buClr>
              <a:buSzPts val="3200"/>
              <a:buNone/>
            </a:pPr>
            <a:endParaRPr lang="en-IN" sz="1600" b="1" dirty="0"/>
          </a:p>
          <a:p>
            <a:pPr marL="0" lvl="0" indent="0" algn="just" rtl="0">
              <a:spcBef>
                <a:spcPts val="0"/>
              </a:spcBef>
              <a:spcAft>
                <a:spcPts val="0"/>
              </a:spcAft>
              <a:buClr>
                <a:schemeClr val="dk1"/>
              </a:buClr>
              <a:buSzPts val="3200"/>
              <a:buNone/>
            </a:pPr>
            <a:r>
              <a:rPr lang="en-IN" sz="1600" b="1" dirty="0"/>
              <a:t>  1. Data Collection and Preprocessing:</a:t>
            </a:r>
          </a:p>
          <a:p>
            <a:pPr algn="just">
              <a:buFont typeface="Arial" panose="020B0604020202020204" pitchFamily="34" charset="0"/>
              <a:buChar char="•"/>
            </a:pPr>
            <a:r>
              <a:rPr lang="en-IN" sz="1600" dirty="0"/>
              <a:t>Aggregate comprehensive and diverse datasets encompassing vehicle attributes, usage patterns, fuel types, driving conditions, historical emission data, and fuel consumption metrics.</a:t>
            </a:r>
          </a:p>
          <a:p>
            <a:pPr algn="just">
              <a:buFont typeface="Arial" panose="020B0604020202020204" pitchFamily="34" charset="0"/>
              <a:buChar char="•"/>
            </a:pPr>
            <a:r>
              <a:rPr lang="en-IN" sz="1600" dirty="0"/>
              <a:t>Employ meticulous data cleaning and preprocessing procedures to rectify outliers, address missing values, and ensure the uniformity and integrity of the collected data.</a:t>
            </a:r>
          </a:p>
          <a:p>
            <a:pPr marL="114300" indent="0" algn="just">
              <a:buNone/>
            </a:pPr>
            <a:endParaRPr lang="en-IN" sz="1600" dirty="0"/>
          </a:p>
          <a:p>
            <a:pPr marL="114300" indent="0" algn="just">
              <a:buNone/>
            </a:pPr>
            <a:r>
              <a:rPr lang="en-IN" sz="1600" b="1" dirty="0"/>
              <a:t>2. Predictive Model Integration:</a:t>
            </a:r>
          </a:p>
          <a:p>
            <a:pPr algn="just">
              <a:buFont typeface="Arial" panose="020B0604020202020204" pitchFamily="34" charset="0"/>
              <a:buChar char="•"/>
            </a:pPr>
            <a:r>
              <a:rPr lang="en-IN" sz="1600" dirty="0"/>
              <a:t>Implement four distinct prediction models: Linear Regression, Ridge Regression, Lasso Regression, random forest, Neural network and Elastic Net Regression.</a:t>
            </a:r>
          </a:p>
          <a:p>
            <a:pPr algn="just">
              <a:buFont typeface="Arial" panose="020B0604020202020204" pitchFamily="34" charset="0"/>
              <a:buChar char="•"/>
            </a:pPr>
            <a:r>
              <a:rPr lang="en-IN" sz="1600" dirty="0"/>
              <a:t>Train and fine-tune these models using the meticulously pre-processed dataset, establishing robust relationships between vehicle-related parameters, CO2 emissions, and fuel efficiency.</a:t>
            </a:r>
          </a:p>
        </p:txBody>
      </p:sp>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r>
              <a:rPr lang="en-US" b="1" dirty="0"/>
              <a:t>08-9-2023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5879908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2529</TotalTime>
  <Words>2100</Words>
  <Application>Microsoft Office PowerPoint</Application>
  <PresentationFormat>On-screen Show (4:3)</PresentationFormat>
  <Paragraphs>197</Paragraphs>
  <Slides>22</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Google Sans</vt:lpstr>
      <vt:lpstr>Inter</vt:lpstr>
      <vt:lpstr>Source Sans Pro</vt:lpstr>
      <vt:lpstr>source-serif-pro</vt:lpstr>
      <vt:lpstr>Times New Roman</vt:lpstr>
      <vt:lpstr>Office Theme</vt:lpstr>
      <vt:lpstr>Sustainable Mobility Tracker: Car Metrics Calculator</vt:lpstr>
      <vt:lpstr>      ABSTRACT</vt:lpstr>
      <vt:lpstr>      INTRODUCTION</vt:lpstr>
      <vt:lpstr>LITERATURE SURVEY</vt:lpstr>
      <vt:lpstr>GAP IDENTIFICATION</vt:lpstr>
      <vt:lpstr>PowerPoint Presentation</vt:lpstr>
      <vt:lpstr>DATASET USED</vt:lpstr>
      <vt:lpstr>ALGORITHMS USED</vt:lpstr>
      <vt:lpstr>PROPOSED SYSTEM</vt:lpstr>
      <vt:lpstr>PROPOSED SYSTEM</vt:lpstr>
      <vt:lpstr>PROPOSED SYSTEM</vt:lpstr>
      <vt:lpstr>PowerPoint Presentation</vt:lpstr>
      <vt:lpstr>MODULES DESCRIPTION</vt:lpstr>
      <vt:lpstr>MODULES DESCRIPTION</vt:lpstr>
      <vt:lpstr>MODULES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Samanyu B Rao</cp:lastModifiedBy>
  <cp:revision>31</cp:revision>
  <dcterms:created xsi:type="dcterms:W3CDTF">2020-05-13T07:00:09Z</dcterms:created>
  <dcterms:modified xsi:type="dcterms:W3CDTF">2023-11-15T13:47:08Z</dcterms:modified>
</cp:coreProperties>
</file>